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34"/>
  </p:notesMasterIdLst>
  <p:sldIdLst>
    <p:sldId id="256" r:id="rId2"/>
    <p:sldId id="267" r:id="rId3"/>
    <p:sldId id="296" r:id="rId4"/>
    <p:sldId id="297" r:id="rId5"/>
    <p:sldId id="298" r:id="rId6"/>
    <p:sldId id="299" r:id="rId7"/>
    <p:sldId id="275" r:id="rId8"/>
    <p:sldId id="273" r:id="rId9"/>
    <p:sldId id="274" r:id="rId10"/>
    <p:sldId id="302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77" r:id="rId24"/>
    <p:sldId id="282" r:id="rId25"/>
    <p:sldId id="278" r:id="rId26"/>
    <p:sldId id="279" r:id="rId27"/>
    <p:sldId id="281" r:id="rId28"/>
    <p:sldId id="300" r:id="rId29"/>
    <p:sldId id="270" r:id="rId30"/>
    <p:sldId id="271" r:id="rId31"/>
    <p:sldId id="272" r:id="rId32"/>
    <p:sldId id="301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7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6BC4E-F9F8-4CDD-BCEB-04E4FD570CCF}" type="datetimeFigureOut">
              <a:rPr lang="pt-BR" smtClean="0"/>
              <a:t>09/11/2012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6F0BA-B57A-41C1-9A8B-C4472AEE6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A82D947-6460-4138-96B5-5F3BBCA82BFC}" type="slidenum">
              <a:rPr lang="es-ES" sz="1200"/>
              <a:pPr algn="r" eaLnBrk="1" hangingPunct="1"/>
              <a:t>19</a:t>
            </a:fld>
            <a:endParaRPr lang="es-E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El que sabem es que ara com ara, i cada vegada m</a:t>
            </a:r>
            <a:r>
              <a:rPr lang="en-US" altLang="ja-JP" smtClean="0">
                <a:ea typeface="ＭＳ Ｐゴシック" pitchFamily="34" charset="-128"/>
              </a:rPr>
              <a:t>és, l’aprenentatge depén menys del que passa a l’aula, i més de les interaccions a molts espais. 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ca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5CB80A8-545B-4724-AF88-A2A252DD9FF2}" type="slidenum">
              <a:rPr lang="es-ES" sz="1200"/>
              <a:pPr algn="r" eaLnBrk="1" hangingPunct="1"/>
              <a:t>20</a:t>
            </a:fld>
            <a:endParaRPr lang="es-E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a-ES" smtClean="0">
                <a:ea typeface="ＭＳ Ｐゴシック" pitchFamily="34" charset="-128"/>
              </a:rPr>
              <a:t>Aprenem en diversitat d</a:t>
            </a:r>
            <a:r>
              <a:rPr lang="ca-ES" altLang="en-US" smtClean="0">
                <a:ea typeface="ＭＳ Ｐゴシック" pitchFamily="34" charset="-128"/>
              </a:rPr>
              <a:t>’</a:t>
            </a:r>
            <a:r>
              <a:rPr lang="ca-ES" smtClean="0">
                <a:ea typeface="ＭＳ Ｐゴシック" pitchFamily="34" charset="-128"/>
              </a:rPr>
              <a:t>entorns: ex. Gamusinos al Dr.Fleming</a:t>
            </a:r>
          </a:p>
          <a:p>
            <a:pPr eaLnBrk="1" hangingPunct="1"/>
            <a:r>
              <a:rPr lang="ca-ES" smtClean="0">
                <a:ea typeface="ＭＳ Ｐゴシック" pitchFamily="34" charset="-128"/>
              </a:rPr>
              <a:t>Coordinació: 	- si discursos diferents, a qui farà mes cas nen/a? </a:t>
            </a:r>
          </a:p>
          <a:p>
            <a:pPr eaLnBrk="1" hangingPunct="1"/>
            <a:r>
              <a:rPr lang="ca-ES" smtClean="0">
                <a:ea typeface="ＭＳ Ｐゴシック" pitchFamily="34" charset="-128"/>
              </a:rPr>
              <a:t>			- com aconseguir coordinació?: incloure veus en tots els àmbits, p.e: Mare marroquina a l</a:t>
            </a:r>
            <a:r>
              <a:rPr lang="ca-ES" altLang="en-US" smtClean="0">
                <a:ea typeface="ＭＳ Ｐゴシック" pitchFamily="34" charset="-128"/>
              </a:rPr>
              <a:t>’</a:t>
            </a:r>
            <a:r>
              <a:rPr lang="ca-ES" smtClean="0">
                <a:ea typeface="ＭＳ Ｐゴシック" pitchFamily="34" charset="-128"/>
              </a:rPr>
              <a:t>AMPA Terrassa; mare marroquina voluntària Mataró; reunió pares; mare marroquina que acompanya a les colònies dona confiança a altres famílies x apuntar fills</a:t>
            </a:r>
          </a:p>
          <a:p>
            <a:pPr eaLnBrk="1" hangingPunct="1"/>
            <a:r>
              <a:rPr lang="ca-ES" smtClean="0">
                <a:ea typeface="ＭＳ Ｐゴシック" pitchFamily="34" charset="-128"/>
              </a:rPr>
              <a:t>Resolució conflictes:	- quan s</a:t>
            </a:r>
            <a:r>
              <a:rPr lang="ca-ES" altLang="en-US" smtClean="0">
                <a:ea typeface="ＭＳ Ｐゴシック" pitchFamily="34" charset="-128"/>
              </a:rPr>
              <a:t>’</a:t>
            </a:r>
            <a:r>
              <a:rPr lang="ca-ES" smtClean="0">
                <a:ea typeface="ＭＳ Ｐゴシック" pitchFamily="34" charset="-128"/>
              </a:rPr>
              <a:t>afavoreix l</a:t>
            </a:r>
            <a:r>
              <a:rPr lang="ca-ES" altLang="en-US" smtClean="0">
                <a:ea typeface="ＭＳ Ｐゴシック" pitchFamily="34" charset="-128"/>
              </a:rPr>
              <a:t>’</a:t>
            </a:r>
            <a:r>
              <a:rPr lang="ca-ES" smtClean="0">
                <a:ea typeface="ＭＳ Ｐゴシック" pitchFamily="34" charset="-128"/>
              </a:rPr>
              <a:t>increment aprenentatge</a:t>
            </a:r>
          </a:p>
          <a:p>
            <a:pPr eaLnBrk="1" hangingPunct="1"/>
            <a:r>
              <a:rPr lang="ca-ES" smtClean="0">
                <a:ea typeface="ＭＳ Ｐゴシック" pitchFamily="34" charset="-128"/>
              </a:rPr>
              <a:t>		- major sensibilitat- informació: p.e germana que media en cas VG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9E4384-18BE-4CA2-9A37-6895C18F459F}" type="slidenum">
              <a:rPr lang="es-ES" smtClean="0"/>
              <a:pPr eaLnBrk="1" hangingPunct="1"/>
              <a:t>21</a:t>
            </a:fld>
            <a:endParaRPr lang="es-E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a-ES" smtClean="0">
                <a:ea typeface="ＭＳ Ｐゴシック" pitchFamily="34" charset="-128"/>
              </a:rPr>
              <a:t>Intel·ligència Cultural: p.e reunió fliars. mare marroquina Terrassa </a:t>
            </a:r>
            <a:r>
              <a:rPr lang="ca-ES" smtClean="0">
                <a:ea typeface="ＭＳ Ｐゴシック" pitchFamily="34" charset="-128"/>
                <a:sym typeface="Wingdings" pitchFamily="2" charset="2"/>
              </a:rPr>
              <a:t> no posar junts a tots els marroquins pq sinó no aprenen català</a:t>
            </a:r>
            <a:endParaRPr lang="ca-ES" smtClean="0">
              <a:ea typeface="ＭＳ Ｐゴシック" pitchFamily="34" charset="-128"/>
            </a:endParaRPr>
          </a:p>
          <a:p>
            <a:pPr eaLnBrk="1" hangingPunct="1"/>
            <a:r>
              <a:rPr lang="ca-ES" smtClean="0">
                <a:ea typeface="ＭＳ Ｐゴシック" pitchFamily="34" charset="-128"/>
              </a:rPr>
              <a:t>Enriquiment aprenentatge: pare de la Seat que explica electrolisis complementant info profe.</a:t>
            </a:r>
          </a:p>
          <a:p>
            <a:pPr eaLnBrk="1" hangingPunct="1"/>
            <a:r>
              <a:rPr lang="ca-ES" smtClean="0">
                <a:ea typeface="ＭＳ Ｐゴシック" pitchFamily="34" charset="-128"/>
              </a:rPr>
              <a:t>Arribar a acords quan tenim molt present quin és l</a:t>
            </a:r>
            <a:r>
              <a:rPr lang="ca-ES" altLang="en-US" smtClean="0">
                <a:ea typeface="ＭＳ Ｐゴシック" pitchFamily="34" charset="-128"/>
              </a:rPr>
              <a:t>’</a:t>
            </a:r>
            <a:r>
              <a:rPr lang="ca-ES" smtClean="0">
                <a:ea typeface="ＭＳ Ｐゴシック" pitchFamily="34" charset="-128"/>
              </a:rPr>
              <a:t>objectiu: la millor escola pels nostres fills/es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385FE28-7AAE-4DAE-884B-DC399BB12B95}" type="slidenum">
              <a:rPr lang="es-ES" smtClean="0"/>
              <a:pPr eaLnBrk="1" hangingPunct="1"/>
              <a:t>22</a:t>
            </a:fld>
            <a:endParaRPr lang="es-E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8F9330E-86E2-45AA-9D7E-5688D08E5762}" type="datetimeFigureOut">
              <a:rPr lang="pt-BR" smtClean="0"/>
              <a:t>09/11/2012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AE98DBC-EAB3-4EA9-A321-C557D33289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330E-86E2-45AA-9D7E-5688D08E5762}" type="datetimeFigureOut">
              <a:rPr lang="pt-BR" smtClean="0"/>
              <a:t>09/11/2012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8DBC-EAB3-4EA9-A321-C557D33289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330E-86E2-45AA-9D7E-5688D08E5762}" type="datetimeFigureOut">
              <a:rPr lang="pt-BR" smtClean="0"/>
              <a:t>09/11/2012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8DBC-EAB3-4EA9-A321-C557D33289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F0614-EF62-4933-8EB4-83D8102AE3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1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330E-86E2-45AA-9D7E-5688D08E5762}" type="datetimeFigureOut">
              <a:rPr lang="pt-BR" smtClean="0"/>
              <a:t>09/11/2012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8DBC-EAB3-4EA9-A321-C557D33289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330E-86E2-45AA-9D7E-5688D08E5762}" type="datetimeFigureOut">
              <a:rPr lang="pt-BR" smtClean="0"/>
              <a:t>09/11/2012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8DBC-EAB3-4EA9-A321-C557D33289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330E-86E2-45AA-9D7E-5688D08E5762}" type="datetimeFigureOut">
              <a:rPr lang="pt-BR" smtClean="0"/>
              <a:t>09/11/2012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8DBC-EAB3-4EA9-A321-C557D33289C5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330E-86E2-45AA-9D7E-5688D08E5762}" type="datetimeFigureOut">
              <a:rPr lang="pt-BR" smtClean="0"/>
              <a:t>09/11/2012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8DBC-EAB3-4EA9-A321-C557D33289C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330E-86E2-45AA-9D7E-5688D08E5762}" type="datetimeFigureOut">
              <a:rPr lang="pt-BR" smtClean="0"/>
              <a:t>09/11/2012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8DBC-EAB3-4EA9-A321-C557D33289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330E-86E2-45AA-9D7E-5688D08E5762}" type="datetimeFigureOut">
              <a:rPr lang="pt-BR" smtClean="0"/>
              <a:t>09/11/2012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8DBC-EAB3-4EA9-A321-C557D33289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8F9330E-86E2-45AA-9D7E-5688D08E5762}" type="datetimeFigureOut">
              <a:rPr lang="pt-BR" smtClean="0"/>
              <a:t>09/11/2012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AE98DBC-EAB3-4EA9-A321-C557D33289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8F9330E-86E2-45AA-9D7E-5688D08E5762}" type="datetimeFigureOut">
              <a:rPr lang="pt-BR" smtClean="0"/>
              <a:t>09/11/2012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AE98DBC-EAB3-4EA9-A321-C557D33289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8F9330E-86E2-45AA-9D7E-5688D08E5762}" type="datetimeFigureOut">
              <a:rPr lang="pt-BR" smtClean="0"/>
              <a:t>09/11/2012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E98DBC-EAB3-4EA9-A321-C557D33289C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4048" y="2204864"/>
            <a:ext cx="304562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 smtClean="0">
                <a:latin typeface="Aharoni" pitchFamily="2" charset="-79"/>
                <a:cs typeface="Aharoni" pitchFamily="2" charset="-79"/>
              </a:rPr>
              <a:t>Mesa:</a:t>
            </a:r>
          </a:p>
          <a:p>
            <a:pPr algn="ctr"/>
            <a:endParaRPr lang="pt-BR" sz="1600" i="1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pt-BR" i="1" dirty="0" smtClean="0">
                <a:latin typeface="Aharoni" pitchFamily="2" charset="-79"/>
                <a:cs typeface="Aharoni" pitchFamily="2" charset="-79"/>
              </a:rPr>
              <a:t>A </a:t>
            </a:r>
            <a:r>
              <a:rPr lang="pt-BR" i="1" dirty="0">
                <a:latin typeface="Aharoni" pitchFamily="2" charset="-79"/>
                <a:cs typeface="Aharoni" pitchFamily="2" charset="-79"/>
              </a:rPr>
              <a:t>DIVERSIDADE A</a:t>
            </a:r>
          </a:p>
          <a:p>
            <a:pPr algn="ctr"/>
            <a:r>
              <a:rPr lang="pt-BR" i="1" dirty="0">
                <a:latin typeface="Aharoni" pitchFamily="2" charset="-79"/>
                <a:cs typeface="Aharoni" pitchFamily="2" charset="-79"/>
              </a:rPr>
              <a:t>FAVOR DA </a:t>
            </a:r>
            <a:r>
              <a:rPr lang="pt-BR" i="1" dirty="0" smtClean="0">
                <a:latin typeface="Aharoni" pitchFamily="2" charset="-79"/>
                <a:cs typeface="Aharoni" pitchFamily="2" charset="-79"/>
              </a:rPr>
              <a:t>APRENDIZAGEM</a:t>
            </a:r>
          </a:p>
          <a:p>
            <a:pPr algn="ctr"/>
            <a:endParaRPr lang="pt-BR" i="1" dirty="0">
              <a:latin typeface="Aharoni" pitchFamily="2" charset="-79"/>
              <a:cs typeface="Aharoni" pitchFamily="2" charset="-79"/>
            </a:endParaRPr>
          </a:p>
          <a:p>
            <a:pPr algn="ctr"/>
            <a:endParaRPr lang="pt-BR" i="1" dirty="0" smtClean="0">
              <a:latin typeface="Aharoni" pitchFamily="2" charset="-79"/>
              <a:cs typeface="Aharoni" pitchFamily="2" charset="-79"/>
            </a:endParaRPr>
          </a:p>
          <a:p>
            <a:pPr algn="ctr"/>
            <a:endParaRPr lang="pt-BR" i="1" dirty="0">
              <a:latin typeface="Aharoni" pitchFamily="2" charset="-79"/>
              <a:cs typeface="Aharoni" pitchFamily="2" charset="-79"/>
            </a:endParaRPr>
          </a:p>
          <a:p>
            <a:pPr algn="r"/>
            <a:r>
              <a:rPr lang="pt-BR" sz="1600" b="1" i="1" dirty="0">
                <a:latin typeface="Aharoni" pitchFamily="2" charset="-79"/>
                <a:cs typeface="Aharoni" pitchFamily="2" charset="-79"/>
              </a:rPr>
              <a:t>Antônio Carlos </a:t>
            </a:r>
            <a:r>
              <a:rPr lang="pt-BR" sz="1600" b="1" i="1" dirty="0" err="1" smtClean="0">
                <a:latin typeface="Aharoni" pitchFamily="2" charset="-79"/>
                <a:cs typeface="Aharoni" pitchFamily="2" charset="-79"/>
              </a:rPr>
              <a:t>Fester</a:t>
            </a:r>
            <a:endParaRPr lang="pt-BR" sz="1600" b="1" i="1" dirty="0" smtClean="0">
              <a:latin typeface="Aharoni" pitchFamily="2" charset="-79"/>
              <a:cs typeface="Aharoni" pitchFamily="2" charset="-79"/>
            </a:endParaRPr>
          </a:p>
          <a:p>
            <a:pPr algn="r"/>
            <a:r>
              <a:rPr lang="pt-BR" sz="1600" b="1" i="1" dirty="0" smtClean="0">
                <a:latin typeface="Aharoni" pitchFamily="2" charset="-79"/>
                <a:cs typeface="Aharoni" pitchFamily="2" charset="-79"/>
              </a:rPr>
              <a:t>Lia </a:t>
            </a:r>
            <a:r>
              <a:rPr lang="pt-BR" sz="1600" b="1" i="1" dirty="0" err="1">
                <a:latin typeface="Aharoni" pitchFamily="2" charset="-79"/>
                <a:cs typeface="Aharoni" pitchFamily="2" charset="-79"/>
              </a:rPr>
              <a:t>Diskin</a:t>
            </a:r>
            <a:endParaRPr lang="pt-BR" sz="1600" b="1" i="1" dirty="0">
              <a:latin typeface="Aharoni" pitchFamily="2" charset="-79"/>
              <a:cs typeface="Aharoni" pitchFamily="2" charset="-79"/>
            </a:endParaRPr>
          </a:p>
          <a:p>
            <a:pPr algn="r"/>
            <a:r>
              <a:rPr lang="pt-BR" sz="1600" b="1" i="1" dirty="0" smtClean="0">
                <a:latin typeface="Aharoni" pitchFamily="2" charset="-79"/>
                <a:cs typeface="Aharoni" pitchFamily="2" charset="-79"/>
              </a:rPr>
              <a:t>Roseli </a:t>
            </a:r>
            <a:r>
              <a:rPr lang="pt-BR" sz="1600" b="1" i="1" dirty="0">
                <a:latin typeface="Aharoni" pitchFamily="2" charset="-79"/>
                <a:cs typeface="Aharoni" pitchFamily="2" charset="-79"/>
              </a:rPr>
              <a:t>Rodrigues de Mello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59" y="1196752"/>
            <a:ext cx="3601289" cy="424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10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755576" y="762000"/>
            <a:ext cx="770485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ca-ES" sz="35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Uma COMUNIDADE </a:t>
            </a:r>
            <a:r>
              <a:rPr lang="ca-ES" sz="3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DE </a:t>
            </a:r>
            <a:r>
              <a:rPr lang="ca-ES" sz="35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APRENDIZAGEM é uma proposta </a:t>
            </a:r>
            <a:r>
              <a:rPr lang="ca-ES" sz="3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de </a:t>
            </a:r>
            <a:r>
              <a:rPr lang="ca-ES" sz="35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transformação </a:t>
            </a:r>
            <a:r>
              <a:rPr lang="ca-ES" sz="3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social </a:t>
            </a:r>
            <a:r>
              <a:rPr lang="ca-ES" sz="35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e </a:t>
            </a:r>
            <a:r>
              <a:rPr lang="ca-ES" sz="3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cultural de </a:t>
            </a:r>
            <a:r>
              <a:rPr lang="ca-ES" sz="35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uma escola e seu entorno para </a:t>
            </a:r>
            <a:r>
              <a:rPr lang="ca-ES" sz="3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conseguir </a:t>
            </a:r>
            <a:r>
              <a:rPr lang="ca-ES" sz="35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uma sociedade da informação </a:t>
            </a:r>
            <a:r>
              <a:rPr lang="ca-ES" sz="3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para todas </a:t>
            </a:r>
            <a:r>
              <a:rPr lang="ca-ES" sz="35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as pessoas</a:t>
            </a:r>
            <a:r>
              <a:rPr lang="ca-ES" sz="3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, </a:t>
            </a:r>
            <a:r>
              <a:rPr lang="ca-ES" sz="35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baseada na aprendizagem dialógica, </a:t>
            </a:r>
            <a:r>
              <a:rPr lang="ca-ES" sz="3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mediante </a:t>
            </a:r>
            <a:r>
              <a:rPr lang="ca-ES" sz="35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uma educação </a:t>
            </a:r>
            <a:r>
              <a:rPr lang="ca-ES" sz="3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participativa </a:t>
            </a:r>
            <a:r>
              <a:rPr lang="ca-ES" sz="35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da comunidade, </a:t>
            </a:r>
            <a:r>
              <a:rPr lang="ca-ES" sz="3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que se </a:t>
            </a:r>
            <a:r>
              <a:rPr lang="ca-ES" sz="35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concretizaa em </a:t>
            </a:r>
            <a:r>
              <a:rPr lang="ca-ES" sz="3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todos </a:t>
            </a:r>
            <a:r>
              <a:rPr lang="ca-ES" sz="35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seus espaços, </a:t>
            </a:r>
            <a:r>
              <a:rPr lang="ca-ES" sz="3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incluida </a:t>
            </a:r>
            <a:r>
              <a:rPr lang="ca-ES" sz="35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a sala de </a:t>
            </a:r>
            <a:r>
              <a:rPr lang="ca-ES" sz="3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aula.</a:t>
            </a:r>
          </a:p>
        </p:txBody>
      </p:sp>
    </p:spTree>
    <p:extLst>
      <p:ext uri="{BB962C8B-B14F-4D97-AF65-F5344CB8AC3E}">
        <p14:creationId xmlns:p14="http://schemas.microsoft.com/office/powerpoint/2010/main" val="2809573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1691680" y="1700808"/>
            <a:ext cx="6934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828800" y="778059"/>
            <a:ext cx="5029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lang="ca-ES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FASES DE </a:t>
            </a:r>
            <a:r>
              <a:rPr lang="ca-E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TRANSFORMAÇÃO</a:t>
            </a:r>
            <a:endParaRPr lang="ca-ES" sz="28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1828800" y="228600"/>
            <a:ext cx="0" cy="114300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1257300" y="1844824"/>
            <a:ext cx="61722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a-ES" sz="3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FASE DE </a:t>
            </a:r>
            <a:r>
              <a:rPr lang="ca-ES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SENSIBILIZAÇÃO</a:t>
            </a:r>
            <a:endParaRPr lang="ca-ES" sz="3500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1043608" y="2560638"/>
            <a:ext cx="785274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ca-ES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Familias, professores, administração, estudantes, voluntariado e agentes sociais são informados sobre os princípios básicos da comunidade de aprendizagem.</a:t>
            </a:r>
          </a:p>
        </p:txBody>
      </p:sp>
      <p:pic>
        <p:nvPicPr>
          <p:cNvPr id="11" name="Picture 3" descr="C:\WINDOWS\Desktop\fotos\sensib. professores\sem título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19" y="4450959"/>
            <a:ext cx="25908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C:\WINDOWS\Desktop\fotos\sensib. familiares\sensib. fam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4560602"/>
            <a:ext cx="23622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:\WINDOWS\Desktop\fotos\conversa com cçs sobre C.A\foto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75" y="4560602"/>
            <a:ext cx="2616849" cy="166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75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1828800" y="1371600"/>
            <a:ext cx="6934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828800" y="875190"/>
            <a:ext cx="5029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lang="ca-ES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FASES DE </a:t>
            </a:r>
            <a:r>
              <a:rPr lang="ca-E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TRANSFORMAÇÃO</a:t>
            </a:r>
            <a:endParaRPr lang="ca-ES" sz="28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1828800" y="856962"/>
            <a:ext cx="0" cy="114300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1257300" y="1999962"/>
            <a:ext cx="6172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a-ES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DECISÃO</a:t>
            </a:r>
            <a:endParaRPr lang="ca-ES" sz="3500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043608" y="2560638"/>
            <a:ext cx="7852742" cy="333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293688" indent="-293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ca-ES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Profissionais da escola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ca-ES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Conselho escolar.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ca-ES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Familiares (pode ser por assembléia organizada pela APM).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ca-ES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Entidades do bairro.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ca-ES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Apoio da Secretaria de Educação ou Diretoria de Ensino.</a:t>
            </a:r>
          </a:p>
        </p:txBody>
      </p:sp>
    </p:spTree>
    <p:extLst>
      <p:ext uri="{BB962C8B-B14F-4D97-AF65-F5344CB8AC3E}">
        <p14:creationId xmlns:p14="http://schemas.microsoft.com/office/powerpoint/2010/main" val="1459552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1828800" y="1371600"/>
            <a:ext cx="6934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828800" y="721786"/>
            <a:ext cx="5029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lang="ca-ES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FASES DE </a:t>
            </a:r>
            <a:r>
              <a:rPr lang="ca-E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TRANSFORMAÇÃO</a:t>
            </a:r>
            <a:endParaRPr lang="ca-ES" sz="28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1828800" y="228600"/>
            <a:ext cx="0" cy="114300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609600" y="1437626"/>
            <a:ext cx="84582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a-ES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Sonho  </a:t>
            </a:r>
            <a:endParaRPr lang="ca-ES" sz="3500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</a:endParaRPr>
          </a:p>
          <a:p>
            <a:pPr eaLnBrk="0" hangingPunct="0">
              <a:defRPr/>
            </a:pPr>
            <a:r>
              <a:rPr lang="ca-ES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Sociedade da informação </a:t>
            </a:r>
            <a:r>
              <a:rPr lang="ca-ES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para todo </a:t>
            </a:r>
            <a:r>
              <a:rPr lang="ca-ES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mundo</a:t>
            </a:r>
            <a:endParaRPr lang="ca-ES" sz="2700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</a:endParaRP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5715000" y="3048000"/>
            <a:ext cx="2673424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ca-ES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Que a aprendizagem que queremos para nossos filhos e filhas esteja ao alcance de todos</a:t>
            </a:r>
          </a:p>
        </p:txBody>
      </p:sp>
      <p:pic>
        <p:nvPicPr>
          <p:cNvPr id="12297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"/>
          <a:stretch>
            <a:fillRect/>
          </a:stretch>
        </p:blipFill>
        <p:spPr bwMode="auto">
          <a:xfrm>
            <a:off x="601572" y="2750811"/>
            <a:ext cx="4876800" cy="342900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492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743000" y="908720"/>
            <a:ext cx="4038600" cy="222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90500" indent="-190500" eaLnBrk="0" hangingPunct="0">
              <a:lnSpc>
                <a:spcPct val="90000"/>
              </a:lnSpc>
              <a:buFontTx/>
              <a:buChar char="•"/>
            </a:pPr>
            <a:r>
              <a:rPr lang="ca-ES" sz="2200" b="1" dirty="0">
                <a:latin typeface="Century Gothic" pitchFamily="2" charset="0"/>
              </a:rPr>
              <a:t> </a:t>
            </a:r>
            <a:r>
              <a:rPr lang="ca-ES" sz="2200" b="1" dirty="0" smtClean="0">
                <a:latin typeface="Century Gothic" pitchFamily="2" charset="0"/>
              </a:rPr>
              <a:t>Mais matemática</a:t>
            </a:r>
            <a:endParaRPr lang="ca-ES" sz="2200" b="1" dirty="0">
              <a:latin typeface="Century Gothic" pitchFamily="2" charset="0"/>
            </a:endParaRPr>
          </a:p>
          <a:p>
            <a:pPr marL="190500" indent="-190500" eaLnBrk="0" hangingPunct="0">
              <a:lnSpc>
                <a:spcPct val="90000"/>
              </a:lnSpc>
              <a:buFontTx/>
              <a:buChar char="•"/>
            </a:pPr>
            <a:r>
              <a:rPr lang="ca-ES" sz="2200" b="1" dirty="0">
                <a:latin typeface="Century Gothic" pitchFamily="2" charset="0"/>
              </a:rPr>
              <a:t> </a:t>
            </a:r>
            <a:r>
              <a:rPr lang="ca-ES" sz="2200" b="1" dirty="0" smtClean="0">
                <a:latin typeface="Century Gothic" pitchFamily="2" charset="0"/>
              </a:rPr>
              <a:t>Cursos e excursões culturais</a:t>
            </a:r>
            <a:endParaRPr lang="ca-ES" sz="2200" b="1" dirty="0">
              <a:latin typeface="Century Gothic" pitchFamily="2" charset="0"/>
            </a:endParaRPr>
          </a:p>
          <a:p>
            <a:pPr marL="190500" indent="-190500" eaLnBrk="0" hangingPunct="0">
              <a:lnSpc>
                <a:spcPct val="90000"/>
              </a:lnSpc>
              <a:buFontTx/>
              <a:buChar char="•"/>
            </a:pPr>
            <a:r>
              <a:rPr lang="ca-ES" sz="2200" b="1" dirty="0">
                <a:latin typeface="Century Gothic" pitchFamily="2" charset="0"/>
              </a:rPr>
              <a:t> P</a:t>
            </a:r>
            <a:r>
              <a:rPr lang="ca-ES" sz="2200" b="1" dirty="0" smtClean="0">
                <a:latin typeface="Century Gothic" pitchFamily="2" charset="0"/>
              </a:rPr>
              <a:t>iscina</a:t>
            </a:r>
            <a:endParaRPr lang="ca-ES" sz="2200" b="1" dirty="0">
              <a:latin typeface="Century Gothic" pitchFamily="2" charset="0"/>
            </a:endParaRPr>
          </a:p>
          <a:p>
            <a:pPr marL="190500" indent="-190500" eaLnBrk="0" hangingPunct="0">
              <a:lnSpc>
                <a:spcPct val="90000"/>
              </a:lnSpc>
              <a:buFontTx/>
              <a:buChar char="•"/>
            </a:pPr>
            <a:r>
              <a:rPr lang="ca-ES" sz="2200" b="1" dirty="0">
                <a:latin typeface="Century Gothic" pitchFamily="2" charset="0"/>
              </a:rPr>
              <a:t> </a:t>
            </a:r>
            <a:r>
              <a:rPr lang="ca-ES" sz="2200" b="1" dirty="0" smtClean="0">
                <a:latin typeface="Century Gothic" pitchFamily="2" charset="0"/>
              </a:rPr>
              <a:t>Continuidade das séries depois do 5o.</a:t>
            </a:r>
            <a:endParaRPr lang="ca-ES" sz="2200" b="1" dirty="0">
              <a:latin typeface="Century Gothic" pitchFamily="2" charset="0"/>
            </a:endParaRPr>
          </a:p>
          <a:p>
            <a:pPr marL="190500" indent="-190500" eaLnBrk="0" hangingPunct="0">
              <a:lnSpc>
                <a:spcPct val="90000"/>
              </a:lnSpc>
              <a:buFontTx/>
              <a:buChar char="•"/>
            </a:pPr>
            <a:r>
              <a:rPr lang="ca-ES" sz="2200" b="1" dirty="0">
                <a:latin typeface="Century Gothic" pitchFamily="2" charset="0"/>
              </a:rPr>
              <a:t> </a:t>
            </a:r>
            <a:r>
              <a:rPr lang="ca-ES" sz="2200" b="1" dirty="0" smtClean="0">
                <a:latin typeface="Century Gothic" pitchFamily="2" charset="0"/>
              </a:rPr>
              <a:t>Quadra coberta</a:t>
            </a:r>
            <a:endParaRPr lang="ca-ES" sz="2200" b="1" dirty="0">
              <a:latin typeface="Century Gothic" pitchFamily="2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897969" y="3432447"/>
            <a:ext cx="3923928" cy="342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ca-ES" sz="2800" b="1" dirty="0">
                <a:latin typeface="Century Gothic" pitchFamily="2" charset="0"/>
              </a:rPr>
              <a:t> </a:t>
            </a:r>
            <a:r>
              <a:rPr lang="ca-ES" sz="2200" b="1" dirty="0" smtClean="0">
                <a:latin typeface="Century Gothic" pitchFamily="2" charset="0"/>
              </a:rPr>
              <a:t>Computadores nas aulas</a:t>
            </a:r>
            <a:endParaRPr lang="ca-ES" sz="2200" b="1" dirty="0">
              <a:latin typeface="Century Gothic" pitchFamily="2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ca-ES" sz="2200" b="1" dirty="0">
                <a:latin typeface="Century Gothic" pitchFamily="2" charset="0"/>
              </a:rPr>
              <a:t> Menos </a:t>
            </a:r>
            <a:r>
              <a:rPr lang="ca-ES" sz="2200" b="1" dirty="0" smtClean="0">
                <a:latin typeface="Century Gothic" pitchFamily="2" charset="0"/>
              </a:rPr>
              <a:t>brigas</a:t>
            </a:r>
            <a:endParaRPr lang="ca-ES" sz="2200" b="1" dirty="0">
              <a:latin typeface="Century Gothic" pitchFamily="2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ca-ES" sz="2200" b="1" dirty="0">
                <a:latin typeface="Century Gothic" pitchFamily="2" charset="0"/>
              </a:rPr>
              <a:t> </a:t>
            </a:r>
            <a:r>
              <a:rPr lang="ca-ES" sz="2200" b="1" dirty="0" smtClean="0">
                <a:latin typeface="Century Gothic" pitchFamily="2" charset="0"/>
              </a:rPr>
              <a:t>Patio e banheiros mais limpos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ca-ES" sz="2200" b="1" dirty="0" smtClean="0">
                <a:latin typeface="Century Gothic" pitchFamily="2" charset="0"/>
              </a:rPr>
              <a:t>Livros clássicos para Tertúlia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ca-ES" sz="2200" b="1" dirty="0" smtClean="0">
                <a:latin typeface="Century Gothic" pitchFamily="2" charset="0"/>
              </a:rPr>
              <a:t> Horta</a:t>
            </a:r>
            <a:endParaRPr lang="ca-ES" sz="2200" b="1" dirty="0">
              <a:latin typeface="Century Gothic" pitchFamily="2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ca-ES" sz="2200" b="1" dirty="0" smtClean="0">
                <a:latin typeface="Century Gothic" pitchFamily="2" charset="0"/>
              </a:rPr>
              <a:t> Inglés</a:t>
            </a:r>
            <a:endParaRPr lang="ca-ES" sz="2200" b="1" dirty="0">
              <a:latin typeface="Century Gothic" pitchFamily="2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ca-ES" sz="2200" b="1" dirty="0">
                <a:latin typeface="Century Gothic" pitchFamily="2" charset="0"/>
              </a:rPr>
              <a:t> </a:t>
            </a:r>
            <a:r>
              <a:rPr lang="ca-ES" sz="2200" b="1" dirty="0" smtClean="0">
                <a:latin typeface="Century Gothic" pitchFamily="2" charset="0"/>
              </a:rPr>
              <a:t>Biblioteca aberta a todos</a:t>
            </a:r>
            <a:endParaRPr lang="ca-ES" sz="2200" b="1" dirty="0">
              <a:latin typeface="Century Gothic" pitchFamily="2" charset="0"/>
            </a:endParaRPr>
          </a:p>
          <a:p>
            <a:pPr>
              <a:spcBef>
                <a:spcPct val="50000"/>
              </a:spcBef>
            </a:pPr>
            <a:endParaRPr lang="ca-ES" sz="2200" dirty="0">
              <a:latin typeface="Century Gothic" pitchFamily="2" charset="0"/>
            </a:endParaRPr>
          </a:p>
        </p:txBody>
      </p:sp>
      <p:pic>
        <p:nvPicPr>
          <p:cNvPr id="6" name="Picture 4" descr="C:\WINDOWS\Desktop\fotos\sonhos\divulgação dos sonhos para comunidade 17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3"/>
            <a:ext cx="3399656" cy="22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:\WINDOWS\Desktop\fotos\sonhos\entrada da escol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27772"/>
            <a:ext cx="35814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790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 autoUpdateAnimBg="0" advAuto="0"/>
      <p:bldP spid="97283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1828800" y="1371600"/>
            <a:ext cx="6934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475656" y="707931"/>
            <a:ext cx="5029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lang="ca-ES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FASES DE </a:t>
            </a:r>
            <a:r>
              <a:rPr lang="ca-E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TRANSFORMAÇÃO</a:t>
            </a:r>
            <a:endParaRPr lang="ca-ES" sz="28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1828800" y="228600"/>
            <a:ext cx="0" cy="114300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1066800" y="1967780"/>
            <a:ext cx="8458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a-ES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SELEÇÃO </a:t>
            </a:r>
            <a:r>
              <a:rPr lang="ca-ES" sz="3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DE PRIORIDADES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754596" y="2708920"/>
            <a:ext cx="786340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293688" indent="-293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ca-E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Análise do contexto e seleção de prioridades.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ca-E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Aquilo que é mais urgente conseguir para que todos aprendam o máximo e convivam bem.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ca-E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Se compara a realidade com o sonho a se alcançar.</a:t>
            </a:r>
          </a:p>
        </p:txBody>
      </p:sp>
      <p:pic>
        <p:nvPicPr>
          <p:cNvPr id="9" name="Picture 6" descr="C:\WINDOWS\Desktop\fotos\16.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55738"/>
            <a:ext cx="1530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481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0" y="99060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ca-ES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INTERNET PARA TODAS AS PESSOAS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579595"/>
              </p:ext>
            </p:extLst>
          </p:nvPr>
        </p:nvGraphicFramePr>
        <p:xfrm>
          <a:off x="2909887" y="2348880"/>
          <a:ext cx="5514975" cy="378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Fotografía de Photo Editor" r:id="rId3" imgW="4200000" imgH="3161905" progId="MSPhotoEd.3">
                  <p:embed/>
                </p:oleObj>
              </mc:Choice>
              <mc:Fallback>
                <p:oleObj name="Fotografía de Photo Editor" r:id="rId3" imgW="4200000" imgH="316190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58" b="1138"/>
                      <a:stretch>
                        <a:fillRect/>
                      </a:stretch>
                    </p:blipFill>
                    <p:spPr bwMode="auto">
                      <a:xfrm>
                        <a:off x="2909887" y="2348880"/>
                        <a:ext cx="5514975" cy="3789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28600" y="427037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a-ES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PRIORIDADES</a:t>
            </a:r>
          </a:p>
        </p:txBody>
      </p:sp>
      <p:pic>
        <p:nvPicPr>
          <p:cNvPr id="25605" name="Picture 5" descr="To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6"/>
          <a:stretch>
            <a:fillRect/>
          </a:stretch>
        </p:blipFill>
        <p:spPr bwMode="auto">
          <a:xfrm>
            <a:off x="762000" y="2133600"/>
            <a:ext cx="4295775" cy="340995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905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a-E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pitchFamily="34" charset="-128"/>
              </a:rPr>
              <a:t>ESCOLA ABERTA PARA TODOS</a:t>
            </a:r>
            <a:br>
              <a:rPr lang="ca-E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pitchFamily="34" charset="-128"/>
              </a:rPr>
            </a:br>
            <a:r>
              <a:rPr lang="ca-ES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pitchFamily="34" charset="-128"/>
              </a:rPr>
              <a:t>Acolhida, atividades de reforço, formação de familaires, biblioteca aberta, informática, inglês, portugués, leitura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38200" y="25146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s-ES_tradnl" sz="2400">
              <a:latin typeface="Century Gothic" pitchFamily="2" charset="0"/>
            </a:endParaRPr>
          </a:p>
        </p:txBody>
      </p:sp>
      <p:pic>
        <p:nvPicPr>
          <p:cNvPr id="26628" name="Picture 4" descr="Ludot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b="24596"/>
          <a:stretch>
            <a:fillRect/>
          </a:stretch>
        </p:blipFill>
        <p:spPr bwMode="auto">
          <a:xfrm>
            <a:off x="381000" y="3090863"/>
            <a:ext cx="4114800" cy="2852737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876800" y="25908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s-ES_tradnl" sz="2400">
              <a:latin typeface="Century Gothic" pitchFamily="2" charset="0"/>
            </a:endParaRPr>
          </a:p>
        </p:txBody>
      </p:sp>
      <p:pic>
        <p:nvPicPr>
          <p:cNvPr id="26630" name="Picture 6" descr="Ajedrez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2177" r="10480" b="3049"/>
          <a:stretch>
            <a:fillRect/>
          </a:stretch>
        </p:blipFill>
        <p:spPr bwMode="auto">
          <a:xfrm>
            <a:off x="4826000" y="3092450"/>
            <a:ext cx="3938588" cy="285115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228600" y="762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a-ES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PRIORIDADES</a:t>
            </a:r>
          </a:p>
        </p:txBody>
      </p:sp>
    </p:spTree>
    <p:extLst>
      <p:ext uri="{BB962C8B-B14F-4D97-AF65-F5344CB8AC3E}">
        <p14:creationId xmlns:p14="http://schemas.microsoft.com/office/powerpoint/2010/main" val="3786490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304800" y="1854942"/>
            <a:ext cx="6934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179512" y="570887"/>
            <a:ext cx="504305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lang="ca-ES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FASES DE </a:t>
            </a:r>
            <a:r>
              <a:rPr lang="ca-E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TRANSFORMAÇÃO</a:t>
            </a:r>
            <a:endParaRPr lang="ca-ES" sz="28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1828800" y="228600"/>
            <a:ext cx="0" cy="114300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955770" y="1959215"/>
            <a:ext cx="8458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a-ES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PLANEJAMENTO</a:t>
            </a:r>
            <a:endParaRPr lang="ca-ES" sz="3500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charset="0"/>
            </a:endParaRP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395288" y="2997200"/>
            <a:ext cx="8077200" cy="14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ca-ES" sz="2800" dirty="0" smtClean="0">
                <a:latin typeface="Century Gothic" pitchFamily="2" charset="0"/>
                <a:cs typeface="Arial" pitchFamily="34" charset="0"/>
              </a:rPr>
              <a:t>Uma </a:t>
            </a:r>
            <a:r>
              <a:rPr lang="ca-ES" sz="2800" dirty="0">
                <a:latin typeface="Century Gothic" pitchFamily="2" charset="0"/>
                <a:cs typeface="Arial" pitchFamily="34" charset="0"/>
              </a:rPr>
              <a:t>vez </a:t>
            </a:r>
            <a:r>
              <a:rPr lang="ca-ES" sz="2800" dirty="0" smtClean="0">
                <a:latin typeface="Century Gothic" pitchFamily="2" charset="0"/>
                <a:cs typeface="Arial" pitchFamily="34" charset="0"/>
              </a:rPr>
              <a:t>sabendo aonde queremos chegar </a:t>
            </a:r>
            <a:r>
              <a:rPr lang="ca-ES" sz="2800" dirty="0">
                <a:latin typeface="Century Gothic" pitchFamily="2" charset="0"/>
                <a:cs typeface="Arial" pitchFamily="34" charset="0"/>
              </a:rPr>
              <a:t>(</a:t>
            </a:r>
            <a:r>
              <a:rPr lang="ca-ES" sz="2800" i="1" dirty="0" smtClean="0">
                <a:latin typeface="Century Gothic" pitchFamily="2" charset="0"/>
                <a:cs typeface="Arial" pitchFamily="34" charset="0"/>
              </a:rPr>
              <a:t>sonho</a:t>
            </a:r>
            <a:r>
              <a:rPr lang="ca-ES" sz="2800" dirty="0" smtClean="0">
                <a:latin typeface="Century Gothic" pitchFamily="2" charset="0"/>
                <a:cs typeface="Arial" pitchFamily="34" charset="0"/>
              </a:rPr>
              <a:t>) e o que é prioridade conseguir</a:t>
            </a:r>
            <a:endParaRPr lang="ca-ES" sz="2800" dirty="0">
              <a:latin typeface="Century Gothic" pitchFamily="2" charset="0"/>
              <a:cs typeface="Arial" pitchFamily="34" charset="0"/>
            </a:endParaRPr>
          </a:p>
          <a:p>
            <a:pPr algn="ctr" eaLnBrk="1" hangingPunct="1">
              <a:spcBef>
                <a:spcPct val="5000"/>
              </a:spcBef>
            </a:pPr>
            <a:r>
              <a:rPr lang="ca-ES" sz="2800" dirty="0">
                <a:latin typeface="Century Gothic" pitchFamily="2" charset="0"/>
                <a:cs typeface="Arial" pitchFamily="34" charset="0"/>
                <a:sym typeface="Wingdings" pitchFamily="2" charset="2"/>
              </a:rPr>
              <a:t> </a:t>
            </a:r>
            <a:r>
              <a:rPr lang="ca-ES" sz="2800" dirty="0" smtClean="0">
                <a:latin typeface="Century Gothic" pitchFamily="2" charset="0"/>
                <a:cs typeface="Arial" pitchFamily="34" charset="0"/>
                <a:sym typeface="Wingdings" pitchFamily="2" charset="2"/>
              </a:rPr>
              <a:t>Faz-se uma plano de transformação</a:t>
            </a:r>
            <a:endParaRPr lang="ca-ES" sz="2800" dirty="0">
              <a:latin typeface="Century Gothic" pitchFamily="2" charset="0"/>
              <a:cs typeface="Arial" pitchFamily="34" charset="0"/>
            </a:endParaRP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539750" y="5445125"/>
            <a:ext cx="807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a-ES" sz="2800" dirty="0" smtClean="0">
                <a:latin typeface="Century Gothic" pitchFamily="2" charset="0"/>
                <a:cs typeface="Arial" pitchFamily="34" charset="0"/>
              </a:rPr>
              <a:t>A base </a:t>
            </a:r>
            <a:r>
              <a:rPr lang="ca-ES" sz="2800" dirty="0">
                <a:latin typeface="Century Gothic" pitchFamily="2" charset="0"/>
                <a:cs typeface="Arial" pitchFamily="34" charset="0"/>
              </a:rPr>
              <a:t>de </a:t>
            </a:r>
            <a:r>
              <a:rPr lang="ca-ES" sz="2800" dirty="0" smtClean="0">
                <a:latin typeface="Century Gothic" pitchFamily="2" charset="0"/>
                <a:cs typeface="Arial" pitchFamily="34" charset="0"/>
              </a:rPr>
              <a:t>ação são as </a:t>
            </a:r>
            <a:r>
              <a:rPr lang="ca-ES" sz="2800" dirty="0">
                <a:latin typeface="Century Gothic" pitchFamily="2" charset="0"/>
                <a:cs typeface="Arial" pitchFamily="34" charset="0"/>
              </a:rPr>
              <a:t>prioridades </a:t>
            </a:r>
            <a:r>
              <a:rPr lang="ca-ES" sz="2800" dirty="0" smtClean="0">
                <a:latin typeface="Century Gothic" pitchFamily="2" charset="0"/>
                <a:cs typeface="Arial" pitchFamily="34" charset="0"/>
              </a:rPr>
              <a:t>estabelecidas na </a:t>
            </a:r>
            <a:r>
              <a:rPr lang="ca-ES" sz="2800" dirty="0">
                <a:latin typeface="Century Gothic" pitchFamily="2" charset="0"/>
                <a:cs typeface="Arial" pitchFamily="34" charset="0"/>
              </a:rPr>
              <a:t>fase anterior</a:t>
            </a:r>
          </a:p>
        </p:txBody>
      </p:sp>
      <p:pic>
        <p:nvPicPr>
          <p:cNvPr id="10" name="Picture 3" descr="C:\WINDOWS\Desktop\fotos final\sem título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70" y="728179"/>
            <a:ext cx="358140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568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5" name="Rectangle 3"/>
          <p:cNvSpPr>
            <a:spLocks noChangeArrowheads="1"/>
          </p:cNvSpPr>
          <p:nvPr/>
        </p:nvSpPr>
        <p:spPr bwMode="auto">
          <a:xfrm>
            <a:off x="827088" y="1341438"/>
            <a:ext cx="75438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ca-ES" sz="4800" b="1" dirty="0" smtClean="0">
                <a:latin typeface="Century Gothic" pitchFamily="2" charset="0"/>
              </a:rPr>
              <a:t>PARTICIPAÇÃO DAS FAMÍLIAS E COMUNIDADE DE ENTORNO</a:t>
            </a:r>
            <a:endParaRPr lang="ca-ES" sz="4800" b="1" dirty="0">
              <a:latin typeface="Century 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124744"/>
            <a:ext cx="7632848" cy="4598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Roseli Rodrigues de Mello</a:t>
            </a:r>
          </a:p>
          <a:p>
            <a:r>
              <a:rPr lang="pt-BR" dirty="0" smtClean="0"/>
              <a:t>Universidade Federal de São Carlos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Núcleo de Investigação e Ação Social e Educativa (NIASE/UFSCar)</a:t>
            </a:r>
          </a:p>
          <a:p>
            <a:pPr lvl="1"/>
            <a:r>
              <a:rPr lang="pt-BR" dirty="0" smtClean="0"/>
              <a:t>Departamento de Teorias e Práticas Pedagógicas.</a:t>
            </a:r>
          </a:p>
          <a:p>
            <a:endParaRPr lang="pt-BR" dirty="0"/>
          </a:p>
          <a:p>
            <a:pPr lvl="1"/>
            <a:r>
              <a:rPr lang="pt-BR" dirty="0" smtClean="0"/>
              <a:t>Coord. NIASE</a:t>
            </a:r>
          </a:p>
          <a:p>
            <a:pPr lvl="1"/>
            <a:r>
              <a:rPr lang="pt-BR" dirty="0" smtClean="0"/>
              <a:t>Coord. Programa de Ações Afirmativas </a:t>
            </a:r>
            <a:r>
              <a:rPr lang="pt-BR" dirty="0" err="1" smtClean="0"/>
              <a:t>UFSCAr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roseli@ufscar.br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971600" y="1052513"/>
            <a:ext cx="75596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120000"/>
              </a:lnSpc>
              <a:spcBef>
                <a:spcPct val="70000"/>
              </a:spcBef>
            </a:pPr>
            <a:r>
              <a:rPr lang="ca-ES" sz="2800" b="1" dirty="0" smtClean="0">
                <a:latin typeface="Verdana" pitchFamily="34" charset="0"/>
              </a:rPr>
              <a:t>Por </a:t>
            </a:r>
            <a:r>
              <a:rPr lang="ca-ES" sz="2800" b="1" dirty="0">
                <a:latin typeface="Verdana" pitchFamily="34" charset="0"/>
              </a:rPr>
              <a:t>qué </a:t>
            </a:r>
            <a:r>
              <a:rPr lang="ca-ES" sz="2800" b="1" dirty="0" smtClean="0">
                <a:latin typeface="Verdana" pitchFamily="34" charset="0"/>
              </a:rPr>
              <a:t>é </a:t>
            </a:r>
            <a:r>
              <a:rPr lang="ca-ES" sz="2800" b="1" dirty="0">
                <a:latin typeface="Verdana" pitchFamily="34" charset="0"/>
              </a:rPr>
              <a:t>importante </a:t>
            </a:r>
            <a:r>
              <a:rPr lang="ca-ES" sz="2800" b="1" dirty="0" smtClean="0">
                <a:latin typeface="Verdana" pitchFamily="34" charset="0"/>
              </a:rPr>
              <a:t>a participação dos </a:t>
            </a:r>
            <a:r>
              <a:rPr lang="ca-ES" sz="2800" b="1" dirty="0">
                <a:latin typeface="Verdana" pitchFamily="34" charset="0"/>
              </a:rPr>
              <a:t>diferentes agentes educativos?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84213" y="2420938"/>
            <a:ext cx="7777162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ca-ES" sz="2000" b="1" dirty="0" smtClean="0">
                <a:latin typeface="Verdana" pitchFamily="34" charset="0"/>
              </a:rPr>
              <a:t>Nós, todas as pessoas, aprendemos na diversidade </a:t>
            </a:r>
            <a:r>
              <a:rPr lang="ca-ES" sz="2000" b="1" dirty="0">
                <a:latin typeface="Verdana" pitchFamily="34" charset="0"/>
              </a:rPr>
              <a:t>de </a:t>
            </a:r>
            <a:r>
              <a:rPr lang="ca-ES" sz="2000" b="1" dirty="0" smtClean="0">
                <a:latin typeface="Verdana" pitchFamily="34" charset="0"/>
              </a:rPr>
              <a:t>espaços e por meio de interações </a:t>
            </a:r>
            <a:r>
              <a:rPr lang="ca-ES" sz="2000" b="1" dirty="0">
                <a:latin typeface="Verdana" pitchFamily="34" charset="0"/>
              </a:rPr>
              <a:t>diversas</a:t>
            </a:r>
          </a:p>
          <a:p>
            <a:pPr algn="just">
              <a:spcBef>
                <a:spcPct val="50000"/>
              </a:spcBef>
            </a:pPr>
            <a:endParaRPr lang="ca-ES" sz="2000" b="1" dirty="0">
              <a:latin typeface="Verdana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ca-ES" sz="2000" b="1" dirty="0" smtClean="0">
                <a:latin typeface="Verdana" pitchFamily="34" charset="0"/>
              </a:rPr>
              <a:t>Coordenação de ação </a:t>
            </a:r>
            <a:r>
              <a:rPr lang="ca-ES" sz="2000" b="1" dirty="0">
                <a:latin typeface="Verdana" pitchFamily="34" charset="0"/>
              </a:rPr>
              <a:t>Familia/ </a:t>
            </a:r>
            <a:r>
              <a:rPr lang="ca-ES" sz="2000" b="1" dirty="0" smtClean="0">
                <a:latin typeface="Verdana" pitchFamily="34" charset="0"/>
              </a:rPr>
              <a:t>Escola</a:t>
            </a:r>
            <a:r>
              <a:rPr lang="ca-ES" sz="2000" b="1" dirty="0">
                <a:latin typeface="Verdana" pitchFamily="34" charset="0"/>
              </a:rPr>
              <a:t>/ </a:t>
            </a:r>
            <a:r>
              <a:rPr lang="ca-ES" sz="2000" b="1" dirty="0" smtClean="0">
                <a:latin typeface="Verdana" pitchFamily="34" charset="0"/>
              </a:rPr>
              <a:t>Bairro</a:t>
            </a:r>
            <a:endParaRPr lang="ca-ES" sz="2000" b="1" dirty="0">
              <a:latin typeface="Verdana" pitchFamily="34" charset="0"/>
            </a:endParaRPr>
          </a:p>
          <a:p>
            <a:pPr algn="just">
              <a:spcBef>
                <a:spcPct val="50000"/>
              </a:spcBef>
            </a:pPr>
            <a:endParaRPr lang="ca-ES" sz="2000" b="1" dirty="0">
              <a:latin typeface="Verdana" pitchFamily="34" charset="0"/>
            </a:endParaRPr>
          </a:p>
          <a:p>
            <a:pPr algn="just">
              <a:spcBef>
                <a:spcPct val="50000"/>
              </a:spcBef>
            </a:pPr>
            <a:endParaRPr lang="ca-ES" sz="2000" b="1" dirty="0">
              <a:latin typeface="Verdana" pitchFamily="34" charset="0"/>
            </a:endParaRPr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1619250" y="457200"/>
            <a:ext cx="691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s-ES_tradnl" sz="2800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Participação</a:t>
            </a:r>
            <a:r>
              <a:rPr lang="es-ES_tradnl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da </a:t>
            </a:r>
            <a:r>
              <a:rPr lang="es-ES_tradnl" sz="2800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comunidade</a:t>
            </a:r>
            <a:endParaRPr lang="es-ES_tradnl" sz="28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2362200" y="981075"/>
            <a:ext cx="6096000" cy="762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2323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5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827585" y="1268413"/>
            <a:ext cx="7272808" cy="3958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70000"/>
              </a:spcBef>
            </a:pPr>
            <a:r>
              <a:rPr lang="ca-ES" sz="2400" b="1" dirty="0" smtClean="0">
                <a:latin typeface="Verdana" pitchFamily="34" charset="0"/>
              </a:rPr>
              <a:t>Capacidade da comunidade e das </a:t>
            </a:r>
            <a:r>
              <a:rPr lang="ca-ES" sz="2400" b="1" dirty="0">
                <a:latin typeface="Verdana" pitchFamily="34" charset="0"/>
              </a:rPr>
              <a:t>famílias</a:t>
            </a:r>
          </a:p>
          <a:p>
            <a:pPr algn="ctr">
              <a:lnSpc>
                <a:spcPct val="120000"/>
              </a:lnSpc>
              <a:spcBef>
                <a:spcPct val="70000"/>
              </a:spcBef>
            </a:pPr>
            <a:endParaRPr lang="ca-ES" sz="2400" b="1" dirty="0">
              <a:latin typeface="Verdana" pitchFamily="34" charset="0"/>
            </a:endParaRPr>
          </a:p>
          <a:p>
            <a:pPr algn="just">
              <a:lnSpc>
                <a:spcPct val="120000"/>
              </a:lnSpc>
              <a:spcBef>
                <a:spcPct val="70000"/>
              </a:spcBef>
            </a:pPr>
            <a:r>
              <a:rPr lang="ca-ES" sz="2000" b="1" dirty="0" smtClean="0">
                <a:latin typeface="Verdana" pitchFamily="34" charset="0"/>
              </a:rPr>
              <a:t>Enriquecimento </a:t>
            </a:r>
            <a:r>
              <a:rPr lang="ca-ES" sz="2000" b="1" dirty="0" smtClean="0">
                <a:latin typeface="Verdana" pitchFamily="34" charset="0"/>
              </a:rPr>
              <a:t>da aprendizagem através ddas contribuições que a comunidade faz em todos os níveis</a:t>
            </a:r>
            <a:endParaRPr lang="ca-ES" sz="2000" b="1" dirty="0">
              <a:latin typeface="Verdana" pitchFamily="34" charset="0"/>
            </a:endParaRPr>
          </a:p>
          <a:p>
            <a:pPr algn="ctr">
              <a:lnSpc>
                <a:spcPct val="120000"/>
              </a:lnSpc>
              <a:spcBef>
                <a:spcPct val="70000"/>
              </a:spcBef>
            </a:pPr>
            <a:r>
              <a:rPr lang="ca-ES" sz="2000" b="1" dirty="0" smtClean="0">
                <a:latin typeface="Verdana" pitchFamily="34" charset="0"/>
              </a:rPr>
              <a:t>Buscam-se acordos e se produz um novo conhecimento de forma intersubjetiva</a:t>
            </a:r>
            <a:endParaRPr lang="ca-ES" sz="2000" b="1" dirty="0">
              <a:latin typeface="Verdana" pitchFamily="34" charset="0"/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4356100" y="2133600"/>
            <a:ext cx="719138" cy="1007368"/>
          </a:xfrm>
          <a:prstGeom prst="downArrow">
            <a:avLst>
              <a:gd name="adj1" fmla="val 50000"/>
              <a:gd name="adj2" fmla="val 7947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s-ES_tradnl"/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2432050" y="981075"/>
            <a:ext cx="6096000" cy="762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2323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>
              <a:latin typeface="Times New Roman" pitchFamily="18" charset="0"/>
            </a:endParaRPr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1619250" y="457200"/>
            <a:ext cx="691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s-ES_tradnl" sz="28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Participação</a:t>
            </a:r>
            <a:r>
              <a:rPr lang="es-ES_tradnl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da </a:t>
            </a:r>
            <a:r>
              <a:rPr lang="es-ES_tradnl" sz="28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comunidade</a:t>
            </a:r>
            <a:endParaRPr lang="es-ES_tradnl" sz="28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9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143000" y="3048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ca-ES" sz="4400">
              <a:solidFill>
                <a:schemeClr val="tx2"/>
              </a:solidFill>
              <a:latin typeface="Century Gothic" pitchFamily="2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ca-ES" sz="4400">
              <a:solidFill>
                <a:schemeClr val="tx2"/>
              </a:solidFill>
              <a:latin typeface="Century Gothic" pitchFamily="2" charset="0"/>
            </a:endParaRPr>
          </a:p>
        </p:txBody>
      </p:sp>
      <p:sp>
        <p:nvSpPr>
          <p:cNvPr id="37892" name="CuadroTexto 1"/>
          <p:cNvSpPr txBox="1">
            <a:spLocks noChangeArrowheads="1"/>
          </p:cNvSpPr>
          <p:nvPr/>
        </p:nvSpPr>
        <p:spPr bwMode="auto">
          <a:xfrm>
            <a:off x="971550" y="1597025"/>
            <a:ext cx="71294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ca-ES" sz="3600" b="1" dirty="0" smtClean="0"/>
              <a:t>É importante ter pessoas voluntárias na escola nos vários espaços. Os familaires são fundamentais. </a:t>
            </a:r>
          </a:p>
          <a:p>
            <a:pPr algn="ctr" eaLnBrk="1" hangingPunct="1"/>
            <a:r>
              <a:rPr lang="ca-ES" sz="3600" b="1" dirty="0" smtClean="0"/>
              <a:t>Como se organiza a participação?</a:t>
            </a:r>
          </a:p>
          <a:p>
            <a:pPr algn="ctr" eaLnBrk="1" hangingPunct="1"/>
            <a:r>
              <a:rPr lang="ca-ES" sz="3600" b="1" dirty="0" smtClean="0"/>
              <a:t>Quais são as atuações de maior sucesso no mundo?</a:t>
            </a:r>
            <a:endParaRPr lang="ca-ES" sz="3600" b="1" dirty="0"/>
          </a:p>
        </p:txBody>
      </p:sp>
    </p:spTree>
    <p:extLst>
      <p:ext uri="{BB962C8B-B14F-4D97-AF65-F5344CB8AC3E}">
        <p14:creationId xmlns:p14="http://schemas.microsoft.com/office/powerpoint/2010/main" val="665126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G_Dali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4746567" cy="33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Grupo gestor e comissões mistas</a:t>
            </a:r>
            <a:br>
              <a:rPr lang="pt-BR" b="1" dirty="0">
                <a:solidFill>
                  <a:schemeClr val="tx2"/>
                </a:solidFill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87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077200" cy="1143000"/>
          </a:xfrm>
        </p:spPr>
        <p:txBody>
          <a:bodyPr/>
          <a:lstStyle/>
          <a:p>
            <a:r>
              <a:rPr lang="pt-BR" b="1" dirty="0">
                <a:solidFill>
                  <a:schemeClr val="tx2"/>
                </a:solidFill>
              </a:rPr>
              <a:t>Tertúlias Literárias Dialógicas</a:t>
            </a:r>
          </a:p>
        </p:txBody>
      </p:sp>
      <p:pic>
        <p:nvPicPr>
          <p:cNvPr id="1843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824" y="2060848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9810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Tertúlias Literárias </a:t>
            </a:r>
            <a:r>
              <a:rPr lang="pt-BR" b="1" dirty="0" smtClean="0">
                <a:solidFill>
                  <a:schemeClr val="tx2"/>
                </a:solidFill>
              </a:rPr>
              <a:t>Dialógicas com familiares</a:t>
            </a:r>
            <a:r>
              <a:rPr lang="pt-BR" b="1" dirty="0">
                <a:solidFill>
                  <a:schemeClr val="tx2"/>
                </a:solidFill>
              </a:rPr>
              <a:t/>
            </a:r>
            <a:br>
              <a:rPr lang="pt-BR" b="1" dirty="0">
                <a:solidFill>
                  <a:schemeClr val="tx2"/>
                </a:solidFill>
              </a:rPr>
            </a:br>
            <a:endParaRPr lang="pt-BR" dirty="0" smtClean="0"/>
          </a:p>
        </p:txBody>
      </p:sp>
      <p:pic>
        <p:nvPicPr>
          <p:cNvPr id="19459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1844824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5467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/>
                </a:solidFill>
              </a:rPr>
              <a:t>Grupos Interativos</a:t>
            </a:r>
          </a:p>
        </p:txBody>
      </p:sp>
      <p:pic>
        <p:nvPicPr>
          <p:cNvPr id="20483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981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32777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/>
                </a:solidFill>
              </a:rPr>
              <a:t>Biblioteca </a:t>
            </a:r>
            <a:r>
              <a:rPr lang="pt-BR" sz="4000" b="1" dirty="0" smtClean="0">
                <a:solidFill>
                  <a:schemeClr val="tx2"/>
                </a:solidFill>
              </a:rPr>
              <a:t>Tutorada</a:t>
            </a:r>
            <a:endParaRPr lang="pt-BR" sz="4000" b="1" dirty="0">
              <a:solidFill>
                <a:schemeClr val="tx2"/>
              </a:solidFill>
            </a:endParaRPr>
          </a:p>
        </p:txBody>
      </p:sp>
      <p:pic>
        <p:nvPicPr>
          <p:cNvPr id="22531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1916832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1265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Teorias da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Há teorias que nos ajudam mais com o trabalho com a diversidade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1636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416824" cy="5562619"/>
          </a:xfrm>
        </p:spPr>
      </p:pic>
      <p:sp>
        <p:nvSpPr>
          <p:cNvPr id="5" name="CaixaDeTexto 4"/>
          <p:cNvSpPr txBox="1"/>
          <p:nvPr/>
        </p:nvSpPr>
        <p:spPr>
          <a:xfrm>
            <a:off x="1691680" y="155679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Aprendizagem como absorção. Relação unilateral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8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u="sng" dirty="0" err="1" smtClean="0">
                <a:ea typeface="ＭＳ Ｐゴシック" pitchFamily="34" charset="-128"/>
              </a:rPr>
              <a:t>Sociedade</a:t>
            </a:r>
            <a:r>
              <a:rPr lang="es-ES" sz="4000" u="sng" dirty="0" smtClean="0">
                <a:ea typeface="ＭＳ Ｐゴシック" pitchFamily="34" charset="-128"/>
              </a:rPr>
              <a:t> da </a:t>
            </a:r>
            <a:r>
              <a:rPr lang="es-ES" sz="4000" u="sng" dirty="0" err="1" smtClean="0">
                <a:ea typeface="ＭＳ Ｐゴシック" pitchFamily="34" charset="-128"/>
              </a:rPr>
              <a:t>informação</a:t>
            </a:r>
            <a:endParaRPr lang="es-ES" sz="4000" u="sng" dirty="0" smtClean="0">
              <a:ea typeface="ＭＳ Ｐゴシック" pitchFamily="34" charset="-128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800" b="1" dirty="0" smtClean="0"/>
              <a:t>Conhecimentos escolares são fundamentais</a:t>
            </a:r>
          </a:p>
          <a:p>
            <a:r>
              <a:rPr lang="pt-BR" sz="2800" b="1" dirty="0" smtClean="0"/>
              <a:t>Novas tecnologias dão acesso a novos conhecimentos e informações</a:t>
            </a:r>
          </a:p>
          <a:p>
            <a:r>
              <a:rPr lang="pt-BR" sz="2800" b="1" dirty="0" smtClean="0"/>
              <a:t>Saber utilizar computadores, internet, buscar informações, falar outros idiomas são exigências para presente e futuro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072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895392"/>
            <a:ext cx="7583329" cy="5053888"/>
          </a:xfrm>
        </p:spPr>
      </p:pic>
      <p:sp>
        <p:nvSpPr>
          <p:cNvPr id="7" name="CaixaDeTexto 6"/>
          <p:cNvSpPr txBox="1"/>
          <p:nvPr/>
        </p:nvSpPr>
        <p:spPr>
          <a:xfrm>
            <a:off x="1319987" y="4669457"/>
            <a:ext cx="65527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Figura</a:t>
            </a:r>
            <a:r>
              <a:rPr lang="en-US" sz="1400" dirty="0" smtClean="0"/>
              <a:t> 2. </a:t>
            </a:r>
            <a:r>
              <a:rPr lang="en-US" sz="1400" dirty="0" err="1" smtClean="0"/>
              <a:t>Triângulo</a:t>
            </a:r>
            <a:r>
              <a:rPr lang="en-US" sz="1400" dirty="0" smtClean="0"/>
              <a:t> </a:t>
            </a:r>
            <a:r>
              <a:rPr lang="en-US" sz="1400" dirty="0" err="1" smtClean="0"/>
              <a:t>interativo</a:t>
            </a:r>
            <a:r>
              <a:rPr lang="en-US" sz="1400" dirty="0" smtClean="0"/>
              <a:t> com </a:t>
            </a:r>
            <a:r>
              <a:rPr lang="en-US" sz="1400" dirty="0" err="1" smtClean="0"/>
              <a:t>mão</a:t>
            </a:r>
            <a:r>
              <a:rPr lang="en-US" sz="1400" dirty="0" smtClean="0"/>
              <a:t> </a:t>
            </a:r>
            <a:r>
              <a:rPr lang="en-US" sz="1400" dirty="0" err="1" smtClean="0"/>
              <a:t>dupla</a:t>
            </a:r>
            <a:r>
              <a:rPr lang="en-US" sz="1400" dirty="0" smtClean="0"/>
              <a:t> de </a:t>
            </a:r>
            <a:r>
              <a:rPr lang="en-US" sz="1400" dirty="0" err="1" smtClean="0"/>
              <a:t>relação</a:t>
            </a:r>
            <a:r>
              <a:rPr lang="en-US" sz="1400" dirty="0" smtClean="0"/>
              <a:t> com o </a:t>
            </a:r>
            <a:r>
              <a:rPr lang="en-US" sz="1400" dirty="0" err="1" smtClean="0"/>
              <a:t>conhecimento</a:t>
            </a:r>
            <a:r>
              <a:rPr lang="en-US" sz="1400" dirty="0" smtClean="0"/>
              <a:t>: professor-</a:t>
            </a:r>
            <a:r>
              <a:rPr lang="en-US" sz="1400" dirty="0" err="1" smtClean="0"/>
              <a:t>estudante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47664" y="62068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Aprendizagem como construção individual interativa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863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66220"/>
            <a:ext cx="7632848" cy="5694112"/>
          </a:xfrm>
        </p:spPr>
      </p:pic>
      <p:sp>
        <p:nvSpPr>
          <p:cNvPr id="5" name="CaixaDeTexto 4"/>
          <p:cNvSpPr txBox="1"/>
          <p:nvPr/>
        </p:nvSpPr>
        <p:spPr>
          <a:xfrm>
            <a:off x="2729524" y="5356070"/>
            <a:ext cx="43627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Figura 3: contextos de interação, diálogo e aprendizagem</a:t>
            </a:r>
            <a:endParaRPr lang="pt-BR" sz="11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1600" y="69269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Aprendizagem como construção intersubjetiva multidirecional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785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COMUNIDADES DE APRENDIZAGEM</a:t>
            </a:r>
            <a:endParaRPr lang="pt-BR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pt-BR" sz="2800" b="1" dirty="0" smtClean="0"/>
              <a:t>TRANSFORMAR A ESCOLA PARA:</a:t>
            </a:r>
          </a:p>
          <a:p>
            <a:endParaRPr lang="pt-BR" sz="2800" b="1" dirty="0" smtClean="0"/>
          </a:p>
          <a:p>
            <a:pPr lvl="1"/>
            <a:r>
              <a:rPr lang="pt-BR" b="1" dirty="0" smtClean="0"/>
              <a:t>garantir máxima aprendizagem dos conteúdos por todas as crianças</a:t>
            </a:r>
          </a:p>
          <a:p>
            <a:pPr lvl="1"/>
            <a:endParaRPr lang="pt-BR" b="1" dirty="0" smtClean="0"/>
          </a:p>
          <a:p>
            <a:pPr lvl="1"/>
            <a:r>
              <a:rPr lang="pt-BR" b="1" dirty="0" smtClean="0"/>
              <a:t>garantir </a:t>
            </a:r>
            <a:r>
              <a:rPr lang="pt-BR" b="1" dirty="0" err="1" smtClean="0"/>
              <a:t>convivio</a:t>
            </a:r>
            <a:r>
              <a:rPr lang="pt-BR" b="1" dirty="0" smtClean="0"/>
              <a:t> respeitosos entre todos</a:t>
            </a:r>
          </a:p>
          <a:p>
            <a:pPr lvl="1"/>
            <a:endParaRPr lang="pt-BR" b="1" dirty="0" smtClean="0"/>
          </a:p>
          <a:p>
            <a:pPr lvl="1"/>
            <a:r>
              <a:rPr lang="pt-BR" b="1" dirty="0" smtClean="0"/>
              <a:t>união entre escola, famílias e entornos</a:t>
            </a:r>
            <a:endParaRPr lang="pt-BR" b="1" dirty="0"/>
          </a:p>
        </p:txBody>
      </p:sp>
      <p:pic>
        <p:nvPicPr>
          <p:cNvPr id="6" name="Picture 4" descr="E:\comuinidades\DSC00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4601"/>
            <a:ext cx="7800867" cy="429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92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8139113" cy="1143000"/>
          </a:xfrm>
        </p:spPr>
        <p:txBody>
          <a:bodyPr/>
          <a:lstStyle/>
          <a:p>
            <a:pPr eaLnBrk="1" hangingPunct="1"/>
            <a:r>
              <a:rPr lang="es-ES" sz="4000" b="1" dirty="0" err="1" smtClean="0">
                <a:ea typeface="ＭＳ Ｐゴシック" pitchFamily="34" charset="-128"/>
              </a:rPr>
              <a:t>Na</a:t>
            </a:r>
            <a:r>
              <a:rPr lang="es-ES" sz="4000" b="1" dirty="0" smtClean="0">
                <a:ea typeface="ＭＳ Ｐゴシック" pitchFamily="34" charset="-128"/>
              </a:rPr>
              <a:t> </a:t>
            </a:r>
            <a:r>
              <a:rPr lang="es-ES" sz="4000" b="1" dirty="0" err="1" smtClean="0">
                <a:ea typeface="ＭＳ Ｐゴシック" pitchFamily="34" charset="-128"/>
              </a:rPr>
              <a:t>sociedade</a:t>
            </a:r>
            <a:r>
              <a:rPr lang="es-ES" sz="4000" b="1" dirty="0" smtClean="0">
                <a:ea typeface="ＭＳ Ｐゴシック" pitchFamily="34" charset="-128"/>
              </a:rPr>
              <a:t> da </a:t>
            </a:r>
            <a:r>
              <a:rPr lang="es-ES" sz="4000" b="1" dirty="0" err="1" smtClean="0">
                <a:ea typeface="ＭＳ Ｐゴシック" pitchFamily="34" charset="-128"/>
              </a:rPr>
              <a:t>informação</a:t>
            </a:r>
            <a:endParaRPr lang="es-ES" sz="4000" dirty="0" smtClean="0">
              <a:ea typeface="ＭＳ Ｐゴシック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420888"/>
            <a:ext cx="6480720" cy="2743200"/>
          </a:xfrm>
        </p:spPr>
        <p:txBody>
          <a:bodyPr>
            <a:normAutofit/>
          </a:bodyPr>
          <a:lstStyle/>
          <a:p>
            <a:pPr eaLnBrk="1" hangingPunct="1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A </a:t>
            </a:r>
            <a:r>
              <a:rPr lang="es-ES" sz="2800" b="1" dirty="0" err="1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aprendizagem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 depende cada vez menos do que acontece </a:t>
            </a:r>
            <a:r>
              <a:rPr lang="es-ES" sz="2800" b="1" dirty="0" err="1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só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s-ES" sz="2800" b="1" dirty="0" err="1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na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 aula e, cada vez </a:t>
            </a:r>
            <a:r>
              <a:rPr lang="es-ES" sz="2800" b="1" dirty="0" err="1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mais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 da </a:t>
            </a:r>
            <a:r>
              <a:rPr lang="es-ES" sz="2800" b="1" dirty="0" err="1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relação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 entre os </a:t>
            </a:r>
            <a:r>
              <a:rPr lang="es-ES" sz="2800" b="1" dirty="0" err="1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espaços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 nos </a:t>
            </a:r>
            <a:r>
              <a:rPr lang="es-ES" sz="2800" b="1" dirty="0" err="1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quais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 as </a:t>
            </a:r>
            <a:r>
              <a:rPr lang="es-ES" sz="2800" b="1" dirty="0" err="1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crianças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 se </a:t>
            </a:r>
            <a:r>
              <a:rPr lang="es-ES" sz="2800" b="1" dirty="0" err="1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desenvolvem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 (casa, </a:t>
            </a:r>
            <a:r>
              <a:rPr lang="es-ES" sz="2800" b="1" dirty="0" err="1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escola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, </a:t>
            </a:r>
            <a:r>
              <a:rPr lang="es-ES" sz="2800" b="1" dirty="0" err="1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rua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, </a:t>
            </a:r>
            <a:r>
              <a:rPr lang="es-ES" sz="2800" b="1" dirty="0" err="1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projetos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 de </a:t>
            </a:r>
            <a:r>
              <a:rPr lang="es-ES" sz="2800" b="1" dirty="0" err="1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recreação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...)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62000" y="1219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132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43000"/>
            <a:ext cx="7391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a-ES" sz="2800" b="1" dirty="0" smtClean="0">
                <a:latin typeface="+mn-lt"/>
                <a:ea typeface="ＭＳ Ｐゴシック" pitchFamily="34" charset="-128"/>
              </a:rPr>
              <a:t>Assim, apenas na interação comunicativa entre famílias, escola, bairro e sociedade é que podemos construir um projeto educacional útil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43000" y="3048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ES_tradnl" sz="4400">
              <a:solidFill>
                <a:schemeClr val="tx2"/>
              </a:solidFill>
              <a:latin typeface="Century Gothic" pitchFamily="2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_tradnl" sz="4400">
              <a:solidFill>
                <a:schemeClr val="tx2"/>
              </a:solidFill>
              <a:latin typeface="Century Gothic" pitchFamily="2" charset="0"/>
            </a:endParaRPr>
          </a:p>
        </p:txBody>
      </p:sp>
      <p:pic>
        <p:nvPicPr>
          <p:cNvPr id="7" name="Picture 3" descr="D:\fotoseapresentacoes\comunidades\fotomoruzz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59" y="3122611"/>
            <a:ext cx="4351897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WINDOWS\Desktop\fotos\voluntariado\reuniã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19" y="3048000"/>
            <a:ext cx="41148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038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82666" y="700251"/>
            <a:ext cx="86868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ca-ES" sz="2800" b="1" dirty="0" smtClean="0">
                <a:latin typeface="+mj-lt"/>
              </a:rPr>
              <a:t>A IDEIA NÃO É ADAPTAÇÃO, MAS SIM A TRANSFORMAÇÃO DO </a:t>
            </a:r>
            <a:r>
              <a:rPr lang="ca-ES" sz="2800" b="1" dirty="0">
                <a:latin typeface="+mj-lt"/>
              </a:rPr>
              <a:t>CONTEXTO</a:t>
            </a:r>
            <a:endParaRPr lang="ca-E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11560" y="2420888"/>
            <a:ext cx="8083624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ca-ES" sz="4400" b="1" dirty="0" smtClean="0">
                <a:latin typeface="Century Gothic" pitchFamily="2" charset="0"/>
              </a:rPr>
              <a:t>Comunidade de Aprendizagem:</a:t>
            </a:r>
          </a:p>
          <a:p>
            <a:pPr algn="ctr" eaLnBrk="0" hangingPunct="0">
              <a:lnSpc>
                <a:spcPct val="110000"/>
              </a:lnSpc>
            </a:pPr>
            <a:endParaRPr lang="ca-ES" sz="4400" b="1" dirty="0" smtClean="0">
              <a:latin typeface="Century Gothic" pitchFamily="2" charset="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ca-ES" sz="4400" b="1" dirty="0" smtClean="0">
                <a:latin typeface="Century Gothic" pitchFamily="2" charset="0"/>
              </a:rPr>
              <a:t>A escola que sonhamos.</a:t>
            </a:r>
          </a:p>
          <a:p>
            <a:pPr algn="ctr" eaLnBrk="0" hangingPunct="0">
              <a:lnSpc>
                <a:spcPct val="110000"/>
              </a:lnSpc>
            </a:pPr>
            <a:endParaRPr lang="ca-ES" sz="4400" b="1" dirty="0" smtClean="0">
              <a:latin typeface="Century Gothic" pitchFamily="2" charset="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ca-ES" sz="4400" b="1" dirty="0" smtClean="0">
                <a:latin typeface="Century Gothic" pitchFamily="2" charset="0"/>
              </a:rPr>
              <a:t>Você pode ajudar e participar!</a:t>
            </a:r>
            <a:endParaRPr lang="ca-ES" sz="4400" b="1" dirty="0">
              <a:latin typeface="Century 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28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Aprendizagem Dialógica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196075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2070015" cy="26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58736"/>
            <a:ext cx="2050070" cy="272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0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Aprendizagem Dialógica</a:t>
            </a:r>
            <a:br>
              <a:rPr lang="pt-BR" dirty="0" smtClean="0"/>
            </a:br>
            <a:r>
              <a:rPr lang="pt-BR" sz="2400" dirty="0" smtClean="0"/>
              <a:t>(Flecha, Aubert et. </a:t>
            </a:r>
            <a:r>
              <a:rPr lang="pt-BR" sz="2400" dirty="0" err="1" smtClean="0"/>
              <a:t>all</a:t>
            </a:r>
            <a:r>
              <a:rPr lang="pt-BR" sz="2400" dirty="0" smtClean="0"/>
              <a:t>., Mello et. </a:t>
            </a:r>
            <a:r>
              <a:rPr lang="pt-BR" sz="2400" dirty="0" err="1" smtClean="0"/>
              <a:t>all</a:t>
            </a:r>
            <a:r>
              <a:rPr lang="pt-BR" sz="2400" dirty="0" smtClean="0"/>
              <a:t>.)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Diálogo Igualitário</a:t>
            </a:r>
          </a:p>
          <a:p>
            <a:r>
              <a:rPr lang="pt-BR" dirty="0" smtClean="0"/>
              <a:t>Inteligência Cultural</a:t>
            </a:r>
          </a:p>
          <a:p>
            <a:r>
              <a:rPr lang="pt-BR" dirty="0" smtClean="0"/>
              <a:t>Transformação</a:t>
            </a:r>
          </a:p>
          <a:p>
            <a:r>
              <a:rPr lang="pt-BR" dirty="0" smtClean="0"/>
              <a:t>Dimensão Instrumental</a:t>
            </a:r>
          </a:p>
          <a:p>
            <a:r>
              <a:rPr lang="pt-BR" dirty="0" smtClean="0"/>
              <a:t>Solidariedade</a:t>
            </a:r>
          </a:p>
          <a:p>
            <a:r>
              <a:rPr lang="pt-BR" dirty="0" smtClean="0"/>
              <a:t>Criação de Sentido</a:t>
            </a:r>
          </a:p>
          <a:p>
            <a:r>
              <a:rPr lang="pt-BR" dirty="0" smtClean="0"/>
              <a:t>Igualdade de Diferenças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42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É possível fazer aprendizagem dialógica na escola?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Comunidades de Aprendizagem</a:t>
            </a:r>
          </a:p>
          <a:p>
            <a:endParaRPr lang="pt-BR" dirty="0"/>
          </a:p>
        </p:txBody>
      </p:sp>
      <p:pic>
        <p:nvPicPr>
          <p:cNvPr id="3074" name="Picture 2" descr="C:\Users\Acer\Pictures\Comunidades, outra escola é possí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36" y="2636912"/>
            <a:ext cx="2250753" cy="337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munit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45862"/>
            <a:ext cx="2484795" cy="340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i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330</TotalTime>
  <Words>805</Words>
  <Application>Microsoft Office PowerPoint</Application>
  <PresentationFormat>Apresentação na tela (4:3)</PresentationFormat>
  <Paragraphs>132</Paragraphs>
  <Slides>32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4" baseType="lpstr">
      <vt:lpstr>Pino</vt:lpstr>
      <vt:lpstr>Fotografía de Photo Editor</vt:lpstr>
      <vt:lpstr>Apresentação do PowerPoint</vt:lpstr>
      <vt:lpstr>Apresentação do PowerPoint</vt:lpstr>
      <vt:lpstr>Sociedade da informação</vt:lpstr>
      <vt:lpstr>Na sociedade da informação</vt:lpstr>
      <vt:lpstr>Assim, apenas na interação comunicativa entre famílias, escola, bairro e sociedade é que podemos construir um projeto educacional útil</vt:lpstr>
      <vt:lpstr>Apresentação do PowerPoint</vt:lpstr>
      <vt:lpstr>Aprendizagem Dialógica</vt:lpstr>
      <vt:lpstr>Aprendizagem Dialógica (Flecha, Aubert et. all., Mello et. all.)</vt:lpstr>
      <vt:lpstr>É possível fazer aprendizagem dialógica na escola?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ESCOLA ABERTA PARA TODOS Acolhida, atividades de reforço, formação de familaires, biblioteca aberta, informática, inglês, portugués, leitura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Grupo gestor e comissões mistas </vt:lpstr>
      <vt:lpstr>Tertúlias Literárias Dialógicas</vt:lpstr>
      <vt:lpstr>Tertúlias Literárias Dialógicas com familiares </vt:lpstr>
      <vt:lpstr>Grupos Interativos</vt:lpstr>
      <vt:lpstr>Biblioteca Tutorada</vt:lpstr>
      <vt:lpstr>Teorias da Aprendizagem</vt:lpstr>
      <vt:lpstr>Apresentação do PowerPoint</vt:lpstr>
      <vt:lpstr>Apresentação do PowerPoint</vt:lpstr>
      <vt:lpstr>Apresentação do PowerPoint</vt:lpstr>
      <vt:lpstr>COMUNIDADES DE APRENDIZAGEM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Acer</dc:creator>
  <cp:lastModifiedBy>Acer</cp:lastModifiedBy>
  <cp:revision>39</cp:revision>
  <dcterms:created xsi:type="dcterms:W3CDTF">2012-05-08T19:35:04Z</dcterms:created>
  <dcterms:modified xsi:type="dcterms:W3CDTF">2012-11-09T11:09:23Z</dcterms:modified>
</cp:coreProperties>
</file>