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5" r:id="rId3"/>
    <p:sldId id="257" r:id="rId4"/>
    <p:sldId id="258" r:id="rId5"/>
    <p:sldId id="311" r:id="rId6"/>
    <p:sldId id="322" r:id="rId7"/>
    <p:sldId id="323" r:id="rId8"/>
    <p:sldId id="312" r:id="rId9"/>
    <p:sldId id="310" r:id="rId10"/>
    <p:sldId id="324" r:id="rId11"/>
    <p:sldId id="325" r:id="rId12"/>
    <p:sldId id="259" r:id="rId13"/>
    <p:sldId id="313" r:id="rId14"/>
    <p:sldId id="262" r:id="rId15"/>
    <p:sldId id="326" r:id="rId16"/>
    <p:sldId id="327" r:id="rId17"/>
    <p:sldId id="319" r:id="rId18"/>
  </p:sldIdLst>
  <p:sldSz cx="9144000" cy="6858000" type="screen4x3"/>
  <p:notesSz cx="6858000" cy="9144000"/>
  <p:custDataLst>
    <p:tags r:id="rId20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4D90F"/>
    <a:srgbClr val="FF0066"/>
    <a:srgbClr val="008080"/>
    <a:srgbClr val="CC3300"/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>
      <p:cViewPr>
        <p:scale>
          <a:sx n="59" d="100"/>
          <a:sy n="59" d="100"/>
        </p:scale>
        <p:origin x="-145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E1A9B-1096-472B-852C-FBBF5222EFCE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6E43F-7662-4DA2-9601-2F4D361CA2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5957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DE89-1A90-4E35-BCB4-637A4E1CB206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CBEA-49E0-49F0-B93B-56669A830F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DE89-1A90-4E35-BCB4-637A4E1CB206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CBEA-49E0-49F0-B93B-56669A830F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DE89-1A90-4E35-BCB4-637A4E1CB206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CBEA-49E0-49F0-B93B-56669A830F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DE89-1A90-4E35-BCB4-637A4E1CB206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CBEA-49E0-49F0-B93B-56669A830F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DE89-1A90-4E35-BCB4-637A4E1CB206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CBEA-49E0-49F0-B93B-56669A830F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DE89-1A90-4E35-BCB4-637A4E1CB206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CBEA-49E0-49F0-B93B-56669A830F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DE89-1A90-4E35-BCB4-637A4E1CB206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CBEA-49E0-49F0-B93B-56669A830F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DE89-1A90-4E35-BCB4-637A4E1CB206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CBEA-49E0-49F0-B93B-56669A830F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DE89-1A90-4E35-BCB4-637A4E1CB206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CBEA-49E0-49F0-B93B-56669A830F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DE89-1A90-4E35-BCB4-637A4E1CB206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CBEA-49E0-49F0-B93B-56669A830F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DE89-1A90-4E35-BCB4-637A4E1CB206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CBEA-49E0-49F0-B93B-56669A830F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DDE89-1A90-4E35-BCB4-637A4E1CB206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ECBEA-49E0-49F0-B93B-56669A830F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folha.uol.com.br/mundo/1180351-violencia-sexual-era-usada-com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568952" cy="323751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força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da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linguagem</a:t>
            </a:r>
            <a:endParaRPr lang="pt-BR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174231"/>
            <a:ext cx="7272366" cy="1752600"/>
          </a:xfrm>
        </p:spPr>
        <p:txBody>
          <a:bodyPr/>
          <a:lstStyle/>
          <a:p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</a:t>
            </a:r>
            <a:r>
              <a:rPr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</a:t>
            </a:r>
            <a:r>
              <a:rPr lang="pt-B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ª </a:t>
            </a:r>
            <a:r>
              <a:rPr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Edna Maria </a:t>
            </a:r>
            <a:r>
              <a:rPr lang="en-US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Barian</a:t>
            </a:r>
            <a:r>
              <a:rPr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Perrotti</a:t>
            </a:r>
            <a:endParaRPr lang="pt-BR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Linguagem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verbal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7687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pt-BR" dirty="0"/>
          </a:p>
        </p:txBody>
      </p:sp>
      <p:grpSp>
        <p:nvGrpSpPr>
          <p:cNvPr id="2" name="Group 3"/>
          <p:cNvGrpSpPr>
            <a:grpSpLocks noGrp="1"/>
          </p:cNvGrpSpPr>
          <p:nvPr>
            <p:ph idx="1"/>
          </p:nvPr>
        </p:nvGrpSpPr>
        <p:grpSpPr bwMode="auto">
          <a:xfrm>
            <a:off x="2357422" y="1714488"/>
            <a:ext cx="5856884" cy="4644054"/>
            <a:chOff x="340" y="981"/>
            <a:chExt cx="2662" cy="3259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476" y="1072"/>
              <a:ext cx="2526" cy="3168"/>
            </a:xfrm>
            <a:prstGeom prst="rect">
              <a:avLst/>
            </a:prstGeom>
            <a:solidFill>
              <a:srgbClr val="000066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981"/>
              <a:ext cx="2541" cy="29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268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INTRODUÇÃO</a:t>
            </a:r>
            <a:r>
              <a:rPr lang="en-US" dirty="0" smtClean="0"/>
              <a:t/>
            </a:r>
            <a:br>
              <a:rPr lang="en-US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57403"/>
          </a:xfrm>
        </p:spPr>
        <p:txBody>
          <a:bodyPr>
            <a:normAutofit fontScale="47500" lnSpcReduction="20000"/>
          </a:bodyPr>
          <a:lstStyle/>
          <a:p>
            <a:endParaRPr lang="pt-BR" dirty="0" smtClean="0"/>
          </a:p>
          <a:p>
            <a:endParaRPr lang="pt-BR" sz="3800" dirty="0" smtClean="0"/>
          </a:p>
          <a:p>
            <a:r>
              <a:rPr lang="pt-BR" sz="3800" dirty="0" smtClean="0"/>
              <a:t>Escolhida numa visita de </a:t>
            </a:r>
            <a:r>
              <a:rPr lang="pt-BR" sz="3800" dirty="0" err="1" smtClean="0"/>
              <a:t>Kadafi</a:t>
            </a:r>
            <a:r>
              <a:rPr lang="pt-BR" sz="3800" dirty="0" smtClean="0"/>
              <a:t> a sua escola quando tinha 15 anos, </a:t>
            </a:r>
            <a:r>
              <a:rPr lang="pt-BR" sz="3800" dirty="0" err="1" smtClean="0"/>
              <a:t>Soraya</a:t>
            </a:r>
            <a:r>
              <a:rPr lang="pt-BR" sz="3800" dirty="0" smtClean="0"/>
              <a:t> foi mantida até os 20 anos nos porões da fortaleza de </a:t>
            </a:r>
            <a:r>
              <a:rPr lang="pt-BR" sz="3800" dirty="0" err="1" smtClean="0"/>
              <a:t>Bab</a:t>
            </a:r>
            <a:r>
              <a:rPr lang="pt-BR" sz="3800" dirty="0" smtClean="0"/>
              <a:t> </a:t>
            </a:r>
            <a:r>
              <a:rPr lang="pt-BR" sz="3800" dirty="0" err="1" smtClean="0"/>
              <a:t>al</a:t>
            </a:r>
            <a:r>
              <a:rPr lang="pt-BR" sz="3800" dirty="0" smtClean="0"/>
              <a:t> </a:t>
            </a:r>
            <a:r>
              <a:rPr lang="pt-BR" sz="3800" dirty="0" err="1" smtClean="0"/>
              <a:t>Azizia</a:t>
            </a:r>
            <a:r>
              <a:rPr lang="pt-BR" sz="3800" dirty="0" smtClean="0"/>
              <a:t>, em Trípoli, sofrendo estupros diários e todo tipo de violência, para satisfazer o insaciável apetite sexual do ditador. </a:t>
            </a:r>
          </a:p>
          <a:p>
            <a:r>
              <a:rPr lang="pt-BR" sz="3800" dirty="0" smtClean="0"/>
              <a:t>O detalhado e arrepiante relato de </a:t>
            </a:r>
            <a:r>
              <a:rPr lang="pt-BR" sz="3800" dirty="0" err="1" smtClean="0"/>
              <a:t>Soraya</a:t>
            </a:r>
            <a:r>
              <a:rPr lang="pt-BR" sz="3800" dirty="0" smtClean="0"/>
              <a:t> abriu para a repórter francesa  </a:t>
            </a:r>
            <a:r>
              <a:rPr lang="pt-BR" sz="3600" dirty="0" smtClean="0"/>
              <a:t>(</a:t>
            </a:r>
            <a:r>
              <a:rPr lang="pt-BR" sz="3600" dirty="0" err="1" smtClean="0"/>
              <a:t>Annick</a:t>
            </a:r>
            <a:r>
              <a:rPr lang="pt-BR" sz="3600" dirty="0" smtClean="0"/>
              <a:t> </a:t>
            </a:r>
            <a:r>
              <a:rPr lang="pt-BR" sz="3600" dirty="0" err="1" smtClean="0"/>
              <a:t>Cojean</a:t>
            </a:r>
            <a:r>
              <a:rPr lang="pt-BR" sz="3600" dirty="0" smtClean="0"/>
              <a:t>) </a:t>
            </a:r>
            <a:r>
              <a:rPr lang="pt-BR" sz="3800" dirty="0" smtClean="0"/>
              <a:t>o mundo oculto de perversões que vitimou centenas, talvez milhares de outras mulheres. </a:t>
            </a:r>
          </a:p>
          <a:p>
            <a:pPr>
              <a:buNone/>
            </a:pPr>
            <a:r>
              <a:rPr lang="en-US" sz="3800" dirty="0" smtClean="0"/>
              <a:t>……………..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pt-BR" sz="5100" dirty="0" smtClean="0"/>
              <a:t>     </a:t>
            </a:r>
            <a:r>
              <a:rPr lang="pt-BR" sz="5100" b="1" i="1" dirty="0" smtClean="0"/>
              <a:t>Ele visitou sua escola, colocou a mão sobre a cabeça da menina. Esse era o sinal para seus guarda-costas de que ele a queria. </a:t>
            </a:r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en-US" i="1" dirty="0" smtClean="0"/>
              <a:t>(</a:t>
            </a:r>
            <a:r>
              <a:rPr lang="en-US" dirty="0" err="1" smtClean="0"/>
              <a:t>Entrevista</a:t>
            </a:r>
            <a:r>
              <a:rPr lang="en-US" dirty="0" smtClean="0"/>
              <a:t> com a </a:t>
            </a:r>
            <a:r>
              <a:rPr lang="en-US" dirty="0" err="1" smtClean="0"/>
              <a:t>autora</a:t>
            </a:r>
            <a:r>
              <a:rPr lang="en-US" dirty="0" smtClean="0"/>
              <a:t> do </a:t>
            </a:r>
            <a:r>
              <a:rPr lang="en-US" dirty="0" err="1" smtClean="0"/>
              <a:t>livro</a:t>
            </a:r>
            <a:r>
              <a:rPr lang="en-US" dirty="0" smtClean="0"/>
              <a:t> </a:t>
            </a:r>
            <a:r>
              <a:rPr lang="en-US" i="1" dirty="0" smtClean="0"/>
              <a:t>O </a:t>
            </a:r>
            <a:r>
              <a:rPr lang="en-US" i="1" dirty="0" err="1" smtClean="0"/>
              <a:t>harém</a:t>
            </a:r>
            <a:r>
              <a:rPr lang="en-US" i="1" dirty="0" smtClean="0"/>
              <a:t> de </a:t>
            </a:r>
            <a:r>
              <a:rPr lang="en-US" i="1" dirty="0" err="1" smtClean="0"/>
              <a:t>Kadafi</a:t>
            </a:r>
            <a:r>
              <a:rPr lang="en-US" i="1" dirty="0" smtClean="0"/>
              <a:t>, </a:t>
            </a:r>
            <a:r>
              <a:rPr lang="en-US" i="1" dirty="0" err="1" smtClean="0"/>
              <a:t>Annick</a:t>
            </a:r>
            <a:r>
              <a:rPr lang="en-US" i="1" dirty="0" smtClean="0"/>
              <a:t> </a:t>
            </a:r>
            <a:r>
              <a:rPr lang="en-US" i="1" dirty="0" err="1" smtClean="0"/>
              <a:t>Cojean</a:t>
            </a:r>
            <a:r>
              <a:rPr lang="en-US" i="1" dirty="0" smtClean="0"/>
              <a:t>)</a:t>
            </a:r>
          </a:p>
          <a:p>
            <a:pPr>
              <a:buNone/>
            </a:pPr>
            <a:r>
              <a:rPr lang="en-US" sz="2300" dirty="0" err="1" smtClean="0"/>
              <a:t>Disponível</a:t>
            </a:r>
            <a:r>
              <a:rPr lang="en-US" sz="2300" dirty="0" smtClean="0"/>
              <a:t> </a:t>
            </a:r>
            <a:r>
              <a:rPr lang="en-US" sz="2300" dirty="0" err="1" smtClean="0"/>
              <a:t>em</a:t>
            </a:r>
            <a:r>
              <a:rPr lang="en-US" sz="2300" dirty="0" smtClean="0"/>
              <a:t>: </a:t>
            </a:r>
            <a:r>
              <a:rPr lang="en-US" sz="2300" dirty="0" smtClean="0">
                <a:hlinkClick r:id="rId2"/>
              </a:rPr>
              <a:t>http://www1.folha.uol.com.br/mundo/1180351-violencia-sexual-era-usada-como</a:t>
            </a: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arma-de-poder-por-gaddafi.shtml . </a:t>
            </a:r>
            <a:r>
              <a:rPr lang="en-US" sz="2300" dirty="0" err="1" smtClean="0"/>
              <a:t>Acesso</a:t>
            </a:r>
            <a:r>
              <a:rPr lang="en-US" sz="2300" dirty="0" smtClean="0"/>
              <a:t> </a:t>
            </a:r>
            <a:r>
              <a:rPr lang="en-US" sz="2300" dirty="0" err="1" smtClean="0"/>
              <a:t>em</a:t>
            </a:r>
            <a:r>
              <a:rPr lang="en-US" sz="2300" dirty="0" smtClean="0"/>
              <a:t>  5.11.12   </a:t>
            </a:r>
            <a:endParaRPr lang="pt-B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Linguagem</a:t>
            </a:r>
            <a:r>
              <a:rPr lang="en-US" dirty="0" smtClean="0"/>
              <a:t> verbal</a:t>
            </a:r>
          </a:p>
          <a:p>
            <a:endParaRPr lang="en-US" dirty="0" smtClean="0"/>
          </a:p>
          <a:p>
            <a:r>
              <a:rPr lang="en-US" dirty="0" smtClean="0"/>
              <a:t> oral</a:t>
            </a:r>
          </a:p>
          <a:p>
            <a:endParaRPr lang="en-US" dirty="0" smtClean="0"/>
          </a:p>
          <a:p>
            <a:r>
              <a:rPr lang="en-US" dirty="0" err="1" smtClean="0"/>
              <a:t>escrita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/>
          <p:cNvSpPr/>
          <p:nvPr/>
        </p:nvSpPr>
        <p:spPr>
          <a:xfrm>
            <a:off x="1043608" y="188640"/>
            <a:ext cx="7217568" cy="619268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1835696" y="548680"/>
            <a:ext cx="5616624" cy="554461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Índic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36296" y="2276872"/>
            <a:ext cx="1728192" cy="202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Índic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204864"/>
            <a:ext cx="1728192" cy="202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eta para a direita 12"/>
          <p:cNvSpPr/>
          <p:nvPr/>
        </p:nvSpPr>
        <p:spPr>
          <a:xfrm rot="10800000">
            <a:off x="6084168" y="2996952"/>
            <a:ext cx="1080120" cy="64807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2051720" y="2852936"/>
            <a:ext cx="1224136" cy="792088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51520" y="4221088"/>
            <a:ext cx="14013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Consciência/</a:t>
            </a:r>
          </a:p>
          <a:p>
            <a:pPr algn="ct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Sujeito 1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524328" y="4293096"/>
            <a:ext cx="14013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Consciência/</a:t>
            </a:r>
          </a:p>
          <a:p>
            <a:pPr algn="ct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Sujeito 2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000496" y="300037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</a:rPr>
              <a:t>TEXTO</a:t>
            </a:r>
            <a:endParaRPr lang="pt-B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Linguagem</a:t>
            </a:r>
            <a:r>
              <a:rPr lang="en-US" dirty="0" smtClean="0"/>
              <a:t> oral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Na noite </a:t>
            </a:r>
            <a:r>
              <a:rPr lang="pt-BR" dirty="0" smtClean="0"/>
              <a:t>de </a:t>
            </a:r>
            <a:r>
              <a:rPr lang="pt-BR" dirty="0" err="1" smtClean="0"/>
              <a:t>Halloween</a:t>
            </a:r>
            <a:r>
              <a:rPr lang="pt-BR" dirty="0" smtClean="0"/>
              <a:t> de outubro de 1938,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um </a:t>
            </a:r>
            <a:r>
              <a:rPr lang="pt-BR" dirty="0" smtClean="0"/>
              <a:t>jovem e brilhante autor chamado </a:t>
            </a:r>
            <a:r>
              <a:rPr lang="pt-BR" b="1" dirty="0" smtClean="0"/>
              <a:t>Orson </a:t>
            </a:r>
            <a:endParaRPr lang="pt-BR" b="1" dirty="0" smtClean="0"/>
          </a:p>
          <a:p>
            <a:pPr>
              <a:buNone/>
            </a:pPr>
            <a:r>
              <a:rPr lang="pt-BR" b="1" dirty="0" smtClean="0"/>
              <a:t>Welles</a:t>
            </a:r>
            <a:r>
              <a:rPr lang="pt-BR" dirty="0" smtClean="0"/>
              <a:t> confrontou os medos subconscientes de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uma </a:t>
            </a:r>
            <a:r>
              <a:rPr lang="pt-BR" dirty="0" smtClean="0"/>
              <a:t>nação fazendo milhares de pessoas (talvez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muito </a:t>
            </a:r>
            <a:r>
              <a:rPr lang="pt-BR" dirty="0" smtClean="0"/>
              <a:t>mais) realmente acreditar que marcianos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estavam </a:t>
            </a:r>
            <a:r>
              <a:rPr lang="pt-BR" dirty="0" smtClean="0"/>
              <a:t>invadindo a América.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Linguagem</a:t>
            </a:r>
            <a:r>
              <a:rPr lang="en-US" dirty="0" smtClean="0"/>
              <a:t> </a:t>
            </a:r>
            <a:r>
              <a:rPr lang="en-US" dirty="0" err="1" smtClean="0"/>
              <a:t>escrita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“Para todos aqueles que têm filhos e não sabem, nós temos uma creche </a:t>
            </a:r>
            <a:r>
              <a:rPr lang="pt-BR" i="1" dirty="0" smtClean="0"/>
              <a:t>no segundo </a:t>
            </a:r>
            <a:r>
              <a:rPr lang="pt-BR" i="1" dirty="0" smtClean="0"/>
              <a:t>andar</a:t>
            </a:r>
            <a:r>
              <a:rPr lang="pt-BR" i="1" dirty="0" smtClean="0"/>
              <a:t>.”</a:t>
            </a:r>
          </a:p>
          <a:p>
            <a:endParaRPr lang="en-US" i="1" dirty="0" smtClean="0"/>
          </a:p>
          <a:p>
            <a:r>
              <a:rPr lang="en-US" i="1" dirty="0" err="1" smtClean="0"/>
              <a:t>Prezadas</a:t>
            </a:r>
            <a:r>
              <a:rPr lang="en-US" i="1" dirty="0" smtClean="0"/>
              <a:t> </a:t>
            </a:r>
            <a:r>
              <a:rPr lang="en-US" i="1" dirty="0" err="1" smtClean="0"/>
              <a:t>mães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    </a:t>
            </a:r>
            <a:r>
              <a:rPr lang="en-US" i="1" dirty="0" err="1" smtClean="0"/>
              <a:t>Faremos</a:t>
            </a:r>
            <a:r>
              <a:rPr lang="en-US" i="1" dirty="0" smtClean="0"/>
              <a:t> um </a:t>
            </a:r>
            <a:r>
              <a:rPr lang="en-US" i="1" dirty="0" err="1" smtClean="0"/>
              <a:t>bazar</a:t>
            </a:r>
            <a:r>
              <a:rPr lang="en-US" i="1" dirty="0" smtClean="0"/>
              <a:t> no </a:t>
            </a:r>
            <a:r>
              <a:rPr lang="en-US" i="1" dirty="0" err="1" smtClean="0"/>
              <a:t>mês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</a:t>
            </a:r>
            <a:r>
              <a:rPr lang="en-US" i="1" dirty="0" err="1" smtClean="0"/>
              <a:t>vem</a:t>
            </a:r>
            <a:r>
              <a:rPr lang="en-US" i="1" dirty="0" smtClean="0"/>
              <a:t>. </a:t>
            </a:r>
            <a:r>
              <a:rPr lang="en-US" i="1" dirty="0" err="1" smtClean="0"/>
              <a:t>Ótima</a:t>
            </a:r>
            <a:r>
              <a:rPr lang="en-US" i="1" dirty="0" smtClean="0"/>
              <a:t> </a:t>
            </a:r>
            <a:r>
              <a:rPr lang="en-US" i="1" dirty="0" err="1" smtClean="0"/>
              <a:t>oportunidade</a:t>
            </a:r>
            <a:r>
              <a:rPr lang="en-US" i="1" dirty="0" smtClean="0"/>
              <a:t> </a:t>
            </a:r>
            <a:r>
              <a:rPr lang="en-US" i="1" dirty="0" err="1" smtClean="0"/>
              <a:t>para</a:t>
            </a:r>
            <a:r>
              <a:rPr lang="en-US" i="1" dirty="0" smtClean="0"/>
              <a:t> se </a:t>
            </a:r>
            <a:r>
              <a:rPr lang="en-US" i="1" dirty="0" err="1" smtClean="0"/>
              <a:t>desfazer</a:t>
            </a:r>
            <a:r>
              <a:rPr lang="en-US" i="1" dirty="0" smtClean="0"/>
              <a:t> de </a:t>
            </a:r>
            <a:r>
              <a:rPr lang="en-US" i="1" dirty="0" err="1" smtClean="0"/>
              <a:t>tudo</a:t>
            </a:r>
            <a:r>
              <a:rPr lang="en-US" i="1" dirty="0" smtClean="0"/>
              <a:t> </a:t>
            </a:r>
            <a:r>
              <a:rPr lang="en-US" i="1" dirty="0" err="1" smtClean="0"/>
              <a:t>aquilo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</a:t>
            </a:r>
            <a:r>
              <a:rPr lang="en-US" i="1" dirty="0" err="1" smtClean="0"/>
              <a:t>não</a:t>
            </a:r>
            <a:r>
              <a:rPr lang="en-US" i="1" dirty="0" smtClean="0"/>
              <a:t> </a:t>
            </a:r>
            <a:r>
              <a:rPr lang="en-US" i="1" dirty="0" err="1" smtClean="0"/>
              <a:t>querem</a:t>
            </a:r>
            <a:r>
              <a:rPr lang="en-US" i="1" dirty="0" smtClean="0"/>
              <a:t> </a:t>
            </a:r>
            <a:r>
              <a:rPr lang="en-US" i="1" dirty="0" err="1" smtClean="0"/>
              <a:t>mais</a:t>
            </a:r>
            <a:r>
              <a:rPr lang="en-US" i="1" dirty="0" smtClean="0"/>
              <a:t>. </a:t>
            </a:r>
            <a:r>
              <a:rPr lang="en-US" i="1" dirty="0" err="1" smtClean="0"/>
              <a:t>Tragam</a:t>
            </a:r>
            <a:r>
              <a:rPr lang="en-US" i="1" dirty="0" smtClean="0"/>
              <a:t> </a:t>
            </a:r>
            <a:r>
              <a:rPr lang="en-US" i="1" dirty="0" err="1" smtClean="0"/>
              <a:t>seus</a:t>
            </a:r>
            <a:r>
              <a:rPr lang="en-US" i="1" dirty="0" smtClean="0"/>
              <a:t> </a:t>
            </a:r>
            <a:r>
              <a:rPr lang="en-US" i="1" dirty="0" err="1" smtClean="0"/>
              <a:t>maridos</a:t>
            </a:r>
            <a:r>
              <a:rPr lang="en-US" i="1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força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linguagem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meios</a:t>
            </a:r>
            <a:r>
              <a:rPr lang="en-US" dirty="0" smtClean="0"/>
              <a:t> de </a:t>
            </a:r>
            <a:r>
              <a:rPr lang="en-US" dirty="0" err="1" smtClean="0"/>
              <a:t>comunicação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relacionamentos</a:t>
            </a:r>
            <a:r>
              <a:rPr lang="en-US" dirty="0" smtClean="0"/>
              <a:t> </a:t>
            </a:r>
            <a:r>
              <a:rPr lang="en-US" dirty="0" err="1" smtClean="0"/>
              <a:t>pessoais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relacionamentos</a:t>
            </a:r>
            <a:r>
              <a:rPr lang="en-US" dirty="0" smtClean="0"/>
              <a:t> </a:t>
            </a:r>
            <a:r>
              <a:rPr lang="en-US" dirty="0" err="1" smtClean="0"/>
              <a:t>profissionais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 </a:t>
            </a:r>
            <a:r>
              <a:rPr lang="en-US" dirty="0" err="1" smtClean="0"/>
              <a:t>sala</a:t>
            </a:r>
            <a:r>
              <a:rPr lang="en-US" dirty="0" smtClean="0"/>
              <a:t> de aula</a:t>
            </a:r>
          </a:p>
          <a:p>
            <a:endParaRPr lang="en-US" dirty="0" smtClean="0"/>
          </a:p>
          <a:p>
            <a:r>
              <a:rPr lang="en-US" dirty="0" smtClean="0"/>
              <a:t>Na </a:t>
            </a:r>
            <a:r>
              <a:rPr lang="en-US" dirty="0" err="1" smtClean="0"/>
              <a:t>interação</a:t>
            </a:r>
            <a:r>
              <a:rPr lang="en-US" dirty="0" smtClean="0"/>
              <a:t> com o </a:t>
            </a:r>
            <a:r>
              <a:rPr lang="en-US" dirty="0" err="1" smtClean="0"/>
              <a:t>aluno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 </a:t>
            </a:r>
            <a:r>
              <a:rPr lang="en-US" i="1" dirty="0" smtClean="0"/>
              <a:t>           </a:t>
            </a:r>
            <a:r>
              <a:rPr lang="en-US" i="1" dirty="0" smtClean="0"/>
              <a:t>É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linguagem</a:t>
            </a:r>
            <a:r>
              <a:rPr lang="en-US" i="1" dirty="0" smtClean="0"/>
              <a:t> e </a:t>
            </a:r>
            <a:r>
              <a:rPr lang="en-US" i="1" dirty="0" err="1" smtClean="0"/>
              <a:t>pela</a:t>
            </a:r>
            <a:r>
              <a:rPr lang="en-US" i="1" dirty="0" smtClean="0"/>
              <a:t> </a:t>
            </a:r>
            <a:r>
              <a:rPr lang="en-US" i="1" dirty="0" err="1" smtClean="0"/>
              <a:t>linguagem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o </a:t>
            </a:r>
            <a:r>
              <a:rPr lang="en-US" i="1" dirty="0" err="1" smtClean="0"/>
              <a:t>homem</a:t>
            </a:r>
            <a:r>
              <a:rPr lang="en-US" i="1" dirty="0" smtClean="0"/>
              <a:t> </a:t>
            </a:r>
            <a:r>
              <a:rPr lang="en-US" i="1" dirty="0" smtClean="0"/>
              <a:t>se </a:t>
            </a:r>
            <a:r>
              <a:rPr lang="en-US" i="1" dirty="0" err="1" smtClean="0"/>
              <a:t>constitui</a:t>
            </a:r>
            <a:r>
              <a:rPr lang="en-US" i="1" dirty="0" smtClean="0"/>
              <a:t> </a:t>
            </a:r>
            <a:r>
              <a:rPr lang="en-US" i="1" dirty="0" err="1" smtClean="0"/>
              <a:t>como</a:t>
            </a:r>
            <a:r>
              <a:rPr lang="en-US" i="1" dirty="0" smtClean="0"/>
              <a:t> </a:t>
            </a:r>
            <a:r>
              <a:rPr lang="en-US" i="1" dirty="0" err="1" smtClean="0"/>
              <a:t>sujeito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Emile </a:t>
            </a:r>
            <a:r>
              <a:rPr lang="en-US" dirty="0" err="1" smtClean="0"/>
              <a:t>Benveniste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14290"/>
            <a:ext cx="8640960" cy="6097575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Tamanha</a:t>
            </a:r>
            <a:r>
              <a:rPr lang="en-US" dirty="0" smtClean="0"/>
              <a:t> é a </a:t>
            </a:r>
            <a:r>
              <a:rPr lang="en-US" dirty="0" err="1" smtClean="0"/>
              <a:t>força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linguagem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mundo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precisou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ser </a:t>
            </a:r>
            <a:r>
              <a:rPr lang="en-US" dirty="0" err="1" smtClean="0"/>
              <a:t>criado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r>
              <a:rPr lang="pt-BR" baseline="30000" dirty="0" smtClean="0"/>
              <a:t>3</a:t>
            </a:r>
            <a:r>
              <a:rPr lang="pt-BR" dirty="0" smtClean="0"/>
              <a:t>E Deus disse: Exista a luz. E a luz existiu.</a:t>
            </a:r>
          </a:p>
          <a:p>
            <a:r>
              <a:rPr lang="pt-BR" baseline="30000" dirty="0" smtClean="0"/>
              <a:t>5 </a:t>
            </a:r>
            <a:r>
              <a:rPr lang="pt-BR" dirty="0" smtClean="0"/>
              <a:t>E chamou à luz dia, e às trevas noite. </a:t>
            </a:r>
          </a:p>
          <a:p>
            <a:r>
              <a:rPr lang="pt-BR" baseline="30000" dirty="0" smtClean="0"/>
              <a:t>6 </a:t>
            </a:r>
            <a:r>
              <a:rPr lang="pt-BR" dirty="0" smtClean="0"/>
              <a:t>Disse também Deus: Faça-se o firmamento no meio das águas (...) </a:t>
            </a:r>
            <a:r>
              <a:rPr lang="pt-BR" baseline="30000" dirty="0" smtClean="0"/>
              <a:t>7 </a:t>
            </a:r>
            <a:r>
              <a:rPr lang="pt-BR" dirty="0" smtClean="0"/>
              <a:t>E assim se fez.</a:t>
            </a:r>
          </a:p>
          <a:p>
            <a:r>
              <a:rPr lang="pt-BR" baseline="30000" dirty="0" smtClean="0"/>
              <a:t>8</a:t>
            </a:r>
            <a:r>
              <a:rPr lang="pt-BR" dirty="0" smtClean="0"/>
              <a:t> E Deus chamou ao firmamento céu.</a:t>
            </a:r>
          </a:p>
          <a:p>
            <a:pPr>
              <a:buNone/>
            </a:pPr>
            <a:r>
              <a:rPr lang="en-US" dirty="0" smtClean="0"/>
              <a:t>                                                     (</a:t>
            </a:r>
            <a:r>
              <a:rPr lang="en-US" dirty="0" err="1" smtClean="0"/>
              <a:t>Gênesis</a:t>
            </a:r>
            <a:r>
              <a:rPr lang="en-US" dirty="0" smtClean="0"/>
              <a:t>, </a:t>
            </a:r>
            <a:r>
              <a:rPr lang="en-US" b="1" dirty="0" smtClean="0"/>
              <a:t>1</a:t>
            </a:r>
            <a:r>
              <a:rPr lang="en-US" dirty="0" smtClean="0"/>
              <a:t> , 3-8)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0010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APRESENTAÇÃO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785794"/>
            <a:ext cx="8640960" cy="60722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3300" b="1" dirty="0" smtClean="0"/>
          </a:p>
          <a:p>
            <a:pPr>
              <a:buNone/>
            </a:pPr>
            <a:r>
              <a:rPr lang="en-US" sz="4200" b="1" dirty="0" err="1" smtClean="0"/>
              <a:t>Introdução</a:t>
            </a:r>
            <a:endParaRPr lang="en-US" sz="4200" b="1" dirty="0" smtClean="0"/>
          </a:p>
          <a:p>
            <a:pPr>
              <a:buNone/>
            </a:pPr>
            <a:r>
              <a:rPr lang="en-US" sz="3800" dirty="0" smtClean="0"/>
              <a:t>     </a:t>
            </a:r>
            <a:r>
              <a:rPr lang="en-US" sz="3400" dirty="0" err="1" smtClean="0"/>
              <a:t>Linguagem</a:t>
            </a:r>
            <a:r>
              <a:rPr lang="en-US" sz="3400" dirty="0" smtClean="0"/>
              <a:t> – </a:t>
            </a:r>
            <a:r>
              <a:rPr lang="en-US" sz="3400" dirty="0" err="1" smtClean="0"/>
              <a:t>visão</a:t>
            </a:r>
            <a:r>
              <a:rPr lang="en-US" sz="3400" dirty="0" smtClean="0"/>
              <a:t> de </a:t>
            </a:r>
            <a:r>
              <a:rPr lang="en-US" sz="3400" dirty="0" err="1" smtClean="0"/>
              <a:t>alguns</a:t>
            </a:r>
            <a:r>
              <a:rPr lang="en-US" sz="3400" dirty="0" smtClean="0"/>
              <a:t> </a:t>
            </a:r>
            <a:r>
              <a:rPr lang="en-US" sz="3400" dirty="0" err="1" smtClean="0"/>
              <a:t>autores</a:t>
            </a: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      </a:t>
            </a:r>
            <a:r>
              <a:rPr lang="en-US" sz="3400" dirty="0" err="1" smtClean="0"/>
              <a:t>Linguagem</a:t>
            </a:r>
            <a:r>
              <a:rPr lang="en-US" sz="3400" dirty="0" smtClean="0"/>
              <a:t> animal x </a:t>
            </a:r>
            <a:r>
              <a:rPr lang="en-US" sz="3400" dirty="0" err="1" smtClean="0"/>
              <a:t>linguagem</a:t>
            </a:r>
            <a:r>
              <a:rPr lang="en-US" sz="3400" dirty="0" smtClean="0"/>
              <a:t> </a:t>
            </a:r>
            <a:r>
              <a:rPr lang="en-US" sz="3400" dirty="0" err="1" smtClean="0"/>
              <a:t>humana</a:t>
            </a: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      </a:t>
            </a:r>
            <a:r>
              <a:rPr lang="en-US" sz="3400" dirty="0" err="1" smtClean="0"/>
              <a:t>Linguagem</a:t>
            </a:r>
            <a:r>
              <a:rPr lang="en-US" sz="3400" dirty="0" smtClean="0"/>
              <a:t> </a:t>
            </a:r>
            <a:r>
              <a:rPr lang="en-US" sz="3400" dirty="0" err="1" smtClean="0"/>
              <a:t>não</a:t>
            </a:r>
            <a:r>
              <a:rPr lang="en-US" sz="3400" dirty="0" smtClean="0"/>
              <a:t> verbal e </a:t>
            </a:r>
            <a:r>
              <a:rPr lang="en-US" sz="3400" dirty="0" err="1" smtClean="0"/>
              <a:t>linguagem</a:t>
            </a:r>
            <a:r>
              <a:rPr lang="en-US" sz="3400" dirty="0" smtClean="0"/>
              <a:t> verbal</a:t>
            </a:r>
          </a:p>
          <a:p>
            <a:pPr>
              <a:buNone/>
            </a:pPr>
            <a:r>
              <a:rPr lang="en-US" sz="3400" dirty="0" smtClean="0"/>
              <a:t>      </a:t>
            </a:r>
            <a:r>
              <a:rPr lang="en-US" sz="3400" dirty="0" err="1" smtClean="0"/>
              <a:t>Linguagem</a:t>
            </a:r>
            <a:r>
              <a:rPr lang="en-US" sz="3400" dirty="0" smtClean="0"/>
              <a:t> verbal oral </a:t>
            </a:r>
            <a:r>
              <a:rPr lang="en-US" sz="3400" dirty="0" smtClean="0"/>
              <a:t>/</a:t>
            </a:r>
            <a:r>
              <a:rPr lang="en-US" sz="3400" dirty="0" err="1" smtClean="0"/>
              <a:t>linguagem</a:t>
            </a:r>
            <a:r>
              <a:rPr lang="en-US" sz="3400" dirty="0" smtClean="0"/>
              <a:t> </a:t>
            </a:r>
            <a:r>
              <a:rPr lang="en-US" sz="3400" dirty="0" smtClean="0"/>
              <a:t>verbal </a:t>
            </a:r>
            <a:r>
              <a:rPr lang="en-US" sz="3400" dirty="0" err="1" smtClean="0"/>
              <a:t>escrita</a:t>
            </a:r>
            <a:endParaRPr lang="en-US" sz="3400" dirty="0" smtClean="0"/>
          </a:p>
          <a:p>
            <a:pPr>
              <a:buNone/>
            </a:pPr>
            <a:endParaRPr lang="en-US" sz="3400" dirty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4200" b="1" dirty="0" smtClean="0"/>
              <a:t>A </a:t>
            </a:r>
            <a:r>
              <a:rPr lang="en-US" sz="4200" b="1" dirty="0" err="1" smtClean="0"/>
              <a:t>força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da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linguagem</a:t>
            </a:r>
            <a:endParaRPr lang="en-US" sz="4200" b="1" dirty="0" smtClean="0"/>
          </a:p>
          <a:p>
            <a:pPr>
              <a:buNone/>
            </a:pPr>
            <a:r>
              <a:rPr lang="en-US" sz="3400" b="1" dirty="0" smtClean="0"/>
              <a:t>      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meios</a:t>
            </a:r>
            <a:r>
              <a:rPr lang="en-US" sz="3400" dirty="0" smtClean="0"/>
              <a:t> de </a:t>
            </a:r>
            <a:r>
              <a:rPr lang="en-US" sz="3400" dirty="0" err="1" smtClean="0"/>
              <a:t>comunicação</a:t>
            </a:r>
            <a:endParaRPr lang="en-US" sz="3400" dirty="0" smtClean="0"/>
          </a:p>
          <a:p>
            <a:pPr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relacionamentos</a:t>
            </a:r>
            <a:r>
              <a:rPr lang="en-US" sz="3400" dirty="0" smtClean="0"/>
              <a:t> </a:t>
            </a:r>
            <a:r>
              <a:rPr lang="en-US" sz="3400" dirty="0" err="1" smtClean="0"/>
              <a:t>pessoais</a:t>
            </a: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      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relacionamentos</a:t>
            </a:r>
            <a:r>
              <a:rPr lang="en-US" sz="3400" dirty="0" smtClean="0"/>
              <a:t> </a:t>
            </a:r>
            <a:r>
              <a:rPr lang="en-US" sz="3400" dirty="0" err="1" smtClean="0"/>
              <a:t>profissionais</a:t>
            </a: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       Na </a:t>
            </a:r>
            <a:r>
              <a:rPr lang="en-US" sz="3400" dirty="0" err="1" smtClean="0"/>
              <a:t>sala</a:t>
            </a:r>
            <a:r>
              <a:rPr lang="en-US" sz="3400" dirty="0" smtClean="0"/>
              <a:t> de aula</a:t>
            </a:r>
          </a:p>
          <a:p>
            <a:pPr>
              <a:buNone/>
            </a:pPr>
            <a:r>
              <a:rPr lang="en-US" sz="3400" dirty="0" smtClean="0"/>
              <a:t>              . O </a:t>
            </a:r>
            <a:r>
              <a:rPr lang="en-US" sz="3400" dirty="0" err="1" smtClean="0"/>
              <a:t>discurso</a:t>
            </a:r>
            <a:r>
              <a:rPr lang="en-US" sz="3400" dirty="0" smtClean="0"/>
              <a:t> do professor</a:t>
            </a:r>
          </a:p>
          <a:p>
            <a:pPr>
              <a:buNone/>
            </a:pPr>
            <a:r>
              <a:rPr lang="en-US" sz="3400" dirty="0" smtClean="0"/>
              <a:t>               . O </a:t>
            </a:r>
            <a:r>
              <a:rPr lang="en-US" sz="3400" dirty="0" err="1" smtClean="0"/>
              <a:t>discurso</a:t>
            </a:r>
            <a:r>
              <a:rPr lang="en-US" sz="3400" dirty="0" smtClean="0"/>
              <a:t> do </a:t>
            </a:r>
            <a:r>
              <a:rPr lang="en-US" sz="3400" dirty="0" err="1" smtClean="0"/>
              <a:t>aluno</a:t>
            </a: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         </a:t>
            </a:r>
            <a:endParaRPr lang="en-US" sz="2400" dirty="0" smtClean="0"/>
          </a:p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Introdução</a:t>
            </a:r>
            <a:r>
              <a:rPr lang="en-US" dirty="0" smtClean="0"/>
              <a:t>: </a:t>
            </a:r>
            <a:r>
              <a:rPr lang="en-US" dirty="0" err="1" smtClean="0"/>
              <a:t>Linguagem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Autofit/>
          </a:bodyPr>
          <a:lstStyle/>
          <a:p>
            <a:r>
              <a:rPr lang="en-US" sz="2400" dirty="0" smtClean="0"/>
              <a:t>Para </a:t>
            </a:r>
            <a:r>
              <a:rPr lang="en-US" sz="2400" b="1" dirty="0" smtClean="0"/>
              <a:t>Emile </a:t>
            </a:r>
            <a:r>
              <a:rPr lang="en-US" sz="2400" b="1" dirty="0" err="1" smtClean="0"/>
              <a:t>Benveniste</a:t>
            </a:r>
            <a:endParaRPr lang="en-US" sz="2400" b="1" dirty="0" smtClean="0"/>
          </a:p>
          <a:p>
            <a:pPr>
              <a:buNone/>
            </a:pPr>
            <a:r>
              <a:rPr lang="en-US" sz="2400" dirty="0" smtClean="0"/>
              <a:t>“A </a:t>
            </a:r>
            <a:r>
              <a:rPr lang="en-US" sz="2400" dirty="0" err="1" smtClean="0"/>
              <a:t>linguagem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natureza</a:t>
            </a:r>
            <a:r>
              <a:rPr lang="en-US" sz="2400" dirty="0" smtClean="0"/>
              <a:t> do </a:t>
            </a:r>
            <a:r>
              <a:rPr lang="en-US" sz="2400" dirty="0" err="1" smtClean="0"/>
              <a:t>homem</a:t>
            </a:r>
            <a:r>
              <a:rPr lang="en-US" sz="2400" dirty="0" smtClean="0"/>
              <a:t>,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a </a:t>
            </a:r>
            <a:r>
              <a:rPr lang="en-US" sz="2400" dirty="0" err="1" smtClean="0"/>
              <a:t>fabricou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err="1" smtClean="0"/>
              <a:t>Inclinamo</a:t>
            </a:r>
            <a:r>
              <a:rPr lang="en-US" sz="2400" dirty="0" smtClean="0"/>
              <a:t>-</a:t>
            </a:r>
            <a:r>
              <a:rPr lang="en-US" sz="2400" dirty="0" err="1" smtClean="0"/>
              <a:t>nos</a:t>
            </a:r>
            <a:r>
              <a:rPr lang="en-US" sz="2400" dirty="0" smtClean="0"/>
              <a:t> </a:t>
            </a:r>
            <a:r>
              <a:rPr lang="en-US" sz="2400" dirty="0" err="1" smtClean="0"/>
              <a:t>sempre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a </a:t>
            </a:r>
            <a:r>
              <a:rPr lang="en-US" sz="2400" dirty="0" err="1" smtClean="0"/>
              <a:t>imaginação</a:t>
            </a:r>
            <a:r>
              <a:rPr lang="en-US" sz="2400" dirty="0" smtClean="0"/>
              <a:t> </a:t>
            </a:r>
            <a:r>
              <a:rPr lang="en-US" sz="2400" dirty="0" err="1" smtClean="0"/>
              <a:t>ingênua</a:t>
            </a:r>
            <a:r>
              <a:rPr lang="en-US" sz="2400" dirty="0" smtClean="0"/>
              <a:t> de um </a:t>
            </a:r>
            <a:r>
              <a:rPr lang="en-US" sz="2400" dirty="0" err="1" smtClean="0"/>
              <a:t>período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original,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um </a:t>
            </a:r>
            <a:r>
              <a:rPr lang="en-US" sz="2400" dirty="0" err="1" smtClean="0"/>
              <a:t>homem</a:t>
            </a:r>
            <a:r>
              <a:rPr lang="en-US" sz="2400" dirty="0" smtClean="0"/>
              <a:t> </a:t>
            </a:r>
            <a:r>
              <a:rPr lang="en-US" sz="2400" dirty="0" err="1" smtClean="0"/>
              <a:t>completo</a:t>
            </a:r>
            <a:r>
              <a:rPr lang="en-US" sz="2400" dirty="0" smtClean="0"/>
              <a:t> </a:t>
            </a:r>
            <a:r>
              <a:rPr lang="en-US" sz="2400" dirty="0" err="1" smtClean="0"/>
              <a:t>descobriria</a:t>
            </a:r>
            <a:r>
              <a:rPr lang="en-US" sz="2400" dirty="0" smtClean="0"/>
              <a:t> um</a:t>
            </a:r>
          </a:p>
          <a:p>
            <a:pPr>
              <a:buNone/>
            </a:pPr>
            <a:r>
              <a:rPr lang="en-US" sz="2400" dirty="0" err="1" smtClean="0"/>
              <a:t>semelhante</a:t>
            </a:r>
            <a:r>
              <a:rPr lang="en-US" sz="2400" dirty="0" smtClean="0"/>
              <a:t> </a:t>
            </a:r>
            <a:r>
              <a:rPr lang="en-US" sz="2400" dirty="0" err="1" smtClean="0"/>
              <a:t>igualmente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completo</a:t>
            </a:r>
            <a:r>
              <a:rPr lang="en-US" sz="2400" dirty="0" smtClean="0"/>
              <a:t> e, entre </a:t>
            </a:r>
            <a:r>
              <a:rPr lang="en-US" sz="2400" dirty="0" err="1" smtClean="0"/>
              <a:t>eles</a:t>
            </a:r>
            <a:r>
              <a:rPr lang="en-US" sz="2400" dirty="0" smtClean="0"/>
              <a:t>, </a:t>
            </a:r>
            <a:r>
              <a:rPr lang="en-US" sz="2400" dirty="0" err="1" smtClean="0"/>
              <a:t>pouco</a:t>
            </a:r>
            <a:r>
              <a:rPr lang="en-US" sz="2400" dirty="0" smtClean="0"/>
              <a:t> a </a:t>
            </a:r>
            <a:r>
              <a:rPr lang="en-US" sz="2400" dirty="0" err="1" smtClean="0"/>
              <a:t>pouco</a:t>
            </a:r>
            <a:r>
              <a:rPr lang="en-US" sz="2400" dirty="0" smtClean="0"/>
              <a:t>,</a:t>
            </a:r>
          </a:p>
          <a:p>
            <a:pPr>
              <a:buNone/>
            </a:pPr>
            <a:r>
              <a:rPr lang="en-US" sz="2400" dirty="0" smtClean="0"/>
              <a:t>se </a:t>
            </a:r>
            <a:r>
              <a:rPr lang="en-US" sz="2400" dirty="0" err="1" smtClean="0"/>
              <a:t>elaboraria</a:t>
            </a:r>
            <a:r>
              <a:rPr lang="en-US" sz="2400" dirty="0" smtClean="0"/>
              <a:t> a </a:t>
            </a:r>
            <a:r>
              <a:rPr lang="en-US" sz="2400" dirty="0" err="1" smtClean="0"/>
              <a:t>linguagem</a:t>
            </a:r>
            <a:r>
              <a:rPr lang="en-US" sz="2400" dirty="0" smtClean="0"/>
              <a:t>. </a:t>
            </a:r>
            <a:r>
              <a:rPr lang="en-US" sz="2400" dirty="0" err="1" smtClean="0"/>
              <a:t>Isso</a:t>
            </a:r>
            <a:r>
              <a:rPr lang="en-US" sz="2400" dirty="0" smtClean="0"/>
              <a:t> é </a:t>
            </a:r>
            <a:r>
              <a:rPr lang="en-US" sz="2400" dirty="0" err="1" smtClean="0"/>
              <a:t>pura</a:t>
            </a:r>
            <a:r>
              <a:rPr lang="en-US" sz="2400" dirty="0" smtClean="0"/>
              <a:t> </a:t>
            </a:r>
            <a:r>
              <a:rPr lang="en-US" sz="2400" dirty="0" err="1" smtClean="0"/>
              <a:t>ficção</a:t>
            </a:r>
            <a:r>
              <a:rPr lang="en-US" sz="2400" dirty="0" smtClean="0"/>
              <a:t>.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atingimos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nunca</a:t>
            </a:r>
            <a:r>
              <a:rPr lang="en-US" sz="2400" dirty="0" smtClean="0"/>
              <a:t> o </a:t>
            </a:r>
            <a:r>
              <a:rPr lang="en-US" sz="2400" dirty="0" err="1" smtClean="0"/>
              <a:t>homem</a:t>
            </a:r>
            <a:r>
              <a:rPr lang="en-US" sz="2400" dirty="0" smtClean="0"/>
              <a:t> </a:t>
            </a:r>
            <a:r>
              <a:rPr lang="en-US" sz="2400" dirty="0" err="1" smtClean="0"/>
              <a:t>separado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linguagem</a:t>
            </a:r>
            <a:r>
              <a:rPr lang="en-US" sz="2400" dirty="0" smtClean="0"/>
              <a:t> e </a:t>
            </a:r>
            <a:r>
              <a:rPr lang="en-US" sz="2400" dirty="0" err="1" smtClean="0"/>
              <a:t>não</a:t>
            </a:r>
            <a:r>
              <a:rPr lang="en-US" sz="2400" dirty="0" smtClean="0"/>
              <a:t> o </a:t>
            </a:r>
            <a:r>
              <a:rPr lang="en-US" sz="2400" dirty="0" err="1" smtClean="0"/>
              <a:t>vemos</a:t>
            </a:r>
            <a:r>
              <a:rPr lang="en-US" sz="2400" dirty="0" smtClean="0"/>
              <a:t> </a:t>
            </a:r>
            <a:r>
              <a:rPr lang="en-US" sz="2400" dirty="0" err="1" smtClean="0"/>
              <a:t>nunca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inventando</a:t>
            </a:r>
            <a:r>
              <a:rPr lang="en-US" sz="2400" dirty="0" smtClean="0"/>
              <a:t>-a.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atingimos</a:t>
            </a:r>
            <a:r>
              <a:rPr lang="en-US" sz="2400" dirty="0" smtClean="0"/>
              <a:t> </a:t>
            </a:r>
            <a:r>
              <a:rPr lang="en-US" sz="2400" dirty="0" err="1" smtClean="0"/>
              <a:t>jamais</a:t>
            </a:r>
            <a:r>
              <a:rPr lang="en-US" sz="2400" dirty="0" smtClean="0"/>
              <a:t> o </a:t>
            </a:r>
            <a:r>
              <a:rPr lang="en-US" sz="2400" dirty="0" err="1" smtClean="0"/>
              <a:t>homem</a:t>
            </a:r>
            <a:r>
              <a:rPr lang="en-US" sz="2400" dirty="0" smtClean="0"/>
              <a:t> </a:t>
            </a:r>
            <a:r>
              <a:rPr lang="en-US" sz="2400" dirty="0" err="1" smtClean="0"/>
              <a:t>reduzido</a:t>
            </a:r>
            <a:r>
              <a:rPr lang="en-US" sz="2400" dirty="0" smtClean="0"/>
              <a:t> a </a:t>
            </a:r>
            <a:r>
              <a:rPr lang="en-US" sz="2400" dirty="0" err="1" smtClean="0"/>
              <a:t>si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mesmo</a:t>
            </a:r>
            <a:r>
              <a:rPr lang="en-US" sz="2400" dirty="0" smtClean="0"/>
              <a:t> e </a:t>
            </a:r>
            <a:r>
              <a:rPr lang="en-US" sz="2400" dirty="0" err="1" smtClean="0"/>
              <a:t>procurando</a:t>
            </a:r>
            <a:r>
              <a:rPr lang="en-US" sz="2400" dirty="0" smtClean="0"/>
              <a:t> </a:t>
            </a:r>
            <a:r>
              <a:rPr lang="en-US" sz="2400" dirty="0" err="1" smtClean="0"/>
              <a:t>conceber</a:t>
            </a:r>
            <a:r>
              <a:rPr lang="en-US" sz="2400" dirty="0" smtClean="0"/>
              <a:t> a </a:t>
            </a:r>
            <a:r>
              <a:rPr lang="en-US" sz="2400" dirty="0" err="1" smtClean="0"/>
              <a:t>existência</a:t>
            </a:r>
            <a:r>
              <a:rPr lang="en-US" sz="2400" dirty="0" smtClean="0"/>
              <a:t> do </a:t>
            </a:r>
            <a:r>
              <a:rPr lang="en-US" sz="2400" dirty="0" err="1" smtClean="0"/>
              <a:t>outro</a:t>
            </a:r>
            <a:r>
              <a:rPr lang="en-US" sz="2400" dirty="0" smtClean="0"/>
              <a:t>. É um</a:t>
            </a:r>
          </a:p>
          <a:p>
            <a:pPr>
              <a:buNone/>
            </a:pPr>
            <a:r>
              <a:rPr lang="en-US" sz="2400" dirty="0" err="1" smtClean="0"/>
              <a:t>homem</a:t>
            </a:r>
            <a:r>
              <a:rPr lang="en-US" sz="2400" dirty="0" smtClean="0"/>
              <a:t> </a:t>
            </a:r>
            <a:r>
              <a:rPr lang="en-US" sz="2400" dirty="0" err="1" smtClean="0"/>
              <a:t>falando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encontramos</a:t>
            </a:r>
            <a:r>
              <a:rPr lang="en-US" sz="2400" dirty="0" smtClean="0"/>
              <a:t> no </a:t>
            </a:r>
            <a:r>
              <a:rPr lang="en-US" sz="2400" dirty="0" err="1" smtClean="0"/>
              <a:t>mundo</a:t>
            </a:r>
            <a:r>
              <a:rPr lang="en-US" sz="2400" dirty="0" smtClean="0"/>
              <a:t>, um </a:t>
            </a:r>
            <a:r>
              <a:rPr lang="en-US" sz="2400" dirty="0" err="1" smtClean="0"/>
              <a:t>homem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falando</a:t>
            </a:r>
            <a:r>
              <a:rPr lang="en-US" sz="2400" dirty="0" smtClean="0"/>
              <a:t> com </a:t>
            </a:r>
            <a:r>
              <a:rPr lang="en-US" sz="2400" dirty="0" err="1" smtClean="0"/>
              <a:t>outro</a:t>
            </a:r>
            <a:r>
              <a:rPr lang="en-US" sz="2400" dirty="0" smtClean="0"/>
              <a:t> </a:t>
            </a:r>
            <a:r>
              <a:rPr lang="en-US" sz="2400" dirty="0" err="1" smtClean="0"/>
              <a:t>homem</a:t>
            </a:r>
            <a:r>
              <a:rPr lang="en-US" sz="2400" dirty="0" smtClean="0"/>
              <a:t>, e a </a:t>
            </a:r>
            <a:r>
              <a:rPr lang="en-US" sz="2400" dirty="0" err="1" smtClean="0"/>
              <a:t>linguagem</a:t>
            </a:r>
            <a:r>
              <a:rPr lang="en-US" sz="2400" dirty="0" smtClean="0"/>
              <a:t> </a:t>
            </a:r>
            <a:r>
              <a:rPr lang="en-US" sz="2400" dirty="0" err="1" smtClean="0"/>
              <a:t>ensina</a:t>
            </a:r>
            <a:r>
              <a:rPr lang="en-US" sz="2400" dirty="0" smtClean="0"/>
              <a:t> a </a:t>
            </a:r>
            <a:r>
              <a:rPr lang="en-US" sz="2400" dirty="0" err="1" smtClean="0"/>
              <a:t>própria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definição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homem</a:t>
            </a:r>
            <a:r>
              <a:rPr lang="en-US" sz="2400" dirty="0" smtClean="0"/>
              <a:t>.” (</a:t>
            </a:r>
            <a:r>
              <a:rPr lang="en-US" sz="2400" b="1" dirty="0" smtClean="0"/>
              <a:t>Emile </a:t>
            </a:r>
            <a:r>
              <a:rPr lang="en-US" sz="2400" b="1" dirty="0" err="1" smtClean="0"/>
              <a:t>Benveniste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INTRODUÇÃO: LINGUAGEM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Para </a:t>
            </a:r>
            <a:r>
              <a:rPr lang="en-US" b="1" dirty="0" smtClean="0"/>
              <a:t>Edgar Morin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pt-BR" dirty="0" smtClean="0"/>
              <a:t>    “O homem faz-se na linguagem que o faz. A linguagem está em nós e nós estamos na linguagem. Somos abertos pela linguagem, fechados na linguagem,  abertos ao outro pela linguagem (comunicação), fechados ao outro pela linguagem (erro, mentira), abertos às </a:t>
            </a:r>
            <a:r>
              <a:rPr lang="pt-BR" dirty="0" err="1" smtClean="0"/>
              <a:t>ideias</a:t>
            </a:r>
            <a:r>
              <a:rPr lang="pt-BR" dirty="0" smtClean="0"/>
              <a:t> pela linguagem, fechados às </a:t>
            </a:r>
            <a:r>
              <a:rPr lang="pt-BR" dirty="0" err="1" smtClean="0"/>
              <a:t>ideias</a:t>
            </a:r>
            <a:r>
              <a:rPr lang="pt-BR" dirty="0" smtClean="0"/>
              <a:t> pela linguagem.”  </a:t>
            </a:r>
            <a:r>
              <a:rPr lang="pt-BR" dirty="0" smtClean="0"/>
              <a:t>(</a:t>
            </a:r>
            <a:r>
              <a:rPr lang="pt-BR" b="1" dirty="0" smtClean="0"/>
              <a:t>Edgar </a:t>
            </a:r>
            <a:r>
              <a:rPr lang="pt-BR" b="1" dirty="0" err="1" smtClean="0"/>
              <a:t>Morin</a:t>
            </a:r>
            <a:r>
              <a:rPr lang="pt-BR" dirty="0" smtClean="0"/>
              <a:t>)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INTRODUÇÃO: LINGUAGEM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Para </a:t>
            </a:r>
            <a:r>
              <a:rPr lang="en-US" b="1" dirty="0" err="1" smtClean="0"/>
              <a:t>Bakhtin</a:t>
            </a:r>
            <a:r>
              <a:rPr lang="en-US" b="1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pt-BR" dirty="0" smtClean="0"/>
              <a:t>A linguagem do ponto de vista </a:t>
            </a:r>
            <a:r>
              <a:rPr lang="pt-BR" dirty="0" err="1" smtClean="0"/>
              <a:t>bakhtiniano</a:t>
            </a:r>
            <a:r>
              <a:rPr lang="pt-BR" dirty="0" smtClean="0"/>
              <a:t> tem </a:t>
            </a:r>
            <a:r>
              <a:rPr lang="pt-BR" dirty="0" smtClean="0"/>
              <a:t>vida</a:t>
            </a:r>
          </a:p>
          <a:p>
            <a:pPr>
              <a:buNone/>
            </a:pPr>
            <a:r>
              <a:rPr lang="pt-BR" dirty="0" smtClean="0"/>
              <a:t>em </a:t>
            </a:r>
            <a:r>
              <a:rPr lang="pt-BR" dirty="0" smtClean="0"/>
              <a:t>um </a:t>
            </a:r>
            <a:r>
              <a:rPr lang="pt-BR" dirty="0" smtClean="0"/>
              <a:t>espaço” enunciativo-discursivo </a:t>
            </a:r>
            <a:r>
              <a:rPr lang="pt-BR" dirty="0" smtClean="0"/>
              <a:t>e, com </a:t>
            </a:r>
            <a:r>
              <a:rPr lang="pt-BR" dirty="0" smtClean="0"/>
              <a:t>isso,</a:t>
            </a:r>
          </a:p>
          <a:p>
            <a:pPr>
              <a:buNone/>
            </a:pPr>
            <a:r>
              <a:rPr lang="pt-BR" dirty="0" smtClean="0"/>
              <a:t>amplia-se </a:t>
            </a:r>
            <a:r>
              <a:rPr lang="pt-BR" dirty="0" smtClean="0"/>
              <a:t>mais ainda ao ser </a:t>
            </a:r>
            <a:r>
              <a:rPr lang="pt-BR" dirty="0" smtClean="0"/>
              <a:t>considerada não como</a:t>
            </a:r>
          </a:p>
          <a:p>
            <a:pPr>
              <a:buNone/>
            </a:pPr>
            <a:r>
              <a:rPr lang="pt-BR" dirty="0" smtClean="0"/>
              <a:t>um </a:t>
            </a:r>
            <a:r>
              <a:rPr lang="pt-BR" dirty="0" smtClean="0"/>
              <a:t>privilégio do verbal, ou seja, todas </a:t>
            </a:r>
            <a:r>
              <a:rPr lang="pt-BR" dirty="0" smtClean="0"/>
              <a:t>as</a:t>
            </a:r>
          </a:p>
          <a:p>
            <a:pPr>
              <a:buNone/>
            </a:pPr>
            <a:r>
              <a:rPr lang="pt-BR" dirty="0" smtClean="0"/>
              <a:t>manifestações </a:t>
            </a:r>
            <a:r>
              <a:rPr lang="pt-BR" dirty="0" smtClean="0"/>
              <a:t>que </a:t>
            </a:r>
            <a:r>
              <a:rPr lang="pt-BR" dirty="0" smtClean="0"/>
              <a:t>tenham a </a:t>
            </a:r>
            <a:r>
              <a:rPr lang="pt-BR" dirty="0" smtClean="0"/>
              <a:t>interferência </a:t>
            </a:r>
            <a:r>
              <a:rPr lang="pt-BR" dirty="0" smtClean="0"/>
              <a:t>do</a:t>
            </a:r>
          </a:p>
          <a:p>
            <a:pPr>
              <a:buNone/>
            </a:pPr>
            <a:r>
              <a:rPr lang="pt-BR" dirty="0" smtClean="0"/>
              <a:t>homem </a:t>
            </a:r>
            <a:r>
              <a:rPr lang="pt-BR" dirty="0" smtClean="0"/>
              <a:t>constituem-se como linguagem, </a:t>
            </a:r>
            <a:r>
              <a:rPr lang="pt-BR" dirty="0" smtClean="0"/>
              <a:t>enunciado,</a:t>
            </a:r>
          </a:p>
          <a:p>
            <a:pPr>
              <a:buNone/>
            </a:pPr>
            <a:r>
              <a:rPr lang="pt-BR" dirty="0" smtClean="0"/>
              <a:t>texto. (</a:t>
            </a:r>
            <a:r>
              <a:rPr lang="pt-BR" b="1" dirty="0" smtClean="0"/>
              <a:t>M. </a:t>
            </a:r>
            <a:r>
              <a:rPr lang="pt-BR" b="1" dirty="0" smtClean="0"/>
              <a:t>da Glória </a:t>
            </a:r>
            <a:r>
              <a:rPr lang="pt-BR" b="1" dirty="0" smtClean="0"/>
              <a:t>C. </a:t>
            </a:r>
            <a:r>
              <a:rPr lang="pt-BR" b="1" dirty="0" smtClean="0"/>
              <a:t>Di </a:t>
            </a:r>
            <a:r>
              <a:rPr lang="pt-BR" b="1" dirty="0" err="1" smtClean="0"/>
              <a:t>Fanti</a:t>
            </a:r>
            <a:r>
              <a:rPr lang="pt-BR" b="1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Introdução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Linguagem</a:t>
            </a:r>
            <a:r>
              <a:rPr lang="en-US" dirty="0" smtClean="0"/>
              <a:t> animal x </a:t>
            </a:r>
            <a:r>
              <a:rPr lang="en-US" dirty="0" err="1" smtClean="0"/>
              <a:t>linguagem</a:t>
            </a:r>
            <a:r>
              <a:rPr lang="en-US" dirty="0" smtClean="0"/>
              <a:t> </a:t>
            </a:r>
            <a:r>
              <a:rPr lang="en-US" dirty="0" err="1" smtClean="0"/>
              <a:t>humana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Transmissão</a:t>
            </a:r>
            <a:r>
              <a:rPr lang="en-US" dirty="0" smtClean="0"/>
              <a:t> x </a:t>
            </a:r>
            <a:r>
              <a:rPr lang="en-US" dirty="0" err="1" smtClean="0"/>
              <a:t>aquisição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Aquisição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linguagem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criança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características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linguagem</a:t>
            </a:r>
            <a:endParaRPr lang="en-US" dirty="0" smtClean="0"/>
          </a:p>
          <a:p>
            <a:r>
              <a:rPr lang="en-US" dirty="0" err="1" smtClean="0"/>
              <a:t>Intencionalidade</a:t>
            </a:r>
            <a:endParaRPr lang="en-US" dirty="0" smtClean="0"/>
          </a:p>
          <a:p>
            <a:r>
              <a:rPr lang="en-US" dirty="0" err="1" smtClean="0"/>
              <a:t>Representatividade</a:t>
            </a:r>
            <a:endParaRPr lang="en-US" dirty="0" smtClean="0"/>
          </a:p>
          <a:p>
            <a:r>
              <a:rPr lang="en-US" dirty="0" err="1" smtClean="0"/>
              <a:t>Significação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Interação</a:t>
            </a:r>
            <a:endParaRPr lang="en-US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Modalidades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linguagem</a:t>
            </a:r>
            <a:r>
              <a:rPr lang="en-US" dirty="0" smtClean="0"/>
              <a:t> </a:t>
            </a:r>
            <a:r>
              <a:rPr lang="en-US" dirty="0" err="1" smtClean="0"/>
              <a:t>humana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Não</a:t>
            </a:r>
            <a:r>
              <a:rPr lang="en-US" dirty="0" smtClean="0"/>
              <a:t> verbal</a:t>
            </a:r>
          </a:p>
          <a:p>
            <a:r>
              <a:rPr lang="en-US" dirty="0" smtClean="0"/>
              <a:t>    Verbal         Oral</a:t>
            </a:r>
          </a:p>
          <a:p>
            <a:pPr>
              <a:buNone/>
            </a:pPr>
            <a:r>
              <a:rPr lang="en-US" dirty="0" smtClean="0"/>
              <a:t>   (=</a:t>
            </a:r>
            <a:r>
              <a:rPr lang="en-US" dirty="0" err="1" smtClean="0"/>
              <a:t>língua</a:t>
            </a:r>
            <a:r>
              <a:rPr lang="en-US" dirty="0" smtClean="0"/>
              <a:t>)          </a:t>
            </a:r>
            <a:r>
              <a:rPr lang="en-US" dirty="0" err="1" smtClean="0"/>
              <a:t>Escrita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6" name="Chave esquerda 5"/>
          <p:cNvSpPr/>
          <p:nvPr/>
        </p:nvSpPr>
        <p:spPr>
          <a:xfrm>
            <a:off x="2786050" y="3357562"/>
            <a:ext cx="214314" cy="17859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O papel do texto na formação do professor de Língua Portuguesa nos cursos de Letras presencial e a distância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 - &amp;quot;SÍNTESE DA APRESENTAÇÃO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&amp;#x0D;&amp;#x0A;INTRODUÇÃO&amp;#x0D;&amp;#x0A;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&amp;#x0D;&amp;#x0A;INTRODUÇÃO&amp;#x0D;&amp;#x0A;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INTRODUÇÃO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&amp;#x0D;&amp;#x0A;O TEXTO&amp;#x0D;&amp;#x0A;&amp;quot;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 - &amp;quot;O TEXTO PARA AUTORES LIGADOS À ANÁLISE DO DISCURSO&amp;quot;&quot;/&gt;&lt;property id=&quot;20307&quot; value=&quot;264&quot;/&gt;&lt;/object&gt;&lt;object type=&quot;3&quot; unique_id=&quot;10013&quot;&gt;&lt;property id=&quot;20148&quot; value=&quot;5&quot;/&gt;&lt;property id=&quot;20300&quot; value=&quot;Slide 11 - &amp;quot;O TEXTO PARA AUTORES LIGADOS À ANÁLISE DO DISCURSO&amp;quot;&quot;/&gt;&lt;property id=&quot;20307&quot; value=&quot;265&quot;/&gt;&lt;/object&gt;&lt;object type=&quot;3&quot; unique_id=&quot;10014&quot;&gt;&lt;property id=&quot;20148&quot; value=&quot;5&quot;/&gt;&lt;property id=&quot;20300&quot; value=&quot;Slide 12 - &amp;quot;O TEXTO PARA AUTORES LIGADOS À ANÁLISE DO DISCURSO&amp;quot;&quot;/&gt;&lt;property id=&quot;20307&quot; value=&quot;266&quot;/&gt;&lt;/object&gt;&lt;object type=&quot;3&quot; unique_id=&quot;10015&quot;&gt;&lt;property id=&quot;20148&quot; value=&quot;5&quot;/&gt;&lt;property id=&quot;20300&quot; value=&quot;Slide 13 - &amp;quot;O TEXTO PARA AUTORES DA LINGUÍSTICA TEXTUAL&amp;quot;&quot;/&gt;&lt;property id=&quot;20307&quot; value=&quot;268&quot;/&gt;&lt;/object&gt;&lt;object type=&quot;3&quot; unique_id=&quot;10016&quot;&gt;&lt;property id=&quot;20148&quot; value=&quot;5&quot;/&gt;&lt;property id=&quot;20300&quot; value=&quot;Slide 14 - &amp;quot;O TEXTO PARA AUTORES DA LINGUÍSTICA TEXTUAL&amp;quot;&quot;/&gt;&lt;property id=&quot;20307&quot; value=&quot;270&quot;/&gt;&lt;/object&gt;&lt;object type=&quot;3&quot; unique_id=&quot;10018&quot;&gt;&lt;property id=&quot;20148&quot; value=&quot;5&quot;/&gt;&lt;property id=&quot;20300&quot; value=&quot;Slide 10&quot;/&gt;&lt;property id=&quot;20307&quot; value=&quot;267&quot;/&gt;&lt;/object&gt;&lt;object type=&quot;3&quot; unique_id=&quot;10020&quot;&gt;&lt;property id=&quot;20148&quot; value=&quot;5&quot;/&gt;&lt;property id=&quot;20300&quot; value=&quot;Slide 15&quot;/&gt;&lt;property id=&quot;20307&quot; value=&quot;284&quot;/&gt;&lt;/object&gt;&lt;object type=&quot;3&quot; unique_id=&quot;10022&quot;&gt;&lt;property id=&quot;20148&quot; value=&quot;5&quot;/&gt;&lt;property id=&quot;20300&quot; value=&quot;Slide 16&quot;/&gt;&lt;property id=&quot;20307&quot; value=&quot;285&quot;/&gt;&lt;/object&gt;&lt;object type=&quot;3&quot; unique_id=&quot;10024&quot;&gt;&lt;property id=&quot;20148&quot; value=&quot;5&quot;/&gt;&lt;property id=&quot;20300&quot; value=&quot;Slide 18&quot;/&gt;&lt;property id=&quot;20307&quot; value=&quot;286&quot;/&gt;&lt;/object&gt;&lt;object type=&quot;3&quot; unique_id=&quot;10026&quot;&gt;&lt;property id=&quot;20148&quot; value=&quot;5&quot;/&gt;&lt;property id=&quot;20300&quot; value=&quot;Slide 19&quot;/&gt;&lt;property id=&quot;20307&quot; value=&quot;287&quot;/&gt;&lt;/object&gt;&lt;object type=&quot;3&quot; unique_id=&quot;10028&quot;&gt;&lt;property id=&quot;20148&quot; value=&quot;5&quot;/&gt;&lt;property id=&quot;20300&quot; value=&quot;Slide 20&quot;/&gt;&lt;property id=&quot;20307&quot; value=&quot;288&quot;/&gt;&lt;/object&gt;&lt;object type=&quot;3&quot; unique_id=&quot;10030&quot;&gt;&lt;property id=&quot;20148&quot; value=&quot;5&quot;/&gt;&lt;property id=&quot;20300&quot; value=&quot;Slide 25&quot;/&gt;&lt;property id=&quot;20307&quot; value=&quot;294&quot;/&gt;&lt;/object&gt;&lt;object type=&quot;3&quot; unique_id=&quot;10032&quot;&gt;&lt;property id=&quot;20148&quot; value=&quot;5&quot;/&gt;&lt;property id=&quot;20300&quot; value=&quot;Slide 27&quot;/&gt;&lt;property id=&quot;20307&quot; value=&quot;295&quot;/&gt;&lt;/object&gt;&lt;object type=&quot;3&quot; unique_id=&quot;10033&quot;&gt;&lt;property id=&quot;20148&quot; value=&quot;5&quot;/&gt;&lt;property id=&quot;20300&quot; value=&quot;Slide 29 - &amp;quot;&amp;#x0D;&amp;#x0A;O TRABALHO DE CONCLUSÃO DE CURSO (TCC) COMO ESTRATÉGIA PARA A FORMAÇÃO DO PROFESSOR DE LÍNGUA PORTUGUESA NOS CURS&quot;/&gt;&lt;property id=&quot;20307&quot; value=&quot;274&quot;/&gt;&lt;/object&gt;&lt;object type=&quot;3&quot; unique_id=&quot;10034&quot;&gt;&lt;property id=&quot;20148&quot; value=&quot;5&quot;/&gt;&lt;property id=&quot;20300&quot; value=&quot;Slide 30 - &amp;quot;ALGUMAS POSSIBILIDADES&amp;quot;&quot;/&gt;&lt;property id=&quot;20307&quot; value=&quot;275&quot;/&gt;&lt;/object&gt;&lt;object type=&quot;3&quot; unique_id=&quot;10035&quot;&gt;&lt;property id=&quot;20148&quot; value=&quot;5&quot;/&gt;&lt;property id=&quot;20300&quot; value=&quot;Slide 17&quot;/&gt;&lt;property id=&quot;20307&quot; value=&quot;301&quot;/&gt;&lt;/object&gt;&lt;object type=&quot;3&quot; unique_id=&quot;10036&quot;&gt;&lt;property id=&quot;20148&quot; value=&quot;5&quot;/&gt;&lt;property id=&quot;20300&quot; value=&quot;Slide 21&quot;/&gt;&lt;property id=&quot;20307&quot; value=&quot;296&quot;/&gt;&lt;/object&gt;&lt;object type=&quot;3&quot; unique_id=&quot;10037&quot;&gt;&lt;property id=&quot;20148&quot; value=&quot;5&quot;/&gt;&lt;property id=&quot;20300&quot; value=&quot;Slide 22&quot;/&gt;&lt;property id=&quot;20307&quot; value=&quot;297&quot;/&gt;&lt;/object&gt;&lt;object type=&quot;3&quot; unique_id=&quot;10038&quot;&gt;&lt;property id=&quot;20148&quot; value=&quot;5&quot;/&gt;&lt;property id=&quot;20300&quot; value=&quot;Slide 23&quot;/&gt;&lt;property id=&quot;20307&quot; value=&quot;298&quot;/&gt;&lt;/object&gt;&lt;object type=&quot;3&quot; unique_id=&quot;10039&quot;&gt;&lt;property id=&quot;20148&quot; value=&quot;5&quot;/&gt;&lt;property id=&quot;20300&quot; value=&quot;Slide 24&quot;/&gt;&lt;property id=&quot;20307&quot; value=&quot;300&quot;/&gt;&lt;/object&gt;&lt;object type=&quot;3&quot; unique_id=&quot;10040&quot;&gt;&lt;property id=&quot;20148&quot; value=&quot;5&quot;/&gt;&lt;property id=&quot;20300&quot; value=&quot;Slide 26&quot;/&gt;&lt;property id=&quot;20307&quot; value=&quot;302&quot;/&gt;&lt;/object&gt;&lt;object type=&quot;3&quot; unique_id=&quot;10041&quot;&gt;&lt;property id=&quot;20148&quot; value=&quot;5&quot;/&gt;&lt;property id=&quot;20300&quot; value=&quot;Slide 31&quot;/&gt;&lt;property id=&quot;20307&quot; value=&quot;303&quot;/&gt;&lt;/object&gt;&lt;object type=&quot;3&quot; unique_id=&quot;10042&quot;&gt;&lt;property id=&quot;20148&quot; value=&quot;5&quot;/&gt;&lt;property id=&quot;20300&quot; value=&quot;Slide 32&quot;/&gt;&lt;property id=&quot;20307&quot; value=&quot;304&quot;/&gt;&lt;/object&gt;&lt;object type=&quot;3&quot; unique_id=&quot;10043&quot;&gt;&lt;property id=&quot;20148&quot; value=&quot;5&quot;/&gt;&lt;property id=&quot;20300&quot; value=&quot;Slide 33&quot;/&gt;&lt;property id=&quot;20307&quot; value=&quot;305&quot;/&gt;&lt;/object&gt;&lt;object type=&quot;3&quot; unique_id=&quot;10282&quot;&gt;&lt;property id=&quot;20148&quot; value=&quot;5&quot;/&gt;&lt;property id=&quot;20300&quot; value=&quot;Slide 28&quot;/&gt;&lt;property id=&quot;20307&quot; value=&quot;306&quot;/&gt;&lt;/object&gt;&lt;/object&gt;&lt;/object&gt;&lt;/database&gt;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709</Words>
  <Application>Microsoft Office PowerPoint</Application>
  <PresentationFormat>Apresentação na tela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 força da linguagem</vt:lpstr>
      <vt:lpstr>Slide 2</vt:lpstr>
      <vt:lpstr>Slide 3</vt:lpstr>
      <vt:lpstr>APRESENTAÇÃO</vt:lpstr>
      <vt:lpstr>Introdução: Linguagem</vt:lpstr>
      <vt:lpstr>INTRODUÇÃO: LINGUAGEM</vt:lpstr>
      <vt:lpstr>INTRODUÇÃO: LINGUAGEM</vt:lpstr>
      <vt:lpstr>Introdução  Linguagem animal x linguagem humana</vt:lpstr>
      <vt:lpstr>Introdução</vt:lpstr>
      <vt:lpstr>Linguagem não verbal</vt:lpstr>
      <vt:lpstr> </vt:lpstr>
      <vt:lpstr> INTRODUÇÃO </vt:lpstr>
      <vt:lpstr>Introdução</vt:lpstr>
      <vt:lpstr>Slide 14</vt:lpstr>
      <vt:lpstr>Linguagem oral</vt:lpstr>
      <vt:lpstr>Linguagem escrita</vt:lpstr>
      <vt:lpstr>A força da linguagem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papel do texto na formação do professor de Língua Portuguesa em cursos</dc:title>
  <dc:creator>Livia Perrotti</dc:creator>
  <cp:lastModifiedBy>Livia Perrotti</cp:lastModifiedBy>
  <cp:revision>100</cp:revision>
  <dcterms:created xsi:type="dcterms:W3CDTF">2012-04-19T01:59:45Z</dcterms:created>
  <dcterms:modified xsi:type="dcterms:W3CDTF">2012-11-09T01:40:33Z</dcterms:modified>
</cp:coreProperties>
</file>