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62" r:id="rId2"/>
    <p:sldId id="299" r:id="rId3"/>
    <p:sldId id="282" r:id="rId4"/>
    <p:sldId id="263" r:id="rId5"/>
    <p:sldId id="278" r:id="rId6"/>
    <p:sldId id="260" r:id="rId7"/>
    <p:sldId id="259" r:id="rId8"/>
    <p:sldId id="300" r:id="rId9"/>
    <p:sldId id="301" r:id="rId10"/>
    <p:sldId id="285" r:id="rId11"/>
    <p:sldId id="271" r:id="rId12"/>
  </p:sldIdLst>
  <p:sldSz cx="9144000" cy="6858000" type="screen4x3"/>
  <p:notesSz cx="6870700" cy="96535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1807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r">
              <a:defRPr sz="1200"/>
            </a:lvl1pPr>
          </a:lstStyle>
          <a:p>
            <a:fld id="{B132B228-C25D-4DDD-BBEF-FB03B08C88F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1807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r">
              <a:defRPr sz="1200"/>
            </a:lvl1pPr>
          </a:lstStyle>
          <a:p>
            <a:fld id="{F36D1E0F-ACE6-4657-93B1-1D2F959C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013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C55CAD-99BD-4799-BECA-84EC030EA481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23F9A6-75C7-49C2-91B4-F818E6C165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laudia.mogadouro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124744"/>
            <a:ext cx="74168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		23º Congresso de 				Educação do SINPEEM</a:t>
            </a:r>
          </a:p>
          <a:p>
            <a:pPr algn="ctr"/>
            <a:endParaRPr lang="pt-BR" sz="4400" b="1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pt-BR" sz="4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Filmes para ensinar os tipos de discurso</a:t>
            </a:r>
          </a:p>
          <a:p>
            <a:pPr algn="ctr"/>
            <a:endParaRPr lang="pt-BR" sz="4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Cláudia Mogadouro</a:t>
            </a:r>
            <a:endParaRPr lang="pt-BR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São Paulo, novembro de 2012</a:t>
            </a:r>
            <a:endParaRPr lang="pt-BR" sz="3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pt-BR" sz="4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 descr="C:\Users\Cláudia\Documents\claudia\Apresentaçoes\logo_simpe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844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5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55576" y="134076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CINEMA - ARTE</a:t>
            </a:r>
            <a:r>
              <a:rPr lang="pt-BR" sz="3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pt-B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 experiência com a arte é altamente subjetiva; o mediador deve estar preparado para o debate franco e aberto</a:t>
            </a:r>
          </a:p>
          <a:p>
            <a:endParaRPr lang="pt-BR" sz="32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		    Segundo Alain </a:t>
            </a:r>
            <a:r>
              <a:rPr lang="pt-BR" sz="3200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Bergala</a:t>
            </a:r>
            <a:r>
              <a:rPr lang="pt-BR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pt-BR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32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pt-BR" sz="3200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	   A </a:t>
            </a:r>
            <a:r>
              <a:rPr lang="pt-BR" sz="32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arte é, por definição, </a:t>
            </a:r>
            <a:endParaRPr lang="pt-BR" sz="3200" i="1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32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pt-BR" sz="3200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	   um elemento </a:t>
            </a:r>
            <a:r>
              <a:rPr lang="pt-BR" sz="32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perturbador </a:t>
            </a:r>
            <a:r>
              <a:rPr lang="pt-BR" sz="3200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		  dentro da </a:t>
            </a:r>
            <a:r>
              <a:rPr lang="pt-BR" sz="32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instituição. </a:t>
            </a:r>
            <a:endParaRPr lang="pt-BR" sz="32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endParaRPr lang="pt-BR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endParaRPr lang="pt-BR" sz="32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endParaRPr lang="pt-BR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81" y="3132588"/>
            <a:ext cx="2808228" cy="19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348800"/>
            <a:ext cx="6976653" cy="5324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Obrigada! </a:t>
            </a:r>
          </a:p>
          <a:p>
            <a:r>
              <a:rPr lang="pt-BR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Cláudia Mogadouro</a:t>
            </a:r>
          </a:p>
          <a:p>
            <a:endParaRPr lang="pt-BR" sz="40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4000" b="1" dirty="0" smtClean="0">
                <a:latin typeface="Calibri" pitchFamily="34" charset="0"/>
                <a:cs typeface="Calibri" pitchFamily="34" charset="0"/>
                <a:hlinkClick r:id="rId2"/>
              </a:rPr>
              <a:t>claudia.mogadouro@gmail.com</a:t>
            </a:r>
            <a:endParaRPr lang="pt-BR" sz="4000" b="1" dirty="0" smtClean="0">
              <a:latin typeface="Calibri" pitchFamily="34" charset="0"/>
              <a:cs typeface="Calibri" pitchFamily="34" charset="0"/>
            </a:endParaRPr>
          </a:p>
          <a:p>
            <a:endParaRPr lang="pt-BR" sz="4000" b="1" dirty="0" smtClean="0">
              <a:latin typeface="Calibri" pitchFamily="34" charset="0"/>
              <a:cs typeface="Calibri" pitchFamily="34" charset="0"/>
            </a:endParaRPr>
          </a:p>
          <a:p>
            <a:endParaRPr lang="pt-BR" sz="4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pt-BR" sz="4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pt-BR" sz="4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4365104"/>
            <a:ext cx="2664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Educação</a:t>
            </a:r>
          </a:p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Cultura Escolar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o explicativo retangular 3"/>
          <p:cNvSpPr/>
          <p:nvPr/>
        </p:nvSpPr>
        <p:spPr>
          <a:xfrm>
            <a:off x="683568" y="1196752"/>
            <a:ext cx="3456384" cy="273630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Conservação da cultura</a:t>
            </a:r>
          </a:p>
          <a:p>
            <a:pPr algn="ctr"/>
            <a:r>
              <a:rPr lang="pt-BR" dirty="0" smtClean="0"/>
              <a:t>Transformação da sociedade</a:t>
            </a:r>
          </a:p>
          <a:p>
            <a:pPr algn="ctr"/>
            <a:r>
              <a:rPr lang="pt-BR" dirty="0" smtClean="0"/>
              <a:t>Espaço de produção de conhecimento e reflexão</a:t>
            </a:r>
          </a:p>
          <a:p>
            <a:pPr algn="ctr"/>
            <a:r>
              <a:rPr lang="pt-BR" dirty="0" smtClean="0"/>
              <a:t>Cultura letrada e linear</a:t>
            </a:r>
          </a:p>
          <a:p>
            <a:pPr algn="ctr"/>
            <a:r>
              <a:rPr lang="pt-BR" dirty="0" smtClean="0"/>
              <a:t>Discurso unidirecional</a:t>
            </a:r>
          </a:p>
          <a:p>
            <a:pPr algn="ctr"/>
            <a:r>
              <a:rPr lang="pt-BR" dirty="0" smtClean="0"/>
              <a:t>Saberes compartimentados</a:t>
            </a:r>
          </a:p>
          <a:p>
            <a:pPr algn="ctr"/>
            <a:r>
              <a:rPr lang="pt-BR" dirty="0" smtClean="0"/>
              <a:t>Razão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Texto explicativo em elipse 4"/>
          <p:cNvSpPr/>
          <p:nvPr/>
        </p:nvSpPr>
        <p:spPr>
          <a:xfrm>
            <a:off x="4788024" y="1700808"/>
            <a:ext cx="3960439" cy="3312368"/>
          </a:xfrm>
          <a:prstGeom prst="wedgeEllipse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Polissemia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Cultura mosaico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Lógica do Mercado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Indústria cultural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Fora das grades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Saber </a:t>
            </a:r>
            <a:r>
              <a:rPr lang="pt-BR" dirty="0" err="1" smtClean="0">
                <a:solidFill>
                  <a:schemeClr val="bg1"/>
                </a:solidFill>
              </a:rPr>
              <a:t>des-centrado</a:t>
            </a:r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Novas sensibilidades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Emoção</a:t>
            </a:r>
          </a:p>
          <a:p>
            <a:pPr algn="ctr"/>
            <a:endParaRPr lang="pt-BR" dirty="0" smtClean="0">
              <a:solidFill>
                <a:schemeClr val="bg1"/>
              </a:solidFill>
            </a:endParaRPr>
          </a:p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07904" y="5555940"/>
            <a:ext cx="50405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Cinema </a:t>
            </a:r>
          </a:p>
          <a:p>
            <a:pPr algn="ctr"/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Cultura Audiovisual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3" y="1172071"/>
            <a:ext cx="54952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 smtClean="0">
                <a:solidFill>
                  <a:srgbClr val="002060"/>
                </a:solidFill>
              </a:rPr>
              <a:t>Cultura Audiovisual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1" y="155679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pt-BR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Televisão Aberta e Paga: filmes, novelas, séries, </a:t>
            </a:r>
            <a:r>
              <a:rPr lang="pt-BR" sz="3200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reality shows</a:t>
            </a:r>
            <a:r>
              <a:rPr lang="pt-B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, telejornais, publicidade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DVDs, pirataria, </a:t>
            </a:r>
            <a:r>
              <a:rPr lang="pt-BR" sz="3200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youtube</a:t>
            </a:r>
            <a:r>
              <a:rPr lang="pt-B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, internet, jogos eletrônicos, celulares...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Cinema: consumo descartável ou experiência cultural</a:t>
            </a:r>
            <a:r>
              <a:rPr lang="pt-B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124744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Relação </a:t>
            </a:r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Educação       </a:t>
            </a:r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Comunicação</a:t>
            </a:r>
          </a:p>
          <a:p>
            <a:endParaRPr lang="pt-BR" sz="4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Cinema: primeira manifestação da cultura de massas, indústria cultural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Imagem em movimento: </a:t>
            </a:r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des-centramento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do saber, novas percepções e sensibilidades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Proteção contra  as “más influências”: Igreja, Pedagogia Tradicional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4857094" y="1340768"/>
            <a:ext cx="434986" cy="3863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124744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Relação </a:t>
            </a:r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Educação     </a:t>
            </a:r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Comunicação</a:t>
            </a:r>
          </a:p>
          <a:p>
            <a:endParaRPr lang="pt-BR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Anos 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1970: teoria crítica da Comunicação:  denúncia da manipulação ideológica;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Anos 1980: leitura “crítica” dos meios;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Anos 2000: </a:t>
            </a:r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Educomunicação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TIC’s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(tecnologias da informação e comunicação)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32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4860032" y="1340768"/>
            <a:ext cx="477118" cy="3863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24744"/>
            <a:ext cx="83529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Teoria das Mediações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Capacidade do receptor de </a:t>
            </a:r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re-significar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as 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mensagens;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Mídia 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como instância socializadora tanto quanto a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amília, a escola, a religião, “tribos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”...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importância do mediador para </a:t>
            </a:r>
            <a:r>
              <a:rPr lang="pt-BR" sz="3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QUALIFICAR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 experiência audiovisual;</a:t>
            </a:r>
            <a:endParaRPr lang="pt-B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340768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2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Educomunicação</a:t>
            </a:r>
            <a:r>
              <a:rPr lang="pt-BR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inter-relação dos campos da Comunicação e Educação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Núcleo de Comunicação da USP (NCE)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Educação dialógica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Ampliar a capacidade de expressão e de comunicação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Ecossistemas Comunicativos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Inter e </a:t>
            </a:r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trans</a:t>
            </a:r>
            <a:r>
              <a:rPr lang="pt-BR" sz="32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pt-BR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disciplinaridade</a:t>
            </a:r>
            <a:endParaRPr lang="pt-BR" sz="32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Ler, ouvir, fazer comunicação</a:t>
            </a:r>
            <a:endParaRPr lang="pt-B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24744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Leitura Crítica</a:t>
            </a:r>
            <a:endParaRPr lang="pt-BR" sz="4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32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“leitura” dos sistemas de comunicação, no seu compósito de produção, circulação e, sobretudo recepção, deve estar integrada aos fluxos crítico-dialógicos dos demais discursos com os quais a escola trabalha.</a:t>
            </a:r>
          </a:p>
          <a:p>
            <a:pPr algn="ctr"/>
            <a:r>
              <a:rPr lang="pt-BR" sz="32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Dá-se aqui à palavra crítica não a compreensão amarga da busca permanente de fatores de alienação, mentira de classe, manipulação, etc.</a:t>
            </a:r>
            <a:endParaRPr lang="pt-BR" sz="3200" i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23123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Leitura Crítica</a:t>
            </a:r>
            <a:endParaRPr lang="pt-BR" sz="4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32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Trata-se de </a:t>
            </a:r>
            <a:r>
              <a:rPr lang="pt-BR" sz="32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instaurar uma prática de busca do entendimento dos processos constituidores dos sentidos, algo comprometido com o encontro das estruturas significativas, sejam elas de puro deleite, prazer difuso provocador do riso, sobriedade analítica ou mesmo a necessária resposta social que pede participação e envolvimentos transformadores.</a:t>
            </a:r>
          </a:p>
          <a:p>
            <a:pPr algn="ctr"/>
            <a:endParaRPr lang="pt-BR" sz="2400" i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CITELLI , 2000:17</a:t>
            </a:r>
          </a:p>
          <a:p>
            <a:pPr algn="ctr"/>
            <a:r>
              <a:rPr lang="pt-BR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Comunicação e Educação: A Linguagem em Movimento, </a:t>
            </a:r>
          </a:p>
          <a:p>
            <a:pPr algn="ctr"/>
            <a:r>
              <a:rPr lang="pt-BR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São Paulo: SENAC.</a:t>
            </a:r>
            <a:endParaRPr lang="pt-BR" sz="2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35379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23º Congresso de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Educação </a:t>
            </a:r>
            <a:r>
              <a:rPr lang="pt-BR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pt-BR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SINPEEM - novembro/2012</a:t>
            </a:r>
            <a:endParaRPr lang="pt-BR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480</Words>
  <Application>Microsoft Office PowerPoint</Application>
  <PresentationFormat>Apresentação na tela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Capital Próprio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Casa</dc:creator>
  <cp:lastModifiedBy>Cláudia</cp:lastModifiedBy>
  <cp:revision>73</cp:revision>
  <cp:lastPrinted>2012-11-06T14:39:41Z</cp:lastPrinted>
  <dcterms:created xsi:type="dcterms:W3CDTF">2011-05-25T20:01:10Z</dcterms:created>
  <dcterms:modified xsi:type="dcterms:W3CDTF">2012-11-06T14:40:05Z</dcterms:modified>
</cp:coreProperties>
</file>