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68" r:id="rId4"/>
  </p:sldMasterIdLst>
  <p:notesMasterIdLst>
    <p:notesMasterId r:id="rId57"/>
  </p:notesMasterIdLst>
  <p:sldIdLst>
    <p:sldId id="279" r:id="rId5"/>
    <p:sldId id="263" r:id="rId6"/>
    <p:sldId id="291" r:id="rId7"/>
    <p:sldId id="293" r:id="rId8"/>
    <p:sldId id="283" r:id="rId9"/>
    <p:sldId id="321" r:id="rId10"/>
    <p:sldId id="294" r:id="rId11"/>
    <p:sldId id="295" r:id="rId12"/>
    <p:sldId id="287" r:id="rId13"/>
    <p:sldId id="288" r:id="rId14"/>
    <p:sldId id="289" r:id="rId15"/>
    <p:sldId id="334" r:id="rId16"/>
    <p:sldId id="335" r:id="rId17"/>
    <p:sldId id="336" r:id="rId18"/>
    <p:sldId id="285" r:id="rId19"/>
    <p:sldId id="296" r:id="rId20"/>
    <p:sldId id="297" r:id="rId21"/>
    <p:sldId id="298" r:id="rId22"/>
    <p:sldId id="299" r:id="rId23"/>
    <p:sldId id="301" r:id="rId24"/>
    <p:sldId id="300" r:id="rId25"/>
    <p:sldId id="302" r:id="rId26"/>
    <p:sldId id="290" r:id="rId27"/>
    <p:sldId id="286" r:id="rId28"/>
    <p:sldId id="303" r:id="rId29"/>
    <p:sldId id="322" r:id="rId30"/>
    <p:sldId id="326" r:id="rId31"/>
    <p:sldId id="323" r:id="rId32"/>
    <p:sldId id="331" r:id="rId33"/>
    <p:sldId id="324" r:id="rId34"/>
    <p:sldId id="325" r:id="rId35"/>
    <p:sldId id="337" r:id="rId36"/>
    <p:sldId id="338" r:id="rId37"/>
    <p:sldId id="339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6" r:id="rId50"/>
    <p:sldId id="317" r:id="rId51"/>
    <p:sldId id="318" r:id="rId52"/>
    <p:sldId id="319" r:id="rId53"/>
    <p:sldId id="333" r:id="rId54"/>
    <p:sldId id="340" r:id="rId55"/>
    <p:sldId id="332" r:id="rId5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4B3B8-342C-46F8-AB74-B5C321783B0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EAB90F-F8B6-43A2-994B-F4434E2C794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APRENDER AS PRÁTICAS SOCIAIS DE LINGUAGEM ESCRITA </a:t>
          </a:r>
          <a:endParaRPr lang="pt-BR" b="1" dirty="0">
            <a:solidFill>
              <a:schemeClr val="tx1"/>
            </a:solidFill>
          </a:endParaRPr>
        </a:p>
      </dgm:t>
    </dgm:pt>
    <dgm:pt modelId="{CE78AA11-A14F-4FA9-8F37-3BFE754403D9}" type="parTrans" cxnId="{CE9D2014-DBD1-4564-8A2D-676A88422376}">
      <dgm:prSet/>
      <dgm:spPr/>
      <dgm:t>
        <a:bodyPr/>
        <a:lstStyle/>
        <a:p>
          <a:endParaRPr lang="pt-BR"/>
        </a:p>
      </dgm:t>
    </dgm:pt>
    <dgm:pt modelId="{04BD387A-CC76-43A2-B2F8-E3DA7CC014CC}" type="sibTrans" cxnId="{CE9D2014-DBD1-4564-8A2D-676A88422376}">
      <dgm:prSet/>
      <dgm:spPr/>
      <dgm:t>
        <a:bodyPr/>
        <a:lstStyle/>
        <a:p>
          <a:endParaRPr lang="pt-BR"/>
        </a:p>
      </dgm:t>
    </dgm:pt>
    <dgm:pt modelId="{BD75FD2E-4179-4CB6-B12C-176163A004D2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APROPRIAR -SE DO SISTEMA  DE ESCRITA</a:t>
          </a:r>
          <a:endParaRPr lang="pt-BR" b="1" dirty="0">
            <a:solidFill>
              <a:schemeClr val="tx1"/>
            </a:solidFill>
          </a:endParaRPr>
        </a:p>
      </dgm:t>
    </dgm:pt>
    <dgm:pt modelId="{68CBA9B7-64C2-4261-9B74-08195EF1F5A8}" type="parTrans" cxnId="{152AB5AA-CA7C-45F9-B4B1-C693B4A68E3A}">
      <dgm:prSet/>
      <dgm:spPr/>
      <dgm:t>
        <a:bodyPr/>
        <a:lstStyle/>
        <a:p>
          <a:endParaRPr lang="pt-BR"/>
        </a:p>
      </dgm:t>
    </dgm:pt>
    <dgm:pt modelId="{DA1FBBB2-6F14-4E92-B3E6-FCC4A15FF7FC}" type="sibTrans" cxnId="{152AB5AA-CA7C-45F9-B4B1-C693B4A68E3A}">
      <dgm:prSet/>
      <dgm:spPr/>
      <dgm:t>
        <a:bodyPr/>
        <a:lstStyle/>
        <a:p>
          <a:endParaRPr lang="pt-BR"/>
        </a:p>
      </dgm:t>
    </dgm:pt>
    <dgm:pt modelId="{A9515C2F-754F-4110-B982-F58DCF82CE30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APRENDER A LINGUAGEM QUE SE ESCREVE</a:t>
          </a:r>
          <a:endParaRPr lang="pt-BR" b="1" dirty="0">
            <a:solidFill>
              <a:schemeClr val="tx1"/>
            </a:solidFill>
          </a:endParaRPr>
        </a:p>
      </dgm:t>
    </dgm:pt>
    <dgm:pt modelId="{3259194C-A171-4C2B-94C0-7744770CE554}" type="parTrans" cxnId="{DBC32A0B-B6DB-4598-9CCF-BBAE71754849}">
      <dgm:prSet/>
      <dgm:spPr/>
      <dgm:t>
        <a:bodyPr/>
        <a:lstStyle/>
        <a:p>
          <a:endParaRPr lang="pt-BR"/>
        </a:p>
      </dgm:t>
    </dgm:pt>
    <dgm:pt modelId="{68710AEE-DCF1-4323-A990-9E64773846D0}" type="sibTrans" cxnId="{DBC32A0B-B6DB-4598-9CCF-BBAE71754849}">
      <dgm:prSet/>
      <dgm:spPr/>
      <dgm:t>
        <a:bodyPr/>
        <a:lstStyle/>
        <a:p>
          <a:endParaRPr lang="pt-BR"/>
        </a:p>
      </dgm:t>
    </dgm:pt>
    <dgm:pt modelId="{3E0559B7-1441-4112-B52F-F69B269D50B9}" type="pres">
      <dgm:prSet presAssocID="{E314B3B8-342C-46F8-AB74-B5C321783B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C3F6E45-59BF-4266-83F0-81B35EB0CEF5}" type="pres">
      <dgm:prSet presAssocID="{B2EAB90F-F8B6-43A2-994B-F4434E2C79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D45FF0-B269-4E77-AACB-FFD2C014E9BE}" type="pres">
      <dgm:prSet presAssocID="{04BD387A-CC76-43A2-B2F8-E3DA7CC014CC}" presName="sibTrans" presStyleLbl="sibTrans2D1" presStyleIdx="0" presStyleCnt="3" custLinFactNeighborX="22079" custLinFactNeighborY="-46634"/>
      <dgm:spPr/>
      <dgm:t>
        <a:bodyPr/>
        <a:lstStyle/>
        <a:p>
          <a:endParaRPr lang="pt-BR"/>
        </a:p>
      </dgm:t>
    </dgm:pt>
    <dgm:pt modelId="{6555146E-6456-404A-9334-5B1BB1AF987C}" type="pres">
      <dgm:prSet presAssocID="{04BD387A-CC76-43A2-B2F8-E3DA7CC014CC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029AF0ED-23E5-4B37-A591-7A809B668C1C}" type="pres">
      <dgm:prSet presAssocID="{BD75FD2E-4179-4CB6-B12C-176163A004D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6A5B1C-8F54-47B1-9387-FEF99D727D8D}" type="pres">
      <dgm:prSet presAssocID="{DA1FBBB2-6F14-4E92-B3E6-FCC4A15FF7FC}" presName="sibTrans" presStyleLbl="sibTrans2D1" presStyleIdx="1" presStyleCnt="3"/>
      <dgm:spPr/>
      <dgm:t>
        <a:bodyPr/>
        <a:lstStyle/>
        <a:p>
          <a:endParaRPr lang="pt-BR"/>
        </a:p>
      </dgm:t>
    </dgm:pt>
    <dgm:pt modelId="{01D97FE9-7E47-418A-B295-0BD76CF28E22}" type="pres">
      <dgm:prSet presAssocID="{DA1FBBB2-6F14-4E92-B3E6-FCC4A15FF7FC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08E4E08F-03EC-4371-A53B-226DDE1A13A8}" type="pres">
      <dgm:prSet presAssocID="{A9515C2F-754F-4110-B982-F58DCF82CE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477FA5-8FBC-4123-A82B-7314D3E65C74}" type="pres">
      <dgm:prSet presAssocID="{68710AEE-DCF1-4323-A990-9E64773846D0}" presName="sibTrans" presStyleLbl="sibTrans2D1" presStyleIdx="2" presStyleCnt="3" custLinFactNeighborX="-10361" custLinFactNeighborY="-46634"/>
      <dgm:spPr/>
      <dgm:t>
        <a:bodyPr/>
        <a:lstStyle/>
        <a:p>
          <a:endParaRPr lang="pt-BR"/>
        </a:p>
      </dgm:t>
    </dgm:pt>
    <dgm:pt modelId="{F1F59F2E-5FAF-429E-9651-F2D7E4A6EAD1}" type="pres">
      <dgm:prSet presAssocID="{68710AEE-DCF1-4323-A990-9E64773846D0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11EC6580-A338-41A1-A178-6074714BD955}" type="presOf" srcId="{68710AEE-DCF1-4323-A990-9E64773846D0}" destId="{F1F59F2E-5FAF-429E-9651-F2D7E4A6EAD1}" srcOrd="1" destOrd="0" presId="urn:microsoft.com/office/officeart/2005/8/layout/cycle7"/>
    <dgm:cxn modelId="{FC39D9C2-C8B0-4C34-B51B-9547485BFC31}" type="presOf" srcId="{E314B3B8-342C-46F8-AB74-B5C321783B0B}" destId="{3E0559B7-1441-4112-B52F-F69B269D50B9}" srcOrd="0" destOrd="0" presId="urn:microsoft.com/office/officeart/2005/8/layout/cycle7"/>
    <dgm:cxn modelId="{DBC32A0B-B6DB-4598-9CCF-BBAE71754849}" srcId="{E314B3B8-342C-46F8-AB74-B5C321783B0B}" destId="{A9515C2F-754F-4110-B982-F58DCF82CE30}" srcOrd="2" destOrd="0" parTransId="{3259194C-A171-4C2B-94C0-7744770CE554}" sibTransId="{68710AEE-DCF1-4323-A990-9E64773846D0}"/>
    <dgm:cxn modelId="{4F9E13E4-7877-4658-8AFA-AC92D87B2EF2}" type="presOf" srcId="{BD75FD2E-4179-4CB6-B12C-176163A004D2}" destId="{029AF0ED-23E5-4B37-A591-7A809B668C1C}" srcOrd="0" destOrd="0" presId="urn:microsoft.com/office/officeart/2005/8/layout/cycle7"/>
    <dgm:cxn modelId="{152AB5AA-CA7C-45F9-B4B1-C693B4A68E3A}" srcId="{E314B3B8-342C-46F8-AB74-B5C321783B0B}" destId="{BD75FD2E-4179-4CB6-B12C-176163A004D2}" srcOrd="1" destOrd="0" parTransId="{68CBA9B7-64C2-4261-9B74-08195EF1F5A8}" sibTransId="{DA1FBBB2-6F14-4E92-B3E6-FCC4A15FF7FC}"/>
    <dgm:cxn modelId="{23384000-7D8B-436D-992B-BBCC62800C58}" type="presOf" srcId="{DA1FBBB2-6F14-4E92-B3E6-FCC4A15FF7FC}" destId="{01D97FE9-7E47-418A-B295-0BD76CF28E22}" srcOrd="1" destOrd="0" presId="urn:microsoft.com/office/officeart/2005/8/layout/cycle7"/>
    <dgm:cxn modelId="{79139E6E-6EE7-42C2-92BA-DA367A55F3C4}" type="presOf" srcId="{DA1FBBB2-6F14-4E92-B3E6-FCC4A15FF7FC}" destId="{9B6A5B1C-8F54-47B1-9387-FEF99D727D8D}" srcOrd="0" destOrd="0" presId="urn:microsoft.com/office/officeart/2005/8/layout/cycle7"/>
    <dgm:cxn modelId="{FECDDF78-1033-4145-9385-329AE304490C}" type="presOf" srcId="{A9515C2F-754F-4110-B982-F58DCF82CE30}" destId="{08E4E08F-03EC-4371-A53B-226DDE1A13A8}" srcOrd="0" destOrd="0" presId="urn:microsoft.com/office/officeart/2005/8/layout/cycle7"/>
    <dgm:cxn modelId="{CE9D2014-DBD1-4564-8A2D-676A88422376}" srcId="{E314B3B8-342C-46F8-AB74-B5C321783B0B}" destId="{B2EAB90F-F8B6-43A2-994B-F4434E2C7941}" srcOrd="0" destOrd="0" parTransId="{CE78AA11-A14F-4FA9-8F37-3BFE754403D9}" sibTransId="{04BD387A-CC76-43A2-B2F8-E3DA7CC014CC}"/>
    <dgm:cxn modelId="{E2ABC0BA-6A36-4489-B87D-9CC89B7F63F8}" type="presOf" srcId="{04BD387A-CC76-43A2-B2F8-E3DA7CC014CC}" destId="{6555146E-6456-404A-9334-5B1BB1AF987C}" srcOrd="1" destOrd="0" presId="urn:microsoft.com/office/officeart/2005/8/layout/cycle7"/>
    <dgm:cxn modelId="{8440AE2E-058B-4458-A698-ECF023AF1FFA}" type="presOf" srcId="{68710AEE-DCF1-4323-A990-9E64773846D0}" destId="{47477FA5-8FBC-4123-A82B-7314D3E65C74}" srcOrd="0" destOrd="0" presId="urn:microsoft.com/office/officeart/2005/8/layout/cycle7"/>
    <dgm:cxn modelId="{F27D161B-1B94-4687-834B-E1A10DC5D5FE}" type="presOf" srcId="{B2EAB90F-F8B6-43A2-994B-F4434E2C7941}" destId="{0C3F6E45-59BF-4266-83F0-81B35EB0CEF5}" srcOrd="0" destOrd="0" presId="urn:microsoft.com/office/officeart/2005/8/layout/cycle7"/>
    <dgm:cxn modelId="{42C148F2-A747-47B5-8ADD-7E6BC559D3A6}" type="presOf" srcId="{04BD387A-CC76-43A2-B2F8-E3DA7CC014CC}" destId="{D5D45FF0-B269-4E77-AACB-FFD2C014E9BE}" srcOrd="0" destOrd="0" presId="urn:microsoft.com/office/officeart/2005/8/layout/cycle7"/>
    <dgm:cxn modelId="{B579D17E-808F-4D3D-BD1D-2DDE9D0371B6}" type="presParOf" srcId="{3E0559B7-1441-4112-B52F-F69B269D50B9}" destId="{0C3F6E45-59BF-4266-83F0-81B35EB0CEF5}" srcOrd="0" destOrd="0" presId="urn:microsoft.com/office/officeart/2005/8/layout/cycle7"/>
    <dgm:cxn modelId="{4C9CB12E-B925-43BB-BB56-69D80A476AF2}" type="presParOf" srcId="{3E0559B7-1441-4112-B52F-F69B269D50B9}" destId="{D5D45FF0-B269-4E77-AACB-FFD2C014E9BE}" srcOrd="1" destOrd="0" presId="urn:microsoft.com/office/officeart/2005/8/layout/cycle7"/>
    <dgm:cxn modelId="{32DBA59A-B706-4C17-ABCC-9BDE2AD23D11}" type="presParOf" srcId="{D5D45FF0-B269-4E77-AACB-FFD2C014E9BE}" destId="{6555146E-6456-404A-9334-5B1BB1AF987C}" srcOrd="0" destOrd="0" presId="urn:microsoft.com/office/officeart/2005/8/layout/cycle7"/>
    <dgm:cxn modelId="{2E7DA240-D03C-497B-89DB-8D6DE75A62CC}" type="presParOf" srcId="{3E0559B7-1441-4112-B52F-F69B269D50B9}" destId="{029AF0ED-23E5-4B37-A591-7A809B668C1C}" srcOrd="2" destOrd="0" presId="urn:microsoft.com/office/officeart/2005/8/layout/cycle7"/>
    <dgm:cxn modelId="{A9BD1B36-D689-4AC8-B4AD-1E98FFD44E52}" type="presParOf" srcId="{3E0559B7-1441-4112-B52F-F69B269D50B9}" destId="{9B6A5B1C-8F54-47B1-9387-FEF99D727D8D}" srcOrd="3" destOrd="0" presId="urn:microsoft.com/office/officeart/2005/8/layout/cycle7"/>
    <dgm:cxn modelId="{3443DF5E-EC9E-44E4-BD2D-97EC4CDB3749}" type="presParOf" srcId="{9B6A5B1C-8F54-47B1-9387-FEF99D727D8D}" destId="{01D97FE9-7E47-418A-B295-0BD76CF28E22}" srcOrd="0" destOrd="0" presId="urn:microsoft.com/office/officeart/2005/8/layout/cycle7"/>
    <dgm:cxn modelId="{E128E7FE-C5C9-4949-AC0E-3D0F49D63D8E}" type="presParOf" srcId="{3E0559B7-1441-4112-B52F-F69B269D50B9}" destId="{08E4E08F-03EC-4371-A53B-226DDE1A13A8}" srcOrd="4" destOrd="0" presId="urn:microsoft.com/office/officeart/2005/8/layout/cycle7"/>
    <dgm:cxn modelId="{C36BCD94-8C36-40A4-9562-52064D7D15A4}" type="presParOf" srcId="{3E0559B7-1441-4112-B52F-F69B269D50B9}" destId="{47477FA5-8FBC-4123-A82B-7314D3E65C74}" srcOrd="5" destOrd="0" presId="urn:microsoft.com/office/officeart/2005/8/layout/cycle7"/>
    <dgm:cxn modelId="{7243CC38-1FF5-4732-80ED-BE8EDDB5FEA1}" type="presParOf" srcId="{47477FA5-8FBC-4123-A82B-7314D3E65C74}" destId="{F1F59F2E-5FAF-429E-9651-F2D7E4A6EAD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F6E45-59BF-4266-83F0-81B35EB0CEF5}">
      <dsp:nvSpPr>
        <dsp:cNvPr id="0" name=""/>
        <dsp:cNvSpPr/>
      </dsp:nvSpPr>
      <dsp:spPr>
        <a:xfrm>
          <a:off x="2946772" y="1740"/>
          <a:ext cx="2459382" cy="12296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tx1"/>
              </a:solidFill>
            </a:rPr>
            <a:t>APRENDER AS PRÁTICAS SOCIAIS DE LINGUAGEM ESCRITA </a:t>
          </a:r>
          <a:endParaRPr lang="pt-BR" sz="1900" b="1" kern="1200" dirty="0">
            <a:solidFill>
              <a:schemeClr val="tx1"/>
            </a:solidFill>
          </a:endParaRPr>
        </a:p>
      </dsp:txBody>
      <dsp:txXfrm>
        <a:off x="2982788" y="37756"/>
        <a:ext cx="2387350" cy="1157659"/>
      </dsp:txXfrm>
    </dsp:sp>
    <dsp:sp modelId="{D5D45FF0-B269-4E77-AACB-FFD2C014E9BE}">
      <dsp:nvSpPr>
        <dsp:cNvPr id="0" name=""/>
        <dsp:cNvSpPr/>
      </dsp:nvSpPr>
      <dsp:spPr>
        <a:xfrm rot="3600000">
          <a:off x="4834038" y="1960359"/>
          <a:ext cx="1283534" cy="4303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4963155" y="2046437"/>
        <a:ext cx="1025300" cy="258235"/>
      </dsp:txXfrm>
    </dsp:sp>
    <dsp:sp modelId="{029AF0ED-23E5-4B37-A591-7A809B668C1C}">
      <dsp:nvSpPr>
        <dsp:cNvPr id="0" name=""/>
        <dsp:cNvSpPr/>
      </dsp:nvSpPr>
      <dsp:spPr>
        <a:xfrm>
          <a:off x="4978673" y="3521095"/>
          <a:ext cx="2459382" cy="12296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tx1"/>
              </a:solidFill>
            </a:rPr>
            <a:t>APROPRIAR -SE DO SISTEMA  DE ESCRITA</a:t>
          </a:r>
          <a:endParaRPr lang="pt-BR" sz="1900" b="1" kern="1200" dirty="0">
            <a:solidFill>
              <a:schemeClr val="tx1"/>
            </a:solidFill>
          </a:endParaRPr>
        </a:p>
      </dsp:txBody>
      <dsp:txXfrm>
        <a:off x="5014689" y="3557111"/>
        <a:ext cx="2387350" cy="1157659"/>
      </dsp:txXfrm>
    </dsp:sp>
    <dsp:sp modelId="{9B6A5B1C-8F54-47B1-9387-FEF99D727D8D}">
      <dsp:nvSpPr>
        <dsp:cNvPr id="0" name=""/>
        <dsp:cNvSpPr/>
      </dsp:nvSpPr>
      <dsp:spPr>
        <a:xfrm rot="10800000">
          <a:off x="3534696" y="3920745"/>
          <a:ext cx="1283534" cy="4303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10800000">
        <a:off x="3663813" y="4006823"/>
        <a:ext cx="1025300" cy="258235"/>
      </dsp:txXfrm>
    </dsp:sp>
    <dsp:sp modelId="{08E4E08F-03EC-4371-A53B-226DDE1A13A8}">
      <dsp:nvSpPr>
        <dsp:cNvPr id="0" name=""/>
        <dsp:cNvSpPr/>
      </dsp:nvSpPr>
      <dsp:spPr>
        <a:xfrm>
          <a:off x="914872" y="3521095"/>
          <a:ext cx="2459382" cy="12296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tx1"/>
              </a:solidFill>
            </a:rPr>
            <a:t>APRENDER A LINGUAGEM QUE SE ESCREVE</a:t>
          </a:r>
          <a:endParaRPr lang="pt-BR" sz="1900" b="1" kern="1200" dirty="0">
            <a:solidFill>
              <a:schemeClr val="tx1"/>
            </a:solidFill>
          </a:endParaRPr>
        </a:p>
      </dsp:txBody>
      <dsp:txXfrm>
        <a:off x="950888" y="3557111"/>
        <a:ext cx="2387350" cy="1157659"/>
      </dsp:txXfrm>
    </dsp:sp>
    <dsp:sp modelId="{47477FA5-8FBC-4123-A82B-7314D3E65C74}">
      <dsp:nvSpPr>
        <dsp:cNvPr id="0" name=""/>
        <dsp:cNvSpPr/>
      </dsp:nvSpPr>
      <dsp:spPr>
        <a:xfrm rot="18000000">
          <a:off x="2385759" y="1960359"/>
          <a:ext cx="1283534" cy="4303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2514876" y="2046437"/>
        <a:ext cx="1025300" cy="258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8C82C-6A11-4E47-A2BE-8A4D9826EBB6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FF861-1359-4562-86FB-7164BF87FC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55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FF861-1359-4562-86FB-7164BF87FCC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08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1" name="Oval 55"/>
          <p:cNvSpPr>
            <a:spLocks noChangeArrowheads="1"/>
          </p:cNvSpPr>
          <p:nvPr/>
        </p:nvSpPr>
        <p:spPr bwMode="auto">
          <a:xfrm>
            <a:off x="5638800" y="5410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69" name="Oval 53"/>
          <p:cNvSpPr>
            <a:spLocks noChangeArrowheads="1"/>
          </p:cNvSpPr>
          <p:nvPr/>
        </p:nvSpPr>
        <p:spPr bwMode="auto">
          <a:xfrm>
            <a:off x="3352800" y="3429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4572000" y="3657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>
            <a:off x="4419600" y="3505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66" name="Oval 50"/>
          <p:cNvSpPr>
            <a:spLocks noChangeArrowheads="1"/>
          </p:cNvSpPr>
          <p:nvPr/>
        </p:nvSpPr>
        <p:spPr bwMode="auto">
          <a:xfrm>
            <a:off x="5791200" y="3352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4419600" y="1981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1524000" y="1524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1676400" y="16764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1981200" y="1981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2133600" y="2133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1447800" y="3124200"/>
            <a:ext cx="990600" cy="12192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algn="ctr"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 algn="ctr">
            <a:solidFill>
              <a:srgbClr val="000080"/>
            </a:solidFill>
          </a:ln>
        </p:spPr>
        <p:txBody>
          <a:bodyPr anchor="ctr"/>
          <a:lstStyle>
            <a:lvl1pPr marL="0" indent="0" algn="ctr">
              <a:spcBef>
                <a:spcPct val="0"/>
              </a:spcBef>
              <a:buFontTx/>
              <a:buNone/>
              <a:defRPr sz="44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152400" y="1524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04800" y="304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457200" y="457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762000" y="762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1066800" y="1066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1371600" y="1371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1828800" y="1828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1752600" y="838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1905000" y="990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2743200" y="304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2895600" y="457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3200400" y="762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3352800" y="9144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3657600" y="1219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3810000" y="1371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3962400" y="1524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2" name="Oval 56"/>
          <p:cNvSpPr>
            <a:spLocks noChangeArrowheads="1"/>
          </p:cNvSpPr>
          <p:nvPr/>
        </p:nvSpPr>
        <p:spPr bwMode="auto">
          <a:xfrm>
            <a:off x="5943600" y="5715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4" name="Oval 58"/>
          <p:cNvSpPr>
            <a:spLocks noChangeArrowheads="1"/>
          </p:cNvSpPr>
          <p:nvPr/>
        </p:nvSpPr>
        <p:spPr bwMode="auto">
          <a:xfrm>
            <a:off x="6324600" y="6096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5" name="Oval 59"/>
          <p:cNvSpPr>
            <a:spLocks noChangeArrowheads="1"/>
          </p:cNvSpPr>
          <p:nvPr/>
        </p:nvSpPr>
        <p:spPr bwMode="auto">
          <a:xfrm>
            <a:off x="6629400" y="6400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6" name="Oval 60"/>
          <p:cNvSpPr>
            <a:spLocks noChangeArrowheads="1"/>
          </p:cNvSpPr>
          <p:nvPr/>
        </p:nvSpPr>
        <p:spPr bwMode="auto">
          <a:xfrm>
            <a:off x="8534400" y="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7" name="Oval 61"/>
          <p:cNvSpPr>
            <a:spLocks noChangeArrowheads="1"/>
          </p:cNvSpPr>
          <p:nvPr/>
        </p:nvSpPr>
        <p:spPr bwMode="auto">
          <a:xfrm>
            <a:off x="8534400" y="9906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>
            <a:off x="8534400" y="19812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9" name="Oval 63"/>
          <p:cNvSpPr>
            <a:spLocks noChangeArrowheads="1"/>
          </p:cNvSpPr>
          <p:nvPr/>
        </p:nvSpPr>
        <p:spPr bwMode="auto">
          <a:xfrm>
            <a:off x="8534400" y="29718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0042E-6 L 0.58333 -3.4004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61563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61563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990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13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526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487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465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31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118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691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603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05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22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8534400" y="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8534400" y="9906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8534400" y="19812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8534400" y="29718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05000"/>
            <a:ext cx="8229600" cy="4525963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C16AA6-CB71-4B94-8B12-CF68D14F1548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E7F4E-FB9F-451D-ACA0-44141BE9286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A747-4CD6-4BBC-B2C4-14BE55FA565F}" type="datetimeFigureOut">
              <a:rPr lang="pt-BR" smtClean="0"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E55E9-C82D-49DB-BACA-F8E4CFF6C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8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ca.com.br/catalogo/?i=850806129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Práticas essenciais na a</a:t>
            </a:r>
            <a:r>
              <a:rPr lang="pt-BR" b="1" dirty="0" smtClean="0"/>
              <a:t>lfabetização </a:t>
            </a:r>
            <a:r>
              <a:rPr lang="pt-BR" b="1" dirty="0"/>
              <a:t>e Práticas formativas essenciais: reescrita de textos conhecidos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494116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>
                <a:solidFill>
                  <a:schemeClr val="tx1"/>
                </a:solidFill>
              </a:rPr>
              <a:t>Cida </a:t>
            </a:r>
            <a:r>
              <a:rPr lang="pt-BR" sz="3600" dirty="0" err="1" smtClean="0">
                <a:solidFill>
                  <a:schemeClr val="tx1"/>
                </a:solidFill>
              </a:rPr>
              <a:t>Sarraf</a:t>
            </a:r>
            <a:endParaRPr lang="pt-BR" sz="3600" dirty="0" smtClean="0">
              <a:solidFill>
                <a:schemeClr val="tx1"/>
              </a:solidFill>
            </a:endParaRPr>
          </a:p>
          <a:p>
            <a:pPr algn="r"/>
            <a:r>
              <a:rPr lang="pt-BR" sz="3600" dirty="0" smtClean="0">
                <a:solidFill>
                  <a:schemeClr val="tx1"/>
                </a:solidFill>
              </a:rPr>
              <a:t>cidavsarraf@uol.com.br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8460" y="175381"/>
            <a:ext cx="8767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4000" b="1" dirty="0">
                <a:solidFill>
                  <a:srgbClr val="FF0000"/>
                </a:solidFill>
              </a:rPr>
              <a:t>23º Congresso de Educação do SINPEEM</a:t>
            </a:r>
          </a:p>
        </p:txBody>
      </p:sp>
    </p:spTree>
    <p:extLst>
      <p:ext uri="{BB962C8B-B14F-4D97-AF65-F5344CB8AC3E}">
        <p14:creationId xmlns:p14="http://schemas.microsoft.com/office/powerpoint/2010/main" val="41355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pt-BR" dirty="0" smtClean="0"/>
              <a:t>Orientações didáticas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Leitura de bons textos do mesmo gênero</a:t>
            </a:r>
          </a:p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Leitura da narrativa selecionada </a:t>
            </a:r>
          </a:p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Reconto coletivo/em grupos/com apoio/autônomo</a:t>
            </a:r>
          </a:p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Planejamento: roteiro (coletivo/com apoio/ autônomo)</a:t>
            </a:r>
          </a:p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Revisão do roteiro (professor)</a:t>
            </a:r>
          </a:p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Escrita/textualização </a:t>
            </a:r>
          </a:p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Revisão </a:t>
            </a:r>
          </a:p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Edição </a:t>
            </a:r>
          </a:p>
          <a:p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39552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9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Leitura  e os procedimentos de leitor</a:t>
            </a:r>
            <a:endParaRPr lang="pt-BR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39552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4" name="Arredondar Retângulo em um Canto Diagonal 3"/>
          <p:cNvSpPr/>
          <p:nvPr/>
        </p:nvSpPr>
        <p:spPr>
          <a:xfrm>
            <a:off x="179512" y="1781913"/>
            <a:ext cx="3265512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Planejar/preparar</a:t>
            </a:r>
            <a:endParaRPr lang="pt-BR" sz="3200" dirty="0"/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3148367" y="3014783"/>
            <a:ext cx="1533872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Antes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5407318" y="1781913"/>
            <a:ext cx="1872208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Durante </a:t>
            </a:r>
            <a:endParaRPr lang="pt-BR" sz="3200" dirty="0"/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7420869" y="3016628"/>
            <a:ext cx="1748880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Depois </a:t>
            </a:r>
            <a:endParaRPr lang="pt-BR" sz="32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9" y="3471983"/>
            <a:ext cx="2260570" cy="338601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555776" y="4653136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LEITURA FEITA PELO PROFESSOR</a:t>
            </a:r>
          </a:p>
          <a:p>
            <a:endParaRPr lang="pt-BR" sz="2800" dirty="0"/>
          </a:p>
          <a:p>
            <a:r>
              <a:rPr lang="pt-BR" sz="2800" dirty="0" smtClean="0"/>
              <a:t>LEITURA COMPARTILHADA/COLABORATIVA</a:t>
            </a:r>
          </a:p>
        </p:txBody>
      </p:sp>
    </p:spTree>
    <p:extLst>
      <p:ext uri="{BB962C8B-B14F-4D97-AF65-F5344CB8AC3E}">
        <p14:creationId xmlns:p14="http://schemas.microsoft.com/office/powerpoint/2010/main" val="36159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LEITURA COMPARTILHADA/COLABORATIVA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ESTRATÉGIAS DE LEITURA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</a:rPr>
              <a:t>Antecipação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       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   Verificação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71500" y="2428875"/>
            <a:ext cx="24288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INFORMAÇÃO VISUAL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625" y="2428875"/>
            <a:ext cx="24288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INFORMAÇÃO  NÃO-VISUAL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57500" y="4714875"/>
            <a:ext cx="24288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LEITURA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1785938" y="3357563"/>
            <a:ext cx="1714500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0800000" flipV="1">
            <a:off x="4857750" y="3357563"/>
            <a:ext cx="1285875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CaixaDeTexto 15"/>
          <p:cNvSpPr txBox="1">
            <a:spLocks noChangeArrowheads="1"/>
          </p:cNvSpPr>
          <p:nvPr/>
        </p:nvSpPr>
        <p:spPr bwMode="auto">
          <a:xfrm>
            <a:off x="3071813" y="2857500"/>
            <a:ext cx="185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/>
              <a:t>..........................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286000" y="3429000"/>
            <a:ext cx="857250" cy="64293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785938" y="3500438"/>
            <a:ext cx="1071562" cy="785812"/>
          </a:xfrm>
          <a:prstGeom prst="line">
            <a:avLst/>
          </a:prstGeom>
          <a:ln w="254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6143624" y="427038"/>
            <a:ext cx="26955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Frank Smith</a:t>
            </a:r>
          </a:p>
        </p:txBody>
      </p:sp>
    </p:spTree>
    <p:extLst>
      <p:ext uri="{BB962C8B-B14F-4D97-AF65-F5344CB8AC3E}">
        <p14:creationId xmlns:p14="http://schemas.microsoft.com/office/powerpoint/2010/main" val="33014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6322" name="Picture 2" descr="http://www.atica.com.br/Previews/?isbn=8508061293&amp;t=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572000"/>
            <a:ext cx="1357312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aixaDeTexto 4"/>
          <p:cNvSpPr txBox="1">
            <a:spLocks noChangeArrowheads="1"/>
          </p:cNvSpPr>
          <p:nvPr/>
        </p:nvSpPr>
        <p:spPr bwMode="auto">
          <a:xfrm>
            <a:off x="1285875" y="1071563"/>
            <a:ext cx="642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200" b="1"/>
              <a:t>CHAPEUZINHO VERMELHO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71625" y="2571750"/>
            <a:ext cx="521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EMÍLIA FERREIRO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71500" y="3429000"/>
            <a:ext cx="8072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800"/>
              <a:t>ESTUDOS PSICOLINGUÍSTICOS COMPARATIVOS EM TRÊS LINGUAS</a:t>
            </a:r>
          </a:p>
        </p:txBody>
      </p:sp>
      <p:sp>
        <p:nvSpPr>
          <p:cNvPr id="22534" name="CaixaDeTexto 7"/>
          <p:cNvSpPr txBox="1">
            <a:spLocks noChangeArrowheads="1"/>
          </p:cNvSpPr>
          <p:nvPr/>
        </p:nvSpPr>
        <p:spPr bwMode="auto">
          <a:xfrm>
            <a:off x="3429000" y="20716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428875" y="1773238"/>
            <a:ext cx="4946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200" b="1"/>
              <a:t>APRENDE A ESCREVER</a:t>
            </a:r>
          </a:p>
        </p:txBody>
      </p:sp>
    </p:spTree>
    <p:extLst>
      <p:ext uri="{BB962C8B-B14F-4D97-AF65-F5344CB8AC3E}">
        <p14:creationId xmlns:p14="http://schemas.microsoft.com/office/powerpoint/2010/main" val="2585473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Reconto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53217" y="17538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 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" name="Fluxograma: Processo alternativo 1"/>
          <p:cNvSpPr/>
          <p:nvPr/>
        </p:nvSpPr>
        <p:spPr>
          <a:xfrm>
            <a:off x="0" y="2558475"/>
            <a:ext cx="468052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Reconto coletivo</a:t>
            </a:r>
            <a:endParaRPr lang="pt-BR" sz="4000" dirty="0"/>
          </a:p>
        </p:txBody>
      </p:sp>
      <p:sp>
        <p:nvSpPr>
          <p:cNvPr id="8" name="Fluxograma: Processo alternativo 7"/>
          <p:cNvSpPr/>
          <p:nvPr/>
        </p:nvSpPr>
        <p:spPr>
          <a:xfrm>
            <a:off x="827584" y="5229200"/>
            <a:ext cx="468052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Reconto autônomo</a:t>
            </a:r>
            <a:endParaRPr lang="pt-BR" sz="4000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251520" y="3789040"/>
            <a:ext cx="4752528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Reconto com apoio</a:t>
            </a:r>
            <a:endParaRPr lang="pt-BR" sz="4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21" y="11863"/>
            <a:ext cx="4273299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0_0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640000" cy="648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602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0_0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640000" cy="648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53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0_0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000" cy="634536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626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0_0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22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653136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De qual lugar eu falo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485800"/>
            <a:ext cx="82296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O contexto do meu discurso</a:t>
            </a:r>
            <a:endParaRPr lang="pt-BR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30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ECÍLIA 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SC09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s conto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6"/>
            <a:ext cx="9055992" cy="673480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8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/>
          <a:lstStyle/>
          <a:p>
            <a:r>
              <a:rPr lang="pt-BR" dirty="0" smtClean="0"/>
              <a:t>PRÁTICAS FORMATIVAS ESSENCIAIS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39552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9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53217" y="17538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 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8" name="Título 5"/>
          <p:cNvSpPr txBox="1">
            <a:spLocks/>
          </p:cNvSpPr>
          <p:nvPr/>
        </p:nvSpPr>
        <p:spPr>
          <a:xfrm>
            <a:off x="57598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2" name="Elipse 1"/>
          <p:cNvSpPr/>
          <p:nvPr/>
        </p:nvSpPr>
        <p:spPr>
          <a:xfrm>
            <a:off x="2188617" y="697260"/>
            <a:ext cx="7044418" cy="20116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SITUAÇÕES DE DUPLA CONCEITUALIZAÇAO</a:t>
            </a:r>
            <a:endParaRPr lang="pt-BR" sz="4000" dirty="0"/>
          </a:p>
        </p:txBody>
      </p:sp>
      <p:sp>
        <p:nvSpPr>
          <p:cNvPr id="3" name="Elipse 2"/>
          <p:cNvSpPr/>
          <p:nvPr/>
        </p:nvSpPr>
        <p:spPr>
          <a:xfrm>
            <a:off x="-55418" y="4365104"/>
            <a:ext cx="7200800" cy="18093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TEMATIZAÇÃO DA PRATICA DA SALA DE AULA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</a:rPr>
              <a:t>RELATO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1600201"/>
            <a:ext cx="4546848" cy="2404864"/>
          </a:xfr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Contextualização: Projeto TOF</a:t>
            </a:r>
            <a:endParaRPr lang="pt-BR" dirty="0"/>
          </a:p>
          <a:p>
            <a:pPr algn="ctr"/>
            <a:r>
              <a:rPr lang="pt-BR" dirty="0" smtClean="0"/>
              <a:t>A Situação formativa</a:t>
            </a:r>
            <a:endParaRPr lang="pt-BR" dirty="0"/>
          </a:p>
          <a:p>
            <a:pPr algn="ctr"/>
            <a:r>
              <a:rPr lang="pt-BR" dirty="0" smtClean="0"/>
              <a:t>O que a M.P aprendeu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" y="4077072"/>
            <a:ext cx="390144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SEQUÊNCIA : </a:t>
            </a:r>
            <a:r>
              <a:rPr lang="pt-BR" sz="36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reescrita </a:t>
            </a:r>
            <a:r>
              <a:rPr lang="pt-BR" sz="36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de um conto conhecido</a:t>
            </a:r>
            <a:endParaRPr lang="pt-BR" sz="3600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600" dirty="0" smtClean="0">
              <a:solidFill>
                <a:schemeClr val="tx2"/>
              </a:solidFill>
            </a:endParaRPr>
          </a:p>
          <a:p>
            <a:r>
              <a:rPr lang="pt-BR" sz="3600" dirty="0" smtClean="0">
                <a:solidFill>
                  <a:schemeClr val="tx2"/>
                </a:solidFill>
              </a:rPr>
              <a:t>Primeiras conversas sobre a reescrita</a:t>
            </a:r>
          </a:p>
          <a:p>
            <a:pPr marL="0" indent="0">
              <a:buNone/>
            </a:pPr>
            <a:endParaRPr lang="pt-BR" sz="3600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solidFill>
                  <a:schemeClr val="tx2"/>
                </a:solidFill>
                <a:cs typeface="Arial" pitchFamily="34" charset="0"/>
              </a:rPr>
              <a:t> R</a:t>
            </a:r>
            <a:r>
              <a:rPr lang="pt-BR" sz="36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eescrever um conto conhecido/refletir sobre possíveis dificuldades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pt-BR" dirty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pt-BR" dirty="0"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08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SEQUÊNCIA : </a:t>
            </a:r>
            <a:r>
              <a:rPr lang="pt-BR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reescrita </a:t>
            </a:r>
            <a:r>
              <a:rPr lang="pt-BR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de um conto conhecido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Proposta da reescrita de um conto: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que deverá ser entregue ao colega para que possa apreciar a linguagem do texto.</a:t>
            </a:r>
            <a:endParaRPr lang="pt-BR" dirty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Leitura </a:t>
            </a:r>
            <a:r>
              <a:rPr lang="pt-BR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do conto </a:t>
            </a:r>
            <a:r>
              <a:rPr lang="pt-BR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“O Rei Sapo” – Irmãos Grimm</a:t>
            </a:r>
            <a:r>
              <a:rPr lang="pt-BR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.  </a:t>
            </a:r>
            <a:endParaRPr lang="pt-BR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                    Antes </a:t>
            </a:r>
            <a:r>
              <a:rPr lang="pt-BR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– durante – depois </a:t>
            </a:r>
            <a:endParaRPr lang="pt-BR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Exploração de livros de contos e leitura de outra versão</a:t>
            </a:r>
          </a:p>
          <a:p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SEQUÊNCIA </a:t>
            </a:r>
            <a:r>
              <a:rPr lang="pt-BR" dirty="0" smtClean="0"/>
              <a:t>:</a:t>
            </a:r>
            <a:r>
              <a:rPr lang="pt-BR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reescrita de um conto conhecido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Leitura compartilhada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–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em grupos um componente lê para os demais: apreciação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dos recursos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discursivos 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pt-BR" dirty="0" smtClean="0"/>
              <a:t> (a discussão é focada </a:t>
            </a:r>
            <a:r>
              <a:rPr lang="pt-BR" dirty="0"/>
              <a:t>para a qualidade da linguagem: como começa o conto, quais recursos o autor utiliza para apresentar a personagem?  Quais utiliza para descrever o ambiente</a:t>
            </a:r>
            <a:r>
              <a:rPr lang="pt-BR" dirty="0" smtClean="0"/>
              <a:t>?)  </a:t>
            </a:r>
            <a:endParaRPr lang="pt-BR" dirty="0"/>
          </a:p>
          <a:p>
            <a:pPr marL="0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endParaRPr lang="pt-BR" sz="2400" dirty="0">
              <a:solidFill>
                <a:srgbClr val="0000FF"/>
              </a:solidFill>
              <a:ea typeface="Times New Roman" pitchFamily="18" charset="0"/>
              <a:cs typeface="Arial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612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SEQUÊNCIA :</a:t>
            </a:r>
            <a:r>
              <a:rPr lang="pt-BR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reescrita de um conto conhecido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lvl="0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Em  pequenos grupos: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planejar o reconto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– roteiro</a:t>
            </a:r>
          </a:p>
          <a:p>
            <a:pPr marL="0" lvl="0" indent="0"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Discutir: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     - o que é mais relevante no conto,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      -  que não pode faltar na história para que fique compreensível para quem ouve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21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PRÁTICAS ESSENCIAIS NA ALFABETIZAÇÃO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53217" y="17538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 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8" name="Título 5"/>
          <p:cNvSpPr txBox="1">
            <a:spLocks/>
          </p:cNvSpPr>
          <p:nvPr/>
        </p:nvSpPr>
        <p:spPr>
          <a:xfrm>
            <a:off x="57598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 Reescrita como modalidade de produção de texto</a:t>
            </a:r>
            <a:endParaRPr lang="pt-BR" dirty="0"/>
          </a:p>
        </p:txBody>
      </p:sp>
      <p:sp>
        <p:nvSpPr>
          <p:cNvPr id="7" name="Título 5"/>
          <p:cNvSpPr txBox="1">
            <a:spLocks/>
          </p:cNvSpPr>
          <p:nvPr/>
        </p:nvSpPr>
        <p:spPr>
          <a:xfrm>
            <a:off x="883893" y="4653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689929" y="4293096"/>
            <a:ext cx="8229600" cy="150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FF0000"/>
                </a:solidFill>
              </a:rPr>
              <a:t>oportuniza à criança saber mais sobre a linguagem que se escreve, desenvolver os procedimentos de escritor e,  ao mesmo tempo, oferece uma série de informações sobre o nosso sistema de escrita alfabético e ortográfico</a:t>
            </a:r>
          </a:p>
        </p:txBody>
      </p:sp>
    </p:spTree>
    <p:extLst>
      <p:ext uri="{BB962C8B-B14F-4D97-AF65-F5344CB8AC3E}">
        <p14:creationId xmlns:p14="http://schemas.microsoft.com/office/powerpoint/2010/main" val="18189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SEQUÊNCIA : </a:t>
            </a:r>
            <a:r>
              <a:rPr lang="pt-BR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reescrita </a:t>
            </a:r>
            <a:r>
              <a:rPr lang="pt-BR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de um conto conhecido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Propor o reconto oral –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um grupo vai recontar a história e  os outros observarão como os colegas procedem, se a linguagem está adequada, a progressão temática , os recursos de coesão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etc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Discussão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sobre 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reconto</a:t>
            </a:r>
          </a:p>
          <a:p>
            <a:pPr marL="0" indent="0">
              <a:buNone/>
            </a:pPr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Planejamento coletivo do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texto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Principais episódios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- O que não pode faltar?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- Termos/ expressões marcantes (fazer um roteiro semântico)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7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SEQUÊNCIA : </a:t>
            </a:r>
            <a:r>
              <a:rPr lang="pt-BR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reescrita de um conto conhecido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Textualização de um trecho do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conto: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em trios/duplas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Troca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de textos para revisão pelos colegas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(propor que se coloquem no lugar de primeiro leitor do texto e indiquem para o autor o que está bom, o que falta, sugestões...)</a:t>
            </a:r>
          </a:p>
          <a:p>
            <a:pPr marL="0" lvl="2" indent="0">
              <a:buNone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     Retomada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do texto, análise das sugestões – preparo de uma nova versão.</a:t>
            </a:r>
          </a:p>
          <a:p>
            <a:pPr marL="0" lvl="2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Edição: Passar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à limpo </a:t>
            </a:r>
          </a:p>
          <a:p>
            <a:pPr marL="0" lvl="2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Leitura do texto para o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grupo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b="1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66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dirty="0"/>
              <a:t>R</a:t>
            </a:r>
            <a:r>
              <a:rPr lang="pt-BR" dirty="0" smtClean="0"/>
              <a:t>ecuperando </a:t>
            </a:r>
            <a:r>
              <a:rPr lang="pt-BR" dirty="0"/>
              <a:t>as </a:t>
            </a:r>
            <a:r>
              <a:rPr lang="pt-BR" dirty="0" smtClean="0"/>
              <a:t>etapas </a:t>
            </a:r>
            <a:r>
              <a:rPr lang="pt-BR" dirty="0"/>
              <a:t>da </a:t>
            </a:r>
            <a:r>
              <a:rPr lang="pt-BR" dirty="0" smtClean="0"/>
              <a:t>sequência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- leitura do texto, garantindo que se torne conhecido pela criança</a:t>
            </a:r>
          </a:p>
          <a:p>
            <a:pPr marL="0" indent="0">
              <a:buNone/>
            </a:pPr>
            <a:r>
              <a:rPr lang="pt-BR" dirty="0"/>
              <a:t>- leitura compartilhada para a reflexão/antecipação/observação do estilo e recursos do autor</a:t>
            </a:r>
          </a:p>
          <a:p>
            <a:pPr marL="0" indent="0">
              <a:buNone/>
            </a:pPr>
            <a:r>
              <a:rPr lang="pt-BR" dirty="0"/>
              <a:t>- planejamento oral do reconto: roteiro</a:t>
            </a:r>
          </a:p>
          <a:p>
            <a:pPr marL="0" indent="0">
              <a:buNone/>
            </a:pPr>
            <a:r>
              <a:rPr lang="pt-BR" dirty="0"/>
              <a:t>- realização do reconto </a:t>
            </a:r>
          </a:p>
          <a:p>
            <a:pPr marL="0" indent="0">
              <a:buNone/>
            </a:pPr>
            <a:r>
              <a:rPr lang="pt-BR" dirty="0"/>
              <a:t>- planejamento da reescrita: elaboração escrita do roteiro</a:t>
            </a:r>
          </a:p>
          <a:p>
            <a:pPr marL="0" indent="0">
              <a:buNone/>
            </a:pPr>
            <a:r>
              <a:rPr lang="pt-BR" dirty="0"/>
              <a:t>- reescrita do texto</a:t>
            </a:r>
          </a:p>
          <a:p>
            <a:pPr marL="0" indent="0">
              <a:buNone/>
            </a:pPr>
            <a:r>
              <a:rPr lang="pt-BR" dirty="0"/>
              <a:t>- troca dos textos para a revisão feita pelo colega</a:t>
            </a:r>
          </a:p>
          <a:p>
            <a:pPr marL="0" indent="0">
              <a:buNone/>
            </a:pPr>
            <a:r>
              <a:rPr lang="pt-BR" dirty="0"/>
              <a:t>- análise da revisão para possíveis reelaborações</a:t>
            </a:r>
          </a:p>
          <a:p>
            <a:pPr marL="0" indent="0">
              <a:buNone/>
            </a:pPr>
            <a:r>
              <a:rPr lang="pt-BR" dirty="0"/>
              <a:t>- edição final (passar a limpo)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0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“ como foi </a:t>
            </a:r>
            <a:r>
              <a:rPr lang="pt-BR" dirty="0" smtClean="0"/>
              <a:t>reescrever </a:t>
            </a:r>
            <a:r>
              <a:rPr lang="pt-BR" dirty="0"/>
              <a:t>o </a:t>
            </a:r>
            <a:r>
              <a:rPr lang="pt-BR" dirty="0" smtClean="0"/>
              <a:t>conto?”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- </a:t>
            </a:r>
            <a:r>
              <a:rPr lang="pt-BR" i="1" dirty="0"/>
              <a:t>“ A dificuldade foi em ser fiel à história, isto não foi fácil. Não compreendíamos o que era  a reescrita, por isto começamos a escrever outra historia”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“ </a:t>
            </a:r>
            <a:r>
              <a:rPr lang="pt-BR" i="1" dirty="0"/>
              <a:t>Não entendíamos que tinha que chegar o mais próximo da história, mas depois de compreendido não sentimos dificuldades”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“ </a:t>
            </a:r>
            <a:r>
              <a:rPr lang="pt-BR" i="1" dirty="0"/>
              <a:t>O roteiro facilitou a organização do texto, prever o que vai escrever é interessante”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“</a:t>
            </a:r>
            <a:r>
              <a:rPr lang="pt-BR" i="1" dirty="0"/>
              <a:t>Achar os adjetivos adequados foi o mais difícil”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4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M.P.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i="1" dirty="0" smtClean="0"/>
              <a:t>Ai! Coitada das crianças”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“Agora eu vejo que fiz tudo errado, porque eu acabei de ler a historia, que nem era tão conhecida pelas crianças, e já pedi que reescrevessem. Eu não desenvolvi todos estes passos. Agora eu entendo porque foi tão difícil sair a reescrita!”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64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04856" cy="25202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Pequenos escritores: produção de textos com destino oral e produção autônoma</a:t>
            </a:r>
            <a:r>
              <a:rPr lang="pt-BR" dirty="0" smtClean="0"/>
              <a:t> - REESCRITA</a:t>
            </a:r>
            <a:endParaRPr lang="pt-BR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Relato da MP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7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9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Atividade: reescrita do conto A pequena sereia.</a:t>
            </a:r>
          </a:p>
          <a:p>
            <a:pPr eaLnBrk="1" hangingPunct="1">
              <a:buFont typeface="Wingdings 3" pitchFamily="18" charset="2"/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Realização: 2º semestre, de 2010.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Público Alvo: alunos de escrita </a:t>
            </a:r>
            <a:r>
              <a:rPr lang="pt-BR" b="1" u="sng" dirty="0" smtClean="0"/>
              <a:t>alfabética</a:t>
            </a:r>
            <a:r>
              <a:rPr lang="pt-BR" dirty="0" smtClean="0"/>
              <a:t> e </a:t>
            </a:r>
            <a:r>
              <a:rPr lang="pt-BR" b="1" u="sng" dirty="0" smtClean="0"/>
              <a:t>silábica com valor sonoro</a:t>
            </a:r>
            <a:r>
              <a:rPr lang="pt-BR" b="1" dirty="0" smtClean="0"/>
              <a:t> , </a:t>
            </a:r>
            <a:r>
              <a:rPr lang="pt-BR" dirty="0" smtClean="0"/>
              <a:t>do 1º ano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	</a:t>
            </a:r>
            <a:r>
              <a:rPr lang="pt-BR" sz="4700" dirty="0" smtClean="0"/>
              <a:t> 1.  </a:t>
            </a:r>
            <a:r>
              <a:rPr lang="pt-BR" sz="4700" dirty="0" smtClean="0">
                <a:effectLst/>
                <a:latin typeface="Arial" pitchFamily="34" charset="0"/>
                <a:cs typeface="Arial" pitchFamily="34" charset="0"/>
              </a:rPr>
              <a:t> A PEQUENA SEREIA</a:t>
            </a:r>
            <a:endParaRPr lang="pt-BR" sz="47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REESCRITA: A PEQUENA SEREIA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5157192"/>
            <a:ext cx="4040188" cy="639762"/>
          </a:xfrm>
          <a:ln/>
        </p:spPr>
        <p:txBody>
          <a:bodyPr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              PARTE I	</a:t>
            </a:r>
            <a:r>
              <a:rPr lang="pt-BR" dirty="0" smtClean="0"/>
              <a:t>			</a:t>
            </a:r>
            <a:endParaRPr lang="pt-BR" dirty="0"/>
          </a:p>
        </p:txBody>
      </p:sp>
      <p:sp>
        <p:nvSpPr>
          <p:cNvPr id="11268" name="4 Marcador de texto"/>
          <p:cNvSpPr>
            <a:spLocks noGrp="1"/>
          </p:cNvSpPr>
          <p:nvPr>
            <p:ph type="body" sz="half" idx="3"/>
          </p:nvPr>
        </p:nvSpPr>
        <p:spPr>
          <a:xfrm>
            <a:off x="4716016" y="4941168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dirty="0" smtClean="0">
                <a:latin typeface="Arial" charset="0"/>
                <a:cs typeface="Arial" charset="0"/>
              </a:rPr>
              <a:t>  PARTE II</a:t>
            </a:r>
          </a:p>
        </p:txBody>
      </p:sp>
      <p:pic>
        <p:nvPicPr>
          <p:cNvPr id="11269" name="Picture 2" descr="C:\Users\Maria Paula\Pictures\2007-08-23 001\S730238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0238"/>
            <a:ext cx="4040188" cy="3030537"/>
          </a:xfrm>
          <a:noFill/>
          <a:ln>
            <a:prstDash val="solid"/>
          </a:ln>
        </p:spPr>
      </p:pic>
      <p:pic>
        <p:nvPicPr>
          <p:cNvPr id="11270" name="Picture 3" descr="C:\Users\Maria Paula\Pictures\2007-08-23 001\S73023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6613" y="1900238"/>
            <a:ext cx="4038600" cy="3030537"/>
          </a:xfrm>
          <a:noFill/>
          <a:ln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43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REESCRITA: A PEQUENA SEREIA</a:t>
            </a:r>
            <a:endParaRPr lang="pt-BR" dirty="0" smtClean="0"/>
          </a:p>
        </p:txBody>
      </p:sp>
      <p:sp>
        <p:nvSpPr>
          <p:cNvPr id="12291" name="2 Marcador de texto"/>
          <p:cNvSpPr>
            <a:spLocks noGrp="1"/>
          </p:cNvSpPr>
          <p:nvPr>
            <p:ph type="body" idx="1"/>
          </p:nvPr>
        </p:nvSpPr>
        <p:spPr>
          <a:xfrm>
            <a:off x="539552" y="5013176"/>
            <a:ext cx="4040188" cy="639762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dirty="0" smtClean="0">
                <a:latin typeface="Arial" charset="0"/>
                <a:cs typeface="Arial" charset="0"/>
              </a:rPr>
              <a:t>   PARTE III</a:t>
            </a:r>
          </a:p>
        </p:txBody>
      </p:sp>
      <p:pic>
        <p:nvPicPr>
          <p:cNvPr id="12293" name="Picture 2" descr="C:\Users\Maria Paula\Pictures\2007-08-23 001\S730238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0238"/>
            <a:ext cx="4040188" cy="3030537"/>
          </a:xfrm>
          <a:noFill/>
          <a:ln>
            <a:prstDash val="solid"/>
          </a:ln>
        </p:spPr>
      </p:pic>
      <p:pic>
        <p:nvPicPr>
          <p:cNvPr id="12294" name="Picture 5" descr="C:\Users\Maria Paula\Pictures\2007-08-23 001\S73024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6613" y="1900238"/>
            <a:ext cx="4038600" cy="3030537"/>
          </a:xfrm>
          <a:noFill/>
          <a:ln>
            <a:prstDash val="solid"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6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700" cap="all" dirty="0" smtClean="0">
                <a:latin typeface="Arial" pitchFamily="34" charset="0"/>
                <a:cs typeface="Arial" pitchFamily="34" charset="0"/>
              </a:rPr>
              <a:t>Reflexões</a:t>
            </a:r>
            <a:endParaRPr lang="pt-BR" sz="4700" cap="all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400600"/>
          </a:xfrm>
        </p:spPr>
        <p:txBody>
          <a:bodyPr>
            <a:no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reescrita foi realizada sem conhecimento prévio sobre o assunto.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Tanto os alunos quanto eu ficamos exaustos, não foi tão produtivo como esperávamos.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Pontos negativos da atividade: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Escolha da história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houve leitura compartilhada (olha como o autor faz, apontar as palavras, os marcadores de tempo, etc.)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houve planejamento adequado (roteiro, episódios,etc.) e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Poderia ter sido realizado apenas um trecho e não a história toda.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668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221210968"/>
              </p:ext>
            </p:extLst>
          </p:nvPr>
        </p:nvGraphicFramePr>
        <p:xfrm>
          <a:off x="395536" y="1052736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99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pt-BR" dirty="0" smtClean="0">
                <a:latin typeface="Arial" charset="0"/>
                <a:cs typeface="Arial" charset="0"/>
              </a:rPr>
              <a:t>Atividade: reescrita da história Medo de quê?, de Flávia Côrtes, São Paulo: DCL, 2006. p. 5-6.</a:t>
            </a:r>
          </a:p>
          <a:p>
            <a:pPr algn="just" eaLnBrk="1" hangingPunct="1"/>
            <a:endParaRPr lang="pt-BR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dirty="0" smtClean="0">
                <a:latin typeface="Arial" charset="0"/>
                <a:cs typeface="Arial" charset="0"/>
              </a:rPr>
              <a:t>Realização: 27 de outubro de 2011.</a:t>
            </a:r>
          </a:p>
          <a:p>
            <a:pPr algn="just" eaLnBrk="1" hangingPunct="1"/>
            <a:endParaRPr lang="pt-BR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dirty="0" smtClean="0">
                <a:latin typeface="Arial" charset="0"/>
                <a:cs typeface="Arial" charset="0"/>
              </a:rPr>
              <a:t>Público Alvo:</a:t>
            </a:r>
            <a:r>
              <a:rPr lang="pt-BR" b="1" dirty="0" smtClean="0">
                <a:latin typeface="Arial" charset="0"/>
                <a:cs typeface="Arial" charset="0"/>
              </a:rPr>
              <a:t> </a:t>
            </a:r>
            <a:r>
              <a:rPr lang="pt-BR" b="1" u="sng" dirty="0" smtClean="0">
                <a:latin typeface="Arial" charset="0"/>
                <a:cs typeface="Arial" charset="0"/>
              </a:rPr>
              <a:t>todos</a:t>
            </a:r>
            <a:r>
              <a:rPr lang="pt-BR" b="1" dirty="0" smtClean="0">
                <a:latin typeface="Arial" charset="0"/>
                <a:cs typeface="Arial" charset="0"/>
              </a:rPr>
              <a:t> </a:t>
            </a:r>
            <a:r>
              <a:rPr lang="pt-BR" dirty="0" smtClean="0">
                <a:latin typeface="Arial" charset="0"/>
                <a:cs typeface="Arial" charset="0"/>
              </a:rPr>
              <a:t>os alunos do 1º ano</a:t>
            </a:r>
            <a:endParaRPr lang="pt-BR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sz="4700" dirty="0" smtClean="0">
                <a:effectLst/>
                <a:latin typeface="Arial" pitchFamily="34" charset="0"/>
                <a:cs typeface="Arial" pitchFamily="34" charset="0"/>
              </a:rPr>
              <a:t>2. MEDO</a:t>
            </a:r>
            <a:r>
              <a:rPr lang="pt-BR" sz="4700" dirty="0" smtClean="0">
                <a:latin typeface="Arial" pitchFamily="34" charset="0"/>
                <a:cs typeface="Arial" pitchFamily="34" charset="0"/>
              </a:rPr>
              <a:t> DE QUÊ?</a:t>
            </a:r>
            <a:endParaRPr lang="pt-BR" sz="4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contenido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974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pt-BR" b="1" dirty="0" smtClean="0">
                <a:latin typeface="Arial" charset="0"/>
                <a:cs typeface="Arial" charset="0"/>
              </a:rPr>
              <a:t>Objetivos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dirty="0" smtClean="0">
                <a:latin typeface="Arial" charset="0"/>
                <a:cs typeface="Arial" charset="0"/>
              </a:rPr>
              <a:t> Perceber a diferença entre a linguagem oral e a linguagem escrita;</a:t>
            </a:r>
          </a:p>
          <a:p>
            <a:pPr algn="just" eaLnBrk="1" hangingPunct="1">
              <a:buFont typeface="Wingdings 3" pitchFamily="18" charset="2"/>
              <a:buNone/>
            </a:pPr>
            <a:endParaRPr lang="pt-BR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dirty="0" smtClean="0">
                <a:latin typeface="Arial" charset="0"/>
                <a:cs typeface="Arial" charset="0"/>
              </a:rPr>
              <a:t>Desenvolver comportamentos de escritor: planejar o que irá escrever, reler o que já escreveu, para verificar se não esqueceu trechos importantes ou questões que comprometem a coerência e a coesão do texto, escolher uma entre várias possibilidades para se começar um texto, revisar enquanto escreve, etc.</a:t>
            </a:r>
          </a:p>
          <a:p>
            <a:pPr lvl="1" eaLnBrk="1" hangingPunct="1">
              <a:buFont typeface="Verdana" pitchFamily="34" charset="0"/>
              <a:buNone/>
            </a:pPr>
            <a:endParaRPr lang="pt-BR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700" dirty="0" smtClean="0">
                <a:effectLst/>
                <a:latin typeface="Arial" pitchFamily="34" charset="0"/>
                <a:cs typeface="Arial" pitchFamily="34" charset="0"/>
              </a:rPr>
              <a:t>REESCRITA EM DUPLAS</a:t>
            </a:r>
            <a:endParaRPr lang="pt-BR" sz="47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contenido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pt-BR" b="1" smtClean="0">
                <a:latin typeface="Arial" charset="0"/>
              </a:rPr>
              <a:t>Planejamento</a:t>
            </a:r>
          </a:p>
          <a:p>
            <a:pPr algn="just" eaLnBrk="1" hangingPunct="1">
              <a:buFontTx/>
              <a:buChar char="-"/>
            </a:pPr>
            <a:r>
              <a:rPr lang="pt-BR" smtClean="0">
                <a:latin typeface="Arial" charset="0"/>
              </a:rPr>
              <a:t>Organizar os alunos em duplas de acordo com as hipóteses de escrita e afinidade.</a:t>
            </a:r>
          </a:p>
          <a:p>
            <a:pPr algn="just" eaLnBrk="1" hangingPunct="1">
              <a:buFontTx/>
              <a:buChar char="-"/>
            </a:pPr>
            <a:endParaRPr lang="pt-BR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pt-BR" smtClean="0">
                <a:latin typeface="Arial" charset="0"/>
                <a:cs typeface="Arial" charset="0"/>
              </a:rPr>
              <a:t>Explicar às duplas que apenas um aluno tem a função de escrever o texto, mas ambos precisam discutir o que deve ser escrito.</a:t>
            </a:r>
          </a:p>
          <a:p>
            <a:pPr algn="just" eaLnBrk="1" hangingPunct="1">
              <a:buFontTx/>
              <a:buChar char="-"/>
            </a:pPr>
            <a:endParaRPr lang="pt-BR" smtClean="0"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pt-BR" smtClean="0">
                <a:latin typeface="Arial" charset="0"/>
              </a:rPr>
              <a:t>Materiais: folha sulfite, lápis e borracha.</a:t>
            </a:r>
          </a:p>
          <a:p>
            <a:pPr algn="just" eaLnBrk="1" hangingPunct="1">
              <a:buFontTx/>
              <a:buChar char="-"/>
            </a:pPr>
            <a:endParaRPr lang="pt-BR" smtClean="0">
              <a:latin typeface="Arial" charset="0"/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pt-BR" smtClean="0">
                <a:latin typeface="Arial" charset="0"/>
              </a:rPr>
              <a:t>- Duração: quatro aulas.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700" dirty="0" smtClean="0">
                <a:effectLst/>
                <a:latin typeface="Arial" pitchFamily="34" charset="0"/>
                <a:cs typeface="Arial" pitchFamily="34" charset="0"/>
              </a:rPr>
              <a:t>REESCRITA EM DUPLAS</a:t>
            </a:r>
            <a:endParaRPr lang="pt-BR" sz="47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contenido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eaLnBrk="1" hangingPunct="1"/>
            <a:r>
              <a:rPr lang="pt-BR" b="1" smtClean="0"/>
              <a:t>Encaminhamento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pt-BR" sz="2600" smtClean="0">
                <a:latin typeface="Arial" charset="0"/>
                <a:cs typeface="Arial" charset="0"/>
              </a:rPr>
              <a:t>- Ler o conto pelo menos três vezes, garantindo, assim, que os alunos conheçam bem a história, pois eles farão a reescrita em duplas.</a:t>
            </a:r>
          </a:p>
          <a:p>
            <a:pPr algn="just" eaLnBrk="1" hangingPunct="1">
              <a:buFont typeface="Wingdings 3" pitchFamily="18" charset="2"/>
              <a:buNone/>
            </a:pPr>
            <a:endParaRPr lang="pt-BR" sz="260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pt-BR" sz="2600" smtClean="0">
                <a:latin typeface="Arial" charset="0"/>
                <a:cs typeface="Arial" charset="0"/>
              </a:rPr>
              <a:t>- O desafio principal refere-se às questões discursivas do texto. Essa forma de organização das duplas permite que os alunos, mesmo sem escrever convencionalmente, tenham oportunidade de elaborar textos, refletindo e colocando em jogo seu conhecimento sobre a organização dos contos.</a:t>
            </a:r>
          </a:p>
          <a:p>
            <a:pPr algn="just" eaLnBrk="1" hangingPunct="1">
              <a:buFont typeface="Wingdings 3" pitchFamily="18" charset="2"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pt-BR" b="1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sz="4700" dirty="0" smtClean="0">
                <a:effectLst/>
                <a:latin typeface="Arial" pitchFamily="34" charset="0"/>
                <a:cs typeface="Arial" pitchFamily="34" charset="0"/>
              </a:rPr>
              <a:t>REESCRITA EM DUPLAS</a:t>
            </a:r>
            <a:endParaRPr lang="pt-BR" sz="47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contenido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pt-BR" sz="2400" dirty="0" smtClean="0">
                <a:latin typeface="Arial" charset="0"/>
                <a:cs typeface="Arial" charset="0"/>
              </a:rPr>
              <a:t>Leitura compartilhada, ou seja, apontar aos alunos a linguagem do texto, já que a linguagem que se usa para falar é diferente da que se usa para escrever.</a:t>
            </a:r>
          </a:p>
          <a:p>
            <a:pPr algn="just" eaLnBrk="1" hangingPunct="1">
              <a:buFontTx/>
              <a:buChar char="-"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pt-BR" sz="2400" dirty="0" smtClean="0">
                <a:latin typeface="Arial" charset="0"/>
                <a:cs typeface="Arial" charset="0"/>
              </a:rPr>
              <a:t>- Apontar os episódios que não podem ser esquecidos.</a:t>
            </a:r>
          </a:p>
          <a:p>
            <a:pPr algn="just" eaLnBrk="1" hangingPunct="1">
              <a:buFontTx/>
              <a:buChar char="-"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- Nesse tipo de atividade, mesmo os alunos que ainda não escrevem alfabeticamente tem oportunidade de elaborar oralmente o texto, ditando-o para o colega e, além disso, ao acompanharem aquele que escreve, também têm acesso a informações importantes sobre a escrita.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sz="4700" dirty="0" smtClean="0">
                <a:effectLst/>
                <a:latin typeface="Arial" pitchFamily="34" charset="0"/>
                <a:cs typeface="Arial" pitchFamily="34" charset="0"/>
              </a:rPr>
              <a:t>REESCRITA EM DUPLAS</a:t>
            </a:r>
            <a:endParaRPr lang="pt-BR" sz="47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2" descr="C:\Users\Maria Paula\Pictures\Reescritas\2011-10-27 Ariany e Dayana\Eduarda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836712"/>
            <a:ext cx="7422541" cy="5400600"/>
          </a:xfrm>
          <a:noFill/>
          <a:ln>
            <a:prstDash val="solid"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6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9 Marcador de contenido" descr="Diego e Guilherne.jpg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6" b="22706"/>
          <a:stretch>
            <a:fillRect/>
          </a:stretch>
        </p:blipFill>
        <p:spPr>
          <a:xfrm>
            <a:off x="721363" y="404664"/>
            <a:ext cx="7595053" cy="5696290"/>
          </a:xfrm>
          <a:ln>
            <a:prstDash val="solid"/>
          </a:ln>
        </p:spPr>
      </p:pic>
    </p:spTree>
    <p:extLst>
      <p:ext uri="{BB962C8B-B14F-4D97-AF65-F5344CB8AC3E}">
        <p14:creationId xmlns:p14="http://schemas.microsoft.com/office/powerpoint/2010/main" val="8371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7 Marcador de contenido" descr="Ana Paula 001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980728"/>
            <a:ext cx="4752528" cy="5479228"/>
          </a:xfrm>
          <a:ln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8447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6 Marcador de contenido" descr="S7303295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0238"/>
            <a:ext cx="4040188" cy="3030537"/>
          </a:xfrm>
          <a:ln>
            <a:prstDash val="solid"/>
          </a:ln>
        </p:spPr>
      </p:pic>
      <p:pic>
        <p:nvPicPr>
          <p:cNvPr id="23558" name="Picture 2" descr="C:\Users\Maria Paula\Pictures\Reescritas\2011-10-27 João Pedro\João Pedro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1444625"/>
            <a:ext cx="3381192" cy="4648671"/>
          </a:xfrm>
          <a:noFill/>
          <a:ln>
            <a:prstDash val="solid"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6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fontScale="700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3800" b="1" cap="all" dirty="0" smtClean="0">
                <a:latin typeface="Arial" pitchFamily="34" charset="0"/>
                <a:cs typeface="Arial" pitchFamily="34" charset="0"/>
              </a:rPr>
              <a:t>Pontos positivos da atividade: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4600" dirty="0" smtClean="0">
                <a:latin typeface="Arial" pitchFamily="34" charset="0"/>
                <a:cs typeface="Arial" pitchFamily="34" charset="0"/>
              </a:rPr>
              <a:t>Escolha da história;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4600" dirty="0" smtClean="0">
                <a:latin typeface="Arial" pitchFamily="34" charset="0"/>
                <a:cs typeface="Arial" pitchFamily="34" charset="0"/>
              </a:rPr>
              <a:t>Preparo da leitura;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4600" dirty="0" smtClean="0">
                <a:latin typeface="Arial" pitchFamily="34" charset="0"/>
                <a:cs typeface="Arial" pitchFamily="34" charset="0"/>
              </a:rPr>
              <a:t>Leitura compartilhada (olha como o autor faz, apontar as palavras, os marcadores de tempo, etc.)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4600" dirty="0" smtClean="0">
                <a:latin typeface="Arial" pitchFamily="34" charset="0"/>
                <a:cs typeface="Arial" pitchFamily="34" charset="0"/>
              </a:rPr>
              <a:t>Planejamento e Encaminhamento adequados (agrupamentos, roteiro, episódios,etc.)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38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dirty="0" smtClean="0"/>
              <a:t> </a:t>
            </a:r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sz="4700" dirty="0" smtClean="0">
                <a:latin typeface="Arial" pitchFamily="34" charset="0"/>
                <a:cs typeface="Arial" pitchFamily="34" charset="0"/>
              </a:rPr>
              <a:t>REFLEXÕES</a:t>
            </a:r>
            <a:endParaRPr lang="pt-BR" sz="47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Reescrita como modalidade de produção de texto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53217" y="17538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 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755576" y="2035696"/>
            <a:ext cx="26642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/>
              <a:t>ler</a:t>
            </a:r>
            <a:endParaRPr lang="pt-BR" sz="4800" dirty="0"/>
          </a:p>
        </p:txBody>
      </p:sp>
      <p:sp>
        <p:nvSpPr>
          <p:cNvPr id="3" name="Elipse 2"/>
          <p:cNvSpPr/>
          <p:nvPr/>
        </p:nvSpPr>
        <p:spPr>
          <a:xfrm>
            <a:off x="5724128" y="2780928"/>
            <a:ext cx="27866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escutar</a:t>
            </a:r>
            <a:endParaRPr lang="pt-BR" sz="4400" dirty="0"/>
          </a:p>
        </p:txBody>
      </p:sp>
      <p:sp>
        <p:nvSpPr>
          <p:cNvPr id="8" name="Elipse 7"/>
          <p:cNvSpPr/>
          <p:nvPr/>
        </p:nvSpPr>
        <p:spPr>
          <a:xfrm>
            <a:off x="1763688" y="4005064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falar</a:t>
            </a:r>
            <a:endParaRPr lang="pt-BR" sz="4400" dirty="0"/>
          </a:p>
        </p:txBody>
      </p:sp>
      <p:sp>
        <p:nvSpPr>
          <p:cNvPr id="9" name="Elipse 8"/>
          <p:cNvSpPr/>
          <p:nvPr/>
        </p:nvSpPr>
        <p:spPr>
          <a:xfrm>
            <a:off x="5292080" y="5350055"/>
            <a:ext cx="32186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escrever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7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</a:t>
            </a:r>
            <a:endParaRPr lang="pt-BR" dirty="0"/>
          </a:p>
        </p:txBody>
      </p:sp>
      <p:sp>
        <p:nvSpPr>
          <p:cNvPr id="6" name="Fluxograma: Armazenamento de acesso sequencial 5"/>
          <p:cNvSpPr/>
          <p:nvPr/>
        </p:nvSpPr>
        <p:spPr>
          <a:xfrm>
            <a:off x="2915816" y="4005064"/>
            <a:ext cx="6408712" cy="158417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Sobre a prática formativa</a:t>
            </a:r>
            <a:endParaRPr lang="pt-BR" sz="4000" dirty="0"/>
          </a:p>
        </p:txBody>
      </p:sp>
      <p:sp>
        <p:nvSpPr>
          <p:cNvPr id="7" name="Fluxograma: Armazenamento de acesso sequencial 6"/>
          <p:cNvSpPr/>
          <p:nvPr/>
        </p:nvSpPr>
        <p:spPr>
          <a:xfrm>
            <a:off x="251520" y="1700808"/>
            <a:ext cx="6408712" cy="158417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Sobre a reescrita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806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3528" y="1340768"/>
            <a:ext cx="8496944" cy="38884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3200" i="1" dirty="0" smtClean="0"/>
              <a:t>É preciso considerar </a:t>
            </a:r>
            <a:r>
              <a:rPr lang="pt-BR" sz="3200" i="1" dirty="0"/>
              <a:t>as práticas </a:t>
            </a:r>
            <a:r>
              <a:rPr lang="pt-BR" sz="3200" i="1" dirty="0" smtClean="0"/>
              <a:t>essenciais </a:t>
            </a:r>
            <a:r>
              <a:rPr lang="pt-BR" sz="3200" i="1" dirty="0"/>
              <a:t>na Alfabetização intrinsicamente vinculadas às práticas de formação do professor: a primeira não será relevante sem a segunda; não há práticas significativas se o professor não se apropriar (“tornar seu”) dos “conteúdos e didática da linguagem e para o ensino da linguagem”.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8547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BAKTHIN, Mikhail. Estética da Criação Verbal. São Paulo, Martins Fontes ,1997.</a:t>
            </a:r>
          </a:p>
          <a:p>
            <a:pPr marL="0" indent="0">
              <a:buNone/>
            </a:pPr>
            <a:r>
              <a:rPr lang="pt-BR" dirty="0"/>
              <a:t>CAMPS, Anna e colaboradores. Propostas didáticas para aprender a escrever. Porto Alegre, Artmed, 2003.</a:t>
            </a:r>
          </a:p>
          <a:p>
            <a:pPr marL="0" indent="0">
              <a:buNone/>
            </a:pPr>
            <a:r>
              <a:rPr lang="pt-BR" dirty="0"/>
              <a:t>CARDOSO, Beatriz; LERNER, Délia; NOGUEIRA, Neide e PEREZ, Tereza (Org.) Ensinar: tarefa para profissionais. Rio de Janeiro, Record, 2007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COLOMER, Tereza. Andar entre livros: a leitura literária na escola. São Paulo, Global Editora</a:t>
            </a:r>
          </a:p>
          <a:p>
            <a:pPr marL="0" indent="0">
              <a:buNone/>
            </a:pPr>
            <a:r>
              <a:rPr lang="pt-BR" dirty="0"/>
              <a:t>LERNER, D. Ler e escrever na escola: o real, o possível e  o necessário. ARTMED. Porto Alegre, 2001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SMITH, F. Leitura significativa, Artmed, 1999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SOLÈ, Isabel. Estratégias de Leitura. Porto Alegre, Artmed, 1998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06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134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produzir um texto é preciso: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Envolver-se com leituras pertinentes ao objeto de escrita</a:t>
            </a:r>
          </a:p>
          <a:p>
            <a:r>
              <a:rPr lang="pt-BR" dirty="0" smtClean="0"/>
              <a:t>Ter procedimentos de leitura</a:t>
            </a:r>
          </a:p>
          <a:p>
            <a:r>
              <a:rPr lang="pt-BR" dirty="0" smtClean="0"/>
              <a:t>Ter procedimentos de escrita</a:t>
            </a:r>
          </a:p>
          <a:p>
            <a:r>
              <a:rPr lang="pt-BR" dirty="0" smtClean="0"/>
              <a:t>Conhecer o assunto/tema</a:t>
            </a:r>
          </a:p>
          <a:p>
            <a:r>
              <a:rPr lang="pt-BR" dirty="0" smtClean="0"/>
              <a:t>Ter bons modelos de escritores</a:t>
            </a:r>
          </a:p>
          <a:p>
            <a:r>
              <a:rPr lang="pt-BR" dirty="0" smtClean="0"/>
              <a:t>Conhecer como se organiza o gênero, que função que cumpre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742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PRODUÇÃO ESCRITA 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4000" b="1" dirty="0" smtClean="0">
                <a:solidFill>
                  <a:srgbClr val="00B050"/>
                </a:solidFill>
              </a:rPr>
              <a:t>O QUÊ</a:t>
            </a:r>
          </a:p>
          <a:p>
            <a:pPr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4000" b="1" dirty="0" smtClean="0">
                <a:solidFill>
                  <a:srgbClr val="00B050"/>
                </a:solidFill>
              </a:rPr>
              <a:t>PRA QUÊ</a:t>
            </a:r>
          </a:p>
          <a:p>
            <a:pPr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4000" b="1" dirty="0" smtClean="0">
                <a:solidFill>
                  <a:srgbClr val="00B050"/>
                </a:solidFill>
              </a:rPr>
              <a:t>PRA QUEM</a:t>
            </a:r>
          </a:p>
          <a:p>
            <a:pPr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4000" b="1" dirty="0" smtClean="0">
                <a:solidFill>
                  <a:srgbClr val="00B050"/>
                </a:solidFill>
              </a:rPr>
              <a:t>COMO</a:t>
            </a:r>
          </a:p>
        </p:txBody>
      </p:sp>
    </p:spTree>
    <p:extLst>
      <p:ext uri="{BB962C8B-B14F-4D97-AF65-F5344CB8AC3E}">
        <p14:creationId xmlns:p14="http://schemas.microsoft.com/office/powerpoint/2010/main" val="41258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13492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873822" y="2132856"/>
            <a:ext cx="5524396" cy="317009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3300"/>
                </a:solidFill>
              </a:rPr>
              <a:t>CONSULTAR</a:t>
            </a:r>
          </a:p>
          <a:p>
            <a:pPr algn="ctr"/>
            <a:r>
              <a:rPr lang="pt-BR" sz="4000" b="1" dirty="0" smtClean="0">
                <a:solidFill>
                  <a:srgbClr val="FF3300"/>
                </a:solidFill>
              </a:rPr>
              <a:t>PLANEJAR</a:t>
            </a:r>
          </a:p>
          <a:p>
            <a:pPr algn="ctr"/>
            <a:r>
              <a:rPr lang="pt-BR" sz="4000" b="1" dirty="0" smtClean="0">
                <a:solidFill>
                  <a:srgbClr val="FF3300"/>
                </a:solidFill>
              </a:rPr>
              <a:t>ESCREVER /TEXTUALIZAR</a:t>
            </a:r>
            <a:endParaRPr lang="pt-BR" sz="4000" b="1" dirty="0">
              <a:solidFill>
                <a:srgbClr val="FF3300"/>
              </a:solidFill>
            </a:endParaRPr>
          </a:p>
          <a:p>
            <a:pPr algn="ctr"/>
            <a:r>
              <a:rPr lang="pt-BR" sz="4000" b="1" dirty="0" smtClean="0">
                <a:solidFill>
                  <a:srgbClr val="FF3300"/>
                </a:solidFill>
              </a:rPr>
              <a:t>REVISAR </a:t>
            </a:r>
          </a:p>
          <a:p>
            <a:pPr algn="ctr"/>
            <a:r>
              <a:rPr lang="pt-BR" sz="4000" b="1" dirty="0" smtClean="0">
                <a:solidFill>
                  <a:srgbClr val="FF3300"/>
                </a:solidFill>
              </a:rPr>
              <a:t>EDITAR</a:t>
            </a:r>
            <a:endParaRPr lang="pt-BR" sz="4000" b="1" dirty="0">
              <a:solidFill>
                <a:srgbClr val="FF33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0358" y="451991"/>
            <a:ext cx="73327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PROCEDIMENTOS DE ESCRITOR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0816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6760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pt-BR" dirty="0" smtClean="0"/>
              <a:t>REESCRITA DE TEXTOS CONHECIDOS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39552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9552" y="2301311"/>
            <a:ext cx="8229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Definidos para quê e para quem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67083" y="4509120"/>
            <a:ext cx="8229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É preciso tratar do como: estrutura específica do gênero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9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  borboleta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ring">
  <a:themeElements>
    <a:clrScheme name="Personalizada 3">
      <a:dk1>
        <a:sysClr val="windowText" lastClr="000000"/>
      </a:dk1>
      <a:lt1>
        <a:sysClr val="window" lastClr="FFFFFF"/>
      </a:lt1>
      <a:dk2>
        <a:srgbClr val="575F6D"/>
      </a:dk2>
      <a:lt2>
        <a:srgbClr val="FFED73"/>
      </a:lt2>
      <a:accent1>
        <a:srgbClr val="FE8637"/>
      </a:accent1>
      <a:accent2>
        <a:srgbClr val="7598D9"/>
      </a:accent2>
      <a:accent3>
        <a:srgbClr val="FECEAE"/>
      </a:accent3>
      <a:accent4>
        <a:srgbClr val="FFFBE3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pring">
  <a:themeElements>
    <a:clrScheme name="Personalizada 3">
      <a:dk1>
        <a:sysClr val="windowText" lastClr="000000"/>
      </a:dk1>
      <a:lt1>
        <a:sysClr val="window" lastClr="FFFFFF"/>
      </a:lt1>
      <a:dk2>
        <a:srgbClr val="575F6D"/>
      </a:dk2>
      <a:lt2>
        <a:srgbClr val="FFED73"/>
      </a:lt2>
      <a:accent1>
        <a:srgbClr val="FE8637"/>
      </a:accent1>
      <a:accent2>
        <a:srgbClr val="7598D9"/>
      </a:accent2>
      <a:accent3>
        <a:srgbClr val="FECEAE"/>
      </a:accent3>
      <a:accent4>
        <a:srgbClr val="FFFBE3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  borboleta</Template>
  <TotalTime>564</TotalTime>
  <Words>1603</Words>
  <Application>Microsoft Office PowerPoint</Application>
  <PresentationFormat>Apresentação na tela (4:3)</PresentationFormat>
  <Paragraphs>227</Paragraphs>
  <Slides>52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52</vt:i4>
      </vt:variant>
    </vt:vector>
  </HeadingPairs>
  <TitlesOfParts>
    <vt:vector size="56" baseType="lpstr">
      <vt:lpstr>Tema1  borboleta</vt:lpstr>
      <vt:lpstr>Spring</vt:lpstr>
      <vt:lpstr>1_Spring</vt:lpstr>
      <vt:lpstr>Tema do Office</vt:lpstr>
      <vt:lpstr>Práticas essenciais na alfabetização e Práticas formativas essenciais: reescrita de textos conhecidos </vt:lpstr>
      <vt:lpstr>De qual lugar eu falo</vt:lpstr>
      <vt:lpstr>PRÁTICAS ESSENCIAIS NA ALFABETIZAÇÃO</vt:lpstr>
      <vt:lpstr>Apresentação do PowerPoint</vt:lpstr>
      <vt:lpstr>A Reescrita como modalidade de produção de texto</vt:lpstr>
      <vt:lpstr>Para produzir um texto é preciso:</vt:lpstr>
      <vt:lpstr>PRODUÇÃO ESCRITA </vt:lpstr>
      <vt:lpstr>Apresentação do PowerPoint</vt:lpstr>
      <vt:lpstr>REESCRITA DE TEXTOS CONHECIDOS</vt:lpstr>
      <vt:lpstr>Orientações didáticas</vt:lpstr>
      <vt:lpstr>Leitura  e os procedimentos de leitor</vt:lpstr>
      <vt:lpstr>LEITURA COMPARTILHADA/COLABORATIVA</vt:lpstr>
      <vt:lpstr>Apresentação do PowerPoint</vt:lpstr>
      <vt:lpstr>Apresentação do PowerPoint</vt:lpstr>
      <vt:lpstr>Reconto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PRÁTICAS FORMATIVAS ESSENCIAIS</vt:lpstr>
      <vt:lpstr>Apresentação do PowerPoint</vt:lpstr>
      <vt:lpstr>RELATO</vt:lpstr>
      <vt:lpstr>SEQUÊNCIA : reescrita de um conto conhecido</vt:lpstr>
      <vt:lpstr>SEQUÊNCIA : reescrita de um conto conhecido</vt:lpstr>
      <vt:lpstr>SEQUÊNCIA : reescrita de um conto conhecido</vt:lpstr>
      <vt:lpstr>SEQUÊNCIA : reescrita de um conto conhecido</vt:lpstr>
      <vt:lpstr>SEQUÊNCIA : reescrita de um conto conhecido</vt:lpstr>
      <vt:lpstr>SEQUÊNCIA : reescrita de um conto conhecido</vt:lpstr>
      <vt:lpstr>Recuperando as etapas da sequência</vt:lpstr>
      <vt:lpstr>“ como foi reescrever o conto?” </vt:lpstr>
      <vt:lpstr>M.P.</vt:lpstr>
      <vt:lpstr>  Pequenos escritores: produção de textos com destino oral e produção autônoma - REESCRITA</vt:lpstr>
      <vt:lpstr>  1.   A PEQUENA SEREIA</vt:lpstr>
      <vt:lpstr>REESCRITA: A PEQUENA SEREIA</vt:lpstr>
      <vt:lpstr>REESCRITA: A PEQUENA SEREIA</vt:lpstr>
      <vt:lpstr>Reflexões</vt:lpstr>
      <vt:lpstr>2. MEDO DE QUÊ?</vt:lpstr>
      <vt:lpstr>REESCRITA EM DUPLAS</vt:lpstr>
      <vt:lpstr>REESCRITA EM DUPLAS</vt:lpstr>
      <vt:lpstr>REESCRITA EM DUPLAS</vt:lpstr>
      <vt:lpstr>REESCRITA EM DUPLAS</vt:lpstr>
      <vt:lpstr>Apresentação do PowerPoint</vt:lpstr>
      <vt:lpstr>Apresentação do PowerPoint</vt:lpstr>
      <vt:lpstr>Apresentação do PowerPoint</vt:lpstr>
      <vt:lpstr>Apresentação do PowerPoint</vt:lpstr>
      <vt:lpstr>REFLEXÕES</vt:lpstr>
      <vt:lpstr>Considerações </vt:lpstr>
      <vt:lpstr>Apresentação do PowerPoint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Cida Sarraf</dc:creator>
  <cp:lastModifiedBy>Cida Sarraf</cp:lastModifiedBy>
  <cp:revision>35</cp:revision>
  <dcterms:created xsi:type="dcterms:W3CDTF">2012-11-07T02:14:16Z</dcterms:created>
  <dcterms:modified xsi:type="dcterms:W3CDTF">2012-11-09T01:51:23Z</dcterms:modified>
</cp:coreProperties>
</file>