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9" r:id="rId4"/>
    <p:sldId id="268" r:id="rId5"/>
    <p:sldId id="272" r:id="rId6"/>
    <p:sldId id="257" r:id="rId7"/>
    <p:sldId id="271" r:id="rId8"/>
    <p:sldId id="256" r:id="rId9"/>
    <p:sldId id="259" r:id="rId10"/>
    <p:sldId id="273" r:id="rId11"/>
    <p:sldId id="274" r:id="rId12"/>
    <p:sldId id="262" r:id="rId13"/>
    <p:sldId id="277" r:id="rId14"/>
    <p:sldId id="276" r:id="rId15"/>
    <p:sldId id="280" r:id="rId16"/>
    <p:sldId id="281" r:id="rId17"/>
    <p:sldId id="278" r:id="rId18"/>
    <p:sldId id="279" r:id="rId19"/>
    <p:sldId id="261" r:id="rId20"/>
    <p:sldId id="270" r:id="rId21"/>
    <p:sldId id="263" r:id="rId22"/>
    <p:sldId id="264" r:id="rId23"/>
    <p:sldId id="265" r:id="rId24"/>
    <p:sldId id="266" r:id="rId25"/>
    <p:sldId id="275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9D0BB-7BC2-470A-B7E2-D4AC208AC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C3DE52-998A-455D-8AA2-ACA6630E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EA11D-3F71-4D0C-A905-FCE792F0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544D7C-AA20-44AF-A28E-E98A4142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AE4470-1F83-44CF-96BB-953EF2A6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3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7E42B-5DCB-45F3-AB09-817BF567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A68A87-D1E6-406C-99B2-73518722C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B80CA9-2BB1-4489-9C89-7DCD247C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AB0B2A-CD64-4E68-B0F8-CEB0CB1A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4F642C-F841-4AA0-ACA0-1B76E836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47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14D45-4141-4A59-8192-D77588A81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9B5FB6-5A25-4EC2-A671-C8F7C637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34B8CC-419C-4EA2-8761-6F8E12B5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7207AB-0A59-49DB-9C7F-240ACF6E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EB7CD6-B908-49C6-A80F-8C242B83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8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9208C-DA7B-4472-8CA5-1B0870E9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7F9990-D35A-4834-B95E-3326A8CD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048223-43BD-46EC-A2D9-6F8267BE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361188-1FCB-4F6E-96A9-5494D016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7CC733-5FF9-4FDF-A87B-32452719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7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58B31-1E5F-407D-A92B-7F8274C1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FE10BB-8ACA-4506-8A7D-32AD85B7C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CDEEA7-8F51-4EA5-915E-DACC3785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B93704-B162-4E4C-BB19-D34CCA33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9EBC48-E8AB-44FB-8746-BA81DD65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81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DC8AF-2C6D-4281-AEE7-03F9417E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1D5D29-EA55-459D-998F-CD92EDCEE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FE869D-D28A-44D5-B1AD-C0033F715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1D0989-26F8-4D95-A03C-683492EF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09FE88-5F3F-4E0C-8027-7FBDB808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1E4DF6-6A69-4685-82D3-A611F897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2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EB001-CC2B-4F97-8F26-2998D6DE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4C7079-59AA-4BB2-86BA-C6319AAB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E792B2-D4DD-446D-9A2C-CF0FEC41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1DF419-3391-4F8E-81A5-51932077E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54D59D-4777-4811-B887-675CBC137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BF42122-B391-4D73-A41F-141C18D1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0F1667-FBE3-4A4A-AACC-0C892398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A86F770-F332-4611-BED3-954258F1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87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8B0CF-0413-4A7F-82F3-F8100A1F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944A0D-F7EE-44B7-93F2-4CD3B2E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745D1B-33AE-47AD-809A-FCD260A7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F23982-5DDF-4AA3-83BA-A6583C4F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99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ADFCE4-9A97-474A-AA47-7E4FC097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677246-D078-4948-A52C-73EBF3AE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20772A-B54B-418F-BBA4-0BD3A4F2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91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C6F42-E5ED-47DA-BCCD-B40D964E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0A4184-2584-4363-9A97-4EC63950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3E8E8C-2E12-4368-87B7-F3898D880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7799CF-ABD5-48C4-980F-CD1AF16A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8FFA38-AAF4-4F7F-B2E5-6114015D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6AF770-F513-41CC-BA6C-3DDAA7F4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8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95525-3E55-4649-9CCA-217DCB0C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1F6094-3BB5-415C-AF01-14089069C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2E3724-5A0A-4E5E-9AE4-66C1692E7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A680B-57A3-4D69-9C61-DD46B669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7C6C34-20EC-4025-B908-FFF509C8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E4940A-EBB5-4EE7-82B9-A3CD9358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8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F080F4-CEA7-4151-836F-B9B49245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556FBC-49B0-4CC2-8330-F108DB899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5ED9E2-6A1E-4C70-A2A4-FEA08B834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9CC3-FFB7-44EE-8DAD-C5A61F41C6D9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BDDE3F-468B-4C09-B884-F6A4222F8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1FF737-7D91-48B6-9B2A-906EAC922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C5847-B782-4B88-8D37-C6A513447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70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pop-arte/noticia/drag-queen-e-questao-de-genero.g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Ei1TXBny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8jLP0v-uE" TargetMode="External"/><Relationship Id="rId7" Type="http://schemas.openxmlformats.org/officeDocument/2006/relationships/hyperlink" Target="https://www.youtube.com/watch?v=fnw7yB7tYk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Dknt4RoCRfk" TargetMode="External"/><Relationship Id="rId5" Type="http://schemas.openxmlformats.org/officeDocument/2006/relationships/hyperlink" Target="https://www.youtube.com/watch?v=DEo3JMyDw_4&amp;t=3s" TargetMode="External"/><Relationship Id="rId4" Type="http://schemas.openxmlformats.org/officeDocument/2006/relationships/hyperlink" Target="https://www.youtube.com/watch?v=nWR_VXSwnY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youtube.com/watch?v=f8ktBCM_KDI" TargetMode="External"/><Relationship Id="rId7" Type="http://schemas.openxmlformats.org/officeDocument/2006/relationships/hyperlink" Target="https://www.youtube.com/watch?v=o8RvMBDNKO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vup8NwYqNf8" TargetMode="External"/><Relationship Id="rId5" Type="http://schemas.openxmlformats.org/officeDocument/2006/relationships/hyperlink" Target="https://www.youtube.com/watch?v=taHEZTf6PjM" TargetMode="External"/><Relationship Id="rId4" Type="http://schemas.openxmlformats.org/officeDocument/2006/relationships/hyperlink" Target="https://www.youtube.com/watch?v=xi34eETqx-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BltAkxM3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DdqHLs7shI" TargetMode="External"/><Relationship Id="rId4" Type="http://schemas.openxmlformats.org/officeDocument/2006/relationships/hyperlink" Target="https://www.youtube.com/watch?v=1c7-SPNHJI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noticias/703034-projeto-proibe-discriminacao-ao-uso-de-banheiros-publicos-de-acordo-com-a-identidade-de-gener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galhas.com.br/quentes/314049/tj-sp-derruba-lei-que-impedia-trans-de-usarem-banheiro-de-acordo-com-identidade-em-escola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Grq2lFm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09C23B-53D6-4676-BBB7-624BD2968B78}"/>
              </a:ext>
            </a:extLst>
          </p:cNvPr>
          <p:cNvSpPr txBox="1"/>
          <p:nvPr/>
        </p:nvSpPr>
        <p:spPr>
          <a:xfrm>
            <a:off x="2208625" y="1434907"/>
            <a:ext cx="8553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BOM</a:t>
            </a:r>
            <a:r>
              <a:rPr lang="pt-BR" sz="6000" dirty="0"/>
              <a:t> </a:t>
            </a:r>
            <a:r>
              <a:rPr lang="pt-BR" sz="6000" dirty="0">
                <a:solidFill>
                  <a:srgbClr val="FFC000"/>
                </a:solidFill>
              </a:rPr>
              <a:t>DIA</a:t>
            </a:r>
            <a:r>
              <a:rPr lang="pt-BR" sz="6000" dirty="0"/>
              <a:t> </a:t>
            </a:r>
            <a:r>
              <a:rPr lang="pt-BR" sz="6000" dirty="0">
                <a:solidFill>
                  <a:srgbClr val="FFFF00"/>
                </a:solidFill>
              </a:rPr>
              <a:t>A T</a:t>
            </a:r>
            <a:r>
              <a:rPr lang="pt-BR" sz="6000" dirty="0">
                <a:solidFill>
                  <a:srgbClr val="00B050"/>
                </a:solidFill>
              </a:rPr>
              <a:t>OD</a:t>
            </a:r>
            <a:r>
              <a:rPr lang="pt-BR" sz="6000" dirty="0">
                <a:solidFill>
                  <a:srgbClr val="0070C0"/>
                </a:solidFill>
              </a:rPr>
              <a:t>@</a:t>
            </a:r>
            <a:r>
              <a:rPr lang="pt-BR" sz="6000" dirty="0">
                <a:solidFill>
                  <a:srgbClr val="7030A0"/>
                </a:solidFill>
              </a:rPr>
              <a:t>S!!!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3B727-74C6-41F0-9815-27E23B955928}"/>
              </a:ext>
            </a:extLst>
          </p:cNvPr>
          <p:cNvSpPr txBox="1"/>
          <p:nvPr/>
        </p:nvSpPr>
        <p:spPr>
          <a:xfrm>
            <a:off x="5613009" y="3010485"/>
            <a:ext cx="5387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Junho é o mês do Orgulho LGBTQIA+, é momento de celebrar no mundo todo a diversidade e a luta contra a homofobia. A escolha da data faz referência ao conflito no bar </a:t>
            </a:r>
            <a:r>
              <a:rPr lang="pt-BR" sz="2400" dirty="0" err="1"/>
              <a:t>Stonewall</a:t>
            </a:r>
            <a:r>
              <a:rPr lang="pt-BR" sz="2400" dirty="0"/>
              <a:t>, em Nova York, em junho de 1969, quando um grupo resolveu enfrentar a constante violência policial sofrida pelos homossexuais.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67536F-5F03-4D21-9F45-A813CB0D7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10484"/>
            <a:ext cx="4549725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C5ED60-2971-4559-8D15-96C88E673C96}"/>
              </a:ext>
            </a:extLst>
          </p:cNvPr>
          <p:cNvSpPr txBox="1"/>
          <p:nvPr/>
        </p:nvSpPr>
        <p:spPr>
          <a:xfrm>
            <a:off x="1589654" y="1097275"/>
            <a:ext cx="93561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/>
              <a:t>Drag</a:t>
            </a:r>
            <a:r>
              <a:rPr lang="pt-BR" sz="4000" dirty="0"/>
              <a:t> Queen é questão de gênero ou de sexualidade?</a:t>
            </a:r>
          </a:p>
          <a:p>
            <a:pPr algn="just"/>
            <a:endParaRPr lang="pt-BR" sz="4000" dirty="0"/>
          </a:p>
          <a:p>
            <a:pPr algn="just"/>
            <a:r>
              <a:rPr lang="pt-BR" sz="4000" dirty="0"/>
              <a:t>Apesar de ligada à comunidade LGBTQIA+, a </a:t>
            </a:r>
            <a:r>
              <a:rPr lang="pt-BR" sz="4000" b="1" dirty="0"/>
              <a:t>arte</a:t>
            </a:r>
            <a:r>
              <a:rPr lang="pt-BR" sz="4000" dirty="0"/>
              <a:t> não tem nada a ver com gênero ou sexualidade.</a:t>
            </a:r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r>
              <a:rPr lang="pt-BR" sz="2000" dirty="0">
                <a:hlinkClick r:id="rId3"/>
              </a:rPr>
              <a:t>https://g1.globo.com/pop-arte/noticia/drag-queen-e-questao-de-genero.ghtml</a:t>
            </a:r>
            <a:endParaRPr lang="pt-BR" sz="2000" dirty="0"/>
          </a:p>
          <a:p>
            <a:pPr algn="just"/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91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10BD0CB-4817-44E7-BAFD-EBF6C250E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29" y="914401"/>
            <a:ext cx="8553157" cy="54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AFAFA6-4C82-49B3-9D0E-3C4079AF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4" y="984739"/>
            <a:ext cx="7414324" cy="54019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CC45EF7-88A9-431F-9F3D-9669B5B88AD5}"/>
              </a:ext>
            </a:extLst>
          </p:cNvPr>
          <p:cNvSpPr txBox="1"/>
          <p:nvPr/>
        </p:nvSpPr>
        <p:spPr>
          <a:xfrm>
            <a:off x="8117058" y="843935"/>
            <a:ext cx="3236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err="1"/>
              <a:t>RuPaul's</a:t>
            </a:r>
            <a:r>
              <a:rPr lang="pt-BR" sz="2000" dirty="0"/>
              <a:t> </a:t>
            </a:r>
            <a:r>
              <a:rPr lang="pt-BR" sz="2000" dirty="0" err="1"/>
              <a:t>Drag</a:t>
            </a:r>
            <a:r>
              <a:rPr lang="pt-BR" sz="2000" dirty="0"/>
              <a:t> </a:t>
            </a:r>
            <a:r>
              <a:rPr lang="pt-BR" sz="2000" dirty="0" err="1"/>
              <a:t>Race</a:t>
            </a:r>
            <a:r>
              <a:rPr lang="pt-BR" sz="2000" dirty="0"/>
              <a:t> é um reality show estadunidense, do gênero competição. o programa, que é o primeiro da franquia </a:t>
            </a:r>
            <a:r>
              <a:rPr lang="pt-BR" sz="2000" i="1" dirty="0" err="1"/>
              <a:t>Drag</a:t>
            </a:r>
            <a:r>
              <a:rPr lang="pt-BR" sz="2000" i="1" dirty="0"/>
              <a:t> </a:t>
            </a:r>
            <a:r>
              <a:rPr lang="pt-BR" sz="2000" i="1" dirty="0" err="1"/>
              <a:t>Race</a:t>
            </a:r>
            <a:r>
              <a:rPr lang="pt-BR" sz="2000" dirty="0"/>
              <a:t>, procura o carisma, singularidade, coragem e talento de uma </a:t>
            </a:r>
            <a:r>
              <a:rPr lang="pt-BR" sz="2000" i="1" dirty="0" err="1"/>
              <a:t>drag</a:t>
            </a:r>
            <a:r>
              <a:rPr lang="pt-BR" sz="2000" i="1" dirty="0"/>
              <a:t> </a:t>
            </a:r>
            <a:r>
              <a:rPr lang="pt-BR" sz="2000" i="1" dirty="0" err="1"/>
              <a:t>queen</a:t>
            </a:r>
            <a:r>
              <a:rPr lang="pt-BR" sz="2000" dirty="0"/>
              <a:t>, a qual recebe o título de </a:t>
            </a:r>
            <a:r>
              <a:rPr lang="pt-BR" sz="2000" i="1" dirty="0"/>
              <a:t>"</a:t>
            </a:r>
            <a:r>
              <a:rPr lang="pt-BR" sz="2000" i="1" dirty="0" err="1"/>
              <a:t>America's</a:t>
            </a:r>
            <a:r>
              <a:rPr lang="pt-BR" sz="2000" i="1" dirty="0"/>
              <a:t> Next </a:t>
            </a:r>
            <a:r>
              <a:rPr lang="pt-BR" sz="2000" i="1" dirty="0" err="1"/>
              <a:t>Drag</a:t>
            </a:r>
            <a:r>
              <a:rPr lang="pt-BR" sz="2000" i="1" dirty="0"/>
              <a:t> Superstar“. </a:t>
            </a:r>
            <a:r>
              <a:rPr lang="pt-BR" sz="2000" dirty="0"/>
              <a:t>O programa faz seleções entre os que devem ter 21 anos de idade ou mais no momento da gravação e assumir um personagem artístico, sendo eles de qualquer orientação e/ou condição sexuais.</a:t>
            </a:r>
          </a:p>
        </p:txBody>
      </p:sp>
    </p:spTree>
    <p:extLst>
      <p:ext uri="{BB962C8B-B14F-4D97-AF65-F5344CB8AC3E}">
        <p14:creationId xmlns:p14="http://schemas.microsoft.com/office/powerpoint/2010/main" val="345943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CBE7039-8118-4016-A384-835A9EB63AE1}"/>
              </a:ext>
            </a:extLst>
          </p:cNvPr>
          <p:cNvSpPr/>
          <p:nvPr/>
        </p:nvSpPr>
        <p:spPr>
          <a:xfrm>
            <a:off x="1057181" y="1190451"/>
            <a:ext cx="27152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dirty="0"/>
              <a:t>Estado: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6B997-37EE-4369-AB66-AED791730460}"/>
              </a:ext>
            </a:extLst>
          </p:cNvPr>
          <p:cNvSpPr txBox="1"/>
          <p:nvPr/>
        </p:nvSpPr>
        <p:spPr>
          <a:xfrm>
            <a:off x="3137095" y="2475914"/>
            <a:ext cx="4093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Repressão sexual Ligada a Religião e ao desenvolvimento Cientifico.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68EEDE-6B14-4F93-A815-420C3DCD24F2}"/>
              </a:ext>
            </a:extLst>
          </p:cNvPr>
          <p:cNvSpPr txBox="1"/>
          <p:nvPr/>
        </p:nvSpPr>
        <p:spPr>
          <a:xfrm>
            <a:off x="1913209" y="3657601"/>
            <a:ext cx="202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cientifico reforça a concepção Religiosa.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304BB5-2925-4AA8-A9F0-490BA475ECA9}"/>
              </a:ext>
            </a:extLst>
          </p:cNvPr>
          <p:cNvSpPr txBox="1"/>
          <p:nvPr/>
        </p:nvSpPr>
        <p:spPr>
          <a:xfrm>
            <a:off x="1069145" y="5134709"/>
            <a:ext cx="393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Medicina cria o “Homossexualismo”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Doença.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Anormalidade.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Onanismo (Masturbação masculina)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E74EB6-409A-4436-BC78-D51ADD6B3E8B}"/>
              </a:ext>
            </a:extLst>
          </p:cNvPr>
          <p:cNvSpPr txBox="1"/>
          <p:nvPr/>
        </p:nvSpPr>
        <p:spPr>
          <a:xfrm>
            <a:off x="6949442" y="5301786"/>
            <a:ext cx="5134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filme A garota dinamarquesa. Baseada na vida do pintor famosos, </a:t>
            </a:r>
            <a:r>
              <a:rPr lang="pt-BR" dirty="0" err="1"/>
              <a:t>Einar</a:t>
            </a:r>
            <a:r>
              <a:rPr lang="pt-BR" dirty="0"/>
              <a:t> Wegener que deixou a arte quando se reconheceu mulher sob o nome de Lili </a:t>
            </a:r>
            <a:r>
              <a:rPr lang="pt-BR" dirty="0" err="1"/>
              <a:t>Elbe</a:t>
            </a:r>
            <a:r>
              <a:rPr lang="pt-BR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3F3AE0-153B-4607-AECF-BF9019F1E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261" y="1364566"/>
            <a:ext cx="4093698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6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C00F661-ACED-4265-B1F9-F16E48AAB75D}"/>
              </a:ext>
            </a:extLst>
          </p:cNvPr>
          <p:cNvSpPr/>
          <p:nvPr/>
        </p:nvSpPr>
        <p:spPr>
          <a:xfrm>
            <a:off x="4062300" y="1049774"/>
            <a:ext cx="45649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/>
              <a:t>Religião (</a:t>
            </a:r>
            <a:r>
              <a:rPr lang="pt-BR" sz="6000" dirty="0" err="1"/>
              <a:t>ões</a:t>
            </a:r>
            <a:r>
              <a:rPr lang="pt-BR" sz="6000" dirty="0"/>
              <a:t>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9F0E4E-FF96-45F3-B6E9-2C66B45CC236}"/>
              </a:ext>
            </a:extLst>
          </p:cNvPr>
          <p:cNvSpPr txBox="1"/>
          <p:nvPr/>
        </p:nvSpPr>
        <p:spPr>
          <a:xfrm>
            <a:off x="2011680" y="2065437"/>
            <a:ext cx="875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 </a:t>
            </a:r>
            <a:r>
              <a:rPr lang="pt-BR" sz="2000" b="1" dirty="0"/>
              <a:t>religião</a:t>
            </a:r>
            <a:r>
              <a:rPr lang="pt-BR" sz="2000" dirty="0"/>
              <a:t> em relação à sexualidade tem sido um instrumento ideológico e político-social, de forma que tem orientado os indivíduos para uma moral, na maioria das vezes, negando sua sexualidade.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B1243B-D631-4562-9AF4-E2540B98C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63" y="2890293"/>
            <a:ext cx="3953022" cy="341203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D9B8553-6A55-42A3-9551-2DF69ECF0B5C}"/>
              </a:ext>
            </a:extLst>
          </p:cNvPr>
          <p:cNvSpPr txBox="1"/>
          <p:nvPr/>
        </p:nvSpPr>
        <p:spPr>
          <a:xfrm>
            <a:off x="1223889" y="3203912"/>
            <a:ext cx="5387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releitura dos livros sagrados é fundamental pois a exclusão não tem haver com a letra da lei sagrada, está ligada a interpretação construída em um determinado tempo histórico que produziu essas diferenças, a partir das quais as pessoas leem os textos sagrados. É preciso quebrar essa barreira.</a:t>
            </a:r>
          </a:p>
        </p:txBody>
      </p:sp>
    </p:spTree>
    <p:extLst>
      <p:ext uri="{BB962C8B-B14F-4D97-AF65-F5344CB8AC3E}">
        <p14:creationId xmlns:p14="http://schemas.microsoft.com/office/powerpoint/2010/main" val="211269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B3D21-EE75-4300-94DE-388BDB3E16AF}"/>
              </a:ext>
            </a:extLst>
          </p:cNvPr>
          <p:cNvSpPr txBox="1"/>
          <p:nvPr/>
        </p:nvSpPr>
        <p:spPr>
          <a:xfrm>
            <a:off x="1322363" y="1547446"/>
            <a:ext cx="9706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Repressão sexual no Judaísmo, Catolicismo, Protestantismo e Evangelismo.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0342FA-C697-40BD-8FE4-95D07D330866}"/>
              </a:ext>
            </a:extLst>
          </p:cNvPr>
          <p:cNvSpPr txBox="1"/>
          <p:nvPr/>
        </p:nvSpPr>
        <p:spPr>
          <a:xfrm>
            <a:off x="4628271" y="2883877"/>
            <a:ext cx="635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Somente Procriação: Dupla moral Casa/Rua.</a:t>
            </a:r>
          </a:p>
          <a:p>
            <a:r>
              <a:rPr lang="pt-BR" sz="2400" dirty="0"/>
              <a:t>Sem caricias, afeto, carinho ou erotismo.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97DD00-F763-4BFC-AEB9-BCEC18EBB870}"/>
              </a:ext>
            </a:extLst>
          </p:cNvPr>
          <p:cNvSpPr txBox="1"/>
          <p:nvPr/>
        </p:nvSpPr>
        <p:spPr>
          <a:xfrm>
            <a:off x="2166425" y="4220308"/>
            <a:ext cx="5950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Cada Indivíduo se situa em relação aos seus códigos sociais.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Conflitos.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Cultural.</a:t>
            </a:r>
          </a:p>
        </p:txBody>
      </p:sp>
    </p:spTree>
    <p:extLst>
      <p:ext uri="{BB962C8B-B14F-4D97-AF65-F5344CB8AC3E}">
        <p14:creationId xmlns:p14="http://schemas.microsoft.com/office/powerpoint/2010/main" val="221688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02F0B70-4A5D-4B68-A54A-CAA7C222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23" y="886265"/>
            <a:ext cx="6921306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40C9513-BF37-408D-8340-EBD67D2138D9}"/>
              </a:ext>
            </a:extLst>
          </p:cNvPr>
          <p:cNvSpPr/>
          <p:nvPr/>
        </p:nvSpPr>
        <p:spPr>
          <a:xfrm>
            <a:off x="1008181" y="5258194"/>
            <a:ext cx="1889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Educação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C7FB91-AFC4-4B8A-8F89-6A2472F266F3}"/>
              </a:ext>
            </a:extLst>
          </p:cNvPr>
          <p:cNvSpPr txBox="1"/>
          <p:nvPr/>
        </p:nvSpPr>
        <p:spPr>
          <a:xfrm>
            <a:off x="2757269" y="1350498"/>
            <a:ext cx="853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/>
              <a:t>“Educação é uma questão de responsabilidade” Pierre Bourdieu – Sociólogo (1930/2002).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452F08-6D5F-49F4-ABB7-9318CE681254}"/>
              </a:ext>
            </a:extLst>
          </p:cNvPr>
          <p:cNvSpPr txBox="1"/>
          <p:nvPr/>
        </p:nvSpPr>
        <p:spPr>
          <a:xfrm>
            <a:off x="3639488" y="4701982"/>
            <a:ext cx="273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Tolerância</a:t>
            </a:r>
          </a:p>
          <a:p>
            <a:r>
              <a:rPr lang="pt-BR" sz="3200" dirty="0"/>
              <a:t>Respeito</a:t>
            </a:r>
          </a:p>
          <a:p>
            <a:r>
              <a:rPr lang="pt-BR" sz="3200" dirty="0"/>
              <a:t>compreensão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55B6EF-0CAA-4A69-A8DC-E1E68D74E527}"/>
              </a:ext>
            </a:extLst>
          </p:cNvPr>
          <p:cNvSpPr txBox="1"/>
          <p:nvPr/>
        </p:nvSpPr>
        <p:spPr>
          <a:xfrm>
            <a:off x="7051555" y="5497655"/>
            <a:ext cx="440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Elemento de aprimoramento das relações.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AA1A49-1436-47EA-A9D2-376309A418BC}"/>
              </a:ext>
            </a:extLst>
          </p:cNvPr>
          <p:cNvSpPr txBox="1"/>
          <p:nvPr/>
        </p:nvSpPr>
        <p:spPr>
          <a:xfrm>
            <a:off x="914336" y="3187374"/>
            <a:ext cx="177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Família (s)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575445-B66F-46AC-B6FE-6A51ADC33D10}"/>
              </a:ext>
            </a:extLst>
          </p:cNvPr>
          <p:cNvSpPr txBox="1"/>
          <p:nvPr/>
        </p:nvSpPr>
        <p:spPr>
          <a:xfrm>
            <a:off x="3643534" y="3060768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Conscientização de gênero desde a 1° Infância.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B7A669-12F7-4F0B-A422-B21C121DECCB}"/>
              </a:ext>
            </a:extLst>
          </p:cNvPr>
          <p:cNvSpPr txBox="1"/>
          <p:nvPr/>
        </p:nvSpPr>
        <p:spPr>
          <a:xfrm>
            <a:off x="8451295" y="3137096"/>
            <a:ext cx="2733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Ideologia de gênero binário:</a:t>
            </a:r>
          </a:p>
          <a:p>
            <a:r>
              <a:rPr lang="pt-BR" sz="2400" dirty="0"/>
              <a:t>Feminino/Masculino</a:t>
            </a:r>
          </a:p>
        </p:txBody>
      </p:sp>
    </p:spTree>
    <p:extLst>
      <p:ext uri="{BB962C8B-B14F-4D97-AF65-F5344CB8AC3E}">
        <p14:creationId xmlns:p14="http://schemas.microsoft.com/office/powerpoint/2010/main" val="161351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1" y="71966"/>
            <a:ext cx="10651066" cy="67140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8C928CB-502E-47B1-A103-5D0F07067FB2}"/>
              </a:ext>
            </a:extLst>
          </p:cNvPr>
          <p:cNvSpPr txBox="1"/>
          <p:nvPr/>
        </p:nvSpPr>
        <p:spPr>
          <a:xfrm>
            <a:off x="1350499" y="1322363"/>
            <a:ext cx="696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Música de Belchior – Como nossos pais de 1970 – Juventude Reprimida.</a:t>
            </a:r>
          </a:p>
          <a:p>
            <a:r>
              <a:rPr lang="pt-BR" dirty="0">
                <a:hlinkClick r:id="rId3"/>
              </a:rPr>
              <a:t>https://www.youtube.com/watch?v=pzEi1TXBny0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1C329B-68B8-43CA-9B0B-BB0FC6A257AC}"/>
              </a:ext>
            </a:extLst>
          </p:cNvPr>
          <p:cNvSpPr txBox="1"/>
          <p:nvPr/>
        </p:nvSpPr>
        <p:spPr>
          <a:xfrm>
            <a:off x="1463040" y="2128404"/>
            <a:ext cx="3516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Minha dor </a:t>
            </a:r>
            <a:r>
              <a:rPr lang="pt-BR" sz="2400" dirty="0"/>
              <a:t>é perceber</a:t>
            </a:r>
          </a:p>
          <a:p>
            <a:r>
              <a:rPr lang="pt-BR" sz="2400" dirty="0"/>
              <a:t>Que apesar de termos</a:t>
            </a:r>
          </a:p>
          <a:p>
            <a:r>
              <a:rPr lang="pt-BR" sz="2400" dirty="0"/>
              <a:t>Feito tudo o que </a:t>
            </a:r>
            <a:r>
              <a:rPr lang="pt-BR" sz="2400" b="1" dirty="0"/>
              <a:t>fizemos</a:t>
            </a:r>
          </a:p>
          <a:p>
            <a:r>
              <a:rPr lang="pt-BR" sz="2400" dirty="0"/>
              <a:t>Ainda somos os mesmos</a:t>
            </a:r>
          </a:p>
          <a:p>
            <a:r>
              <a:rPr lang="pt-BR" sz="2400" dirty="0"/>
              <a:t>E vivemos</a:t>
            </a:r>
          </a:p>
          <a:p>
            <a:r>
              <a:rPr lang="pt-BR" sz="2400" dirty="0"/>
              <a:t>Ainda somos os </a:t>
            </a:r>
            <a:r>
              <a:rPr lang="pt-BR" sz="2400" b="1" dirty="0"/>
              <a:t>mesmos</a:t>
            </a:r>
          </a:p>
          <a:p>
            <a:r>
              <a:rPr lang="pt-BR" sz="2400" dirty="0"/>
              <a:t>E vivemos</a:t>
            </a:r>
          </a:p>
          <a:p>
            <a:r>
              <a:rPr lang="pt-BR" sz="2400" dirty="0"/>
              <a:t>Como os </a:t>
            </a:r>
            <a:r>
              <a:rPr lang="pt-BR" sz="2400" b="1" dirty="0"/>
              <a:t>nossos pais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6F2585-F2C2-450F-9596-676559E2E280}"/>
              </a:ext>
            </a:extLst>
          </p:cNvPr>
          <p:cNvSpPr txBox="1"/>
          <p:nvPr/>
        </p:nvSpPr>
        <p:spPr>
          <a:xfrm>
            <a:off x="6696222" y="2532188"/>
            <a:ext cx="4375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Mas é você que ama o passado</a:t>
            </a:r>
          </a:p>
          <a:p>
            <a:r>
              <a:rPr lang="pt-BR" sz="2400" dirty="0"/>
              <a:t>E que não vê</a:t>
            </a:r>
          </a:p>
          <a:p>
            <a:r>
              <a:rPr lang="pt-BR" sz="2400" dirty="0"/>
              <a:t>É você que ama o passado</a:t>
            </a:r>
          </a:p>
          <a:p>
            <a:r>
              <a:rPr lang="pt-BR" sz="2400" dirty="0"/>
              <a:t>E que não vê</a:t>
            </a:r>
          </a:p>
          <a:p>
            <a:r>
              <a:rPr lang="pt-BR" sz="2400" dirty="0"/>
              <a:t>Que o novo sempre vem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8A1B52-AB1F-40F2-8347-9C41A1FB39AB}"/>
              </a:ext>
            </a:extLst>
          </p:cNvPr>
          <p:cNvSpPr txBox="1"/>
          <p:nvPr/>
        </p:nvSpPr>
        <p:spPr>
          <a:xfrm>
            <a:off x="2532185" y="5535637"/>
            <a:ext cx="682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“Para mudar a realidade é necessário primeiro mudar a forma como falamos sobre ela.”</a:t>
            </a:r>
          </a:p>
        </p:txBody>
      </p:sp>
    </p:spTree>
    <p:extLst>
      <p:ext uri="{BB962C8B-B14F-4D97-AF65-F5344CB8AC3E}">
        <p14:creationId xmlns:p14="http://schemas.microsoft.com/office/powerpoint/2010/main" val="1309046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08453D3-C6FA-4C73-B64F-CD36920ABCBC}"/>
              </a:ext>
            </a:extLst>
          </p:cNvPr>
          <p:cNvSpPr/>
          <p:nvPr/>
        </p:nvSpPr>
        <p:spPr>
          <a:xfrm>
            <a:off x="1011547" y="1331128"/>
            <a:ext cx="4481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/>
              <a:t>Linguagem Inclusiva: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73B782-9084-4EAD-9ECD-653ECBE3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66" y="1561513"/>
            <a:ext cx="5325533" cy="4417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2B30483-B608-495D-95DA-3C545D19D13D}"/>
              </a:ext>
            </a:extLst>
          </p:cNvPr>
          <p:cNvSpPr txBox="1"/>
          <p:nvPr/>
        </p:nvSpPr>
        <p:spPr>
          <a:xfrm>
            <a:off x="1266091" y="1997613"/>
            <a:ext cx="46282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/>
              <a:t>Linguagem</a:t>
            </a:r>
            <a:r>
              <a:rPr lang="pt-BR" sz="2200" dirty="0"/>
              <a:t> </a:t>
            </a:r>
            <a:r>
              <a:rPr lang="pt-BR" sz="2200" b="1" dirty="0"/>
              <a:t>inclusiva</a:t>
            </a:r>
            <a:r>
              <a:rPr lang="pt-BR" sz="2200" dirty="0"/>
              <a:t> é aquela usada para evitar preconceitos, discriminações e ofensas a indivíduos ou grupos, visando garantir a todos a igualdade Constitucional. Com as constantes mudanças sociais, é natural que o nosso vocabulário também precise ser atualizado. A “</a:t>
            </a:r>
            <a:r>
              <a:rPr lang="pt-BR" sz="2200" b="1" dirty="0"/>
              <a:t>linguagem neutra</a:t>
            </a:r>
            <a:r>
              <a:rPr lang="pt-BR" sz="2200" dirty="0"/>
              <a:t>” seria a utilização de outras vogais/consoantes/símbolos que não identifiquem o gênero masculino/feminino nas palavras.</a:t>
            </a:r>
          </a:p>
        </p:txBody>
      </p:sp>
    </p:spTree>
    <p:extLst>
      <p:ext uri="{BB962C8B-B14F-4D97-AF65-F5344CB8AC3E}">
        <p14:creationId xmlns:p14="http://schemas.microsoft.com/office/powerpoint/2010/main" val="137687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pic>
        <p:nvPicPr>
          <p:cNvPr id="3" name="Imagem 2" descr="Foto preta e branca de prédio na rua&#10;&#10;Descrição gerada automaticamente">
            <a:extLst>
              <a:ext uri="{FF2B5EF4-FFF2-40B4-BE49-F238E27FC236}">
                <a16:creationId xmlns:a16="http://schemas.microsoft.com/office/drawing/2014/main" id="{E9A24C2C-83E2-40D9-9502-286176D94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026941"/>
            <a:ext cx="8384345" cy="53597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0EA294-C180-456B-AEA5-185E9D10D4B4}"/>
              </a:ext>
            </a:extLst>
          </p:cNvPr>
          <p:cNvSpPr txBox="1"/>
          <p:nvPr/>
        </p:nvSpPr>
        <p:spPr>
          <a:xfrm>
            <a:off x="1069145" y="1336431"/>
            <a:ext cx="92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1969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0536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7F98576-0DFD-443F-9BDD-D7B5F1062371}"/>
              </a:ext>
            </a:extLst>
          </p:cNvPr>
          <p:cNvSpPr txBox="1"/>
          <p:nvPr/>
        </p:nvSpPr>
        <p:spPr>
          <a:xfrm>
            <a:off x="1195754" y="1378634"/>
            <a:ext cx="3432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Educação para o gênero:</a:t>
            </a:r>
          </a:p>
          <a:p>
            <a:r>
              <a:rPr lang="pt-BR" sz="2400" dirty="0"/>
              <a:t>1° na Família.</a:t>
            </a:r>
          </a:p>
          <a:p>
            <a:r>
              <a:rPr lang="pt-BR" sz="2400" dirty="0"/>
              <a:t>2° na Escola.</a:t>
            </a:r>
          </a:p>
          <a:p>
            <a:r>
              <a:rPr lang="pt-BR" sz="2400" dirty="0"/>
              <a:t>3° na Sociedade.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877D36-1A88-4A84-9676-57131EE95235}"/>
              </a:ext>
            </a:extLst>
          </p:cNvPr>
          <p:cNvSpPr txBox="1"/>
          <p:nvPr/>
        </p:nvSpPr>
        <p:spPr>
          <a:xfrm>
            <a:off x="4234375" y="2852225"/>
            <a:ext cx="5219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Perceber o desconforto das crianças.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Acolher.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Ampliar o olhar.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FD7310-459B-43C6-BCB8-E47753E003FE}"/>
              </a:ext>
            </a:extLst>
          </p:cNvPr>
          <p:cNvSpPr txBox="1"/>
          <p:nvPr/>
        </p:nvSpPr>
        <p:spPr>
          <a:xfrm>
            <a:off x="1589653" y="4417255"/>
            <a:ext cx="3165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pt-BR" sz="2400" dirty="0"/>
              <a:t>Apoio familiar muito raro.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400" dirty="0"/>
              <a:t>Expulsa da escola, de casa e da sociedade.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F26837-4340-440D-ACBC-8C2FE464F200}"/>
              </a:ext>
            </a:extLst>
          </p:cNvPr>
          <p:cNvSpPr txBox="1"/>
          <p:nvPr/>
        </p:nvSpPr>
        <p:spPr>
          <a:xfrm>
            <a:off x="6696222" y="5120640"/>
            <a:ext cx="432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“Respeitar o Outro como sujeito”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67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9C1C9EE-9BF1-4599-8E1E-8C560102E056}"/>
              </a:ext>
            </a:extLst>
          </p:cNvPr>
          <p:cNvSpPr txBox="1"/>
          <p:nvPr/>
        </p:nvSpPr>
        <p:spPr>
          <a:xfrm>
            <a:off x="1434909" y="1055068"/>
            <a:ext cx="94916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Corpo, Gênero e Sexualidade.</a:t>
            </a:r>
          </a:p>
          <a:p>
            <a:r>
              <a:rPr lang="pt-BR" b="1" dirty="0"/>
              <a:t>LEGESEX UFRRJ</a:t>
            </a:r>
          </a:p>
          <a:p>
            <a:r>
              <a:rPr lang="pt-BR" dirty="0"/>
              <a:t>Sexualidades e diversidade sexual na escola</a:t>
            </a:r>
          </a:p>
          <a:p>
            <a:r>
              <a:rPr lang="pt-BR" dirty="0">
                <a:hlinkClick r:id="rId3"/>
              </a:rPr>
              <a:t>https://www.youtube.com/watch?v=NX8jLP0v-uE</a:t>
            </a:r>
            <a:endParaRPr lang="pt-BR" dirty="0"/>
          </a:p>
          <a:p>
            <a:endParaRPr lang="pt-BR" dirty="0"/>
          </a:p>
          <a:p>
            <a:r>
              <a:rPr lang="pt-BR" dirty="0"/>
              <a:t>Aula aberta: Linguagem neutra: relações de gênero na Língua Portuguesa</a:t>
            </a:r>
          </a:p>
          <a:p>
            <a:r>
              <a:rPr lang="pt-BR" dirty="0">
                <a:hlinkClick r:id="rId4"/>
              </a:rPr>
              <a:t>https://www.youtube.com/watch?v=nWR_VXSwnY4</a:t>
            </a:r>
            <a:endParaRPr lang="pt-BR" dirty="0"/>
          </a:p>
          <a:p>
            <a:endParaRPr lang="pt-BR" dirty="0"/>
          </a:p>
          <a:p>
            <a:r>
              <a:rPr lang="pt-BR" dirty="0"/>
              <a:t>Aula aberta 2 do curso de extensão "Gênero e sexualidades na escola"</a:t>
            </a:r>
          </a:p>
          <a:p>
            <a:r>
              <a:rPr lang="pt-BR" dirty="0">
                <a:hlinkClick r:id="rId5"/>
              </a:rPr>
              <a:t>https://www.youtube.com/watch?v=DEo3JMyDw_4&amp;t=3s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PROEC Unifesp</a:t>
            </a:r>
          </a:p>
          <a:p>
            <a:r>
              <a:rPr lang="pt-BR" dirty="0"/>
              <a:t>Desafios para a construção dos dados de violência contra travestis e demais pessoas trans</a:t>
            </a:r>
          </a:p>
          <a:p>
            <a:r>
              <a:rPr lang="pt-BR" dirty="0">
                <a:hlinkClick r:id="rId6"/>
              </a:rPr>
              <a:t>https://www.youtube.com/watch?v=Dknt4RoCRfk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Café Filosófico CPFL</a:t>
            </a:r>
          </a:p>
          <a:p>
            <a:r>
              <a:rPr lang="pt-BR" dirty="0"/>
              <a:t>Sexualidade: história de repressão e mudanças | Mary </a:t>
            </a:r>
            <a:r>
              <a:rPr lang="pt-BR" dirty="0" err="1"/>
              <a:t>del</a:t>
            </a:r>
            <a:r>
              <a:rPr lang="pt-BR" dirty="0"/>
              <a:t> Priore</a:t>
            </a:r>
          </a:p>
          <a:p>
            <a:r>
              <a:rPr lang="pt-BR" dirty="0">
                <a:hlinkClick r:id="rId7"/>
              </a:rPr>
              <a:t>https://www.youtube.com/watch?v=fnw7yB7tYkU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63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A46B75-3198-49C6-BC25-0D890B48735D}"/>
              </a:ext>
            </a:extLst>
          </p:cNvPr>
          <p:cNvSpPr txBox="1"/>
          <p:nvPr/>
        </p:nvSpPr>
        <p:spPr>
          <a:xfrm flipH="1">
            <a:off x="1292404" y="998812"/>
            <a:ext cx="106510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Gênero e Sexualidade, Além do Rótulo | Laerte Coutinho e </a:t>
            </a:r>
            <a:r>
              <a:rPr lang="pt-BR" dirty="0" err="1"/>
              <a:t>Benilton</a:t>
            </a:r>
            <a:r>
              <a:rPr lang="pt-BR" dirty="0"/>
              <a:t> Bezerra Jr.</a:t>
            </a:r>
          </a:p>
          <a:p>
            <a:r>
              <a:rPr lang="pt-BR" dirty="0">
                <a:hlinkClick r:id="rId3"/>
              </a:rPr>
              <a:t>https://www.youtube.com/watch?v=f8ktBCM_KDI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Canal História e Tu</a:t>
            </a:r>
          </a:p>
          <a:p>
            <a:r>
              <a:rPr lang="pt-BR" dirty="0"/>
              <a:t>BACO E SÉRGIO: OS SANTOS CATÓLICOS QUE PODEM TER SIDO UM CASAL GAY DA</a:t>
            </a:r>
          </a:p>
          <a:p>
            <a:r>
              <a:rPr lang="pt-BR" dirty="0"/>
              <a:t>ANTIGUIDADE</a:t>
            </a:r>
          </a:p>
          <a:p>
            <a:r>
              <a:rPr lang="pt-BR" dirty="0">
                <a:hlinkClick r:id="rId4"/>
              </a:rPr>
              <a:t>https://www.youtube.com/watch?v=xi34eETqx-Q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Meteoro Brasil</a:t>
            </a:r>
          </a:p>
          <a:p>
            <a:r>
              <a:rPr lang="pt-BR" dirty="0"/>
              <a:t>QUEM É LAERTE COUTINHO?</a:t>
            </a:r>
          </a:p>
          <a:p>
            <a:r>
              <a:rPr lang="pt-BR" dirty="0">
                <a:hlinkClick r:id="rId5"/>
              </a:rPr>
              <a:t>https://www.youtube.com/watch?v=taHEZTf6PjM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Defensoria SP</a:t>
            </a:r>
          </a:p>
          <a:p>
            <a:r>
              <a:rPr lang="pt-BR" dirty="0"/>
              <a:t>Gênero e (in)justiça</a:t>
            </a:r>
          </a:p>
          <a:p>
            <a:r>
              <a:rPr lang="pt-BR" dirty="0">
                <a:hlinkClick r:id="rId6"/>
              </a:rPr>
              <a:t>https://www.youtube.com/watch?v=vup8NwYqNf8</a:t>
            </a:r>
            <a:endParaRPr lang="pt-BR" dirty="0"/>
          </a:p>
          <a:p>
            <a:endParaRPr lang="pt-BR" dirty="0"/>
          </a:p>
          <a:p>
            <a:r>
              <a:rPr lang="pt-BR" dirty="0"/>
              <a:t>O DIREITO SOB A PERSPECTIVA DE GÊNERO E SEUS DESAFIOS</a:t>
            </a:r>
          </a:p>
          <a:p>
            <a:r>
              <a:rPr lang="pt-BR" dirty="0">
                <a:hlinkClick r:id="rId7"/>
              </a:rPr>
              <a:t>https://www.youtube.com/watch?v=o8RvMBDNKOg</a:t>
            </a:r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5E1D9B-9475-4D11-896C-36A5572127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863" r="4307" b="9554"/>
          <a:stretch/>
        </p:blipFill>
        <p:spPr>
          <a:xfrm>
            <a:off x="8596532" y="2433710"/>
            <a:ext cx="2757268" cy="39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41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AF58F11-3379-4D28-B539-A1AA9F3A60DB}"/>
              </a:ext>
            </a:extLst>
          </p:cNvPr>
          <p:cNvSpPr txBox="1"/>
          <p:nvPr/>
        </p:nvSpPr>
        <p:spPr>
          <a:xfrm>
            <a:off x="1702191" y="1674055"/>
            <a:ext cx="9326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“A Mulher Trans”</a:t>
            </a:r>
          </a:p>
          <a:p>
            <a:r>
              <a:rPr lang="pt-BR" dirty="0">
                <a:hlinkClick r:id="rId3"/>
              </a:rPr>
              <a:t>https://www.youtube.com/watch?v=KtBltAkxM3o</a:t>
            </a:r>
            <a:endParaRPr lang="pt-BR" dirty="0"/>
          </a:p>
          <a:p>
            <a:endParaRPr lang="pt-BR" dirty="0"/>
          </a:p>
          <a:p>
            <a:r>
              <a:rPr lang="pt-BR" dirty="0"/>
              <a:t>Visibilidade Lésbica: Direitos e Políticas Públicas</a:t>
            </a:r>
          </a:p>
          <a:p>
            <a:r>
              <a:rPr lang="pt-BR" dirty="0">
                <a:hlinkClick r:id="rId4"/>
              </a:rPr>
              <a:t>https://www.youtube.com/watch?v=1c7-SPNHJIs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Edu Peres</a:t>
            </a:r>
          </a:p>
          <a:p>
            <a:r>
              <a:rPr lang="pt-BR" dirty="0"/>
              <a:t>Webinars do Orgulho: Saúde Mental LGBTI+</a:t>
            </a:r>
          </a:p>
          <a:p>
            <a:r>
              <a:rPr lang="pt-BR" dirty="0">
                <a:hlinkClick r:id="rId5"/>
              </a:rPr>
              <a:t>https://www.youtube.com/watch?v=DdqHLs7shI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0718A3-314C-434D-BF8C-CB4AE7754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253" y="1237957"/>
            <a:ext cx="3910818" cy="47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81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106A08-899F-4192-86AE-CA4CA6F63221}"/>
              </a:ext>
            </a:extLst>
          </p:cNvPr>
          <p:cNvSpPr txBox="1"/>
          <p:nvPr/>
        </p:nvSpPr>
        <p:spPr>
          <a:xfrm>
            <a:off x="1575587" y="1125410"/>
            <a:ext cx="86938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Referencias Bibliográficas:</a:t>
            </a:r>
          </a:p>
          <a:p>
            <a:r>
              <a:rPr lang="pt-BR" dirty="0"/>
              <a:t>Almeida, N. F. P.; </a:t>
            </a:r>
            <a:r>
              <a:rPr lang="pt-BR" dirty="0" err="1"/>
              <a:t>Cicillini</a:t>
            </a:r>
            <a:r>
              <a:rPr lang="pt-BR" dirty="0"/>
              <a:t>, G. A. Pessoas trans e espaços escolares: o uso do banheiro feminino e seus impactos. Neil Franco Pereira de Almeida; Graça Aparecida </a:t>
            </a:r>
            <a:r>
              <a:rPr lang="pt-BR" dirty="0" err="1"/>
              <a:t>Cicillini</a:t>
            </a:r>
            <a:r>
              <a:rPr lang="pt-BR" dirty="0"/>
              <a:t>. - São Paulo: 2003.</a:t>
            </a:r>
          </a:p>
          <a:p>
            <a:endParaRPr lang="pt-BR" dirty="0"/>
          </a:p>
          <a:p>
            <a:r>
              <a:rPr lang="pt-BR" dirty="0"/>
              <a:t>Machado, R. T. Prof. </a:t>
            </a:r>
            <a:r>
              <a:rPr lang="pt-BR" dirty="0" err="1"/>
              <a:t>Fontanari</a:t>
            </a:r>
            <a:r>
              <a:rPr lang="pt-BR" dirty="0"/>
              <a:t>, J. F.. O percurso escolar dos transgêneros no Brasil. José Fernando </a:t>
            </a:r>
            <a:r>
              <a:rPr lang="pt-BR" dirty="0" err="1"/>
              <a:t>Fontanari</a:t>
            </a:r>
            <a:r>
              <a:rPr lang="pt-BR" dirty="0"/>
              <a:t> Autor: Rodrigo Tavares Machado. - São Paulo: 2006.</a:t>
            </a:r>
          </a:p>
          <a:p>
            <a:endParaRPr lang="pt-BR" dirty="0"/>
          </a:p>
          <a:p>
            <a:r>
              <a:rPr lang="pt-BR" dirty="0"/>
              <a:t>Almeida, C. B. e Vasconcellos V. A. Transexuais: transpondo barreiras no mercado de trabalho em São Paulo. Cecília Barreto de Almeida e Victor Augusto Vasconcellos. - São Paulo: Revista Direito GV: 2017.</a:t>
            </a:r>
          </a:p>
          <a:p>
            <a:endParaRPr lang="pt-BR" dirty="0"/>
          </a:p>
          <a:p>
            <a:r>
              <a:rPr lang="pt-BR" dirty="0"/>
              <a:t>Oliveira, M. R. G. O diabo em forma de gente: (r)existências de gays afeminados, </a:t>
            </a:r>
            <a:r>
              <a:rPr lang="pt-BR" dirty="0" err="1"/>
              <a:t>viados</a:t>
            </a:r>
            <a:r>
              <a:rPr lang="pt-BR" dirty="0"/>
              <a:t> e bichas pretas na educação. </a:t>
            </a:r>
            <a:r>
              <a:rPr lang="pt-BR" dirty="0" err="1"/>
              <a:t>Megg</a:t>
            </a:r>
            <a:r>
              <a:rPr lang="pt-BR" dirty="0"/>
              <a:t> </a:t>
            </a:r>
            <a:r>
              <a:rPr lang="pt-BR" dirty="0" err="1"/>
              <a:t>Rayara</a:t>
            </a:r>
            <a:r>
              <a:rPr lang="pt-BR" dirty="0"/>
              <a:t> Gomes de Oliveira. - Paraná: 2017.</a:t>
            </a:r>
          </a:p>
          <a:p>
            <a:endParaRPr lang="pt-BR" dirty="0"/>
          </a:p>
          <a:p>
            <a:r>
              <a:rPr lang="pt-BR" dirty="0" err="1"/>
              <a:t>Polak</a:t>
            </a:r>
            <a:r>
              <a:rPr lang="pt-BR" dirty="0"/>
              <a:t>, </a:t>
            </a:r>
            <a:r>
              <a:rPr lang="pt-BR" dirty="0" err="1"/>
              <a:t>R.“Notas</a:t>
            </a:r>
            <a:r>
              <a:rPr lang="pt-BR" dirty="0"/>
              <a:t>” de uma vida: vivências trans* em instituições de ensino. Roberta </a:t>
            </a:r>
            <a:r>
              <a:rPr lang="pt-BR" dirty="0" err="1"/>
              <a:t>Polak</a:t>
            </a:r>
            <a:r>
              <a:rPr lang="pt-BR" dirty="0"/>
              <a:t>. - Paraná: 2016.</a:t>
            </a:r>
          </a:p>
        </p:txBody>
      </p:sp>
    </p:spTree>
    <p:extLst>
      <p:ext uri="{BB962C8B-B14F-4D97-AF65-F5344CB8AC3E}">
        <p14:creationId xmlns:p14="http://schemas.microsoft.com/office/powerpoint/2010/main" val="3401496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A0BC89E-7B62-4645-AEF9-FD0EE4D17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0" y="1019211"/>
            <a:ext cx="10601863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0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35DBBE5-C288-4B54-80E7-0F8CD5E5955E}"/>
              </a:ext>
            </a:extLst>
          </p:cNvPr>
          <p:cNvSpPr txBox="1"/>
          <p:nvPr/>
        </p:nvSpPr>
        <p:spPr>
          <a:xfrm>
            <a:off x="1871002" y="1280157"/>
            <a:ext cx="92565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/>
              <a:t>A Rebelião de </a:t>
            </a:r>
            <a:r>
              <a:rPr lang="pt-BR" sz="3200" b="1" dirty="0" err="1"/>
              <a:t>Stonewall</a:t>
            </a:r>
            <a:r>
              <a:rPr lang="pt-BR" sz="3200" b="1" dirty="0"/>
              <a:t> </a:t>
            </a:r>
            <a:r>
              <a:rPr lang="pt-BR" sz="3200" dirty="0"/>
              <a:t>foi uma série de manifestações violentas e espontâneas de membros da comunidade LGBT contra uma invasão da polícia de Nova York que aconteceu nas primeiras horas da manhã de 28 de junho de 1969, no bar </a:t>
            </a:r>
            <a:r>
              <a:rPr lang="pt-BR" sz="3200" dirty="0" err="1"/>
              <a:t>Stonewall</a:t>
            </a:r>
            <a:r>
              <a:rPr lang="pt-BR" sz="3200" dirty="0"/>
              <a:t> Inn, localizado no bairro de Greenwich Village, em Manhattan, em Nova York, nos Estados Unidos. Esses motins são amplamente considerados como o evento mais importante que levou ao movimento moderno de libertação gay e à luta pelos direitos LGBT no país.</a:t>
            </a:r>
          </a:p>
        </p:txBody>
      </p:sp>
    </p:spTree>
    <p:extLst>
      <p:ext uri="{BB962C8B-B14F-4D97-AF65-F5344CB8AC3E}">
        <p14:creationId xmlns:p14="http://schemas.microsoft.com/office/powerpoint/2010/main" val="156691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0B054E7-661E-4D9C-9769-7346C591C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24" y="970671"/>
            <a:ext cx="9087730" cy="54160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5432FEF-2A81-47E1-B4C0-F50BFF354EA1}"/>
              </a:ext>
            </a:extLst>
          </p:cNvPr>
          <p:cNvSpPr txBox="1"/>
          <p:nvPr/>
        </p:nvSpPr>
        <p:spPr>
          <a:xfrm>
            <a:off x="895646" y="1308295"/>
            <a:ext cx="118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0941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629A55D-FE68-4DC2-BB78-505442E5D8A3}"/>
              </a:ext>
            </a:extLst>
          </p:cNvPr>
          <p:cNvSpPr txBox="1"/>
          <p:nvPr/>
        </p:nvSpPr>
        <p:spPr>
          <a:xfrm>
            <a:off x="5373859" y="1237960"/>
            <a:ext cx="58943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Sylvia Rivera e </a:t>
            </a:r>
            <a:r>
              <a:rPr lang="pt-BR" sz="3200" dirty="0" err="1"/>
              <a:t>Marsha</a:t>
            </a:r>
            <a:r>
              <a:rPr lang="pt-BR" sz="3200" dirty="0"/>
              <a:t> P. Johnson. Elas foram dois dos principais pilares para as revoltas iniciarem no bar </a:t>
            </a:r>
            <a:r>
              <a:rPr lang="pt-BR" sz="3200" dirty="0" err="1"/>
              <a:t>Stonewall</a:t>
            </a:r>
            <a:r>
              <a:rPr lang="pt-BR" sz="3200" dirty="0"/>
              <a:t>, Nova York, em 1969, conseguiram avanços na comunidade LGBT e foram essenciais na noite da revolução. Motivo pelo qual a data 28 de junho é a que se celebra o Dia do orgulho LGBTI em todo o mundo.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045938-F485-4004-BEE0-EC6EB0C59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4" y="1237958"/>
            <a:ext cx="4585546" cy="50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7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pic>
        <p:nvPicPr>
          <p:cNvPr id="3" name="Imagem 2" descr="Uma imagem contendo homem, cama, gato&#10;&#10;Descrição gerada automaticamente">
            <a:extLst>
              <a:ext uri="{FF2B5EF4-FFF2-40B4-BE49-F238E27FC236}">
                <a16:creationId xmlns:a16="http://schemas.microsoft.com/office/drawing/2014/main" id="{5F83AB5F-F5EC-4D7D-A210-9E3887047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5" y="1055077"/>
            <a:ext cx="9215511" cy="50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0805899-B7E5-4C6D-8A09-C4F43D018295}"/>
              </a:ext>
            </a:extLst>
          </p:cNvPr>
          <p:cNvSpPr txBox="1"/>
          <p:nvPr/>
        </p:nvSpPr>
        <p:spPr>
          <a:xfrm>
            <a:off x="1491175" y="2222701"/>
            <a:ext cx="8131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Anônimo </a:t>
            </a:r>
            <a:r>
              <a:rPr lang="pt-BR" dirty="0"/>
              <a:t>- Como está, legalmente, o acesso das pessoas trans aos banheiros das escolas municipais? Há campanhas de conscientização desse problema por parte da </a:t>
            </a:r>
            <a:r>
              <a:rPr lang="pt-BR" dirty="0" err="1"/>
              <a:t>sme</a:t>
            </a:r>
            <a:r>
              <a:rPr lang="pt-BR" dirty="0"/>
              <a:t>?</a:t>
            </a:r>
          </a:p>
          <a:p>
            <a:pPr algn="just"/>
            <a:r>
              <a:rPr lang="pt-BR" i="1" dirty="0"/>
              <a:t>O Projeto de Lei 5008/20 proíbe expressamente a discriminação baseada na orientação sexual ou identidade de gênero em </a:t>
            </a:r>
            <a:r>
              <a:rPr lang="pt-BR" b="1" i="1" dirty="0"/>
              <a:t>banheiros</a:t>
            </a:r>
            <a:r>
              <a:rPr lang="pt-BR" i="1" dirty="0"/>
              <a:t>, vestiários e assemelhados, nos espaços públicos, estabelecimentos comerciais e demais ambientes de trabalho.4 de nov. de 2020</a:t>
            </a:r>
            <a:endParaRPr lang="pt-BR" dirty="0"/>
          </a:p>
          <a:p>
            <a:pPr algn="just"/>
            <a:r>
              <a:rPr lang="pt-BR" i="1" u="sng" dirty="0">
                <a:hlinkClick r:id="rId3"/>
              </a:rPr>
              <a:t>https://www.camara.leg.br/noticias/703034-projeto-proibe-discriminacao-ao-uso-de-banheiros-publicos-de-acordo-com-a-identidade-de-genero/</a:t>
            </a:r>
            <a:endParaRPr lang="pt-BR" dirty="0"/>
          </a:p>
          <a:p>
            <a:pPr algn="just"/>
            <a:r>
              <a:rPr lang="pt-BR" i="1" dirty="0"/>
              <a:t>As diretrizes e bases da educação nacional (artigos 22, XXIV, 23 e 24, IX da CF), inclusive a "proteção dos direitos da personalidade". Aos municípios cabe, no âmbito da competência legislativa comum e concorrente (artigos 23, V, 24, IX, e 30, I e II), suplementar as normas federais e estaduais</a:t>
            </a:r>
            <a:endParaRPr lang="pt-BR" dirty="0"/>
          </a:p>
          <a:p>
            <a:pPr algn="just"/>
            <a:r>
              <a:rPr lang="pt-BR" i="1" u="sng" dirty="0">
                <a:hlinkClick r:id="rId4"/>
              </a:rPr>
              <a:t>https://www.migalhas.com.br/quentes/314049/tj-sp-derruba-lei-que-impedia-trans-de-usarem-banheiro-de-acordo-com-identidade-em-escolas</a:t>
            </a:r>
            <a:endParaRPr lang="pt-BR" dirty="0"/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966042-C691-4741-9A80-7CB2F92F7B16}"/>
              </a:ext>
            </a:extLst>
          </p:cNvPr>
          <p:cNvSpPr txBox="1"/>
          <p:nvPr/>
        </p:nvSpPr>
        <p:spPr>
          <a:xfrm>
            <a:off x="1631851" y="1308295"/>
            <a:ext cx="642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... Sobre o 1° encontro...</a:t>
            </a:r>
          </a:p>
        </p:txBody>
      </p:sp>
    </p:spTree>
    <p:extLst>
      <p:ext uri="{BB962C8B-B14F-4D97-AF65-F5344CB8AC3E}">
        <p14:creationId xmlns:p14="http://schemas.microsoft.com/office/powerpoint/2010/main" val="123737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8E4E4BA-37CA-42CF-B606-E2543F620D8C}"/>
              </a:ext>
            </a:extLst>
          </p:cNvPr>
          <p:cNvSpPr txBox="1"/>
          <p:nvPr/>
        </p:nvSpPr>
        <p:spPr>
          <a:xfrm>
            <a:off x="1448972" y="1533378"/>
            <a:ext cx="7441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Vamos dialogar sobre?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E4E94A-90CC-4329-8179-FAC78ED9E6A4}"/>
              </a:ext>
            </a:extLst>
          </p:cNvPr>
          <p:cNvSpPr txBox="1"/>
          <p:nvPr/>
        </p:nvSpPr>
        <p:spPr>
          <a:xfrm>
            <a:off x="1688123" y="2574382"/>
            <a:ext cx="6133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Gênero (s) e Sexualidade 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Estado.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Religião (</a:t>
            </a:r>
            <a:r>
              <a:rPr lang="pt-BR" sz="3600" dirty="0" err="1"/>
              <a:t>ões</a:t>
            </a:r>
            <a:r>
              <a:rPr lang="pt-BR" sz="3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Família (s).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Educação.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Linguagem Inclusiva.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59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4" y="71966"/>
            <a:ext cx="10651066" cy="67140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C240AE1-B17F-484D-8B50-5140B5A91E4E}"/>
              </a:ext>
            </a:extLst>
          </p:cNvPr>
          <p:cNvSpPr/>
          <p:nvPr/>
        </p:nvSpPr>
        <p:spPr>
          <a:xfrm>
            <a:off x="6001210" y="2831385"/>
            <a:ext cx="53992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Elevação Mental (TRIZ) - Clipe Oficial</a:t>
            </a:r>
          </a:p>
          <a:p>
            <a:pPr algn="ctr"/>
            <a:r>
              <a:rPr lang="pt-BR" sz="2800" dirty="0">
                <a:hlinkClick r:id="rId3"/>
              </a:rPr>
              <a:t>https://www.youtube.com/watch?v=npGrq2lFmls</a:t>
            </a:r>
            <a:endParaRPr lang="pt-BR" sz="2800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CF34E6-B9CE-4A6F-B1C5-FD4A45A85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76" y="1466703"/>
            <a:ext cx="4600135" cy="48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45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1566</Words>
  <Application>Microsoft Office PowerPoint</Application>
  <PresentationFormat>Widescreen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Elizabeth Mariza Marinho</dc:creator>
  <cp:lastModifiedBy>Cristiano dos anjos</cp:lastModifiedBy>
  <cp:revision>30</cp:revision>
  <dcterms:created xsi:type="dcterms:W3CDTF">2021-04-23T15:50:41Z</dcterms:created>
  <dcterms:modified xsi:type="dcterms:W3CDTF">2021-06-04T00:37:30Z</dcterms:modified>
</cp:coreProperties>
</file>