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2" r:id="rId2"/>
    <p:sldId id="341" r:id="rId3"/>
    <p:sldId id="375" r:id="rId4"/>
    <p:sldId id="376" r:id="rId5"/>
    <p:sldId id="343" r:id="rId6"/>
    <p:sldId id="377" r:id="rId7"/>
    <p:sldId id="378" r:id="rId8"/>
    <p:sldId id="379" r:id="rId9"/>
    <p:sldId id="380" r:id="rId10"/>
    <p:sldId id="342" r:id="rId11"/>
    <p:sldId id="381" r:id="rId12"/>
    <p:sldId id="382" r:id="rId13"/>
    <p:sldId id="383" r:id="rId14"/>
    <p:sldId id="384" r:id="rId15"/>
    <p:sldId id="385" r:id="rId16"/>
    <p:sldId id="386" r:id="rId17"/>
    <p:sldId id="387" r:id="rId18"/>
    <p:sldId id="388" r:id="rId19"/>
  </p:sldIdLst>
  <p:sldSz cx="9144000" cy="6858000" type="screen4x3"/>
  <p:notesSz cx="6797675" cy="9874250"/>
  <p:defaultTextStyle>
    <a:defPPr>
      <a:defRPr lang="pt-BR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427" autoAdjust="0"/>
    <p:restoredTop sz="94671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A048-0F2B-487A-8B60-9CD13A298A95}" type="datetimeFigureOut">
              <a:rPr lang="pt-BR" smtClean="0"/>
              <a:t>27/08/2018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1840A-C07E-4F08-9313-6DFCC635E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41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D29C37-CCAE-40D6-9887-2FDE8D25BBD2}" type="datetime1">
              <a:rPr lang="pt-BR" smtClean="0"/>
              <a:t>27/08/2018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335D3A-CEA3-419E-AA5A-23A902C4AC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C04F34-7255-4C1B-BF4E-1CA474C70956}" type="datetime1">
              <a:rPr lang="pt-BR" smtClean="0"/>
              <a:t>27/08/2018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9E4952-098C-4227-872B-33B6BF369BF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434CF1-CFD4-496D-985D-D6ED5E2C336E}" type="datetime1">
              <a:rPr lang="pt-BR" smtClean="0"/>
              <a:t>27/08/2018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85B987-5382-47DF-A6FC-0BE7FD61F1A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AAB916D-696D-4A8E-A14A-3523373D3A11}" type="datetime1">
              <a:rPr lang="pt-BR" smtClean="0"/>
              <a:t>27/08/2018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8AACA4-6491-4331-A634-04D6C49D967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2BAF76-F205-4EB1-BCAE-07E9C4CD8955}" type="datetime1">
              <a:rPr lang="pt-BR" smtClean="0"/>
              <a:t>27/08/2018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B67D0C-621E-4590-A826-734258FA692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C8DFF3-E874-48CC-9179-B48B1B3557FA}" type="datetime1">
              <a:rPr lang="pt-BR" smtClean="0"/>
              <a:t>27/08/2018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2289BE-DC38-4C0C-B566-BC2FC28B2A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BB6884-138E-4AF3-AAC5-3C03C35D90E0}" type="datetime1">
              <a:rPr lang="pt-BR" smtClean="0"/>
              <a:t>27/08/2018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21CA09-02AE-48FB-AAE9-9E38CADA20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4EF746-0AF2-476C-B7CB-5D29DA7F6091}" type="datetime1">
              <a:rPr lang="pt-BR" smtClean="0"/>
              <a:t>27/08/2018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29D7191-76EA-46F8-B46D-15E217B6210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C3F6A8-5506-4765-A60E-B22A0E51B080}" type="datetime1">
              <a:rPr lang="pt-BR" smtClean="0"/>
              <a:t>27/08/2018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5915F4-2D97-45E3-B8BF-2F086E32034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EDDABD-A45A-4536-897C-1CB05C93DE17}" type="datetime1">
              <a:rPr lang="pt-BR" smtClean="0"/>
              <a:t>27/08/2018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0872DF-7A53-4C88-AC35-AD49EADC6EA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1E3E5D-70ED-4AE5-B026-C452AC62DD15}" type="datetime1">
              <a:rPr lang="pt-BR" smtClean="0"/>
              <a:t>27/08/2018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242B31-85A9-44D7-AB8B-A37E5D49070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sio.ribeiro\Desktop\Desktop\TailorMade\sinpeem_topo.jpg"/>
          <p:cNvPicPr>
            <a:picLocks noChangeAspect="1" noChangeArrowheads="1"/>
          </p:cNvPicPr>
          <p:nvPr userDrawn="1"/>
        </p:nvPicPr>
        <p:blipFill>
          <a:blip r:embed="rId13"/>
          <a:srcRect r="2733"/>
          <a:stretch>
            <a:fillRect/>
          </a:stretch>
        </p:blipFill>
        <p:spPr bwMode="auto">
          <a:xfrm>
            <a:off x="0" y="12700"/>
            <a:ext cx="9144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C:\Users\cassio.ribeiro\Desktop\Desktop\TailorMade\sinpeem_footer.jpg"/>
          <p:cNvPicPr>
            <a:picLocks noChangeAspect="1" noChangeArrowheads="1"/>
          </p:cNvPicPr>
          <p:nvPr userDrawn="1"/>
        </p:nvPicPr>
        <p:blipFill>
          <a:blip r:embed="rId14"/>
          <a:srcRect l="19800"/>
          <a:stretch>
            <a:fillRect/>
          </a:stretch>
        </p:blipFill>
        <p:spPr bwMode="auto">
          <a:xfrm>
            <a:off x="0" y="6421438"/>
            <a:ext cx="9144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h2E_BGmDc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915F4-2D97-45E3-B8BF-2F086E320349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67544" y="2295782"/>
            <a:ext cx="8208000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pt-BR" sz="4000" b="1" dirty="0" smtClean="0">
                <a:latin typeface="+mj-lt"/>
              </a:rPr>
              <a:t>MEIO AMBIENTE E DESENVOLVIMENTO SUSTENTÁVEL</a:t>
            </a:r>
          </a:p>
          <a:p>
            <a:pPr algn="ctr"/>
            <a:endParaRPr lang="pt-BR" sz="4000" b="1" dirty="0">
              <a:latin typeface="+mj-lt"/>
            </a:endParaRPr>
          </a:p>
          <a:p>
            <a:pPr algn="ctr"/>
            <a:r>
              <a:rPr lang="pt-BR" sz="2400" b="1" dirty="0" smtClean="0">
                <a:latin typeface="+mj-lt"/>
              </a:rPr>
              <a:t>Alfredo </a:t>
            </a:r>
            <a:r>
              <a:rPr lang="pt-BR" sz="2400" b="1" dirty="0" err="1" smtClean="0">
                <a:latin typeface="+mj-lt"/>
              </a:rPr>
              <a:t>Morel</a:t>
            </a:r>
            <a:r>
              <a:rPr lang="pt-BR" sz="2400" b="1" dirty="0" smtClean="0">
                <a:latin typeface="+mj-lt"/>
              </a:rPr>
              <a:t> Jr.</a:t>
            </a:r>
            <a:endParaRPr lang="pt-B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146408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00" y="1152000"/>
            <a:ext cx="8208000" cy="4896000"/>
          </a:xfrm>
        </p:spPr>
        <p:txBody>
          <a:bodyPr/>
          <a:lstStyle/>
          <a:p>
            <a:r>
              <a:rPr lang="pt-BR" sz="4000" b="1" dirty="0" smtClean="0"/>
              <a:t>COMO A ESCOLA PODE CONTRIBUIR?</a:t>
            </a:r>
            <a:endParaRPr lang="pt-BR" sz="40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10</a:t>
            </a:fld>
            <a:endParaRPr lang="pt-BR" dirty="0"/>
          </a:p>
        </p:txBody>
      </p:sp>
      <p:pic>
        <p:nvPicPr>
          <p:cNvPr id="5" name="Picture 2" descr="F:\fotos formação\Viagem Manaus - abril 2007 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804861"/>
            <a:ext cx="3391739" cy="240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922" y="1825266"/>
            <a:ext cx="4014385" cy="268385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468" y="3677862"/>
            <a:ext cx="3781935" cy="26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7468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00" y="1152000"/>
            <a:ext cx="8208000" cy="4896000"/>
          </a:xfrm>
        </p:spPr>
        <p:txBody>
          <a:bodyPr/>
          <a:lstStyle/>
          <a:p>
            <a:r>
              <a:rPr lang="pt-BR" sz="4000" b="1" dirty="0" smtClean="0"/>
              <a:t>COMO A ESCOLA PODE CONTRIBUIR?</a:t>
            </a:r>
            <a:endParaRPr lang="pt-BR" sz="40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873194"/>
            <a:ext cx="6408712" cy="429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4837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000" y="1152000"/>
            <a:ext cx="8208000" cy="4896000"/>
          </a:xfrm>
        </p:spPr>
        <p:txBody>
          <a:bodyPr/>
          <a:lstStyle/>
          <a:p>
            <a:r>
              <a:rPr lang="pt-BR" sz="4000" b="1" dirty="0" smtClean="0"/>
              <a:t>COMO A ESCOLA PODE CONTRIBUIR?</a:t>
            </a:r>
            <a:endParaRPr lang="pt-BR" sz="40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22" y="1891682"/>
            <a:ext cx="6442356" cy="43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6634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00" y="1188000"/>
            <a:ext cx="8208000" cy="5040000"/>
          </a:xfrm>
        </p:spPr>
        <p:txBody>
          <a:bodyPr anchor="ctr"/>
          <a:lstStyle/>
          <a:p>
            <a:r>
              <a:rPr lang="pt-BR" sz="4000" b="1" dirty="0" smtClean="0"/>
              <a:t> “ODS” DA ORGANIZAÇÃO DAS NAÇÕES UNIDAS?</a:t>
            </a:r>
            <a:br>
              <a:rPr lang="pt-BR" sz="4000" b="1" dirty="0" smtClean="0"/>
            </a:br>
            <a:endParaRPr lang="pt-BR" sz="2800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706463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08000" cy="5040000"/>
          </a:xfrm>
        </p:spPr>
        <p:txBody>
          <a:bodyPr/>
          <a:lstStyle/>
          <a:p>
            <a:r>
              <a:rPr lang="pt-BR" sz="3600" b="1" dirty="0" smtClean="0"/>
              <a:t>OBJETIVOS DE </a:t>
            </a:r>
            <a:br>
              <a:rPr lang="pt-BR" sz="3600" b="1" dirty="0" smtClean="0"/>
            </a:br>
            <a:r>
              <a:rPr lang="pt-BR" sz="3600" b="1" dirty="0" smtClean="0"/>
              <a:t>DESENVOLVIMENTO SUSTENTÁVEL (ONU)</a:t>
            </a:r>
            <a:br>
              <a:rPr lang="pt-BR" sz="3600" b="1" dirty="0" smtClean="0"/>
            </a:br>
            <a:r>
              <a:rPr lang="pt-BR" sz="3600" b="1" dirty="0"/>
              <a:t/>
            </a:r>
            <a:br>
              <a:rPr lang="pt-BR" sz="3600" b="1" dirty="0"/>
            </a:br>
            <a:endParaRPr lang="pt-BR" sz="36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2472" y="1152000"/>
            <a:ext cx="8208000" cy="4896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endParaRPr lang="pt-BR" sz="4000" b="1" dirty="0" smtClean="0"/>
          </a:p>
          <a:p>
            <a:pPr algn="just"/>
            <a:r>
              <a:rPr lang="pt-BR" sz="4000" b="1" dirty="0" smtClean="0"/>
              <a:t>	</a:t>
            </a:r>
            <a:endParaRPr lang="pt-BR" sz="4000" b="1" dirty="0"/>
          </a:p>
          <a:p>
            <a:r>
              <a:rPr lang="pt-BR" sz="2400" b="1" dirty="0" smtClean="0"/>
              <a:t>São 17 objetivos que tratam dos mais diversos assuntos:</a:t>
            </a:r>
          </a:p>
          <a:p>
            <a:pPr algn="just"/>
            <a:endParaRPr lang="pt-BR" sz="2400" b="1" dirty="0"/>
          </a:p>
        </p:txBody>
      </p:sp>
      <p:sp>
        <p:nvSpPr>
          <p:cNvPr id="4" name="Retângulo 3"/>
          <p:cNvSpPr/>
          <p:nvPr/>
        </p:nvSpPr>
        <p:spPr>
          <a:xfrm>
            <a:off x="468456" y="3140968"/>
            <a:ext cx="8208000" cy="2907032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 algn="ctr"/>
            <a:r>
              <a:rPr lang="pt-BR" sz="2400" dirty="0">
                <a:latin typeface="+mn-lt"/>
              </a:rPr>
              <a:t>POBREZA</a:t>
            </a:r>
          </a:p>
          <a:p>
            <a:pPr algn="ctr"/>
            <a:r>
              <a:rPr lang="pt-BR" sz="2400" dirty="0">
                <a:latin typeface="+mn-lt"/>
              </a:rPr>
              <a:t>FOME</a:t>
            </a:r>
          </a:p>
          <a:p>
            <a:pPr algn="ctr"/>
            <a:r>
              <a:rPr lang="pt-BR" sz="2400" dirty="0">
                <a:latin typeface="+mn-lt"/>
              </a:rPr>
              <a:t>BEM-ESTAR</a:t>
            </a:r>
          </a:p>
          <a:p>
            <a:pPr algn="ctr"/>
            <a:r>
              <a:rPr lang="pt-BR" sz="2400" dirty="0">
                <a:latin typeface="+mn-lt"/>
              </a:rPr>
              <a:t>IGUALDADE DE GÊNERO</a:t>
            </a:r>
          </a:p>
          <a:p>
            <a:pPr algn="ctr"/>
            <a:r>
              <a:rPr lang="pt-BR" sz="2400" dirty="0">
                <a:latin typeface="+mn-lt"/>
              </a:rPr>
              <a:t>GESTÃO DA ÁGUA</a:t>
            </a:r>
          </a:p>
          <a:p>
            <a:pPr algn="ctr"/>
            <a:r>
              <a:rPr lang="pt-BR" sz="2400" dirty="0" smtClean="0">
                <a:latin typeface="+mn-lt"/>
              </a:rPr>
              <a:t>SANEAMENTO</a:t>
            </a:r>
          </a:p>
          <a:p>
            <a:pPr algn="ctr"/>
            <a:endParaRPr lang="pt-BR" sz="2400" dirty="0">
              <a:latin typeface="+mn-lt"/>
            </a:endParaRPr>
          </a:p>
          <a:p>
            <a:pPr algn="ctr"/>
            <a:r>
              <a:rPr lang="pt-BR" sz="2400" dirty="0">
                <a:latin typeface="+mn-lt"/>
              </a:rPr>
              <a:t>PERDA DE BIODIVERSIDADE</a:t>
            </a:r>
          </a:p>
          <a:p>
            <a:pPr algn="ctr"/>
            <a:r>
              <a:rPr lang="pt-BR" sz="2400" dirty="0">
                <a:latin typeface="+mn-lt"/>
              </a:rPr>
              <a:t>MUDANÇAS CLIMÁTICAS</a:t>
            </a:r>
          </a:p>
          <a:p>
            <a:pPr algn="ctr"/>
            <a:r>
              <a:rPr lang="pt-BR" sz="2400" dirty="0">
                <a:latin typeface="+mn-lt"/>
              </a:rPr>
              <a:t>CRESCIMENTO ECONÔMICO SUSTENTÁVEL</a:t>
            </a:r>
          </a:p>
          <a:p>
            <a:pPr algn="ctr"/>
            <a:r>
              <a:rPr lang="pt-BR" sz="2400" dirty="0">
                <a:latin typeface="+mn-lt"/>
              </a:rPr>
              <a:t>GERIR FLORESTAS</a:t>
            </a:r>
          </a:p>
          <a:p>
            <a:pPr algn="ctr"/>
            <a:r>
              <a:rPr lang="pt-BR" sz="2400" dirty="0">
                <a:latin typeface="+mn-lt"/>
              </a:rPr>
              <a:t>entre outros.</a:t>
            </a:r>
          </a:p>
        </p:txBody>
      </p:sp>
    </p:spTree>
    <p:extLst>
      <p:ext uri="{BB962C8B-B14F-4D97-AF65-F5344CB8AC3E}">
        <p14:creationId xmlns:p14="http://schemas.microsoft.com/office/powerpoint/2010/main" val="405252007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456" y="1125304"/>
            <a:ext cx="8208000" cy="5040000"/>
          </a:xfrm>
        </p:spPr>
        <p:txBody>
          <a:bodyPr/>
          <a:lstStyle/>
          <a:p>
            <a:r>
              <a:rPr lang="pt-BR" sz="3600" b="1" dirty="0"/>
              <a:t>OBJETIVOS DE </a:t>
            </a:r>
            <a:br>
              <a:rPr lang="pt-BR" sz="3600" b="1" dirty="0"/>
            </a:br>
            <a:r>
              <a:rPr lang="pt-BR" sz="3600" b="1" dirty="0"/>
              <a:t>DESENVOLVIMENTO SUSTENTÁVEL (ONU</a:t>
            </a:r>
            <a:r>
              <a:rPr lang="pt-BR" sz="3600" b="1" dirty="0" smtClean="0"/>
              <a:t>)</a:t>
            </a:r>
            <a:endParaRPr lang="pt-BR" sz="36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15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6448" y="908720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4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4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Assegurar 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a educação inclusiva e equitativa de qualidade e promover oportunidades de aprendizagem ao longo da vida para 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todos.</a:t>
            </a: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Alcançar a igualdade de gênero e </a:t>
            </a:r>
            <a:r>
              <a:rPr lang="pt-BR" altLang="pt-BR" sz="2400" dirty="0" err="1" smtClean="0">
                <a:latin typeface="+mn-lt"/>
                <a:cs typeface="Arial" panose="020B0604020202020204" pitchFamily="34" charset="0"/>
              </a:rPr>
              <a:t>empoderar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 todas as mulheres e 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meninas.</a:t>
            </a: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Assegurar padrões de produção e de consumo 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sustentáveis.</a:t>
            </a: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lvl="1" algn="just"/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110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456" y="1125304"/>
            <a:ext cx="8208000" cy="5040000"/>
          </a:xfrm>
        </p:spPr>
        <p:txBody>
          <a:bodyPr/>
          <a:lstStyle/>
          <a:p>
            <a:r>
              <a:rPr lang="pt-BR" sz="3600" b="1" dirty="0"/>
              <a:t>OBJETIVOS DE </a:t>
            </a:r>
            <a:br>
              <a:rPr lang="pt-BR" sz="3600" b="1" dirty="0"/>
            </a:br>
            <a:r>
              <a:rPr lang="pt-BR" sz="3600" b="1" dirty="0"/>
              <a:t>DESENVOLVIMENTO SUSTENTÁVEL (ONU</a:t>
            </a:r>
            <a:r>
              <a:rPr lang="pt-BR" sz="3600" b="1" dirty="0" smtClean="0"/>
              <a:t>)</a:t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dirty="0" smtClean="0"/>
              <a:t>É possível garantir isso na escola?</a:t>
            </a: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 smtClean="0"/>
              <a:t/>
            </a:r>
            <a:br>
              <a:rPr lang="pt-BR" sz="3600" b="1" dirty="0" smtClean="0"/>
            </a:br>
            <a:endParaRPr lang="pt-BR" sz="36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9956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456" y="1125304"/>
            <a:ext cx="8208000" cy="5040000"/>
          </a:xfrm>
        </p:spPr>
        <p:txBody>
          <a:bodyPr/>
          <a:lstStyle/>
          <a:p>
            <a:r>
              <a:rPr lang="pt-BR" sz="3600" b="1" dirty="0" smtClean="0"/>
              <a:t>POSSIBILIDADES</a:t>
            </a:r>
            <a:endParaRPr lang="pt-BR" sz="36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17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5536" y="1053296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4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Trabalhar a questão ambiental na perspectiva de valores e atitudes, de forma que sejam capazes de: 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marL="720000" lvl="1" indent="-3429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i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dentificar 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os principais temas a serem trabalhados </a:t>
            </a:r>
            <a:r>
              <a:rPr lang="pt-BR" altLang="pt-BR" sz="2400" dirty="0" err="1" smtClean="0">
                <a:latin typeface="+mn-lt"/>
                <a:cs typeface="Arial" panose="020B0604020202020204" pitchFamily="34" charset="0"/>
              </a:rPr>
              <a:t>co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 seus 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alunos;</a:t>
            </a: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marL="720000" lvl="1" indent="-3429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+mn-lt"/>
                <a:cs typeface="Arial" panose="020B0604020202020204" pitchFamily="34" charset="0"/>
              </a:rPr>
              <a:t>t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ratar 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a questão ambiental de modo transversal e 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integrado;</a:t>
            </a: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marL="720000" lvl="1" indent="-342900" algn="just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pt-BR" altLang="pt-BR" sz="2400" dirty="0">
                <a:latin typeface="+mn-lt"/>
                <a:cs typeface="Arial" panose="020B0604020202020204" pitchFamily="34" charset="0"/>
              </a:rPr>
              <a:t>p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ropor </a:t>
            </a: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estratégias para o desenvolvimento dos educandos, lidando, simultaneamente, com </a:t>
            </a:r>
            <a:r>
              <a:rPr lang="pt-BR" altLang="pt-BR" sz="2400" b="1" dirty="0" smtClean="0">
                <a:latin typeface="+mn-lt"/>
                <a:cs typeface="Arial" panose="020B0604020202020204" pitchFamily="34" charset="0"/>
              </a:rPr>
              <a:t>conceitos, procedimentos, atitudes, valores éticos e habilidades.</a:t>
            </a: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lvl="1" algn="just"/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5073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00" y="1188000"/>
            <a:ext cx="8208000" cy="5040000"/>
          </a:xfrm>
        </p:spPr>
        <p:txBody>
          <a:bodyPr/>
          <a:lstStyle/>
          <a:p>
            <a:r>
              <a:rPr lang="pt-BR" sz="4000" b="1" dirty="0" smtClean="0"/>
              <a:t>COMPROMISSO</a:t>
            </a:r>
            <a:endParaRPr lang="pt-BR" sz="40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18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6000" y="1188000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+mj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“A educação ambiental deve ajudar a desenvolver uma consciência ética sobre todas as formas de vida com as quais compartilhamos este planeta, respeitar seus ciclos vitais e impor limites à exploração dessas formas de vida pelos serres </a:t>
            </a: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humanos.”</a:t>
            </a:r>
            <a:endParaRPr lang="pt-BR" altLang="pt-BR" sz="2400" dirty="0" smtClean="0">
              <a:latin typeface="+mj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+mj-lt"/>
              <a:cs typeface="Arial" panose="020B0604020202020204" pitchFamily="34" charset="0"/>
            </a:endParaRPr>
          </a:p>
          <a:p>
            <a:pPr indent="457200">
              <a:buFont typeface="Arial" panose="020B0604020202020204" pitchFamily="34" charset="0"/>
              <a:buNone/>
            </a:pP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Tratado de Educação Ambiental para Sociedades Sustentáveis e Responsabilidade Global - ECO 92</a:t>
            </a:r>
            <a:endParaRPr lang="pt-BR" altLang="pt-BR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2274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1229982"/>
            <a:ext cx="8229600" cy="5040000"/>
          </a:xfrm>
        </p:spPr>
        <p:txBody>
          <a:bodyPr/>
          <a:lstStyle/>
          <a:p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/>
              <a:t/>
            </a:r>
            <a:br>
              <a:rPr lang="pt-BR" sz="4000" b="1" dirty="0"/>
            </a:br>
            <a:r>
              <a:rPr lang="pt-BR" sz="4000" b="1" dirty="0" smtClean="0"/>
              <a:t>O QUE É MEIO AMBIENTE?</a:t>
            </a:r>
            <a:r>
              <a:rPr lang="pt-BR" sz="28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800" dirty="0">
                <a:solidFill>
                  <a:schemeClr val="accent3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2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altLang="pt-BR" sz="2400" dirty="0" smtClean="0">
                <a:hlinkClick r:id="rId2"/>
              </a:rPr>
              <a:t>https</a:t>
            </a:r>
            <a:r>
              <a:rPr lang="pt-BR" altLang="pt-BR" sz="2400" dirty="0">
                <a:hlinkClick r:id="rId2"/>
              </a:rPr>
              <a:t>://www.youtube.com/watch?v=Ih2E_BGmDcA</a:t>
            </a:r>
            <a:r>
              <a:rPr lang="pt-BR" altLang="pt-BR" sz="2400" dirty="0"/>
              <a:t/>
            </a:r>
            <a:br>
              <a:rPr lang="pt-BR" altLang="pt-BR" sz="2400" dirty="0"/>
            </a:br>
            <a:endParaRPr lang="pt-BR" sz="2800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039782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  <p:pic>
        <p:nvPicPr>
          <p:cNvPr id="4" name="Imagem 3" descr="Manaus - Tupé 2ª viagem - DRP - julho 2006 (André) 0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196752"/>
            <a:ext cx="2786063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Viagem Manaus - abril 2007 0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27146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Manaus- junho 2008 1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196752"/>
            <a:ext cx="27146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396000" y="1188000"/>
            <a:ext cx="8208000" cy="504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400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pt-BR" sz="24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“A educação ambiental não </a:t>
            </a:r>
            <a:r>
              <a:rPr lang="pt-BR" sz="2400" dirty="0" smtClean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é neutra, mas ideológica. É um ato político.”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pt-BR" altLang="pt-BR" sz="2400" dirty="0">
                <a:latin typeface="+mj-lt"/>
              </a:rPr>
              <a:t>“...deve ter como base o pensamento crítico e inovador, em qualquer tempo ou lugar, em seu modo formal, não-formal e informal, promovendo a transformação e a construção da sociedade.” </a:t>
            </a:r>
            <a:endParaRPr lang="pt-BR" sz="2400" dirty="0" smtClean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800" dirty="0">
              <a:latin typeface="+mn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1947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96000" y="1188000"/>
            <a:ext cx="8208000" cy="5040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just" eaLnBrk="1" hangingPunct="1">
              <a:buFont typeface="Arial" panose="020B0604020202020204" pitchFamily="34" charset="0"/>
              <a:buNone/>
            </a:pPr>
            <a:r>
              <a:rPr lang="pt-BR" altLang="pt-BR" sz="2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“</a:t>
            </a:r>
            <a:r>
              <a:rPr lang="pt-BR" altLang="pt-BR" sz="2400" dirty="0">
                <a:latin typeface="+mj-lt"/>
              </a:rPr>
              <a:t>A educação ambiental deve integrar conhecimentos, aptidões, valores, atitudes e ações. Deve converter cada oportunidade em experiências educativas de sociedades sustentáveis.”</a:t>
            </a:r>
          </a:p>
          <a:p>
            <a:pPr indent="457200" algn="just" eaLnBrk="1" hangingPunct="1">
              <a:buFont typeface="Arial" panose="020B0604020202020204" pitchFamily="34" charset="0"/>
              <a:buNone/>
            </a:pPr>
            <a:r>
              <a:rPr lang="pt-BR" altLang="pt-BR" sz="2400" dirty="0" smtClean="0">
                <a:latin typeface="+mj-lt"/>
              </a:rPr>
              <a:t>“</a:t>
            </a:r>
            <a:r>
              <a:rPr lang="pt-BR" altLang="pt-BR" sz="2400" dirty="0">
                <a:latin typeface="+mj-lt"/>
              </a:rPr>
              <a:t>valoriza as diferentes formas de conhecimento...produzido socialmente”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800" dirty="0">
              <a:latin typeface="+mn-lt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4" descr="DSCN16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61" y="4365104"/>
            <a:ext cx="13033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5" descr="dscn25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95" y="3646723"/>
            <a:ext cx="23336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6" descr="DSCN825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06" y="4365104"/>
            <a:ext cx="1409856" cy="180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8" descr="DSCN840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46723"/>
            <a:ext cx="20002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8" descr="IQSA julho 2009 2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02" y="3646723"/>
            <a:ext cx="1386902" cy="185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950971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63688" y="3068960"/>
            <a:ext cx="44846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6000" y="1188000"/>
            <a:ext cx="8208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altLang="pt-BR" sz="2400" dirty="0" smtClean="0">
              <a:solidFill>
                <a:schemeClr val="accent3">
                  <a:lumMod val="75000"/>
                </a:schemeClr>
              </a:solidFill>
              <a:latin typeface="+mn-lt"/>
            </a:endParaRPr>
          </a:p>
          <a:p>
            <a:pPr indent="457200" algn="just"/>
            <a:endParaRPr lang="pt-BR" altLang="pt-BR" sz="2400" dirty="0">
              <a:latin typeface="+mn-lt"/>
            </a:endParaRPr>
          </a:p>
          <a:p>
            <a:pPr indent="457200" algn="just"/>
            <a:r>
              <a:rPr lang="pt-BR" altLang="pt-BR" sz="2400" dirty="0" smtClean="0">
                <a:latin typeface="+mn-lt"/>
              </a:rPr>
              <a:t>“</a:t>
            </a:r>
            <a:r>
              <a:rPr lang="pt-BR" altLang="pt-BR" sz="2400" dirty="0">
                <a:latin typeface="+mn-lt"/>
              </a:rPr>
              <a:t>A educação ambiental deve tratar as questões globais críticas, suas causas e inter-relações em uma perspectiva sistêmica, em seu contexto social e histórico. </a:t>
            </a:r>
            <a:endParaRPr lang="pt-BR" altLang="pt-BR" sz="2400" dirty="0" smtClean="0">
              <a:latin typeface="+mn-lt"/>
            </a:endParaRPr>
          </a:p>
          <a:p>
            <a:pPr indent="457200" algn="just"/>
            <a:endParaRPr lang="pt-BR" altLang="pt-BR" sz="2400" dirty="0">
              <a:latin typeface="+mn-lt"/>
            </a:endParaRPr>
          </a:p>
          <a:p>
            <a:pPr indent="457200" algn="just"/>
            <a:r>
              <a:rPr lang="pt-BR" altLang="pt-BR" sz="2400" dirty="0" smtClean="0">
                <a:latin typeface="+mn-lt"/>
              </a:rPr>
              <a:t>Aspectos </a:t>
            </a:r>
            <a:r>
              <a:rPr lang="pt-BR" altLang="pt-BR" sz="2400" dirty="0">
                <a:latin typeface="+mn-lt"/>
              </a:rPr>
              <a:t>primordiais relacionados ao desenvolvimento e ao meio ambiente, tais como população, saúde, paz, direitos humanos, democracia, fome, degradação da flora e fauna, devem se abordados dessa maneira</a:t>
            </a:r>
            <a:r>
              <a:rPr lang="pt-BR" altLang="pt-BR" sz="2400" dirty="0" smtClean="0">
                <a:latin typeface="+mn-lt"/>
              </a:rPr>
              <a:t>.”</a:t>
            </a:r>
            <a:endParaRPr lang="pt-BR" altLang="pt-BR" sz="3200" dirty="0">
              <a:latin typeface="+mn-lt"/>
              <a:cs typeface="Times New Roman" panose="02020603050405020304" pitchFamily="18" charset="0"/>
            </a:endParaRPr>
          </a:p>
          <a:p>
            <a:pPr algn="ctr"/>
            <a:endParaRPr lang="pt-BR" altLang="pt-BR" sz="3200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/>
            <a:endParaRPr lang="pt-BR" altLang="pt-BR" sz="3200" dirty="0">
              <a:solidFill>
                <a:schemeClr val="accent3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2999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00" y="1188000"/>
            <a:ext cx="8208000" cy="5040000"/>
          </a:xfrm>
        </p:spPr>
        <p:txBody>
          <a:bodyPr anchor="ctr"/>
          <a:lstStyle/>
          <a:p>
            <a:r>
              <a:rPr lang="pt-BR" sz="3600" b="1" dirty="0" smtClean="0">
                <a:latin typeface="+mn-lt"/>
              </a:rPr>
              <a:t>MEIO AMBIENTE </a:t>
            </a:r>
            <a:br>
              <a:rPr lang="pt-BR" sz="3600" b="1" dirty="0" smtClean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 smtClean="0">
                <a:latin typeface="+mn-lt"/>
              </a:rPr>
              <a:t>DESENVOLVIMENTO SUSTENTÁVEL</a:t>
            </a:r>
            <a:br>
              <a:rPr lang="pt-BR" sz="3600" b="1" dirty="0" smtClean="0">
                <a:latin typeface="+mn-lt"/>
              </a:rPr>
            </a:br>
            <a:r>
              <a:rPr lang="pt-BR" sz="3600" b="1" dirty="0">
                <a:latin typeface="+mn-lt"/>
              </a:rPr>
              <a:t/>
            </a:r>
            <a:br>
              <a:rPr lang="pt-BR" sz="3600" b="1" dirty="0">
                <a:latin typeface="+mn-lt"/>
              </a:rPr>
            </a:br>
            <a:r>
              <a:rPr lang="pt-BR" sz="3600" b="1" dirty="0" smtClean="0">
                <a:latin typeface="+mn-lt"/>
              </a:rPr>
              <a:t>AGENDA </a:t>
            </a:r>
            <a:r>
              <a:rPr lang="pt-BR" sz="3600" b="1" dirty="0" smtClean="0">
                <a:latin typeface="+mn-lt"/>
              </a:rPr>
              <a:t>21?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250357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00" y="1188000"/>
            <a:ext cx="8208000" cy="5040000"/>
          </a:xfrm>
        </p:spPr>
        <p:txBody>
          <a:bodyPr/>
          <a:lstStyle/>
          <a:p>
            <a:r>
              <a:rPr lang="pt-BR" sz="4000" b="1" dirty="0" smtClean="0"/>
              <a:t>AGENDA 21</a:t>
            </a:r>
            <a:r>
              <a:rPr lang="pt-BR" sz="4000" b="1" dirty="0"/>
              <a:t/>
            </a:r>
            <a:br>
              <a:rPr lang="pt-BR" sz="4000" b="1" dirty="0"/>
            </a:br>
            <a:endParaRPr lang="pt-BR" sz="40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7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6000" y="1188000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É </a:t>
            </a:r>
            <a:r>
              <a:rPr lang="pt-BR" altLang="pt-BR" sz="2400" dirty="0">
                <a:latin typeface="+mj-lt"/>
                <a:cs typeface="Arial" panose="020B0604020202020204" pitchFamily="34" charset="0"/>
              </a:rPr>
              <a:t>um plano de ação estratégico, que </a:t>
            </a: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constitui a </a:t>
            </a:r>
            <a:r>
              <a:rPr lang="pt-BR" altLang="pt-BR" sz="2400" dirty="0">
                <a:latin typeface="+mj-lt"/>
                <a:cs typeface="Arial" panose="020B0604020202020204" pitchFamily="34" charset="0"/>
              </a:rPr>
              <a:t>mais ousada e abrangente tentativa já </a:t>
            </a: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feita de </a:t>
            </a:r>
            <a:r>
              <a:rPr lang="pt-BR" altLang="pt-BR" sz="2400" dirty="0">
                <a:latin typeface="+mj-lt"/>
                <a:cs typeface="Arial" panose="020B0604020202020204" pitchFamily="34" charset="0"/>
              </a:rPr>
              <a:t>promover, em escala planetária, </a:t>
            </a: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novo padrão </a:t>
            </a:r>
            <a:r>
              <a:rPr lang="pt-BR" altLang="pt-BR" sz="2400" dirty="0">
                <a:latin typeface="+mj-lt"/>
                <a:cs typeface="Arial" panose="020B0604020202020204" pitchFamily="34" charset="0"/>
              </a:rPr>
              <a:t>de desenvolvimento, </a:t>
            </a: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conciliando métodos </a:t>
            </a:r>
            <a:r>
              <a:rPr lang="pt-BR" altLang="pt-BR" sz="2400" dirty="0">
                <a:latin typeface="+mj-lt"/>
                <a:cs typeface="Arial" panose="020B0604020202020204" pitchFamily="34" charset="0"/>
              </a:rPr>
              <a:t>de proteção ambiental, justiça </a:t>
            </a: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social   </a:t>
            </a:r>
            <a:r>
              <a:rPr lang="pt-BR" altLang="pt-BR" sz="2400" dirty="0">
                <a:latin typeface="+mj-lt"/>
                <a:cs typeface="Arial" panose="020B0604020202020204" pitchFamily="34" charset="0"/>
              </a:rPr>
              <a:t>eficiência econômica. </a:t>
            </a: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+mj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Elaborada </a:t>
            </a:r>
            <a:r>
              <a:rPr lang="pt-BR" altLang="pt-BR" sz="2400" dirty="0">
                <a:latin typeface="+mj-lt"/>
                <a:cs typeface="Arial" panose="020B0604020202020204" pitchFamily="34" charset="0"/>
              </a:rPr>
              <a:t>em 1992, no RJ, durante </a:t>
            </a: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a Conferência </a:t>
            </a:r>
            <a:r>
              <a:rPr lang="pt-BR" altLang="pt-BR" sz="2400" dirty="0">
                <a:latin typeface="+mj-lt"/>
                <a:cs typeface="Arial" panose="020B0604020202020204" pitchFamily="34" charset="0"/>
              </a:rPr>
              <a:t>das Nações Unidas sobre </a:t>
            </a: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Meio Ambiente </a:t>
            </a:r>
            <a:r>
              <a:rPr lang="pt-BR" altLang="pt-BR" sz="2400" dirty="0">
                <a:latin typeface="+mj-lt"/>
                <a:cs typeface="Arial" panose="020B0604020202020204" pitchFamily="34" charset="0"/>
              </a:rPr>
              <a:t>e Desenvolvimento – ECO 92 (ISER</a:t>
            </a: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)</a:t>
            </a:r>
            <a:endParaRPr lang="pt-BR" altLang="pt-BR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6371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000" y="1188000"/>
            <a:ext cx="8208000" cy="5040000"/>
          </a:xfrm>
        </p:spPr>
        <p:txBody>
          <a:bodyPr/>
          <a:lstStyle/>
          <a:p>
            <a:r>
              <a:rPr lang="pt-BR" sz="4000" b="1" dirty="0" smtClean="0"/>
              <a:t>AGENDA 21</a:t>
            </a:r>
            <a:r>
              <a:rPr lang="pt-BR" sz="4000" b="1" dirty="0"/>
              <a:t/>
            </a:r>
            <a:br>
              <a:rPr lang="pt-BR" sz="4000" b="1" dirty="0"/>
            </a:br>
            <a:endParaRPr lang="pt-BR" sz="40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6000" y="1269320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400" dirty="0" smtClean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sz="2400" dirty="0"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Novas posturas frente aos usos dos recursos naturais; 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Alteração dos padrões de consumo;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Adoção de tecnologias mais brandas e limpas e representa uma tomada de posição ante a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endParaRPr lang="pt-BR" altLang="pt-BR" sz="2400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pt-BR" altLang="pt-BR" sz="2400" dirty="0" smtClean="0">
                <a:latin typeface="+mn-lt"/>
                <a:cs typeface="Arial" panose="020B0604020202020204" pitchFamily="34" charset="0"/>
              </a:rPr>
              <a:t>Necessidade de assegurar a manutenção da qualidade do ambiente natural e dos complexos ciclos da biosfera. </a:t>
            </a:r>
            <a:endParaRPr lang="pt-BR" altLang="pt-BR" sz="24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4950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88000"/>
            <a:ext cx="8208000" cy="5040000"/>
          </a:xfrm>
        </p:spPr>
        <p:txBody>
          <a:bodyPr/>
          <a:lstStyle/>
          <a:p>
            <a:r>
              <a:rPr lang="pt-BR" sz="4000" b="1" dirty="0" smtClean="0"/>
              <a:t>AGENDA 2030</a:t>
            </a:r>
            <a:br>
              <a:rPr lang="pt-BR" sz="4000" b="1" dirty="0" smtClean="0"/>
            </a:br>
            <a:endParaRPr lang="pt-BR" sz="4000" b="1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D7191-76EA-46F8-B46D-15E217B62102}" type="slidenum">
              <a:rPr lang="pt-BR" smtClean="0"/>
              <a:pPr>
                <a:defRPr/>
              </a:pPr>
              <a:t>9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6000" y="1188000"/>
            <a:ext cx="8208000" cy="504000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pt-BR" b="1" dirty="0" smtClean="0">
              <a:solidFill>
                <a:schemeClr val="accent3">
                  <a:lumMod val="75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Esta Agenda é um plano de ação para as pessoas, para o planeta e para a prosperidade.</a:t>
            </a:r>
            <a:endParaRPr lang="pt-BR" altLang="pt-BR" sz="2400" dirty="0">
              <a:latin typeface="+mj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dirty="0" smtClean="0">
              <a:latin typeface="+mj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Ela também busca fortalecer a paz universal com mais liberdade.</a:t>
            </a:r>
          </a:p>
          <a:p>
            <a:pPr indent="457200" algn="just">
              <a:buFont typeface="Arial" panose="020B0604020202020204" pitchFamily="34" charset="0"/>
              <a:buNone/>
            </a:pPr>
            <a:endParaRPr lang="pt-BR" altLang="pt-BR" sz="2400" dirty="0">
              <a:latin typeface="+mj-lt"/>
              <a:cs typeface="Arial" panose="020B0604020202020204" pitchFamily="34" charset="0"/>
            </a:endParaRPr>
          </a:p>
          <a:p>
            <a:pPr indent="457200" algn="just">
              <a:buFont typeface="Arial" panose="020B0604020202020204" pitchFamily="34" charset="0"/>
              <a:buNone/>
            </a:pPr>
            <a:r>
              <a:rPr lang="pt-BR" altLang="pt-BR" sz="2400" dirty="0" smtClean="0">
                <a:latin typeface="+mj-lt"/>
                <a:cs typeface="Arial" panose="020B0604020202020204" pitchFamily="34" charset="0"/>
              </a:rPr>
              <a:t>Reconhecemos que a erradicação da pobreza em todas as suas formas e dimensões, incluindo a pobreza extrema, é o maior desafio global e um requisito indispensável para o desenvolvimento sustentável.  (ONU)</a:t>
            </a:r>
          </a:p>
        </p:txBody>
      </p:sp>
    </p:spTree>
    <p:extLst>
      <p:ext uri="{BB962C8B-B14F-4D97-AF65-F5344CB8AC3E}">
        <p14:creationId xmlns:p14="http://schemas.microsoft.com/office/powerpoint/2010/main" val="170058661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4310</TotalTime>
  <Words>583</Words>
  <Application>Microsoft Office PowerPoint</Application>
  <PresentationFormat>Apresentação na tela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  O QUE É MEIO AMBIENTE?  https://www.youtube.com/watch?v=Ih2E_BGmDcA </vt:lpstr>
      <vt:lpstr>Apresentação do PowerPoint</vt:lpstr>
      <vt:lpstr>Apresentação do PowerPoint</vt:lpstr>
      <vt:lpstr>Apresentação do PowerPoint</vt:lpstr>
      <vt:lpstr>MEIO AMBIENTE   DESENVOLVIMENTO SUSTENTÁVEL  AGENDA 21?</vt:lpstr>
      <vt:lpstr>AGENDA 21 </vt:lpstr>
      <vt:lpstr>AGENDA 21 </vt:lpstr>
      <vt:lpstr>AGENDA 2030 </vt:lpstr>
      <vt:lpstr>COMO A ESCOLA PODE CONTRIBUIR?</vt:lpstr>
      <vt:lpstr>COMO A ESCOLA PODE CONTRIBUIR?</vt:lpstr>
      <vt:lpstr>COMO A ESCOLA PODE CONTRIBUIR?</vt:lpstr>
      <vt:lpstr> “ODS” DA ORGANIZAÇÃO DAS NAÇÕES UNIDAS? </vt:lpstr>
      <vt:lpstr>OBJETIVOS DE  DESENVOLVIMENTO SUSTENTÁVEL (ONU)  </vt:lpstr>
      <vt:lpstr>OBJETIVOS DE  DESENVOLVIMENTO SUSTENTÁVEL (ONU)</vt:lpstr>
      <vt:lpstr>OBJETIVOS DE  DESENVOLVIMENTO SUSTENTÁVEL (ONU)   É possível garantir isso na escola?  </vt:lpstr>
      <vt:lpstr>POSSIBILIDADES</vt:lpstr>
      <vt:lpstr>COMPROMISSO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Cassio Ribeiro</dc:creator>
  <cp:lastModifiedBy>Windows 7</cp:lastModifiedBy>
  <cp:revision>309</cp:revision>
  <cp:lastPrinted>2018-07-03T17:49:57Z</cp:lastPrinted>
  <dcterms:created xsi:type="dcterms:W3CDTF">2011-08-18T00:48:29Z</dcterms:created>
  <dcterms:modified xsi:type="dcterms:W3CDTF">2018-08-27T12:25:38Z</dcterms:modified>
</cp:coreProperties>
</file>