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62" r:id="rId4"/>
    <p:sldId id="267" r:id="rId5"/>
    <p:sldId id="268" r:id="rId6"/>
    <p:sldId id="263" r:id="rId7"/>
    <p:sldId id="259" r:id="rId8"/>
    <p:sldId id="264" r:id="rId9"/>
    <p:sldId id="260" r:id="rId10"/>
    <p:sldId id="261" r:id="rId11"/>
    <p:sldId id="270" r:id="rId12"/>
    <p:sldId id="269" r:id="rId13"/>
    <p:sldId id="271" r:id="rId14"/>
    <p:sldId id="275" r:id="rId15"/>
    <p:sldId id="272" r:id="rId16"/>
    <p:sldId id="266" r:id="rId17"/>
    <p:sldId id="27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AE7AB-B997-4C6D-52EB-D35FF756FBEE}" v="6" dt="2021-09-07T11:11:48.119"/>
    <p1510:client id="{064C733C-4816-6242-7E03-8EAAB51F5C5D}" v="344" dt="2021-09-06T21:06:45.066"/>
    <p1510:client id="{293E3993-35DB-7096-2B6D-F7A86B2AB409}" v="72" dt="2021-09-06T13:59:53.214"/>
    <p1510:client id="{2BC7ACFF-3995-6BF6-A49B-042AA97CCAF4}" v="801" dt="2021-09-07T13:12:41.931"/>
    <p1510:client id="{7903D7F7-B31D-96A2-5F8C-CDC9F28F50D9}" v="217" dt="2021-09-06T12:25:43.761"/>
    <p1510:client id="{AC9F7A59-F9DF-9569-FEE1-A4CA6673D206}" v="83" dt="2021-09-06T12:42:41.632"/>
    <p1510:client id="{DD84BE23-6206-A279-B244-93B0B4DFCA1B}" v="55" dt="2021-09-07T13:28:45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F8B7C-A200-462D-8CB0-78DE88C8DF0D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610A686-6176-44AF-AF35-68BC25E78CC5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especificidade</a:t>
          </a:r>
          <a:r>
            <a:rPr lang="en-US" dirty="0"/>
            <a:t> da </a:t>
          </a:r>
          <a:r>
            <a:rPr lang="en-US" dirty="0" err="1"/>
            <a:t>prática</a:t>
          </a:r>
          <a:r>
            <a:rPr lang="en-US" dirty="0"/>
            <a:t> </a:t>
          </a:r>
          <a:r>
            <a:rPr lang="en-US" dirty="0" err="1"/>
            <a:t>educativa</a:t>
          </a:r>
          <a:r>
            <a:rPr lang="en-US" dirty="0"/>
            <a:t> se define </a:t>
          </a:r>
          <a:r>
            <a:rPr lang="en-US" dirty="0" err="1"/>
            <a:t>pelo</a:t>
          </a:r>
          <a:r>
            <a:rPr lang="en-US" dirty="0"/>
            <a:t> </a:t>
          </a:r>
          <a:r>
            <a:rPr lang="en-US" dirty="0" err="1"/>
            <a:t>caráter</a:t>
          </a:r>
          <a:r>
            <a:rPr lang="en-US" dirty="0"/>
            <a:t> de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relação</a:t>
          </a:r>
          <a:r>
            <a:rPr lang="en-US" dirty="0"/>
            <a:t> que se </a:t>
          </a:r>
          <a:r>
            <a:rPr lang="en-US" dirty="0" err="1"/>
            <a:t>trava</a:t>
          </a:r>
          <a:r>
            <a:rPr lang="en-US" dirty="0"/>
            <a:t> entre </a:t>
          </a:r>
          <a:r>
            <a:rPr lang="en-US" dirty="0" err="1"/>
            <a:t>contrários</a:t>
          </a:r>
          <a:r>
            <a:rPr lang="en-US" dirty="0"/>
            <a:t> </a:t>
          </a:r>
          <a:r>
            <a:rPr lang="en-US" dirty="0" err="1"/>
            <a:t>não-antagônicos</a:t>
          </a:r>
          <a:r>
            <a:rPr lang="en-US" dirty="0"/>
            <a:t>. </a:t>
          </a:r>
          <a:r>
            <a:rPr lang="en-US" dirty="0" err="1"/>
            <a:t>Corolário</a:t>
          </a:r>
          <a:r>
            <a:rPr lang="en-US" dirty="0"/>
            <a:t>: a </a:t>
          </a:r>
          <a:r>
            <a:rPr lang="en-US" dirty="0" err="1"/>
            <a:t>educação</a:t>
          </a:r>
          <a:r>
            <a:rPr lang="en-US" dirty="0"/>
            <a:t> é, </a:t>
          </a:r>
          <a:r>
            <a:rPr lang="en-US" dirty="0" err="1"/>
            <a:t>assim</a:t>
          </a:r>
          <a:r>
            <a:rPr lang="en-US" dirty="0"/>
            <a:t>,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relação</a:t>
          </a:r>
          <a:r>
            <a:rPr lang="en-US" dirty="0"/>
            <a:t> de </a:t>
          </a:r>
          <a:r>
            <a:rPr lang="en-US" dirty="0" err="1"/>
            <a:t>hegemonia</a:t>
          </a:r>
          <a:r>
            <a:rPr lang="en-US" dirty="0"/>
            <a:t> </a:t>
          </a:r>
          <a:r>
            <a:rPr lang="en-US" dirty="0" err="1"/>
            <a:t>alicerçada</a:t>
          </a:r>
          <a:r>
            <a:rPr lang="en-US" dirty="0"/>
            <a:t>, pois,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persuasão</a:t>
          </a:r>
          <a:r>
            <a:rPr lang="en-US" dirty="0"/>
            <a:t> (</a:t>
          </a:r>
          <a:r>
            <a:rPr lang="en-US" dirty="0" err="1"/>
            <a:t>consenso</a:t>
          </a:r>
          <a:r>
            <a:rPr lang="en-US" dirty="0"/>
            <a:t>, </a:t>
          </a:r>
          <a:r>
            <a:rPr lang="en-US" dirty="0" err="1"/>
            <a:t>compreensão</a:t>
          </a:r>
          <a:r>
            <a:rPr lang="en-US" dirty="0"/>
            <a:t>).</a:t>
          </a:r>
        </a:p>
      </dgm:t>
    </dgm:pt>
    <dgm:pt modelId="{670A4A61-5999-4131-9B25-A3A7C1A7C47E}" type="parTrans" cxnId="{60646783-79AD-433D-92D0-4BE108432FF0}">
      <dgm:prSet/>
      <dgm:spPr/>
      <dgm:t>
        <a:bodyPr/>
        <a:lstStyle/>
        <a:p>
          <a:endParaRPr lang="en-US"/>
        </a:p>
      </dgm:t>
    </dgm:pt>
    <dgm:pt modelId="{4ABC3DA0-7CEE-4B93-A1A3-2D8339C072F1}" type="sibTrans" cxnId="{60646783-79AD-433D-92D0-4BE108432FF0}">
      <dgm:prSet/>
      <dgm:spPr/>
      <dgm:t>
        <a:bodyPr/>
        <a:lstStyle/>
        <a:p>
          <a:endParaRPr lang="en-US"/>
        </a:p>
      </dgm:t>
    </dgm:pt>
    <dgm:pt modelId="{F1873922-59B5-4D41-A8F6-C2EE40A398B9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especificidade</a:t>
          </a:r>
          <a:r>
            <a:rPr lang="en-US" dirty="0"/>
            <a:t> da </a:t>
          </a:r>
          <a:r>
            <a:rPr lang="en-US" dirty="0" err="1"/>
            <a:t>prática</a:t>
          </a:r>
          <a:r>
            <a:rPr lang="en-US" dirty="0"/>
            <a:t> </a:t>
          </a:r>
          <a:r>
            <a:rPr lang="en-US" dirty="0" err="1"/>
            <a:t>política</a:t>
          </a:r>
          <a:r>
            <a:rPr lang="en-US" dirty="0"/>
            <a:t> se define </a:t>
          </a:r>
          <a:r>
            <a:rPr lang="en-US" dirty="0" err="1"/>
            <a:t>pelo</a:t>
          </a:r>
          <a:r>
            <a:rPr lang="en-US" dirty="0"/>
            <a:t> </a:t>
          </a:r>
          <a:r>
            <a:rPr lang="en-US" dirty="0" err="1"/>
            <a:t>caráter</a:t>
          </a:r>
          <a:r>
            <a:rPr lang="en-US" dirty="0"/>
            <a:t> de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relação</a:t>
          </a:r>
          <a:r>
            <a:rPr lang="en-US" dirty="0"/>
            <a:t> que se </a:t>
          </a:r>
          <a:r>
            <a:rPr lang="en-US" dirty="0" err="1"/>
            <a:t>trava</a:t>
          </a:r>
          <a:r>
            <a:rPr lang="en-US" dirty="0"/>
            <a:t> entre </a:t>
          </a:r>
          <a:r>
            <a:rPr lang="en-US" dirty="0" err="1"/>
            <a:t>contrários</a:t>
          </a:r>
          <a:r>
            <a:rPr lang="en-US" dirty="0"/>
            <a:t> </a:t>
          </a:r>
          <a:r>
            <a:rPr lang="en-US" dirty="0" err="1"/>
            <a:t>antagônicos</a:t>
          </a:r>
          <a:r>
            <a:rPr lang="en-US" dirty="0"/>
            <a:t>. </a:t>
          </a:r>
          <a:r>
            <a:rPr lang="en-US" dirty="0" err="1"/>
            <a:t>Corolário</a:t>
          </a:r>
          <a:r>
            <a:rPr lang="en-US" dirty="0"/>
            <a:t>: a </a:t>
          </a:r>
          <a:r>
            <a:rPr lang="en-US" dirty="0" err="1"/>
            <a:t>política</a:t>
          </a:r>
          <a:r>
            <a:rPr lang="en-US" dirty="0"/>
            <a:t> é, </a:t>
          </a:r>
          <a:r>
            <a:rPr lang="en-US" dirty="0" err="1"/>
            <a:t>então</a:t>
          </a:r>
          <a:r>
            <a:rPr lang="en-US" dirty="0"/>
            <a:t>,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relação</a:t>
          </a:r>
          <a:r>
            <a:rPr lang="en-US" dirty="0"/>
            <a:t> de </a:t>
          </a:r>
          <a:r>
            <a:rPr lang="en-US" dirty="0" err="1"/>
            <a:t>dominação</a:t>
          </a:r>
          <a:r>
            <a:rPr lang="en-US" dirty="0"/>
            <a:t> </a:t>
          </a:r>
          <a:r>
            <a:rPr lang="en-US" dirty="0" err="1"/>
            <a:t>alicerçada</a:t>
          </a:r>
          <a:r>
            <a:rPr lang="en-US" dirty="0"/>
            <a:t>, pois,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dissuasão</a:t>
          </a:r>
          <a:r>
            <a:rPr lang="en-US" dirty="0"/>
            <a:t> (</a:t>
          </a:r>
          <a:r>
            <a:rPr lang="en-US" dirty="0" err="1"/>
            <a:t>dissenso</a:t>
          </a:r>
          <a:r>
            <a:rPr lang="en-US" dirty="0"/>
            <a:t>, </a:t>
          </a:r>
          <a:r>
            <a:rPr lang="en-US" dirty="0" err="1"/>
            <a:t>repressão</a:t>
          </a:r>
          <a:r>
            <a:rPr lang="en-US" dirty="0"/>
            <a:t>).</a:t>
          </a:r>
        </a:p>
      </dgm:t>
    </dgm:pt>
    <dgm:pt modelId="{C2DBA57B-C337-4A7F-AFB8-4FDD151DE8C3}" type="parTrans" cxnId="{98F008D1-3037-42A9-A635-DBDBF3F57D08}">
      <dgm:prSet/>
      <dgm:spPr/>
      <dgm:t>
        <a:bodyPr/>
        <a:lstStyle/>
        <a:p>
          <a:endParaRPr lang="en-US"/>
        </a:p>
      </dgm:t>
    </dgm:pt>
    <dgm:pt modelId="{0C246303-6199-45CF-BCEF-0BD2E7C2564A}" type="sibTrans" cxnId="{98F008D1-3037-42A9-A635-DBDBF3F57D08}">
      <dgm:prSet/>
      <dgm:spPr/>
      <dgm:t>
        <a:bodyPr/>
        <a:lstStyle/>
        <a:p>
          <a:endParaRPr lang="en-US"/>
        </a:p>
      </dgm:t>
    </dgm:pt>
    <dgm:pt modelId="{707CC019-052E-450B-83C7-EBB451B5AA77}">
      <dgm:prSet/>
      <dgm:spPr/>
      <dgm:t>
        <a:bodyPr/>
        <a:lstStyle/>
        <a:p>
          <a:r>
            <a:rPr lang="en-US" dirty="0"/>
            <a:t>As </a:t>
          </a:r>
          <a:r>
            <a:rPr lang="en-US" dirty="0" err="1"/>
            <a:t>relações</a:t>
          </a:r>
          <a:r>
            <a:rPr lang="en-US" dirty="0"/>
            <a:t> entre </a:t>
          </a:r>
          <a:r>
            <a:rPr lang="en-US" dirty="0" err="1"/>
            <a:t>educação</a:t>
          </a:r>
          <a:r>
            <a:rPr lang="en-US" dirty="0"/>
            <a:t> e </a:t>
          </a:r>
          <a:r>
            <a:rPr lang="en-US" dirty="0" err="1"/>
            <a:t>política</a:t>
          </a:r>
          <a:r>
            <a:rPr lang="en-US" dirty="0"/>
            <a:t> se </a:t>
          </a:r>
          <a:r>
            <a:rPr lang="en-US" dirty="0" err="1"/>
            <a:t>dão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forma de </a:t>
          </a:r>
          <a:r>
            <a:rPr lang="en-US" dirty="0" err="1"/>
            <a:t>autonomia</a:t>
          </a:r>
          <a:r>
            <a:rPr lang="en-US" dirty="0"/>
            <a:t> </a:t>
          </a:r>
          <a:r>
            <a:rPr lang="en-US" dirty="0" err="1"/>
            <a:t>relativa</a:t>
          </a:r>
          <a:r>
            <a:rPr lang="en-US" dirty="0"/>
            <a:t> e </a:t>
          </a:r>
          <a:r>
            <a:rPr lang="en-US" dirty="0" err="1"/>
            <a:t>dependência</a:t>
          </a:r>
          <a:r>
            <a:rPr lang="en-US" dirty="0"/>
            <a:t> </a:t>
          </a:r>
          <a:r>
            <a:rPr lang="en-US" dirty="0" err="1"/>
            <a:t>recíproca</a:t>
          </a:r>
          <a:r>
            <a:rPr lang="en-US" dirty="0"/>
            <a:t>.</a:t>
          </a:r>
        </a:p>
      </dgm:t>
    </dgm:pt>
    <dgm:pt modelId="{A34FE4F4-2AA4-44A3-B3B3-EFE87DBF64DE}" type="parTrans" cxnId="{83E701F4-4469-4625-B010-26BF775C4E42}">
      <dgm:prSet/>
      <dgm:spPr/>
      <dgm:t>
        <a:bodyPr/>
        <a:lstStyle/>
        <a:p>
          <a:endParaRPr lang="en-US"/>
        </a:p>
      </dgm:t>
    </dgm:pt>
    <dgm:pt modelId="{D2FBA0B7-4200-424E-8A23-C474366D7B0D}" type="sibTrans" cxnId="{83E701F4-4469-4625-B010-26BF775C4E42}">
      <dgm:prSet/>
      <dgm:spPr/>
      <dgm:t>
        <a:bodyPr/>
        <a:lstStyle/>
        <a:p>
          <a:endParaRPr lang="en-US"/>
        </a:p>
      </dgm:t>
    </dgm:pt>
    <dgm:pt modelId="{902C5869-C32E-47D2-A259-4D6218330566}">
      <dgm:prSet/>
      <dgm:spPr/>
      <dgm:t>
        <a:bodyPr/>
        <a:lstStyle/>
        <a:p>
          <a:r>
            <a:rPr lang="en-US" dirty="0"/>
            <a:t>As </a:t>
          </a:r>
          <a:r>
            <a:rPr lang="en-US" dirty="0" err="1"/>
            <a:t>sociedades</a:t>
          </a:r>
          <a:r>
            <a:rPr lang="en-US" dirty="0"/>
            <a:t> de </a:t>
          </a:r>
          <a:r>
            <a:rPr lang="en-US" dirty="0" err="1"/>
            <a:t>classe</a:t>
          </a:r>
          <a:r>
            <a:rPr lang="en-US" dirty="0"/>
            <a:t> se </a:t>
          </a:r>
          <a:r>
            <a:rPr lang="en-US" dirty="0" err="1"/>
            <a:t>caracterizam</a:t>
          </a:r>
          <a:r>
            <a:rPr lang="en-US" dirty="0"/>
            <a:t> </a:t>
          </a:r>
          <a:r>
            <a:rPr lang="en-US" dirty="0" err="1"/>
            <a:t>pelo</a:t>
          </a:r>
          <a:r>
            <a:rPr lang="en-US" dirty="0"/>
            <a:t> </a:t>
          </a:r>
          <a:r>
            <a:rPr lang="en-US" dirty="0" err="1"/>
            <a:t>primado</a:t>
          </a:r>
          <a:r>
            <a:rPr lang="en-US" dirty="0"/>
            <a:t> da </a:t>
          </a:r>
          <a:r>
            <a:rPr lang="en-US" dirty="0" err="1"/>
            <a:t>política</a:t>
          </a:r>
          <a:r>
            <a:rPr lang="en-US" dirty="0"/>
            <a:t>, o que </a:t>
          </a:r>
          <a:r>
            <a:rPr lang="en-US" dirty="0" err="1"/>
            <a:t>determina</a:t>
          </a:r>
          <a:r>
            <a:rPr lang="en-US" dirty="0"/>
            <a:t> a </a:t>
          </a:r>
          <a:r>
            <a:rPr lang="en-US" dirty="0" err="1"/>
            <a:t>subordinação</a:t>
          </a:r>
          <a:r>
            <a:rPr lang="en-US" dirty="0"/>
            <a:t> real da </a:t>
          </a:r>
          <a:r>
            <a:rPr lang="en-US" dirty="0" err="1"/>
            <a:t>educação</a:t>
          </a:r>
          <a:r>
            <a:rPr lang="en-US" dirty="0"/>
            <a:t> à </a:t>
          </a:r>
          <a:r>
            <a:rPr lang="en-US" dirty="0" err="1"/>
            <a:t>prática</a:t>
          </a:r>
          <a:r>
            <a:rPr lang="en-US" dirty="0"/>
            <a:t> </a:t>
          </a:r>
          <a:r>
            <a:rPr lang="en-US" dirty="0" err="1"/>
            <a:t>política</a:t>
          </a:r>
          <a:r>
            <a:rPr lang="en-US" dirty="0"/>
            <a:t>.</a:t>
          </a:r>
        </a:p>
      </dgm:t>
    </dgm:pt>
    <dgm:pt modelId="{69CE982D-826E-474A-B648-D5D14373D327}" type="parTrans" cxnId="{22177D94-4CF8-4D34-9D71-A1147065319E}">
      <dgm:prSet/>
      <dgm:spPr/>
      <dgm:t>
        <a:bodyPr/>
        <a:lstStyle/>
        <a:p>
          <a:endParaRPr lang="en-US"/>
        </a:p>
      </dgm:t>
    </dgm:pt>
    <dgm:pt modelId="{6FE7D2C0-B08D-46EB-8B29-F300AAEE897A}" type="sibTrans" cxnId="{22177D94-4CF8-4D34-9D71-A1147065319E}">
      <dgm:prSet/>
      <dgm:spPr/>
      <dgm:t>
        <a:bodyPr/>
        <a:lstStyle/>
        <a:p>
          <a:endParaRPr lang="en-US"/>
        </a:p>
      </dgm:t>
    </dgm:pt>
    <dgm:pt modelId="{8D3E8C0B-651A-41E0-8131-9A85173C2B56}">
      <dgm:prSet/>
      <dgm:spPr/>
      <dgm:t>
        <a:bodyPr/>
        <a:lstStyle/>
        <a:p>
          <a:r>
            <a:rPr lang="en-US" dirty="0" err="1"/>
            <a:t>Superada</a:t>
          </a:r>
          <a:r>
            <a:rPr lang="en-US" dirty="0"/>
            <a:t> a </a:t>
          </a:r>
          <a:r>
            <a:rPr lang="en-US" dirty="0" err="1"/>
            <a:t>sociedade</a:t>
          </a:r>
          <a:r>
            <a:rPr lang="en-US" dirty="0"/>
            <a:t> de classes, </a:t>
          </a:r>
          <a:r>
            <a:rPr lang="en-US" dirty="0" err="1"/>
            <a:t>cessa</a:t>
          </a:r>
          <a:r>
            <a:rPr lang="en-US" dirty="0"/>
            <a:t> o </a:t>
          </a:r>
          <a:r>
            <a:rPr lang="en-US" dirty="0" err="1"/>
            <a:t>primado</a:t>
          </a:r>
          <a:r>
            <a:rPr lang="en-US" dirty="0"/>
            <a:t> da </a:t>
          </a:r>
          <a:r>
            <a:rPr lang="en-US" dirty="0" err="1"/>
            <a:t>política</a:t>
          </a:r>
          <a:r>
            <a:rPr lang="en-US" dirty="0"/>
            <a:t> e,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consequência</a:t>
          </a:r>
          <a:r>
            <a:rPr lang="en-US" dirty="0"/>
            <a:t>, a </a:t>
          </a:r>
          <a:r>
            <a:rPr lang="en-US" dirty="0" err="1"/>
            <a:t>subordinação</a:t>
          </a:r>
          <a:r>
            <a:rPr lang="en-US" dirty="0"/>
            <a:t> da </a:t>
          </a:r>
          <a:r>
            <a:rPr lang="en-US" dirty="0" err="1"/>
            <a:t>educação</a:t>
          </a:r>
          <a:r>
            <a:rPr lang="en-US" dirty="0"/>
            <a:t>.</a:t>
          </a:r>
        </a:p>
      </dgm:t>
    </dgm:pt>
    <dgm:pt modelId="{1A343688-EFE7-41AC-B6E3-48BC7527BF7A}" type="parTrans" cxnId="{11CEDFD6-4CB3-4164-8858-0C40E623912A}">
      <dgm:prSet/>
      <dgm:spPr/>
      <dgm:t>
        <a:bodyPr/>
        <a:lstStyle/>
        <a:p>
          <a:endParaRPr lang="en-US"/>
        </a:p>
      </dgm:t>
    </dgm:pt>
    <dgm:pt modelId="{0BD5B0B1-5200-4006-A440-D081AE576856}" type="sibTrans" cxnId="{11CEDFD6-4CB3-4164-8858-0C40E623912A}">
      <dgm:prSet/>
      <dgm:spPr/>
      <dgm:t>
        <a:bodyPr/>
        <a:lstStyle/>
        <a:p>
          <a:endParaRPr lang="en-US"/>
        </a:p>
      </dgm:t>
    </dgm:pt>
    <dgm:pt modelId="{0BC72FCA-1075-4BA8-ADE1-5A824B776507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função</a:t>
          </a:r>
          <a:r>
            <a:rPr lang="en-US" dirty="0"/>
            <a:t> </a:t>
          </a:r>
          <a:r>
            <a:rPr lang="en-US" dirty="0" err="1"/>
            <a:t>política</a:t>
          </a:r>
          <a:r>
            <a:rPr lang="en-US" dirty="0"/>
            <a:t> da </a:t>
          </a:r>
          <a:r>
            <a:rPr lang="en-US" dirty="0" err="1"/>
            <a:t>educação</a:t>
          </a:r>
          <a:r>
            <a:rPr lang="en-US" dirty="0"/>
            <a:t> se </a:t>
          </a:r>
          <a:r>
            <a:rPr lang="en-US" dirty="0" err="1"/>
            <a:t>cumpre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medida</a:t>
          </a:r>
          <a:r>
            <a:rPr lang="en-US" dirty="0"/>
            <a:t> </a:t>
          </a:r>
          <a:r>
            <a:rPr lang="en-US" dirty="0" err="1"/>
            <a:t>em</a:t>
          </a:r>
          <a:r>
            <a:rPr lang="en-US" dirty="0"/>
            <a:t> que </a:t>
          </a:r>
          <a:r>
            <a:rPr lang="en-US" dirty="0" err="1"/>
            <a:t>ela</a:t>
          </a:r>
          <a:r>
            <a:rPr lang="en-US" dirty="0"/>
            <a:t> se </a:t>
          </a:r>
          <a:r>
            <a:rPr lang="en-US" dirty="0" err="1"/>
            <a:t>realiza</a:t>
          </a:r>
          <a:r>
            <a:rPr lang="en-US" dirty="0"/>
            <a:t> </a:t>
          </a:r>
          <a:r>
            <a:rPr lang="en-US" dirty="0" err="1"/>
            <a:t>enquanto</a:t>
          </a:r>
          <a:r>
            <a:rPr lang="en-US" dirty="0"/>
            <a:t> </a:t>
          </a:r>
          <a:r>
            <a:rPr lang="en-US" dirty="0" err="1"/>
            <a:t>prática</a:t>
          </a:r>
          <a:r>
            <a:rPr lang="en-US" dirty="0"/>
            <a:t> </a:t>
          </a:r>
          <a:r>
            <a:rPr lang="en-US" dirty="0" err="1"/>
            <a:t>especificamente</a:t>
          </a:r>
          <a:r>
            <a:rPr lang="en-US" dirty="0"/>
            <a:t> </a:t>
          </a:r>
          <a:r>
            <a:rPr lang="en-US" dirty="0" err="1"/>
            <a:t>pedagógica</a:t>
          </a:r>
          <a:r>
            <a:rPr lang="en-US" dirty="0"/>
            <a:t>.</a:t>
          </a:r>
        </a:p>
      </dgm:t>
    </dgm:pt>
    <dgm:pt modelId="{8642CFBA-76B2-4B47-85B0-8F23A5717612}" type="parTrans" cxnId="{A747B1E6-B47A-458A-AB11-52D344C9486E}">
      <dgm:prSet/>
      <dgm:spPr/>
      <dgm:t>
        <a:bodyPr/>
        <a:lstStyle/>
        <a:p>
          <a:endParaRPr lang="en-US"/>
        </a:p>
      </dgm:t>
    </dgm:pt>
    <dgm:pt modelId="{244CA34C-7E23-4CE8-B8DF-BDFC8B5964D0}" type="sibTrans" cxnId="{A747B1E6-B47A-458A-AB11-52D344C9486E}">
      <dgm:prSet/>
      <dgm:spPr/>
      <dgm:t>
        <a:bodyPr/>
        <a:lstStyle/>
        <a:p>
          <a:endParaRPr lang="en-US"/>
        </a:p>
      </dgm:t>
    </dgm:pt>
    <dgm:pt modelId="{99AE8640-7843-4275-BD57-1F35EC8F37A5}">
      <dgm:prSet/>
      <dgm:spPr/>
      <dgm:t>
        <a:bodyPr/>
        <a:lstStyle/>
        <a:p>
          <a:r>
            <a:rPr lang="en-US" dirty="0"/>
            <a:t>7.A </a:t>
          </a:r>
          <a:r>
            <a:rPr lang="en-US" dirty="0" err="1"/>
            <a:t>especificidade</a:t>
          </a:r>
          <a:r>
            <a:rPr lang="en-US" dirty="0"/>
            <a:t> da </a:t>
          </a:r>
          <a:r>
            <a:rPr lang="en-US" dirty="0" err="1"/>
            <a:t>prática</a:t>
          </a:r>
          <a:r>
            <a:rPr lang="en-US" dirty="0"/>
            <a:t> </a:t>
          </a:r>
          <a:r>
            <a:rPr lang="en-US" dirty="0" err="1"/>
            <a:t>política</a:t>
          </a:r>
          <a:r>
            <a:rPr lang="en-US" dirty="0"/>
            <a:t> se define </a:t>
          </a:r>
          <a:r>
            <a:rPr lang="en-US" dirty="0" err="1"/>
            <a:t>pelo</a:t>
          </a:r>
          <a:r>
            <a:rPr lang="en-US" dirty="0"/>
            <a:t> </a:t>
          </a:r>
          <a:r>
            <a:rPr lang="en-US" dirty="0" err="1"/>
            <a:t>caráter</a:t>
          </a:r>
          <a:r>
            <a:rPr lang="en-US" dirty="0"/>
            <a:t> de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relação</a:t>
          </a:r>
          <a:r>
            <a:rPr lang="en-US" dirty="0"/>
            <a:t> que se </a:t>
          </a:r>
          <a:r>
            <a:rPr lang="en-US" dirty="0" err="1"/>
            <a:t>trava</a:t>
          </a:r>
          <a:r>
            <a:rPr lang="en-US" dirty="0"/>
            <a:t> entre </a:t>
          </a:r>
          <a:r>
            <a:rPr lang="en-US" dirty="0" err="1"/>
            <a:t>contrários</a:t>
          </a:r>
          <a:r>
            <a:rPr lang="en-US" dirty="0"/>
            <a:t> </a:t>
          </a:r>
          <a:r>
            <a:rPr lang="en-US" dirty="0" err="1"/>
            <a:t>antagônicos</a:t>
          </a:r>
          <a:r>
            <a:rPr lang="en-US" dirty="0"/>
            <a:t>. </a:t>
          </a:r>
          <a:r>
            <a:rPr lang="en-US" dirty="0" err="1"/>
            <a:t>Corolário</a:t>
          </a:r>
          <a:r>
            <a:rPr lang="en-US" dirty="0"/>
            <a:t>: a </a:t>
          </a:r>
          <a:r>
            <a:rPr lang="en-US" dirty="0" err="1"/>
            <a:t>política</a:t>
          </a:r>
          <a:r>
            <a:rPr lang="en-US" dirty="0"/>
            <a:t> é, </a:t>
          </a:r>
          <a:r>
            <a:rPr lang="en-US" dirty="0" err="1"/>
            <a:t>então</a:t>
          </a:r>
          <a:r>
            <a:rPr lang="en-US" dirty="0"/>
            <a:t>,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relação</a:t>
          </a:r>
          <a:r>
            <a:rPr lang="en-US" dirty="0"/>
            <a:t> de </a:t>
          </a:r>
          <a:r>
            <a:rPr lang="en-US" dirty="0" err="1"/>
            <a:t>dominação</a:t>
          </a:r>
          <a:r>
            <a:rPr lang="en-US" dirty="0"/>
            <a:t> </a:t>
          </a:r>
          <a:r>
            <a:rPr lang="en-US" dirty="0" err="1"/>
            <a:t>alicerçada</a:t>
          </a:r>
          <a:r>
            <a:rPr lang="en-US" dirty="0"/>
            <a:t>, pois,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dissuasão</a:t>
          </a:r>
          <a:r>
            <a:rPr lang="en-US" dirty="0"/>
            <a:t> (</a:t>
          </a:r>
          <a:r>
            <a:rPr lang="en-US" dirty="0" err="1"/>
            <a:t>dissenso</a:t>
          </a:r>
          <a:r>
            <a:rPr lang="en-US" dirty="0"/>
            <a:t>, </a:t>
          </a:r>
          <a:r>
            <a:rPr lang="en-US" dirty="0" err="1"/>
            <a:t>repressão</a:t>
          </a:r>
          <a:r>
            <a:rPr lang="en-US" dirty="0"/>
            <a:t>).</a:t>
          </a:r>
        </a:p>
      </dgm:t>
    </dgm:pt>
    <dgm:pt modelId="{6D7E2E74-A233-47EB-AB4E-7A2BD4C0FE97}" type="parTrans" cxnId="{4BE3051E-0728-4666-9DC6-C8EBA2B1738E}">
      <dgm:prSet/>
      <dgm:spPr/>
      <dgm:t>
        <a:bodyPr/>
        <a:lstStyle/>
        <a:p>
          <a:endParaRPr lang="en-US"/>
        </a:p>
      </dgm:t>
    </dgm:pt>
    <dgm:pt modelId="{EA62E99A-FB60-4CD0-AFA3-69D01333B948}" type="sibTrans" cxnId="{4BE3051E-0728-4666-9DC6-C8EBA2B1738E}">
      <dgm:prSet/>
      <dgm:spPr/>
      <dgm:t>
        <a:bodyPr/>
        <a:lstStyle/>
        <a:p>
          <a:endParaRPr lang="en-US"/>
        </a:p>
      </dgm:t>
    </dgm:pt>
    <dgm:pt modelId="{BD8E0E0C-416B-40F8-9D1B-20D42F1539C2}">
      <dgm:prSet/>
      <dgm:spPr/>
      <dgm:t>
        <a:bodyPr/>
        <a:lstStyle/>
        <a:p>
          <a:r>
            <a:rPr lang="en-US" dirty="0"/>
            <a:t>8.As </a:t>
          </a:r>
          <a:r>
            <a:rPr lang="en-US" dirty="0" err="1"/>
            <a:t>relações</a:t>
          </a:r>
          <a:r>
            <a:rPr lang="en-US" dirty="0"/>
            <a:t> entre </a:t>
          </a:r>
          <a:r>
            <a:rPr lang="en-US" dirty="0" err="1"/>
            <a:t>educação</a:t>
          </a:r>
          <a:r>
            <a:rPr lang="en-US" dirty="0"/>
            <a:t> e </a:t>
          </a:r>
          <a:r>
            <a:rPr lang="en-US" dirty="0" err="1"/>
            <a:t>política</a:t>
          </a:r>
          <a:r>
            <a:rPr lang="en-US" dirty="0"/>
            <a:t> se </a:t>
          </a:r>
          <a:r>
            <a:rPr lang="en-US" dirty="0" err="1"/>
            <a:t>dão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forma de </a:t>
          </a:r>
          <a:r>
            <a:rPr lang="en-US" dirty="0" err="1"/>
            <a:t>autonomia</a:t>
          </a:r>
          <a:r>
            <a:rPr lang="en-US" dirty="0"/>
            <a:t> </a:t>
          </a:r>
          <a:r>
            <a:rPr lang="en-US" dirty="0" err="1"/>
            <a:t>relativa</a:t>
          </a:r>
          <a:r>
            <a:rPr lang="en-US" dirty="0"/>
            <a:t> e </a:t>
          </a:r>
          <a:r>
            <a:rPr lang="en-US" dirty="0" err="1"/>
            <a:t>dependência</a:t>
          </a:r>
          <a:r>
            <a:rPr lang="en-US" dirty="0"/>
            <a:t> </a:t>
          </a:r>
          <a:r>
            <a:rPr lang="en-US" dirty="0" err="1"/>
            <a:t>recíproca</a:t>
          </a:r>
          <a:r>
            <a:rPr lang="en-US" dirty="0"/>
            <a:t>.</a:t>
          </a:r>
        </a:p>
      </dgm:t>
    </dgm:pt>
    <dgm:pt modelId="{369B63E0-C7E7-4A13-87F2-B35EFC53F709}" type="parTrans" cxnId="{62FDB5AB-A668-4613-B286-B92751210222}">
      <dgm:prSet/>
      <dgm:spPr/>
      <dgm:t>
        <a:bodyPr/>
        <a:lstStyle/>
        <a:p>
          <a:endParaRPr lang="en-US"/>
        </a:p>
      </dgm:t>
    </dgm:pt>
    <dgm:pt modelId="{B9B8C484-D359-4073-8407-CABE943EEE87}" type="sibTrans" cxnId="{62FDB5AB-A668-4613-B286-B92751210222}">
      <dgm:prSet/>
      <dgm:spPr/>
      <dgm:t>
        <a:bodyPr/>
        <a:lstStyle/>
        <a:p>
          <a:endParaRPr lang="en-US"/>
        </a:p>
      </dgm:t>
    </dgm:pt>
    <dgm:pt modelId="{1C0EE67C-86AE-4C81-980B-09E5FAD7040B}">
      <dgm:prSet/>
      <dgm:spPr/>
      <dgm:t>
        <a:bodyPr/>
        <a:lstStyle/>
        <a:p>
          <a:r>
            <a:rPr lang="en-US" dirty="0"/>
            <a:t>9.As </a:t>
          </a:r>
          <a:r>
            <a:rPr lang="en-US" dirty="0" err="1"/>
            <a:t>sociedades</a:t>
          </a:r>
          <a:r>
            <a:rPr lang="en-US" dirty="0"/>
            <a:t> de </a:t>
          </a:r>
          <a:r>
            <a:rPr lang="en-US" dirty="0" err="1"/>
            <a:t>classe</a:t>
          </a:r>
          <a:r>
            <a:rPr lang="en-US" dirty="0"/>
            <a:t> se </a:t>
          </a:r>
          <a:r>
            <a:rPr lang="en-US" dirty="0" err="1"/>
            <a:t>caracterizam</a:t>
          </a:r>
          <a:r>
            <a:rPr lang="en-US" dirty="0"/>
            <a:t> </a:t>
          </a:r>
          <a:r>
            <a:rPr lang="en-US" dirty="0" err="1"/>
            <a:t>pelo</a:t>
          </a:r>
          <a:r>
            <a:rPr lang="en-US" dirty="0"/>
            <a:t> </a:t>
          </a:r>
          <a:r>
            <a:rPr lang="en-US" dirty="0" err="1"/>
            <a:t>primado</a:t>
          </a:r>
          <a:r>
            <a:rPr lang="en-US" dirty="0"/>
            <a:t> da </a:t>
          </a:r>
          <a:r>
            <a:rPr lang="en-US" dirty="0" err="1"/>
            <a:t>política</a:t>
          </a:r>
          <a:r>
            <a:rPr lang="en-US" dirty="0"/>
            <a:t>, o que </a:t>
          </a:r>
          <a:r>
            <a:rPr lang="en-US" dirty="0" err="1"/>
            <a:t>determina</a:t>
          </a:r>
          <a:r>
            <a:rPr lang="en-US" dirty="0"/>
            <a:t> a </a:t>
          </a:r>
          <a:r>
            <a:rPr lang="en-US" dirty="0" err="1"/>
            <a:t>subordinação</a:t>
          </a:r>
          <a:r>
            <a:rPr lang="en-US" dirty="0"/>
            <a:t> real da </a:t>
          </a:r>
          <a:r>
            <a:rPr lang="en-US" dirty="0" err="1"/>
            <a:t>educação</a:t>
          </a:r>
          <a:r>
            <a:rPr lang="en-US" dirty="0"/>
            <a:t> à </a:t>
          </a:r>
          <a:r>
            <a:rPr lang="en-US" dirty="0" err="1"/>
            <a:t>prática</a:t>
          </a:r>
          <a:r>
            <a:rPr lang="en-US" dirty="0"/>
            <a:t> </a:t>
          </a:r>
          <a:r>
            <a:rPr lang="en-US" dirty="0" err="1"/>
            <a:t>política</a:t>
          </a:r>
          <a:r>
            <a:rPr lang="en-US" dirty="0"/>
            <a:t>.</a:t>
          </a:r>
        </a:p>
      </dgm:t>
    </dgm:pt>
    <dgm:pt modelId="{8D7EFC59-141B-4D57-8328-95142936C8E0}" type="parTrans" cxnId="{CB401693-8662-410C-A366-E3754E310086}">
      <dgm:prSet/>
      <dgm:spPr/>
      <dgm:t>
        <a:bodyPr/>
        <a:lstStyle/>
        <a:p>
          <a:endParaRPr lang="en-US"/>
        </a:p>
      </dgm:t>
    </dgm:pt>
    <dgm:pt modelId="{9180514D-8A18-4C6A-BE52-9C81046930AE}" type="sibTrans" cxnId="{CB401693-8662-410C-A366-E3754E310086}">
      <dgm:prSet/>
      <dgm:spPr/>
      <dgm:t>
        <a:bodyPr/>
        <a:lstStyle/>
        <a:p>
          <a:endParaRPr lang="en-US"/>
        </a:p>
      </dgm:t>
    </dgm:pt>
    <dgm:pt modelId="{635B395C-6CAA-44A0-8374-55F27C44C575}">
      <dgm:prSet/>
      <dgm:spPr/>
      <dgm:t>
        <a:bodyPr/>
        <a:lstStyle/>
        <a:p>
          <a:r>
            <a:rPr lang="en-US" dirty="0"/>
            <a:t>10Superada a </a:t>
          </a:r>
          <a:r>
            <a:rPr lang="en-US" dirty="0" err="1"/>
            <a:t>sociedade</a:t>
          </a:r>
          <a:r>
            <a:rPr lang="en-US" dirty="0"/>
            <a:t> de classes, </a:t>
          </a:r>
          <a:r>
            <a:rPr lang="en-US" dirty="0" err="1"/>
            <a:t>cessa</a:t>
          </a:r>
          <a:r>
            <a:rPr lang="en-US" dirty="0"/>
            <a:t> o </a:t>
          </a:r>
          <a:r>
            <a:rPr lang="en-US" dirty="0" err="1"/>
            <a:t>primado</a:t>
          </a:r>
          <a:r>
            <a:rPr lang="en-US" dirty="0"/>
            <a:t> da </a:t>
          </a:r>
          <a:r>
            <a:rPr lang="en-US" dirty="0" err="1"/>
            <a:t>política</a:t>
          </a:r>
          <a:r>
            <a:rPr lang="en-US" dirty="0"/>
            <a:t> e,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consequência</a:t>
          </a:r>
          <a:r>
            <a:rPr lang="en-US" dirty="0"/>
            <a:t>, a </a:t>
          </a:r>
          <a:r>
            <a:rPr lang="en-US" dirty="0" err="1"/>
            <a:t>subordinação</a:t>
          </a:r>
          <a:r>
            <a:rPr lang="en-US" dirty="0"/>
            <a:t> da </a:t>
          </a:r>
          <a:r>
            <a:rPr lang="en-US" dirty="0" err="1"/>
            <a:t>educação</a:t>
          </a:r>
          <a:r>
            <a:rPr lang="en-US" dirty="0"/>
            <a:t>.</a:t>
          </a:r>
        </a:p>
      </dgm:t>
    </dgm:pt>
    <dgm:pt modelId="{7C053980-8AE6-4472-A885-30A2241FEDF1}" type="parTrans" cxnId="{6EB5A51D-4EC4-4904-B0F1-24D1E07D24DB}">
      <dgm:prSet/>
      <dgm:spPr/>
      <dgm:t>
        <a:bodyPr/>
        <a:lstStyle/>
        <a:p>
          <a:endParaRPr lang="en-US"/>
        </a:p>
      </dgm:t>
    </dgm:pt>
    <dgm:pt modelId="{2683ABA1-F47B-4144-BAD2-23ACC71E8C49}" type="sibTrans" cxnId="{6EB5A51D-4EC4-4904-B0F1-24D1E07D24DB}">
      <dgm:prSet/>
      <dgm:spPr/>
      <dgm:t>
        <a:bodyPr/>
        <a:lstStyle/>
        <a:p>
          <a:endParaRPr lang="en-US"/>
        </a:p>
      </dgm:t>
    </dgm:pt>
    <dgm:pt modelId="{578D6388-4873-477A-B806-207FF1CBC764}">
      <dgm:prSet/>
      <dgm:spPr/>
      <dgm:t>
        <a:bodyPr/>
        <a:lstStyle/>
        <a:p>
          <a:r>
            <a:rPr lang="en-US" dirty="0"/>
            <a:t>11. A </a:t>
          </a:r>
          <a:r>
            <a:rPr lang="en-US" dirty="0" err="1"/>
            <a:t>função</a:t>
          </a:r>
          <a:r>
            <a:rPr lang="en-US" dirty="0"/>
            <a:t> </a:t>
          </a:r>
          <a:r>
            <a:rPr lang="en-US" dirty="0" err="1"/>
            <a:t>política</a:t>
          </a:r>
          <a:r>
            <a:rPr lang="en-US" dirty="0"/>
            <a:t> da </a:t>
          </a:r>
          <a:r>
            <a:rPr lang="en-US" dirty="0" err="1"/>
            <a:t>educação</a:t>
          </a:r>
          <a:r>
            <a:rPr lang="en-US" dirty="0"/>
            <a:t> se </a:t>
          </a:r>
          <a:r>
            <a:rPr lang="en-US" dirty="0" err="1"/>
            <a:t>cumpre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medida</a:t>
          </a:r>
          <a:r>
            <a:rPr lang="en-US" dirty="0"/>
            <a:t> </a:t>
          </a:r>
          <a:r>
            <a:rPr lang="en-US" dirty="0" err="1"/>
            <a:t>em</a:t>
          </a:r>
          <a:r>
            <a:rPr lang="en-US" dirty="0"/>
            <a:t> que </a:t>
          </a:r>
          <a:r>
            <a:rPr lang="en-US" dirty="0" err="1"/>
            <a:t>ela</a:t>
          </a:r>
          <a:r>
            <a:rPr lang="en-US" dirty="0"/>
            <a:t> se </a:t>
          </a:r>
          <a:r>
            <a:rPr lang="en-US" dirty="0" err="1"/>
            <a:t>realiza</a:t>
          </a:r>
          <a:r>
            <a:rPr lang="en-US" dirty="0"/>
            <a:t> </a:t>
          </a:r>
          <a:r>
            <a:rPr lang="en-US" dirty="0" err="1"/>
            <a:t>enquanto</a:t>
          </a:r>
          <a:r>
            <a:rPr lang="en-US" dirty="0"/>
            <a:t> </a:t>
          </a:r>
          <a:r>
            <a:rPr lang="en-US" dirty="0" err="1"/>
            <a:t>prática</a:t>
          </a:r>
          <a:r>
            <a:rPr lang="en-US" dirty="0"/>
            <a:t> </a:t>
          </a:r>
          <a:r>
            <a:rPr lang="en-US" dirty="0" err="1"/>
            <a:t>especificamente</a:t>
          </a:r>
          <a:r>
            <a:rPr lang="en-US" dirty="0"/>
            <a:t> </a:t>
          </a:r>
          <a:r>
            <a:rPr lang="en-US" dirty="0" err="1"/>
            <a:t>pedagógica</a:t>
          </a:r>
          <a:r>
            <a:rPr lang="en-US" dirty="0"/>
            <a:t>.</a:t>
          </a:r>
        </a:p>
      </dgm:t>
    </dgm:pt>
    <dgm:pt modelId="{7BB3ECAD-CDB7-4B1C-A2A3-AAC60AD128F8}" type="parTrans" cxnId="{033D89B7-9B63-46DA-A817-B02276161437}">
      <dgm:prSet/>
      <dgm:spPr/>
      <dgm:t>
        <a:bodyPr/>
        <a:lstStyle/>
        <a:p>
          <a:endParaRPr lang="en-US"/>
        </a:p>
      </dgm:t>
    </dgm:pt>
    <dgm:pt modelId="{F27813CA-AFAF-4967-9724-A4230CFC2500}" type="sibTrans" cxnId="{033D89B7-9B63-46DA-A817-B02276161437}">
      <dgm:prSet/>
      <dgm:spPr/>
      <dgm:t>
        <a:bodyPr/>
        <a:lstStyle/>
        <a:p>
          <a:endParaRPr lang="en-US"/>
        </a:p>
      </dgm:t>
    </dgm:pt>
    <dgm:pt modelId="{7A2EF58C-A385-42D4-8989-61CF521E74D9}" type="pres">
      <dgm:prSet presAssocID="{536F8B7C-A200-462D-8CB0-78DE88C8DF0D}" presName="diagram" presStyleCnt="0">
        <dgm:presLayoutVars>
          <dgm:dir/>
          <dgm:resizeHandles val="exact"/>
        </dgm:presLayoutVars>
      </dgm:prSet>
      <dgm:spPr/>
    </dgm:pt>
    <dgm:pt modelId="{DA6BF4AD-6443-4D25-B764-A54ADE7200C5}" type="pres">
      <dgm:prSet presAssocID="{7610A686-6176-44AF-AF35-68BC25E78CC5}" presName="node" presStyleLbl="node1" presStyleIdx="0" presStyleCnt="11">
        <dgm:presLayoutVars>
          <dgm:bulletEnabled val="1"/>
        </dgm:presLayoutVars>
      </dgm:prSet>
      <dgm:spPr/>
    </dgm:pt>
    <dgm:pt modelId="{04E6E206-DE17-408C-90F3-4C05AD7939DE}" type="pres">
      <dgm:prSet presAssocID="{4ABC3DA0-7CEE-4B93-A1A3-2D8339C072F1}" presName="sibTrans" presStyleCnt="0"/>
      <dgm:spPr/>
    </dgm:pt>
    <dgm:pt modelId="{495BBE3B-37D0-4D10-B9F3-653B91C6A89C}" type="pres">
      <dgm:prSet presAssocID="{F1873922-59B5-4D41-A8F6-C2EE40A398B9}" presName="node" presStyleLbl="node1" presStyleIdx="1" presStyleCnt="11">
        <dgm:presLayoutVars>
          <dgm:bulletEnabled val="1"/>
        </dgm:presLayoutVars>
      </dgm:prSet>
      <dgm:spPr/>
    </dgm:pt>
    <dgm:pt modelId="{899A1065-D43E-4A05-9D7B-9ADF9AB796BF}" type="pres">
      <dgm:prSet presAssocID="{0C246303-6199-45CF-BCEF-0BD2E7C2564A}" presName="sibTrans" presStyleCnt="0"/>
      <dgm:spPr/>
    </dgm:pt>
    <dgm:pt modelId="{A744861B-F6EE-436D-BA59-41BCA4F16A21}" type="pres">
      <dgm:prSet presAssocID="{707CC019-052E-450B-83C7-EBB451B5AA77}" presName="node" presStyleLbl="node1" presStyleIdx="2" presStyleCnt="11">
        <dgm:presLayoutVars>
          <dgm:bulletEnabled val="1"/>
        </dgm:presLayoutVars>
      </dgm:prSet>
      <dgm:spPr/>
    </dgm:pt>
    <dgm:pt modelId="{5F625720-80D6-458E-B92B-899A4D49BE6E}" type="pres">
      <dgm:prSet presAssocID="{D2FBA0B7-4200-424E-8A23-C474366D7B0D}" presName="sibTrans" presStyleCnt="0"/>
      <dgm:spPr/>
    </dgm:pt>
    <dgm:pt modelId="{8C9FF909-4807-4D23-B76C-2F340CBA7B92}" type="pres">
      <dgm:prSet presAssocID="{902C5869-C32E-47D2-A259-4D6218330566}" presName="node" presStyleLbl="node1" presStyleIdx="3" presStyleCnt="11">
        <dgm:presLayoutVars>
          <dgm:bulletEnabled val="1"/>
        </dgm:presLayoutVars>
      </dgm:prSet>
      <dgm:spPr/>
    </dgm:pt>
    <dgm:pt modelId="{03BF20C6-DD06-4DEB-A9EA-E388F99A69BB}" type="pres">
      <dgm:prSet presAssocID="{6FE7D2C0-B08D-46EB-8B29-F300AAEE897A}" presName="sibTrans" presStyleCnt="0"/>
      <dgm:spPr/>
    </dgm:pt>
    <dgm:pt modelId="{1FDBD07A-D40B-40C6-A2D6-B600505DE66A}" type="pres">
      <dgm:prSet presAssocID="{8D3E8C0B-651A-41E0-8131-9A85173C2B56}" presName="node" presStyleLbl="node1" presStyleIdx="4" presStyleCnt="11">
        <dgm:presLayoutVars>
          <dgm:bulletEnabled val="1"/>
        </dgm:presLayoutVars>
      </dgm:prSet>
      <dgm:spPr/>
    </dgm:pt>
    <dgm:pt modelId="{20E0EB98-B82D-4563-A1ED-1643326061E1}" type="pres">
      <dgm:prSet presAssocID="{0BD5B0B1-5200-4006-A440-D081AE576856}" presName="sibTrans" presStyleCnt="0"/>
      <dgm:spPr/>
    </dgm:pt>
    <dgm:pt modelId="{1F3F1591-F45E-4BA0-B622-E2BD33BA12A5}" type="pres">
      <dgm:prSet presAssocID="{0BC72FCA-1075-4BA8-ADE1-5A824B776507}" presName="node" presStyleLbl="node1" presStyleIdx="5" presStyleCnt="11">
        <dgm:presLayoutVars>
          <dgm:bulletEnabled val="1"/>
        </dgm:presLayoutVars>
      </dgm:prSet>
      <dgm:spPr/>
    </dgm:pt>
    <dgm:pt modelId="{1C720BA7-C5F8-4048-A7AE-E998975C71E1}" type="pres">
      <dgm:prSet presAssocID="{244CA34C-7E23-4CE8-B8DF-BDFC8B5964D0}" presName="sibTrans" presStyleCnt="0"/>
      <dgm:spPr/>
    </dgm:pt>
    <dgm:pt modelId="{712B8293-2AA7-471B-8E5E-BDA6813902A4}" type="pres">
      <dgm:prSet presAssocID="{99AE8640-7843-4275-BD57-1F35EC8F37A5}" presName="node" presStyleLbl="node1" presStyleIdx="6" presStyleCnt="11">
        <dgm:presLayoutVars>
          <dgm:bulletEnabled val="1"/>
        </dgm:presLayoutVars>
      </dgm:prSet>
      <dgm:spPr/>
    </dgm:pt>
    <dgm:pt modelId="{8AA3218E-D050-4F9F-99D0-64F8216C7B11}" type="pres">
      <dgm:prSet presAssocID="{EA62E99A-FB60-4CD0-AFA3-69D01333B948}" presName="sibTrans" presStyleCnt="0"/>
      <dgm:spPr/>
    </dgm:pt>
    <dgm:pt modelId="{AC1E9D19-3D42-4B77-B28F-D289D6803391}" type="pres">
      <dgm:prSet presAssocID="{BD8E0E0C-416B-40F8-9D1B-20D42F1539C2}" presName="node" presStyleLbl="node1" presStyleIdx="7" presStyleCnt="11">
        <dgm:presLayoutVars>
          <dgm:bulletEnabled val="1"/>
        </dgm:presLayoutVars>
      </dgm:prSet>
      <dgm:spPr/>
    </dgm:pt>
    <dgm:pt modelId="{7AC12063-BEDE-4B8A-8931-905229916248}" type="pres">
      <dgm:prSet presAssocID="{B9B8C484-D359-4073-8407-CABE943EEE87}" presName="sibTrans" presStyleCnt="0"/>
      <dgm:spPr/>
    </dgm:pt>
    <dgm:pt modelId="{97C4AAD8-6855-44F2-921E-5B964649C3C8}" type="pres">
      <dgm:prSet presAssocID="{1C0EE67C-86AE-4C81-980B-09E5FAD7040B}" presName="node" presStyleLbl="node1" presStyleIdx="8" presStyleCnt="11">
        <dgm:presLayoutVars>
          <dgm:bulletEnabled val="1"/>
        </dgm:presLayoutVars>
      </dgm:prSet>
      <dgm:spPr/>
    </dgm:pt>
    <dgm:pt modelId="{7C2C22B5-4EF0-410D-BCD8-0E652ADF9E36}" type="pres">
      <dgm:prSet presAssocID="{9180514D-8A18-4C6A-BE52-9C81046930AE}" presName="sibTrans" presStyleCnt="0"/>
      <dgm:spPr/>
    </dgm:pt>
    <dgm:pt modelId="{EFD5BE6B-2C10-43DC-B8FF-7731AFDE3492}" type="pres">
      <dgm:prSet presAssocID="{635B395C-6CAA-44A0-8374-55F27C44C575}" presName="node" presStyleLbl="node1" presStyleIdx="9" presStyleCnt="11">
        <dgm:presLayoutVars>
          <dgm:bulletEnabled val="1"/>
        </dgm:presLayoutVars>
      </dgm:prSet>
      <dgm:spPr/>
    </dgm:pt>
    <dgm:pt modelId="{2BD60655-29C8-4E94-8321-8A05325D287F}" type="pres">
      <dgm:prSet presAssocID="{2683ABA1-F47B-4144-BAD2-23ACC71E8C49}" presName="sibTrans" presStyleCnt="0"/>
      <dgm:spPr/>
    </dgm:pt>
    <dgm:pt modelId="{8A892520-A6C7-4DE5-9434-26F5450EB2A4}" type="pres">
      <dgm:prSet presAssocID="{578D6388-4873-477A-B806-207FF1CBC764}" presName="node" presStyleLbl="node1" presStyleIdx="10" presStyleCnt="11">
        <dgm:presLayoutVars>
          <dgm:bulletEnabled val="1"/>
        </dgm:presLayoutVars>
      </dgm:prSet>
      <dgm:spPr/>
    </dgm:pt>
  </dgm:ptLst>
  <dgm:cxnLst>
    <dgm:cxn modelId="{988CCE06-76B2-4D79-8A7A-91778B802B1D}" type="presOf" srcId="{707CC019-052E-450B-83C7-EBB451B5AA77}" destId="{A744861B-F6EE-436D-BA59-41BCA4F16A21}" srcOrd="0" destOrd="0" presId="urn:microsoft.com/office/officeart/2005/8/layout/default"/>
    <dgm:cxn modelId="{6EB5A51D-4EC4-4904-B0F1-24D1E07D24DB}" srcId="{536F8B7C-A200-462D-8CB0-78DE88C8DF0D}" destId="{635B395C-6CAA-44A0-8374-55F27C44C575}" srcOrd="9" destOrd="0" parTransId="{7C053980-8AE6-4472-A885-30A2241FEDF1}" sibTransId="{2683ABA1-F47B-4144-BAD2-23ACC71E8C49}"/>
    <dgm:cxn modelId="{4BE3051E-0728-4666-9DC6-C8EBA2B1738E}" srcId="{536F8B7C-A200-462D-8CB0-78DE88C8DF0D}" destId="{99AE8640-7843-4275-BD57-1F35EC8F37A5}" srcOrd="6" destOrd="0" parTransId="{6D7E2E74-A233-47EB-AB4E-7A2BD4C0FE97}" sibTransId="{EA62E99A-FB60-4CD0-AFA3-69D01333B948}"/>
    <dgm:cxn modelId="{3DFB3B37-DE39-46D5-B12F-49D86CFDE135}" type="presOf" srcId="{8D3E8C0B-651A-41E0-8131-9A85173C2B56}" destId="{1FDBD07A-D40B-40C6-A2D6-B600505DE66A}" srcOrd="0" destOrd="0" presId="urn:microsoft.com/office/officeart/2005/8/layout/default"/>
    <dgm:cxn modelId="{7B1AD762-C822-4ED6-B868-8CC99B148A58}" type="presOf" srcId="{0BC72FCA-1075-4BA8-ADE1-5A824B776507}" destId="{1F3F1591-F45E-4BA0-B622-E2BD33BA12A5}" srcOrd="0" destOrd="0" presId="urn:microsoft.com/office/officeart/2005/8/layout/default"/>
    <dgm:cxn modelId="{E8623950-3FEC-45B8-BF40-4B5E51D7E1BC}" type="presOf" srcId="{902C5869-C32E-47D2-A259-4D6218330566}" destId="{8C9FF909-4807-4D23-B76C-2F340CBA7B92}" srcOrd="0" destOrd="0" presId="urn:microsoft.com/office/officeart/2005/8/layout/default"/>
    <dgm:cxn modelId="{F9AB0D55-21B2-4A1B-B877-0A05A0B0369B}" type="presOf" srcId="{536F8B7C-A200-462D-8CB0-78DE88C8DF0D}" destId="{7A2EF58C-A385-42D4-8989-61CF521E74D9}" srcOrd="0" destOrd="0" presId="urn:microsoft.com/office/officeart/2005/8/layout/default"/>
    <dgm:cxn modelId="{AE698680-6469-4FE9-8CA9-7B44ADF6DA58}" type="presOf" srcId="{7610A686-6176-44AF-AF35-68BC25E78CC5}" destId="{DA6BF4AD-6443-4D25-B764-A54ADE7200C5}" srcOrd="0" destOrd="0" presId="urn:microsoft.com/office/officeart/2005/8/layout/default"/>
    <dgm:cxn modelId="{60646783-79AD-433D-92D0-4BE108432FF0}" srcId="{536F8B7C-A200-462D-8CB0-78DE88C8DF0D}" destId="{7610A686-6176-44AF-AF35-68BC25E78CC5}" srcOrd="0" destOrd="0" parTransId="{670A4A61-5999-4131-9B25-A3A7C1A7C47E}" sibTransId="{4ABC3DA0-7CEE-4B93-A1A3-2D8339C072F1}"/>
    <dgm:cxn modelId="{5964028F-016C-4353-95D1-D69C9A0B1D6A}" type="presOf" srcId="{578D6388-4873-477A-B806-207FF1CBC764}" destId="{8A892520-A6C7-4DE5-9434-26F5450EB2A4}" srcOrd="0" destOrd="0" presId="urn:microsoft.com/office/officeart/2005/8/layout/default"/>
    <dgm:cxn modelId="{CB401693-8662-410C-A366-E3754E310086}" srcId="{536F8B7C-A200-462D-8CB0-78DE88C8DF0D}" destId="{1C0EE67C-86AE-4C81-980B-09E5FAD7040B}" srcOrd="8" destOrd="0" parTransId="{8D7EFC59-141B-4D57-8328-95142936C8E0}" sibTransId="{9180514D-8A18-4C6A-BE52-9C81046930AE}"/>
    <dgm:cxn modelId="{22177D94-4CF8-4D34-9D71-A1147065319E}" srcId="{536F8B7C-A200-462D-8CB0-78DE88C8DF0D}" destId="{902C5869-C32E-47D2-A259-4D6218330566}" srcOrd="3" destOrd="0" parTransId="{69CE982D-826E-474A-B648-D5D14373D327}" sibTransId="{6FE7D2C0-B08D-46EB-8B29-F300AAEE897A}"/>
    <dgm:cxn modelId="{62FDB5AB-A668-4613-B286-B92751210222}" srcId="{536F8B7C-A200-462D-8CB0-78DE88C8DF0D}" destId="{BD8E0E0C-416B-40F8-9D1B-20D42F1539C2}" srcOrd="7" destOrd="0" parTransId="{369B63E0-C7E7-4A13-87F2-B35EFC53F709}" sibTransId="{B9B8C484-D359-4073-8407-CABE943EEE87}"/>
    <dgm:cxn modelId="{033D89B7-9B63-46DA-A817-B02276161437}" srcId="{536F8B7C-A200-462D-8CB0-78DE88C8DF0D}" destId="{578D6388-4873-477A-B806-207FF1CBC764}" srcOrd="10" destOrd="0" parTransId="{7BB3ECAD-CDB7-4B1C-A2A3-AAC60AD128F8}" sibTransId="{F27813CA-AFAF-4967-9724-A4230CFC2500}"/>
    <dgm:cxn modelId="{6A3812B8-3C9E-462F-BB58-E8BAE0D6DF2E}" type="presOf" srcId="{F1873922-59B5-4D41-A8F6-C2EE40A398B9}" destId="{495BBE3B-37D0-4D10-B9F3-653B91C6A89C}" srcOrd="0" destOrd="0" presId="urn:microsoft.com/office/officeart/2005/8/layout/default"/>
    <dgm:cxn modelId="{C6C8B0C5-EB69-4D62-8F69-2E375D562810}" type="presOf" srcId="{99AE8640-7843-4275-BD57-1F35EC8F37A5}" destId="{712B8293-2AA7-471B-8E5E-BDA6813902A4}" srcOrd="0" destOrd="0" presId="urn:microsoft.com/office/officeart/2005/8/layout/default"/>
    <dgm:cxn modelId="{98F008D1-3037-42A9-A635-DBDBF3F57D08}" srcId="{536F8B7C-A200-462D-8CB0-78DE88C8DF0D}" destId="{F1873922-59B5-4D41-A8F6-C2EE40A398B9}" srcOrd="1" destOrd="0" parTransId="{C2DBA57B-C337-4A7F-AFB8-4FDD151DE8C3}" sibTransId="{0C246303-6199-45CF-BCEF-0BD2E7C2564A}"/>
    <dgm:cxn modelId="{14803CD5-28E4-49B6-91DD-24EF81289211}" type="presOf" srcId="{1C0EE67C-86AE-4C81-980B-09E5FAD7040B}" destId="{97C4AAD8-6855-44F2-921E-5B964649C3C8}" srcOrd="0" destOrd="0" presId="urn:microsoft.com/office/officeart/2005/8/layout/default"/>
    <dgm:cxn modelId="{11CEDFD6-4CB3-4164-8858-0C40E623912A}" srcId="{536F8B7C-A200-462D-8CB0-78DE88C8DF0D}" destId="{8D3E8C0B-651A-41E0-8131-9A85173C2B56}" srcOrd="4" destOrd="0" parTransId="{1A343688-EFE7-41AC-B6E3-48BC7527BF7A}" sibTransId="{0BD5B0B1-5200-4006-A440-D081AE576856}"/>
    <dgm:cxn modelId="{0ECB5DDE-E7BD-4650-986D-A7A9C6444193}" type="presOf" srcId="{635B395C-6CAA-44A0-8374-55F27C44C575}" destId="{EFD5BE6B-2C10-43DC-B8FF-7731AFDE3492}" srcOrd="0" destOrd="0" presId="urn:microsoft.com/office/officeart/2005/8/layout/default"/>
    <dgm:cxn modelId="{A747B1E6-B47A-458A-AB11-52D344C9486E}" srcId="{536F8B7C-A200-462D-8CB0-78DE88C8DF0D}" destId="{0BC72FCA-1075-4BA8-ADE1-5A824B776507}" srcOrd="5" destOrd="0" parTransId="{8642CFBA-76B2-4B47-85B0-8F23A5717612}" sibTransId="{244CA34C-7E23-4CE8-B8DF-BDFC8B5964D0}"/>
    <dgm:cxn modelId="{CA288CE9-99FB-489E-B513-EAB06F304977}" type="presOf" srcId="{BD8E0E0C-416B-40F8-9D1B-20D42F1539C2}" destId="{AC1E9D19-3D42-4B77-B28F-D289D6803391}" srcOrd="0" destOrd="0" presId="urn:microsoft.com/office/officeart/2005/8/layout/default"/>
    <dgm:cxn modelId="{83E701F4-4469-4625-B010-26BF775C4E42}" srcId="{536F8B7C-A200-462D-8CB0-78DE88C8DF0D}" destId="{707CC019-052E-450B-83C7-EBB451B5AA77}" srcOrd="2" destOrd="0" parTransId="{A34FE4F4-2AA4-44A3-B3B3-EFE87DBF64DE}" sibTransId="{D2FBA0B7-4200-424E-8A23-C474366D7B0D}"/>
    <dgm:cxn modelId="{5EE688C5-B9DA-4C5F-833E-14D908652714}" type="presParOf" srcId="{7A2EF58C-A385-42D4-8989-61CF521E74D9}" destId="{DA6BF4AD-6443-4D25-B764-A54ADE7200C5}" srcOrd="0" destOrd="0" presId="urn:microsoft.com/office/officeart/2005/8/layout/default"/>
    <dgm:cxn modelId="{B4260A98-6201-4639-B3D7-2ABDC4E30367}" type="presParOf" srcId="{7A2EF58C-A385-42D4-8989-61CF521E74D9}" destId="{04E6E206-DE17-408C-90F3-4C05AD7939DE}" srcOrd="1" destOrd="0" presId="urn:microsoft.com/office/officeart/2005/8/layout/default"/>
    <dgm:cxn modelId="{60842F36-6F7C-4693-9549-58FD41B01F41}" type="presParOf" srcId="{7A2EF58C-A385-42D4-8989-61CF521E74D9}" destId="{495BBE3B-37D0-4D10-B9F3-653B91C6A89C}" srcOrd="2" destOrd="0" presId="urn:microsoft.com/office/officeart/2005/8/layout/default"/>
    <dgm:cxn modelId="{B69712E6-333B-4190-AC03-D9804636C3E5}" type="presParOf" srcId="{7A2EF58C-A385-42D4-8989-61CF521E74D9}" destId="{899A1065-D43E-4A05-9D7B-9ADF9AB796BF}" srcOrd="3" destOrd="0" presId="urn:microsoft.com/office/officeart/2005/8/layout/default"/>
    <dgm:cxn modelId="{3B289F95-6B35-4B1E-A7C3-B126441692AA}" type="presParOf" srcId="{7A2EF58C-A385-42D4-8989-61CF521E74D9}" destId="{A744861B-F6EE-436D-BA59-41BCA4F16A21}" srcOrd="4" destOrd="0" presId="urn:microsoft.com/office/officeart/2005/8/layout/default"/>
    <dgm:cxn modelId="{256831C9-1E51-460C-9C81-EFF6C622581F}" type="presParOf" srcId="{7A2EF58C-A385-42D4-8989-61CF521E74D9}" destId="{5F625720-80D6-458E-B92B-899A4D49BE6E}" srcOrd="5" destOrd="0" presId="urn:microsoft.com/office/officeart/2005/8/layout/default"/>
    <dgm:cxn modelId="{F068BF6A-E6A9-43A6-8F6D-11BB67F3C522}" type="presParOf" srcId="{7A2EF58C-A385-42D4-8989-61CF521E74D9}" destId="{8C9FF909-4807-4D23-B76C-2F340CBA7B92}" srcOrd="6" destOrd="0" presId="urn:microsoft.com/office/officeart/2005/8/layout/default"/>
    <dgm:cxn modelId="{F66DCA4B-5365-44E4-ADB0-E1EAF21577FA}" type="presParOf" srcId="{7A2EF58C-A385-42D4-8989-61CF521E74D9}" destId="{03BF20C6-DD06-4DEB-A9EA-E388F99A69BB}" srcOrd="7" destOrd="0" presId="urn:microsoft.com/office/officeart/2005/8/layout/default"/>
    <dgm:cxn modelId="{22456021-317A-401C-A8B3-3EE5642C53AC}" type="presParOf" srcId="{7A2EF58C-A385-42D4-8989-61CF521E74D9}" destId="{1FDBD07A-D40B-40C6-A2D6-B600505DE66A}" srcOrd="8" destOrd="0" presId="urn:microsoft.com/office/officeart/2005/8/layout/default"/>
    <dgm:cxn modelId="{91EED05E-D27A-4BD8-B09D-FF3708FE8DFD}" type="presParOf" srcId="{7A2EF58C-A385-42D4-8989-61CF521E74D9}" destId="{20E0EB98-B82D-4563-A1ED-1643326061E1}" srcOrd="9" destOrd="0" presId="urn:microsoft.com/office/officeart/2005/8/layout/default"/>
    <dgm:cxn modelId="{666E0FCD-EE6B-44E1-ADEE-2D5C6419018B}" type="presParOf" srcId="{7A2EF58C-A385-42D4-8989-61CF521E74D9}" destId="{1F3F1591-F45E-4BA0-B622-E2BD33BA12A5}" srcOrd="10" destOrd="0" presId="urn:microsoft.com/office/officeart/2005/8/layout/default"/>
    <dgm:cxn modelId="{58BDDCCF-27E8-4891-9939-DB038586EFD4}" type="presParOf" srcId="{7A2EF58C-A385-42D4-8989-61CF521E74D9}" destId="{1C720BA7-C5F8-4048-A7AE-E998975C71E1}" srcOrd="11" destOrd="0" presId="urn:microsoft.com/office/officeart/2005/8/layout/default"/>
    <dgm:cxn modelId="{E42302A8-52DC-4EF4-9B1F-00B84BAF4BCF}" type="presParOf" srcId="{7A2EF58C-A385-42D4-8989-61CF521E74D9}" destId="{712B8293-2AA7-471B-8E5E-BDA6813902A4}" srcOrd="12" destOrd="0" presId="urn:microsoft.com/office/officeart/2005/8/layout/default"/>
    <dgm:cxn modelId="{4C728565-1AA8-415E-A636-2B5E1440B0D1}" type="presParOf" srcId="{7A2EF58C-A385-42D4-8989-61CF521E74D9}" destId="{8AA3218E-D050-4F9F-99D0-64F8216C7B11}" srcOrd="13" destOrd="0" presId="urn:microsoft.com/office/officeart/2005/8/layout/default"/>
    <dgm:cxn modelId="{F413532D-E465-4A14-9F9A-4BAA4F963BE5}" type="presParOf" srcId="{7A2EF58C-A385-42D4-8989-61CF521E74D9}" destId="{AC1E9D19-3D42-4B77-B28F-D289D6803391}" srcOrd="14" destOrd="0" presId="urn:microsoft.com/office/officeart/2005/8/layout/default"/>
    <dgm:cxn modelId="{FB94149E-B30F-4576-A98E-88F77C94F0CF}" type="presParOf" srcId="{7A2EF58C-A385-42D4-8989-61CF521E74D9}" destId="{7AC12063-BEDE-4B8A-8931-905229916248}" srcOrd="15" destOrd="0" presId="urn:microsoft.com/office/officeart/2005/8/layout/default"/>
    <dgm:cxn modelId="{D2147487-6E3A-4A2A-A257-D29C01A3DAB6}" type="presParOf" srcId="{7A2EF58C-A385-42D4-8989-61CF521E74D9}" destId="{97C4AAD8-6855-44F2-921E-5B964649C3C8}" srcOrd="16" destOrd="0" presId="urn:microsoft.com/office/officeart/2005/8/layout/default"/>
    <dgm:cxn modelId="{F5884EC8-41CC-40FB-8613-D5AFA2113428}" type="presParOf" srcId="{7A2EF58C-A385-42D4-8989-61CF521E74D9}" destId="{7C2C22B5-4EF0-410D-BCD8-0E652ADF9E36}" srcOrd="17" destOrd="0" presId="urn:microsoft.com/office/officeart/2005/8/layout/default"/>
    <dgm:cxn modelId="{A0B2D435-6D13-44A7-BBB1-64AFE49BEDB0}" type="presParOf" srcId="{7A2EF58C-A385-42D4-8989-61CF521E74D9}" destId="{EFD5BE6B-2C10-43DC-B8FF-7731AFDE3492}" srcOrd="18" destOrd="0" presId="urn:microsoft.com/office/officeart/2005/8/layout/default"/>
    <dgm:cxn modelId="{D1C0BDB8-94E6-4290-B67C-111969FA6EFC}" type="presParOf" srcId="{7A2EF58C-A385-42D4-8989-61CF521E74D9}" destId="{2BD60655-29C8-4E94-8321-8A05325D287F}" srcOrd="19" destOrd="0" presId="urn:microsoft.com/office/officeart/2005/8/layout/default"/>
    <dgm:cxn modelId="{BDBD18A3-CDAE-4DF8-8A68-2BEA97B79A83}" type="presParOf" srcId="{7A2EF58C-A385-42D4-8989-61CF521E74D9}" destId="{8A892520-A6C7-4DE5-9434-26F5450EB2A4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BF4AD-6443-4D25-B764-A54ADE7200C5}">
      <dsp:nvSpPr>
        <dsp:cNvPr id="0" name=""/>
        <dsp:cNvSpPr/>
      </dsp:nvSpPr>
      <dsp:spPr>
        <a:xfrm>
          <a:off x="1135868" y="2685"/>
          <a:ext cx="2475105" cy="1485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</a:t>
          </a:r>
          <a:r>
            <a:rPr lang="en-US" sz="1100" kern="1200" dirty="0" err="1"/>
            <a:t>especificidade</a:t>
          </a:r>
          <a:r>
            <a:rPr lang="en-US" sz="1100" kern="1200" dirty="0"/>
            <a:t> da </a:t>
          </a:r>
          <a:r>
            <a:rPr lang="en-US" sz="1100" kern="1200" dirty="0" err="1"/>
            <a:t>prática</a:t>
          </a:r>
          <a:r>
            <a:rPr lang="en-US" sz="1100" kern="1200" dirty="0"/>
            <a:t> </a:t>
          </a:r>
          <a:r>
            <a:rPr lang="en-US" sz="1100" kern="1200" dirty="0" err="1"/>
            <a:t>educativa</a:t>
          </a:r>
          <a:r>
            <a:rPr lang="en-US" sz="1100" kern="1200" dirty="0"/>
            <a:t> se define </a:t>
          </a:r>
          <a:r>
            <a:rPr lang="en-US" sz="1100" kern="1200" dirty="0" err="1"/>
            <a:t>pelo</a:t>
          </a:r>
          <a:r>
            <a:rPr lang="en-US" sz="1100" kern="1200" dirty="0"/>
            <a:t> </a:t>
          </a:r>
          <a:r>
            <a:rPr lang="en-US" sz="1100" kern="1200" dirty="0" err="1"/>
            <a:t>caráter</a:t>
          </a:r>
          <a:r>
            <a:rPr lang="en-US" sz="1100" kern="1200" dirty="0"/>
            <a:t> de </a:t>
          </a:r>
          <a:r>
            <a:rPr lang="en-US" sz="1100" kern="1200" dirty="0" err="1"/>
            <a:t>uma</a:t>
          </a:r>
          <a:r>
            <a:rPr lang="en-US" sz="1100" kern="1200" dirty="0"/>
            <a:t> </a:t>
          </a:r>
          <a:r>
            <a:rPr lang="en-US" sz="1100" kern="1200" dirty="0" err="1"/>
            <a:t>relação</a:t>
          </a:r>
          <a:r>
            <a:rPr lang="en-US" sz="1100" kern="1200" dirty="0"/>
            <a:t> que se </a:t>
          </a:r>
          <a:r>
            <a:rPr lang="en-US" sz="1100" kern="1200" dirty="0" err="1"/>
            <a:t>trava</a:t>
          </a:r>
          <a:r>
            <a:rPr lang="en-US" sz="1100" kern="1200" dirty="0"/>
            <a:t> entre </a:t>
          </a:r>
          <a:r>
            <a:rPr lang="en-US" sz="1100" kern="1200" dirty="0" err="1"/>
            <a:t>contrários</a:t>
          </a:r>
          <a:r>
            <a:rPr lang="en-US" sz="1100" kern="1200" dirty="0"/>
            <a:t> </a:t>
          </a:r>
          <a:r>
            <a:rPr lang="en-US" sz="1100" kern="1200" dirty="0" err="1"/>
            <a:t>não-antagônicos</a:t>
          </a:r>
          <a:r>
            <a:rPr lang="en-US" sz="1100" kern="1200" dirty="0"/>
            <a:t>. </a:t>
          </a:r>
          <a:r>
            <a:rPr lang="en-US" sz="1100" kern="1200" dirty="0" err="1"/>
            <a:t>Corolário</a:t>
          </a:r>
          <a:r>
            <a:rPr lang="en-US" sz="1100" kern="1200" dirty="0"/>
            <a:t>: a </a:t>
          </a:r>
          <a:r>
            <a:rPr lang="en-US" sz="1100" kern="1200" dirty="0" err="1"/>
            <a:t>educação</a:t>
          </a:r>
          <a:r>
            <a:rPr lang="en-US" sz="1100" kern="1200" dirty="0"/>
            <a:t> é, </a:t>
          </a:r>
          <a:r>
            <a:rPr lang="en-US" sz="1100" kern="1200" dirty="0" err="1"/>
            <a:t>assim</a:t>
          </a:r>
          <a:r>
            <a:rPr lang="en-US" sz="1100" kern="1200" dirty="0"/>
            <a:t>, </a:t>
          </a:r>
          <a:r>
            <a:rPr lang="en-US" sz="1100" kern="1200" dirty="0" err="1"/>
            <a:t>uma</a:t>
          </a:r>
          <a:r>
            <a:rPr lang="en-US" sz="1100" kern="1200" dirty="0"/>
            <a:t> </a:t>
          </a:r>
          <a:r>
            <a:rPr lang="en-US" sz="1100" kern="1200" dirty="0" err="1"/>
            <a:t>relação</a:t>
          </a:r>
          <a:r>
            <a:rPr lang="en-US" sz="1100" kern="1200" dirty="0"/>
            <a:t> de </a:t>
          </a:r>
          <a:r>
            <a:rPr lang="en-US" sz="1100" kern="1200" dirty="0" err="1"/>
            <a:t>hegemonia</a:t>
          </a:r>
          <a:r>
            <a:rPr lang="en-US" sz="1100" kern="1200" dirty="0"/>
            <a:t> </a:t>
          </a:r>
          <a:r>
            <a:rPr lang="en-US" sz="1100" kern="1200" dirty="0" err="1"/>
            <a:t>alicerçada</a:t>
          </a:r>
          <a:r>
            <a:rPr lang="en-US" sz="1100" kern="1200" dirty="0"/>
            <a:t>, pois, </a:t>
          </a:r>
          <a:r>
            <a:rPr lang="en-US" sz="1100" kern="1200" dirty="0" err="1"/>
            <a:t>na</a:t>
          </a:r>
          <a:r>
            <a:rPr lang="en-US" sz="1100" kern="1200" dirty="0"/>
            <a:t> </a:t>
          </a:r>
          <a:r>
            <a:rPr lang="en-US" sz="1100" kern="1200" dirty="0" err="1"/>
            <a:t>persuasão</a:t>
          </a:r>
          <a:r>
            <a:rPr lang="en-US" sz="1100" kern="1200" dirty="0"/>
            <a:t> (</a:t>
          </a:r>
          <a:r>
            <a:rPr lang="en-US" sz="1100" kern="1200" dirty="0" err="1"/>
            <a:t>consenso</a:t>
          </a:r>
          <a:r>
            <a:rPr lang="en-US" sz="1100" kern="1200" dirty="0"/>
            <a:t>, </a:t>
          </a:r>
          <a:r>
            <a:rPr lang="en-US" sz="1100" kern="1200" dirty="0" err="1"/>
            <a:t>compreensão</a:t>
          </a:r>
          <a:r>
            <a:rPr lang="en-US" sz="1100" kern="1200" dirty="0"/>
            <a:t>).</a:t>
          </a:r>
        </a:p>
      </dsp:txBody>
      <dsp:txXfrm>
        <a:off x="1135868" y="2685"/>
        <a:ext cx="2475105" cy="1485063"/>
      </dsp:txXfrm>
    </dsp:sp>
    <dsp:sp modelId="{495BBE3B-37D0-4D10-B9F3-653B91C6A89C}">
      <dsp:nvSpPr>
        <dsp:cNvPr id="0" name=""/>
        <dsp:cNvSpPr/>
      </dsp:nvSpPr>
      <dsp:spPr>
        <a:xfrm>
          <a:off x="3858484" y="2685"/>
          <a:ext cx="2475105" cy="14850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</a:t>
          </a:r>
          <a:r>
            <a:rPr lang="en-US" sz="1100" kern="1200" dirty="0" err="1"/>
            <a:t>especificidade</a:t>
          </a:r>
          <a:r>
            <a:rPr lang="en-US" sz="1100" kern="1200" dirty="0"/>
            <a:t> da </a:t>
          </a:r>
          <a:r>
            <a:rPr lang="en-US" sz="1100" kern="1200" dirty="0" err="1"/>
            <a:t>prática</a:t>
          </a:r>
          <a:r>
            <a:rPr lang="en-US" sz="1100" kern="1200" dirty="0"/>
            <a:t> </a:t>
          </a:r>
          <a:r>
            <a:rPr lang="en-US" sz="1100" kern="1200" dirty="0" err="1"/>
            <a:t>política</a:t>
          </a:r>
          <a:r>
            <a:rPr lang="en-US" sz="1100" kern="1200" dirty="0"/>
            <a:t> se define </a:t>
          </a:r>
          <a:r>
            <a:rPr lang="en-US" sz="1100" kern="1200" dirty="0" err="1"/>
            <a:t>pelo</a:t>
          </a:r>
          <a:r>
            <a:rPr lang="en-US" sz="1100" kern="1200" dirty="0"/>
            <a:t> </a:t>
          </a:r>
          <a:r>
            <a:rPr lang="en-US" sz="1100" kern="1200" dirty="0" err="1"/>
            <a:t>caráter</a:t>
          </a:r>
          <a:r>
            <a:rPr lang="en-US" sz="1100" kern="1200" dirty="0"/>
            <a:t> de </a:t>
          </a:r>
          <a:r>
            <a:rPr lang="en-US" sz="1100" kern="1200" dirty="0" err="1"/>
            <a:t>uma</a:t>
          </a:r>
          <a:r>
            <a:rPr lang="en-US" sz="1100" kern="1200" dirty="0"/>
            <a:t> </a:t>
          </a:r>
          <a:r>
            <a:rPr lang="en-US" sz="1100" kern="1200" dirty="0" err="1"/>
            <a:t>relação</a:t>
          </a:r>
          <a:r>
            <a:rPr lang="en-US" sz="1100" kern="1200" dirty="0"/>
            <a:t> que se </a:t>
          </a:r>
          <a:r>
            <a:rPr lang="en-US" sz="1100" kern="1200" dirty="0" err="1"/>
            <a:t>trava</a:t>
          </a:r>
          <a:r>
            <a:rPr lang="en-US" sz="1100" kern="1200" dirty="0"/>
            <a:t> entre </a:t>
          </a:r>
          <a:r>
            <a:rPr lang="en-US" sz="1100" kern="1200" dirty="0" err="1"/>
            <a:t>contrários</a:t>
          </a:r>
          <a:r>
            <a:rPr lang="en-US" sz="1100" kern="1200" dirty="0"/>
            <a:t> </a:t>
          </a:r>
          <a:r>
            <a:rPr lang="en-US" sz="1100" kern="1200" dirty="0" err="1"/>
            <a:t>antagônicos</a:t>
          </a:r>
          <a:r>
            <a:rPr lang="en-US" sz="1100" kern="1200" dirty="0"/>
            <a:t>. </a:t>
          </a:r>
          <a:r>
            <a:rPr lang="en-US" sz="1100" kern="1200" dirty="0" err="1"/>
            <a:t>Corolário</a:t>
          </a:r>
          <a:r>
            <a:rPr lang="en-US" sz="1100" kern="1200" dirty="0"/>
            <a:t>: a </a:t>
          </a:r>
          <a:r>
            <a:rPr lang="en-US" sz="1100" kern="1200" dirty="0" err="1"/>
            <a:t>política</a:t>
          </a:r>
          <a:r>
            <a:rPr lang="en-US" sz="1100" kern="1200" dirty="0"/>
            <a:t> é, </a:t>
          </a:r>
          <a:r>
            <a:rPr lang="en-US" sz="1100" kern="1200" dirty="0" err="1"/>
            <a:t>então</a:t>
          </a:r>
          <a:r>
            <a:rPr lang="en-US" sz="1100" kern="1200" dirty="0"/>
            <a:t>, </a:t>
          </a:r>
          <a:r>
            <a:rPr lang="en-US" sz="1100" kern="1200" dirty="0" err="1"/>
            <a:t>uma</a:t>
          </a:r>
          <a:r>
            <a:rPr lang="en-US" sz="1100" kern="1200" dirty="0"/>
            <a:t> </a:t>
          </a:r>
          <a:r>
            <a:rPr lang="en-US" sz="1100" kern="1200" dirty="0" err="1"/>
            <a:t>relação</a:t>
          </a:r>
          <a:r>
            <a:rPr lang="en-US" sz="1100" kern="1200" dirty="0"/>
            <a:t> de </a:t>
          </a:r>
          <a:r>
            <a:rPr lang="en-US" sz="1100" kern="1200" dirty="0" err="1"/>
            <a:t>dominação</a:t>
          </a:r>
          <a:r>
            <a:rPr lang="en-US" sz="1100" kern="1200" dirty="0"/>
            <a:t> </a:t>
          </a:r>
          <a:r>
            <a:rPr lang="en-US" sz="1100" kern="1200" dirty="0" err="1"/>
            <a:t>alicerçada</a:t>
          </a:r>
          <a:r>
            <a:rPr lang="en-US" sz="1100" kern="1200" dirty="0"/>
            <a:t>, pois, </a:t>
          </a:r>
          <a:r>
            <a:rPr lang="en-US" sz="1100" kern="1200" dirty="0" err="1"/>
            <a:t>na</a:t>
          </a:r>
          <a:r>
            <a:rPr lang="en-US" sz="1100" kern="1200" dirty="0"/>
            <a:t> </a:t>
          </a:r>
          <a:r>
            <a:rPr lang="en-US" sz="1100" kern="1200" dirty="0" err="1"/>
            <a:t>dissuasão</a:t>
          </a:r>
          <a:r>
            <a:rPr lang="en-US" sz="1100" kern="1200" dirty="0"/>
            <a:t> (</a:t>
          </a:r>
          <a:r>
            <a:rPr lang="en-US" sz="1100" kern="1200" dirty="0" err="1"/>
            <a:t>dissenso</a:t>
          </a:r>
          <a:r>
            <a:rPr lang="en-US" sz="1100" kern="1200" dirty="0"/>
            <a:t>, </a:t>
          </a:r>
          <a:r>
            <a:rPr lang="en-US" sz="1100" kern="1200" dirty="0" err="1"/>
            <a:t>repressão</a:t>
          </a:r>
          <a:r>
            <a:rPr lang="en-US" sz="1100" kern="1200" dirty="0"/>
            <a:t>).</a:t>
          </a:r>
        </a:p>
      </dsp:txBody>
      <dsp:txXfrm>
        <a:off x="3858484" y="2685"/>
        <a:ext cx="2475105" cy="1485063"/>
      </dsp:txXfrm>
    </dsp:sp>
    <dsp:sp modelId="{A744861B-F6EE-436D-BA59-41BCA4F16A21}">
      <dsp:nvSpPr>
        <dsp:cNvPr id="0" name=""/>
        <dsp:cNvSpPr/>
      </dsp:nvSpPr>
      <dsp:spPr>
        <a:xfrm>
          <a:off x="6581100" y="2685"/>
          <a:ext cx="2475105" cy="14850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 </a:t>
          </a:r>
          <a:r>
            <a:rPr lang="en-US" sz="1100" kern="1200" dirty="0" err="1"/>
            <a:t>relações</a:t>
          </a:r>
          <a:r>
            <a:rPr lang="en-US" sz="1100" kern="1200" dirty="0"/>
            <a:t> entre </a:t>
          </a:r>
          <a:r>
            <a:rPr lang="en-US" sz="1100" kern="1200" dirty="0" err="1"/>
            <a:t>educação</a:t>
          </a:r>
          <a:r>
            <a:rPr lang="en-US" sz="1100" kern="1200" dirty="0"/>
            <a:t> e </a:t>
          </a:r>
          <a:r>
            <a:rPr lang="en-US" sz="1100" kern="1200" dirty="0" err="1"/>
            <a:t>política</a:t>
          </a:r>
          <a:r>
            <a:rPr lang="en-US" sz="1100" kern="1200" dirty="0"/>
            <a:t> se </a:t>
          </a:r>
          <a:r>
            <a:rPr lang="en-US" sz="1100" kern="1200" dirty="0" err="1"/>
            <a:t>dão</a:t>
          </a:r>
          <a:r>
            <a:rPr lang="en-US" sz="1100" kern="1200" dirty="0"/>
            <a:t> </a:t>
          </a:r>
          <a:r>
            <a:rPr lang="en-US" sz="1100" kern="1200" dirty="0" err="1"/>
            <a:t>na</a:t>
          </a:r>
          <a:r>
            <a:rPr lang="en-US" sz="1100" kern="1200" dirty="0"/>
            <a:t> forma de </a:t>
          </a:r>
          <a:r>
            <a:rPr lang="en-US" sz="1100" kern="1200" dirty="0" err="1"/>
            <a:t>autonomia</a:t>
          </a:r>
          <a:r>
            <a:rPr lang="en-US" sz="1100" kern="1200" dirty="0"/>
            <a:t> </a:t>
          </a:r>
          <a:r>
            <a:rPr lang="en-US" sz="1100" kern="1200" dirty="0" err="1"/>
            <a:t>relativa</a:t>
          </a:r>
          <a:r>
            <a:rPr lang="en-US" sz="1100" kern="1200" dirty="0"/>
            <a:t> e </a:t>
          </a:r>
          <a:r>
            <a:rPr lang="en-US" sz="1100" kern="1200" dirty="0" err="1"/>
            <a:t>dependência</a:t>
          </a:r>
          <a:r>
            <a:rPr lang="en-US" sz="1100" kern="1200" dirty="0"/>
            <a:t> </a:t>
          </a:r>
          <a:r>
            <a:rPr lang="en-US" sz="1100" kern="1200" dirty="0" err="1"/>
            <a:t>recíproca</a:t>
          </a:r>
          <a:r>
            <a:rPr lang="en-US" sz="1100" kern="1200" dirty="0"/>
            <a:t>.</a:t>
          </a:r>
        </a:p>
      </dsp:txBody>
      <dsp:txXfrm>
        <a:off x="6581100" y="2685"/>
        <a:ext cx="2475105" cy="1485063"/>
      </dsp:txXfrm>
    </dsp:sp>
    <dsp:sp modelId="{8C9FF909-4807-4D23-B76C-2F340CBA7B92}">
      <dsp:nvSpPr>
        <dsp:cNvPr id="0" name=""/>
        <dsp:cNvSpPr/>
      </dsp:nvSpPr>
      <dsp:spPr>
        <a:xfrm>
          <a:off x="9303716" y="2685"/>
          <a:ext cx="2475105" cy="14850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 </a:t>
          </a:r>
          <a:r>
            <a:rPr lang="en-US" sz="1100" kern="1200" dirty="0" err="1"/>
            <a:t>sociedades</a:t>
          </a:r>
          <a:r>
            <a:rPr lang="en-US" sz="1100" kern="1200" dirty="0"/>
            <a:t> de </a:t>
          </a:r>
          <a:r>
            <a:rPr lang="en-US" sz="1100" kern="1200" dirty="0" err="1"/>
            <a:t>classe</a:t>
          </a:r>
          <a:r>
            <a:rPr lang="en-US" sz="1100" kern="1200" dirty="0"/>
            <a:t> se </a:t>
          </a:r>
          <a:r>
            <a:rPr lang="en-US" sz="1100" kern="1200" dirty="0" err="1"/>
            <a:t>caracterizam</a:t>
          </a:r>
          <a:r>
            <a:rPr lang="en-US" sz="1100" kern="1200" dirty="0"/>
            <a:t> </a:t>
          </a:r>
          <a:r>
            <a:rPr lang="en-US" sz="1100" kern="1200" dirty="0" err="1"/>
            <a:t>pelo</a:t>
          </a:r>
          <a:r>
            <a:rPr lang="en-US" sz="1100" kern="1200" dirty="0"/>
            <a:t> </a:t>
          </a:r>
          <a:r>
            <a:rPr lang="en-US" sz="1100" kern="1200" dirty="0" err="1"/>
            <a:t>primado</a:t>
          </a:r>
          <a:r>
            <a:rPr lang="en-US" sz="1100" kern="1200" dirty="0"/>
            <a:t> da </a:t>
          </a:r>
          <a:r>
            <a:rPr lang="en-US" sz="1100" kern="1200" dirty="0" err="1"/>
            <a:t>política</a:t>
          </a:r>
          <a:r>
            <a:rPr lang="en-US" sz="1100" kern="1200" dirty="0"/>
            <a:t>, o que </a:t>
          </a:r>
          <a:r>
            <a:rPr lang="en-US" sz="1100" kern="1200" dirty="0" err="1"/>
            <a:t>determina</a:t>
          </a:r>
          <a:r>
            <a:rPr lang="en-US" sz="1100" kern="1200" dirty="0"/>
            <a:t> a </a:t>
          </a:r>
          <a:r>
            <a:rPr lang="en-US" sz="1100" kern="1200" dirty="0" err="1"/>
            <a:t>subordinação</a:t>
          </a:r>
          <a:r>
            <a:rPr lang="en-US" sz="1100" kern="1200" dirty="0"/>
            <a:t> real da </a:t>
          </a:r>
          <a:r>
            <a:rPr lang="en-US" sz="1100" kern="1200" dirty="0" err="1"/>
            <a:t>educação</a:t>
          </a:r>
          <a:r>
            <a:rPr lang="en-US" sz="1100" kern="1200" dirty="0"/>
            <a:t> à </a:t>
          </a:r>
          <a:r>
            <a:rPr lang="en-US" sz="1100" kern="1200" dirty="0" err="1"/>
            <a:t>prática</a:t>
          </a:r>
          <a:r>
            <a:rPr lang="en-US" sz="1100" kern="1200" dirty="0"/>
            <a:t> </a:t>
          </a:r>
          <a:r>
            <a:rPr lang="en-US" sz="1100" kern="1200" dirty="0" err="1"/>
            <a:t>política</a:t>
          </a:r>
          <a:r>
            <a:rPr lang="en-US" sz="1100" kern="1200" dirty="0"/>
            <a:t>.</a:t>
          </a:r>
        </a:p>
      </dsp:txBody>
      <dsp:txXfrm>
        <a:off x="9303716" y="2685"/>
        <a:ext cx="2475105" cy="1485063"/>
      </dsp:txXfrm>
    </dsp:sp>
    <dsp:sp modelId="{1FDBD07A-D40B-40C6-A2D6-B600505DE66A}">
      <dsp:nvSpPr>
        <dsp:cNvPr id="0" name=""/>
        <dsp:cNvSpPr/>
      </dsp:nvSpPr>
      <dsp:spPr>
        <a:xfrm>
          <a:off x="1135868" y="1735259"/>
          <a:ext cx="2475105" cy="14850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Superada</a:t>
          </a:r>
          <a:r>
            <a:rPr lang="en-US" sz="1100" kern="1200" dirty="0"/>
            <a:t> a </a:t>
          </a:r>
          <a:r>
            <a:rPr lang="en-US" sz="1100" kern="1200" dirty="0" err="1"/>
            <a:t>sociedade</a:t>
          </a:r>
          <a:r>
            <a:rPr lang="en-US" sz="1100" kern="1200" dirty="0"/>
            <a:t> de classes, </a:t>
          </a:r>
          <a:r>
            <a:rPr lang="en-US" sz="1100" kern="1200" dirty="0" err="1"/>
            <a:t>cessa</a:t>
          </a:r>
          <a:r>
            <a:rPr lang="en-US" sz="1100" kern="1200" dirty="0"/>
            <a:t> o </a:t>
          </a:r>
          <a:r>
            <a:rPr lang="en-US" sz="1100" kern="1200" dirty="0" err="1"/>
            <a:t>primado</a:t>
          </a:r>
          <a:r>
            <a:rPr lang="en-US" sz="1100" kern="1200" dirty="0"/>
            <a:t> da </a:t>
          </a:r>
          <a:r>
            <a:rPr lang="en-US" sz="1100" kern="1200" dirty="0" err="1"/>
            <a:t>política</a:t>
          </a:r>
          <a:r>
            <a:rPr lang="en-US" sz="1100" kern="1200" dirty="0"/>
            <a:t> e, </a:t>
          </a:r>
          <a:r>
            <a:rPr lang="en-US" sz="1100" kern="1200" dirty="0" err="1"/>
            <a:t>em</a:t>
          </a:r>
          <a:r>
            <a:rPr lang="en-US" sz="1100" kern="1200" dirty="0"/>
            <a:t> </a:t>
          </a:r>
          <a:r>
            <a:rPr lang="en-US" sz="1100" kern="1200" dirty="0" err="1"/>
            <a:t>consequência</a:t>
          </a:r>
          <a:r>
            <a:rPr lang="en-US" sz="1100" kern="1200" dirty="0"/>
            <a:t>, a </a:t>
          </a:r>
          <a:r>
            <a:rPr lang="en-US" sz="1100" kern="1200" dirty="0" err="1"/>
            <a:t>subordinação</a:t>
          </a:r>
          <a:r>
            <a:rPr lang="en-US" sz="1100" kern="1200" dirty="0"/>
            <a:t> da </a:t>
          </a:r>
          <a:r>
            <a:rPr lang="en-US" sz="1100" kern="1200" dirty="0" err="1"/>
            <a:t>educação</a:t>
          </a:r>
          <a:r>
            <a:rPr lang="en-US" sz="1100" kern="1200" dirty="0"/>
            <a:t>.</a:t>
          </a:r>
        </a:p>
      </dsp:txBody>
      <dsp:txXfrm>
        <a:off x="1135868" y="1735259"/>
        <a:ext cx="2475105" cy="1485063"/>
      </dsp:txXfrm>
    </dsp:sp>
    <dsp:sp modelId="{1F3F1591-F45E-4BA0-B622-E2BD33BA12A5}">
      <dsp:nvSpPr>
        <dsp:cNvPr id="0" name=""/>
        <dsp:cNvSpPr/>
      </dsp:nvSpPr>
      <dsp:spPr>
        <a:xfrm>
          <a:off x="3858484" y="1735259"/>
          <a:ext cx="2475105" cy="1485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</a:t>
          </a:r>
          <a:r>
            <a:rPr lang="en-US" sz="1100" kern="1200" dirty="0" err="1"/>
            <a:t>função</a:t>
          </a:r>
          <a:r>
            <a:rPr lang="en-US" sz="1100" kern="1200" dirty="0"/>
            <a:t> </a:t>
          </a:r>
          <a:r>
            <a:rPr lang="en-US" sz="1100" kern="1200" dirty="0" err="1"/>
            <a:t>política</a:t>
          </a:r>
          <a:r>
            <a:rPr lang="en-US" sz="1100" kern="1200" dirty="0"/>
            <a:t> da </a:t>
          </a:r>
          <a:r>
            <a:rPr lang="en-US" sz="1100" kern="1200" dirty="0" err="1"/>
            <a:t>educação</a:t>
          </a:r>
          <a:r>
            <a:rPr lang="en-US" sz="1100" kern="1200" dirty="0"/>
            <a:t> se </a:t>
          </a:r>
          <a:r>
            <a:rPr lang="en-US" sz="1100" kern="1200" dirty="0" err="1"/>
            <a:t>cumpre</a:t>
          </a:r>
          <a:r>
            <a:rPr lang="en-US" sz="1100" kern="1200" dirty="0"/>
            <a:t> </a:t>
          </a:r>
          <a:r>
            <a:rPr lang="en-US" sz="1100" kern="1200" dirty="0" err="1"/>
            <a:t>na</a:t>
          </a:r>
          <a:r>
            <a:rPr lang="en-US" sz="1100" kern="1200" dirty="0"/>
            <a:t> </a:t>
          </a:r>
          <a:r>
            <a:rPr lang="en-US" sz="1100" kern="1200" dirty="0" err="1"/>
            <a:t>medida</a:t>
          </a:r>
          <a:r>
            <a:rPr lang="en-US" sz="1100" kern="1200" dirty="0"/>
            <a:t> </a:t>
          </a:r>
          <a:r>
            <a:rPr lang="en-US" sz="1100" kern="1200" dirty="0" err="1"/>
            <a:t>em</a:t>
          </a:r>
          <a:r>
            <a:rPr lang="en-US" sz="1100" kern="1200" dirty="0"/>
            <a:t> que </a:t>
          </a:r>
          <a:r>
            <a:rPr lang="en-US" sz="1100" kern="1200" dirty="0" err="1"/>
            <a:t>ela</a:t>
          </a:r>
          <a:r>
            <a:rPr lang="en-US" sz="1100" kern="1200" dirty="0"/>
            <a:t> se </a:t>
          </a:r>
          <a:r>
            <a:rPr lang="en-US" sz="1100" kern="1200" dirty="0" err="1"/>
            <a:t>realiza</a:t>
          </a:r>
          <a:r>
            <a:rPr lang="en-US" sz="1100" kern="1200" dirty="0"/>
            <a:t> </a:t>
          </a:r>
          <a:r>
            <a:rPr lang="en-US" sz="1100" kern="1200" dirty="0" err="1"/>
            <a:t>enquanto</a:t>
          </a:r>
          <a:r>
            <a:rPr lang="en-US" sz="1100" kern="1200" dirty="0"/>
            <a:t> </a:t>
          </a:r>
          <a:r>
            <a:rPr lang="en-US" sz="1100" kern="1200" dirty="0" err="1"/>
            <a:t>prática</a:t>
          </a:r>
          <a:r>
            <a:rPr lang="en-US" sz="1100" kern="1200" dirty="0"/>
            <a:t> </a:t>
          </a:r>
          <a:r>
            <a:rPr lang="en-US" sz="1100" kern="1200" dirty="0" err="1"/>
            <a:t>especificamente</a:t>
          </a:r>
          <a:r>
            <a:rPr lang="en-US" sz="1100" kern="1200" dirty="0"/>
            <a:t> </a:t>
          </a:r>
          <a:r>
            <a:rPr lang="en-US" sz="1100" kern="1200" dirty="0" err="1"/>
            <a:t>pedagógica</a:t>
          </a:r>
          <a:r>
            <a:rPr lang="en-US" sz="1100" kern="1200" dirty="0"/>
            <a:t>.</a:t>
          </a:r>
        </a:p>
      </dsp:txBody>
      <dsp:txXfrm>
        <a:off x="3858484" y="1735259"/>
        <a:ext cx="2475105" cy="1485063"/>
      </dsp:txXfrm>
    </dsp:sp>
    <dsp:sp modelId="{712B8293-2AA7-471B-8E5E-BDA6813902A4}">
      <dsp:nvSpPr>
        <dsp:cNvPr id="0" name=""/>
        <dsp:cNvSpPr/>
      </dsp:nvSpPr>
      <dsp:spPr>
        <a:xfrm>
          <a:off x="6581100" y="1735259"/>
          <a:ext cx="2475105" cy="14850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7.A </a:t>
          </a:r>
          <a:r>
            <a:rPr lang="en-US" sz="1100" kern="1200" dirty="0" err="1"/>
            <a:t>especificidade</a:t>
          </a:r>
          <a:r>
            <a:rPr lang="en-US" sz="1100" kern="1200" dirty="0"/>
            <a:t> da </a:t>
          </a:r>
          <a:r>
            <a:rPr lang="en-US" sz="1100" kern="1200" dirty="0" err="1"/>
            <a:t>prática</a:t>
          </a:r>
          <a:r>
            <a:rPr lang="en-US" sz="1100" kern="1200" dirty="0"/>
            <a:t> </a:t>
          </a:r>
          <a:r>
            <a:rPr lang="en-US" sz="1100" kern="1200" dirty="0" err="1"/>
            <a:t>política</a:t>
          </a:r>
          <a:r>
            <a:rPr lang="en-US" sz="1100" kern="1200" dirty="0"/>
            <a:t> se define </a:t>
          </a:r>
          <a:r>
            <a:rPr lang="en-US" sz="1100" kern="1200" dirty="0" err="1"/>
            <a:t>pelo</a:t>
          </a:r>
          <a:r>
            <a:rPr lang="en-US" sz="1100" kern="1200" dirty="0"/>
            <a:t> </a:t>
          </a:r>
          <a:r>
            <a:rPr lang="en-US" sz="1100" kern="1200" dirty="0" err="1"/>
            <a:t>caráter</a:t>
          </a:r>
          <a:r>
            <a:rPr lang="en-US" sz="1100" kern="1200" dirty="0"/>
            <a:t> de </a:t>
          </a:r>
          <a:r>
            <a:rPr lang="en-US" sz="1100" kern="1200" dirty="0" err="1"/>
            <a:t>uma</a:t>
          </a:r>
          <a:r>
            <a:rPr lang="en-US" sz="1100" kern="1200" dirty="0"/>
            <a:t> </a:t>
          </a:r>
          <a:r>
            <a:rPr lang="en-US" sz="1100" kern="1200" dirty="0" err="1"/>
            <a:t>relação</a:t>
          </a:r>
          <a:r>
            <a:rPr lang="en-US" sz="1100" kern="1200" dirty="0"/>
            <a:t> que se </a:t>
          </a:r>
          <a:r>
            <a:rPr lang="en-US" sz="1100" kern="1200" dirty="0" err="1"/>
            <a:t>trava</a:t>
          </a:r>
          <a:r>
            <a:rPr lang="en-US" sz="1100" kern="1200" dirty="0"/>
            <a:t> entre </a:t>
          </a:r>
          <a:r>
            <a:rPr lang="en-US" sz="1100" kern="1200" dirty="0" err="1"/>
            <a:t>contrários</a:t>
          </a:r>
          <a:r>
            <a:rPr lang="en-US" sz="1100" kern="1200" dirty="0"/>
            <a:t> </a:t>
          </a:r>
          <a:r>
            <a:rPr lang="en-US" sz="1100" kern="1200" dirty="0" err="1"/>
            <a:t>antagônicos</a:t>
          </a:r>
          <a:r>
            <a:rPr lang="en-US" sz="1100" kern="1200" dirty="0"/>
            <a:t>. </a:t>
          </a:r>
          <a:r>
            <a:rPr lang="en-US" sz="1100" kern="1200" dirty="0" err="1"/>
            <a:t>Corolário</a:t>
          </a:r>
          <a:r>
            <a:rPr lang="en-US" sz="1100" kern="1200" dirty="0"/>
            <a:t>: a </a:t>
          </a:r>
          <a:r>
            <a:rPr lang="en-US" sz="1100" kern="1200" dirty="0" err="1"/>
            <a:t>política</a:t>
          </a:r>
          <a:r>
            <a:rPr lang="en-US" sz="1100" kern="1200" dirty="0"/>
            <a:t> é, </a:t>
          </a:r>
          <a:r>
            <a:rPr lang="en-US" sz="1100" kern="1200" dirty="0" err="1"/>
            <a:t>então</a:t>
          </a:r>
          <a:r>
            <a:rPr lang="en-US" sz="1100" kern="1200" dirty="0"/>
            <a:t>, </a:t>
          </a:r>
          <a:r>
            <a:rPr lang="en-US" sz="1100" kern="1200" dirty="0" err="1"/>
            <a:t>uma</a:t>
          </a:r>
          <a:r>
            <a:rPr lang="en-US" sz="1100" kern="1200" dirty="0"/>
            <a:t> </a:t>
          </a:r>
          <a:r>
            <a:rPr lang="en-US" sz="1100" kern="1200" dirty="0" err="1"/>
            <a:t>relação</a:t>
          </a:r>
          <a:r>
            <a:rPr lang="en-US" sz="1100" kern="1200" dirty="0"/>
            <a:t> de </a:t>
          </a:r>
          <a:r>
            <a:rPr lang="en-US" sz="1100" kern="1200" dirty="0" err="1"/>
            <a:t>dominação</a:t>
          </a:r>
          <a:r>
            <a:rPr lang="en-US" sz="1100" kern="1200" dirty="0"/>
            <a:t> </a:t>
          </a:r>
          <a:r>
            <a:rPr lang="en-US" sz="1100" kern="1200" dirty="0" err="1"/>
            <a:t>alicerçada</a:t>
          </a:r>
          <a:r>
            <a:rPr lang="en-US" sz="1100" kern="1200" dirty="0"/>
            <a:t>, pois, </a:t>
          </a:r>
          <a:r>
            <a:rPr lang="en-US" sz="1100" kern="1200" dirty="0" err="1"/>
            <a:t>na</a:t>
          </a:r>
          <a:r>
            <a:rPr lang="en-US" sz="1100" kern="1200" dirty="0"/>
            <a:t> </a:t>
          </a:r>
          <a:r>
            <a:rPr lang="en-US" sz="1100" kern="1200" dirty="0" err="1"/>
            <a:t>dissuasão</a:t>
          </a:r>
          <a:r>
            <a:rPr lang="en-US" sz="1100" kern="1200" dirty="0"/>
            <a:t> (</a:t>
          </a:r>
          <a:r>
            <a:rPr lang="en-US" sz="1100" kern="1200" dirty="0" err="1"/>
            <a:t>dissenso</a:t>
          </a:r>
          <a:r>
            <a:rPr lang="en-US" sz="1100" kern="1200" dirty="0"/>
            <a:t>, </a:t>
          </a:r>
          <a:r>
            <a:rPr lang="en-US" sz="1100" kern="1200" dirty="0" err="1"/>
            <a:t>repressão</a:t>
          </a:r>
          <a:r>
            <a:rPr lang="en-US" sz="1100" kern="1200" dirty="0"/>
            <a:t>).</a:t>
          </a:r>
        </a:p>
      </dsp:txBody>
      <dsp:txXfrm>
        <a:off x="6581100" y="1735259"/>
        <a:ext cx="2475105" cy="1485063"/>
      </dsp:txXfrm>
    </dsp:sp>
    <dsp:sp modelId="{AC1E9D19-3D42-4B77-B28F-D289D6803391}">
      <dsp:nvSpPr>
        <dsp:cNvPr id="0" name=""/>
        <dsp:cNvSpPr/>
      </dsp:nvSpPr>
      <dsp:spPr>
        <a:xfrm>
          <a:off x="9303716" y="1735259"/>
          <a:ext cx="2475105" cy="14850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8.As </a:t>
          </a:r>
          <a:r>
            <a:rPr lang="en-US" sz="1100" kern="1200" dirty="0" err="1"/>
            <a:t>relações</a:t>
          </a:r>
          <a:r>
            <a:rPr lang="en-US" sz="1100" kern="1200" dirty="0"/>
            <a:t> entre </a:t>
          </a:r>
          <a:r>
            <a:rPr lang="en-US" sz="1100" kern="1200" dirty="0" err="1"/>
            <a:t>educação</a:t>
          </a:r>
          <a:r>
            <a:rPr lang="en-US" sz="1100" kern="1200" dirty="0"/>
            <a:t> e </a:t>
          </a:r>
          <a:r>
            <a:rPr lang="en-US" sz="1100" kern="1200" dirty="0" err="1"/>
            <a:t>política</a:t>
          </a:r>
          <a:r>
            <a:rPr lang="en-US" sz="1100" kern="1200" dirty="0"/>
            <a:t> se </a:t>
          </a:r>
          <a:r>
            <a:rPr lang="en-US" sz="1100" kern="1200" dirty="0" err="1"/>
            <a:t>dão</a:t>
          </a:r>
          <a:r>
            <a:rPr lang="en-US" sz="1100" kern="1200" dirty="0"/>
            <a:t> </a:t>
          </a:r>
          <a:r>
            <a:rPr lang="en-US" sz="1100" kern="1200" dirty="0" err="1"/>
            <a:t>na</a:t>
          </a:r>
          <a:r>
            <a:rPr lang="en-US" sz="1100" kern="1200" dirty="0"/>
            <a:t> forma de </a:t>
          </a:r>
          <a:r>
            <a:rPr lang="en-US" sz="1100" kern="1200" dirty="0" err="1"/>
            <a:t>autonomia</a:t>
          </a:r>
          <a:r>
            <a:rPr lang="en-US" sz="1100" kern="1200" dirty="0"/>
            <a:t> </a:t>
          </a:r>
          <a:r>
            <a:rPr lang="en-US" sz="1100" kern="1200" dirty="0" err="1"/>
            <a:t>relativa</a:t>
          </a:r>
          <a:r>
            <a:rPr lang="en-US" sz="1100" kern="1200" dirty="0"/>
            <a:t> e </a:t>
          </a:r>
          <a:r>
            <a:rPr lang="en-US" sz="1100" kern="1200" dirty="0" err="1"/>
            <a:t>dependência</a:t>
          </a:r>
          <a:r>
            <a:rPr lang="en-US" sz="1100" kern="1200" dirty="0"/>
            <a:t> </a:t>
          </a:r>
          <a:r>
            <a:rPr lang="en-US" sz="1100" kern="1200" dirty="0" err="1"/>
            <a:t>recíproca</a:t>
          </a:r>
          <a:r>
            <a:rPr lang="en-US" sz="1100" kern="1200" dirty="0"/>
            <a:t>.</a:t>
          </a:r>
        </a:p>
      </dsp:txBody>
      <dsp:txXfrm>
        <a:off x="9303716" y="1735259"/>
        <a:ext cx="2475105" cy="1485063"/>
      </dsp:txXfrm>
    </dsp:sp>
    <dsp:sp modelId="{97C4AAD8-6855-44F2-921E-5B964649C3C8}">
      <dsp:nvSpPr>
        <dsp:cNvPr id="0" name=""/>
        <dsp:cNvSpPr/>
      </dsp:nvSpPr>
      <dsp:spPr>
        <a:xfrm>
          <a:off x="2497176" y="3467833"/>
          <a:ext cx="2475105" cy="14850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9.As </a:t>
          </a:r>
          <a:r>
            <a:rPr lang="en-US" sz="1100" kern="1200" dirty="0" err="1"/>
            <a:t>sociedades</a:t>
          </a:r>
          <a:r>
            <a:rPr lang="en-US" sz="1100" kern="1200" dirty="0"/>
            <a:t> de </a:t>
          </a:r>
          <a:r>
            <a:rPr lang="en-US" sz="1100" kern="1200" dirty="0" err="1"/>
            <a:t>classe</a:t>
          </a:r>
          <a:r>
            <a:rPr lang="en-US" sz="1100" kern="1200" dirty="0"/>
            <a:t> se </a:t>
          </a:r>
          <a:r>
            <a:rPr lang="en-US" sz="1100" kern="1200" dirty="0" err="1"/>
            <a:t>caracterizam</a:t>
          </a:r>
          <a:r>
            <a:rPr lang="en-US" sz="1100" kern="1200" dirty="0"/>
            <a:t> </a:t>
          </a:r>
          <a:r>
            <a:rPr lang="en-US" sz="1100" kern="1200" dirty="0" err="1"/>
            <a:t>pelo</a:t>
          </a:r>
          <a:r>
            <a:rPr lang="en-US" sz="1100" kern="1200" dirty="0"/>
            <a:t> </a:t>
          </a:r>
          <a:r>
            <a:rPr lang="en-US" sz="1100" kern="1200" dirty="0" err="1"/>
            <a:t>primado</a:t>
          </a:r>
          <a:r>
            <a:rPr lang="en-US" sz="1100" kern="1200" dirty="0"/>
            <a:t> da </a:t>
          </a:r>
          <a:r>
            <a:rPr lang="en-US" sz="1100" kern="1200" dirty="0" err="1"/>
            <a:t>política</a:t>
          </a:r>
          <a:r>
            <a:rPr lang="en-US" sz="1100" kern="1200" dirty="0"/>
            <a:t>, o que </a:t>
          </a:r>
          <a:r>
            <a:rPr lang="en-US" sz="1100" kern="1200" dirty="0" err="1"/>
            <a:t>determina</a:t>
          </a:r>
          <a:r>
            <a:rPr lang="en-US" sz="1100" kern="1200" dirty="0"/>
            <a:t> a </a:t>
          </a:r>
          <a:r>
            <a:rPr lang="en-US" sz="1100" kern="1200" dirty="0" err="1"/>
            <a:t>subordinação</a:t>
          </a:r>
          <a:r>
            <a:rPr lang="en-US" sz="1100" kern="1200" dirty="0"/>
            <a:t> real da </a:t>
          </a:r>
          <a:r>
            <a:rPr lang="en-US" sz="1100" kern="1200" dirty="0" err="1"/>
            <a:t>educação</a:t>
          </a:r>
          <a:r>
            <a:rPr lang="en-US" sz="1100" kern="1200" dirty="0"/>
            <a:t> à </a:t>
          </a:r>
          <a:r>
            <a:rPr lang="en-US" sz="1100" kern="1200" dirty="0" err="1"/>
            <a:t>prática</a:t>
          </a:r>
          <a:r>
            <a:rPr lang="en-US" sz="1100" kern="1200" dirty="0"/>
            <a:t> </a:t>
          </a:r>
          <a:r>
            <a:rPr lang="en-US" sz="1100" kern="1200" dirty="0" err="1"/>
            <a:t>política</a:t>
          </a:r>
          <a:r>
            <a:rPr lang="en-US" sz="1100" kern="1200" dirty="0"/>
            <a:t>.</a:t>
          </a:r>
        </a:p>
      </dsp:txBody>
      <dsp:txXfrm>
        <a:off x="2497176" y="3467833"/>
        <a:ext cx="2475105" cy="1485063"/>
      </dsp:txXfrm>
    </dsp:sp>
    <dsp:sp modelId="{EFD5BE6B-2C10-43DC-B8FF-7731AFDE3492}">
      <dsp:nvSpPr>
        <dsp:cNvPr id="0" name=""/>
        <dsp:cNvSpPr/>
      </dsp:nvSpPr>
      <dsp:spPr>
        <a:xfrm>
          <a:off x="5219792" y="3467833"/>
          <a:ext cx="2475105" cy="14850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10Superada a </a:t>
          </a:r>
          <a:r>
            <a:rPr lang="en-US" sz="1100" kern="1200" dirty="0" err="1"/>
            <a:t>sociedade</a:t>
          </a:r>
          <a:r>
            <a:rPr lang="en-US" sz="1100" kern="1200" dirty="0"/>
            <a:t> de classes, </a:t>
          </a:r>
          <a:r>
            <a:rPr lang="en-US" sz="1100" kern="1200" dirty="0" err="1"/>
            <a:t>cessa</a:t>
          </a:r>
          <a:r>
            <a:rPr lang="en-US" sz="1100" kern="1200" dirty="0"/>
            <a:t> o </a:t>
          </a:r>
          <a:r>
            <a:rPr lang="en-US" sz="1100" kern="1200" dirty="0" err="1"/>
            <a:t>primado</a:t>
          </a:r>
          <a:r>
            <a:rPr lang="en-US" sz="1100" kern="1200" dirty="0"/>
            <a:t> da </a:t>
          </a:r>
          <a:r>
            <a:rPr lang="en-US" sz="1100" kern="1200" dirty="0" err="1"/>
            <a:t>política</a:t>
          </a:r>
          <a:r>
            <a:rPr lang="en-US" sz="1100" kern="1200" dirty="0"/>
            <a:t> e, </a:t>
          </a:r>
          <a:r>
            <a:rPr lang="en-US" sz="1100" kern="1200" dirty="0" err="1"/>
            <a:t>em</a:t>
          </a:r>
          <a:r>
            <a:rPr lang="en-US" sz="1100" kern="1200" dirty="0"/>
            <a:t> </a:t>
          </a:r>
          <a:r>
            <a:rPr lang="en-US" sz="1100" kern="1200" dirty="0" err="1"/>
            <a:t>consequência</a:t>
          </a:r>
          <a:r>
            <a:rPr lang="en-US" sz="1100" kern="1200" dirty="0"/>
            <a:t>, a </a:t>
          </a:r>
          <a:r>
            <a:rPr lang="en-US" sz="1100" kern="1200" dirty="0" err="1"/>
            <a:t>subordinação</a:t>
          </a:r>
          <a:r>
            <a:rPr lang="en-US" sz="1100" kern="1200" dirty="0"/>
            <a:t> da </a:t>
          </a:r>
          <a:r>
            <a:rPr lang="en-US" sz="1100" kern="1200" dirty="0" err="1"/>
            <a:t>educação</a:t>
          </a:r>
          <a:r>
            <a:rPr lang="en-US" sz="1100" kern="1200" dirty="0"/>
            <a:t>.</a:t>
          </a:r>
        </a:p>
      </dsp:txBody>
      <dsp:txXfrm>
        <a:off x="5219792" y="3467833"/>
        <a:ext cx="2475105" cy="1485063"/>
      </dsp:txXfrm>
    </dsp:sp>
    <dsp:sp modelId="{8A892520-A6C7-4DE5-9434-26F5450EB2A4}">
      <dsp:nvSpPr>
        <dsp:cNvPr id="0" name=""/>
        <dsp:cNvSpPr/>
      </dsp:nvSpPr>
      <dsp:spPr>
        <a:xfrm>
          <a:off x="7942408" y="3467833"/>
          <a:ext cx="2475105" cy="1485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11. A </a:t>
          </a:r>
          <a:r>
            <a:rPr lang="en-US" sz="1100" kern="1200" dirty="0" err="1"/>
            <a:t>função</a:t>
          </a:r>
          <a:r>
            <a:rPr lang="en-US" sz="1100" kern="1200" dirty="0"/>
            <a:t> </a:t>
          </a:r>
          <a:r>
            <a:rPr lang="en-US" sz="1100" kern="1200" dirty="0" err="1"/>
            <a:t>política</a:t>
          </a:r>
          <a:r>
            <a:rPr lang="en-US" sz="1100" kern="1200" dirty="0"/>
            <a:t> da </a:t>
          </a:r>
          <a:r>
            <a:rPr lang="en-US" sz="1100" kern="1200" dirty="0" err="1"/>
            <a:t>educação</a:t>
          </a:r>
          <a:r>
            <a:rPr lang="en-US" sz="1100" kern="1200" dirty="0"/>
            <a:t> se </a:t>
          </a:r>
          <a:r>
            <a:rPr lang="en-US" sz="1100" kern="1200" dirty="0" err="1"/>
            <a:t>cumpre</a:t>
          </a:r>
          <a:r>
            <a:rPr lang="en-US" sz="1100" kern="1200" dirty="0"/>
            <a:t> </a:t>
          </a:r>
          <a:r>
            <a:rPr lang="en-US" sz="1100" kern="1200" dirty="0" err="1"/>
            <a:t>na</a:t>
          </a:r>
          <a:r>
            <a:rPr lang="en-US" sz="1100" kern="1200" dirty="0"/>
            <a:t> </a:t>
          </a:r>
          <a:r>
            <a:rPr lang="en-US" sz="1100" kern="1200" dirty="0" err="1"/>
            <a:t>medida</a:t>
          </a:r>
          <a:r>
            <a:rPr lang="en-US" sz="1100" kern="1200" dirty="0"/>
            <a:t> </a:t>
          </a:r>
          <a:r>
            <a:rPr lang="en-US" sz="1100" kern="1200" dirty="0" err="1"/>
            <a:t>em</a:t>
          </a:r>
          <a:r>
            <a:rPr lang="en-US" sz="1100" kern="1200" dirty="0"/>
            <a:t> que </a:t>
          </a:r>
          <a:r>
            <a:rPr lang="en-US" sz="1100" kern="1200" dirty="0" err="1"/>
            <a:t>ela</a:t>
          </a:r>
          <a:r>
            <a:rPr lang="en-US" sz="1100" kern="1200" dirty="0"/>
            <a:t> se </a:t>
          </a:r>
          <a:r>
            <a:rPr lang="en-US" sz="1100" kern="1200" dirty="0" err="1"/>
            <a:t>realiza</a:t>
          </a:r>
          <a:r>
            <a:rPr lang="en-US" sz="1100" kern="1200" dirty="0"/>
            <a:t> </a:t>
          </a:r>
          <a:r>
            <a:rPr lang="en-US" sz="1100" kern="1200" dirty="0" err="1"/>
            <a:t>enquanto</a:t>
          </a:r>
          <a:r>
            <a:rPr lang="en-US" sz="1100" kern="1200" dirty="0"/>
            <a:t> </a:t>
          </a:r>
          <a:r>
            <a:rPr lang="en-US" sz="1100" kern="1200" dirty="0" err="1"/>
            <a:t>prática</a:t>
          </a:r>
          <a:r>
            <a:rPr lang="en-US" sz="1100" kern="1200" dirty="0"/>
            <a:t> </a:t>
          </a:r>
          <a:r>
            <a:rPr lang="en-US" sz="1100" kern="1200" dirty="0" err="1"/>
            <a:t>especificamente</a:t>
          </a:r>
          <a:r>
            <a:rPr lang="en-US" sz="1100" kern="1200" dirty="0"/>
            <a:t> </a:t>
          </a:r>
          <a:r>
            <a:rPr lang="en-US" sz="1100" kern="1200" dirty="0" err="1"/>
            <a:t>pedagógica</a:t>
          </a:r>
          <a:r>
            <a:rPr lang="en-US" sz="1100" kern="1200" dirty="0"/>
            <a:t>.</a:t>
          </a:r>
        </a:p>
      </dsp:txBody>
      <dsp:txXfrm>
        <a:off x="7942408" y="3467833"/>
        <a:ext cx="2475105" cy="1485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8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3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93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9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3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0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2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7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5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7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5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6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6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9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1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16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ft3s0bGi78?feature=oembed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5xfqj672x8?feature=oembed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TYWvbW8XPw?feature=oembed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_uVZqiFnJc?feature=oembed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702"/>
          <a:stretch/>
        </p:blipFill>
        <p:spPr>
          <a:xfrm>
            <a:off x="8547" y="12"/>
            <a:ext cx="12197829" cy="8727779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4721EC-E05A-4E07-9E12-361E22881138}"/>
              </a:ext>
            </a:extLst>
          </p:cNvPr>
          <p:cNvSpPr txBox="1"/>
          <p:nvPr/>
        </p:nvSpPr>
        <p:spPr>
          <a:xfrm>
            <a:off x="6191776" y="5045876"/>
            <a:ext cx="5208544" cy="12958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</a:rPr>
              <a:t>         </a:t>
            </a:r>
            <a:endParaRPr lang="en-US" sz="3200" b="1">
              <a:solidFill>
                <a:schemeClr val="bg1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                          Profª Mª </a:t>
            </a:r>
            <a:r>
              <a:rPr lang="en-US" sz="3200" b="1" dirty="0" err="1">
                <a:solidFill>
                  <a:schemeClr val="bg1"/>
                </a:solidFill>
              </a:rPr>
              <a:t>Gláuci</a:t>
            </a:r>
            <a:r>
              <a:rPr lang="en-US" sz="3200" b="1" dirty="0">
                <a:solidFill>
                  <a:schemeClr val="bg1"/>
                </a:solidFill>
              </a:rPr>
              <a:t> Mora</a:t>
            </a:r>
            <a:endParaRPr lang="en-US" sz="3200" b="1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2DF90-0FE9-40DC-9121-1ABA7E7A671C}"/>
              </a:ext>
            </a:extLst>
          </p:cNvPr>
          <p:cNvSpPr txBox="1"/>
          <p:nvPr/>
        </p:nvSpPr>
        <p:spPr>
          <a:xfrm flipH="1" flipV="1">
            <a:off x="8113683" y="1182192"/>
            <a:ext cx="40716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7E170-42E8-457A-BB2D-8172EE57A99A}"/>
              </a:ext>
            </a:extLst>
          </p:cNvPr>
          <p:cNvSpPr txBox="1"/>
          <p:nvPr/>
        </p:nvSpPr>
        <p:spPr>
          <a:xfrm flipH="1">
            <a:off x="5208560" y="1804000"/>
            <a:ext cx="710528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haroni"/>
                <a:ea typeface="+mn-lt"/>
                <a:cs typeface="+mn-lt"/>
              </a:rPr>
              <a:t>  </a:t>
            </a:r>
            <a:endParaRPr lang="en-US" sz="2400" dirty="0">
              <a:solidFill>
                <a:schemeClr val="bg1"/>
              </a:solidFill>
              <a:latin typeface="Aharoni"/>
              <a:ea typeface="+mn-lt"/>
              <a:cs typeface="Calibri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haroni"/>
              <a:ea typeface="+mn-lt"/>
              <a:cs typeface="+mn-lt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haroni"/>
              <a:ea typeface="+mn-lt"/>
              <a:cs typeface="+mn-lt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haroni"/>
              <a:ea typeface="+mn-lt"/>
              <a:cs typeface="+mn-lt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haroni"/>
              <a:ea typeface="+mn-lt"/>
              <a:cs typeface="+mn-lt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haroni"/>
                <a:ea typeface="+mn-lt"/>
                <a:cs typeface="+mn-lt"/>
              </a:rPr>
              <a:t>A FUNÇÃO SOCIAL DA ESCOLA E  SUA  NECESSÁRIA RELAÇÃO E INTERLOCUÇÃO COM O VIVER DEMOCRÁTICO EM SOCIEDADE </a:t>
            </a:r>
            <a:endParaRPr lang="en-US" sz="2400">
              <a:solidFill>
                <a:schemeClr val="bg1"/>
              </a:solidFill>
              <a:latin typeface="Aharoni"/>
              <a:cs typeface="Calibri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08F60E2-9A52-4A45-95D5-5B9A8E883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55" y="2025500"/>
            <a:ext cx="4632206" cy="39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9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BEAB8-1CF4-44D5-9AFD-8B15A9AFBBB4}"/>
              </a:ext>
            </a:extLst>
          </p:cNvPr>
          <p:cNvSpPr txBox="1"/>
          <p:nvPr/>
        </p:nvSpPr>
        <p:spPr>
          <a:xfrm>
            <a:off x="1115684" y="3200400"/>
            <a:ext cx="951493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Muitas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vezes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, o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fracasso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escolar é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reflexo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fatores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externos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tais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como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saúde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nutrição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fatores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psicológicos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e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cognitivos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bem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como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ordem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familiar, e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esses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elementos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contribuem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negativamente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para a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absorção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dos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conteúdos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, mas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há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de se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fazer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chegar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aos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pupilos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a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mensagem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da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importância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da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educação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para a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sua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vida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fazendo-os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encará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-la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como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agente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transformador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em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um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âmbito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maior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na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comunidade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onde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323232"/>
                </a:solidFill>
                <a:latin typeface="Arial"/>
                <a:cs typeface="Arial"/>
              </a:rPr>
              <a:t>vive</a:t>
            </a:r>
            <a:r>
              <a:rPr lang="en-US" b="1" dirty="0">
                <a:solidFill>
                  <a:srgbClr val="323232"/>
                </a:solidFill>
                <a:latin typeface="Arial"/>
                <a:cs typeface="Arial"/>
              </a:rPr>
              <a:t>.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410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DD958-4142-4327-80A6-A136AB2CB3F0}"/>
              </a:ext>
            </a:extLst>
          </p:cNvPr>
          <p:cNvSpPr txBox="1"/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(SAVIANI, 2003, p. 98-101)</a:t>
            </a:r>
          </a:p>
        </p:txBody>
      </p:sp>
      <p:graphicFrame>
        <p:nvGraphicFramePr>
          <p:cNvPr id="122" name="TextBox 34">
            <a:extLst>
              <a:ext uri="{FF2B5EF4-FFF2-40B4-BE49-F238E27FC236}">
                <a16:creationId xmlns:a16="http://schemas.microsoft.com/office/drawing/2014/main" id="{AE1B1B2C-9509-4636-9A52-E5B1A5272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531080"/>
              </p:ext>
            </p:extLst>
          </p:nvPr>
        </p:nvGraphicFramePr>
        <p:xfrm>
          <a:off x="-535706" y="1436590"/>
          <a:ext cx="12914690" cy="495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0700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A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8C9A3DA3-CE5C-4252-8825-520DFAA594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9164" y="284034"/>
            <a:ext cx="10576729" cy="64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9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D0F17CDB-639C-439A-A93B-94459C2034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439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C6E515-6D9E-43B8-9148-3531F0504A52}"/>
              </a:ext>
            </a:extLst>
          </p:cNvPr>
          <p:cNvSpPr txBox="1"/>
          <p:nvPr/>
        </p:nvSpPr>
        <p:spPr>
          <a:xfrm>
            <a:off x="648930" y="2438400"/>
            <a:ext cx="61881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just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 ser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desde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origem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existência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cotidiana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faz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afirmações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nega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recusa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aprova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coisas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pessoas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elaborando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juízos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fato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de valor por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meio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quais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procura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orientar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seu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comportamento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teórico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prático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Entretanto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houve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um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momento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evolução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histórico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social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que o ser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começa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conferir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um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caráter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filosófico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suas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indagações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perplexidades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questionando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racionalmente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suas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crenças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seus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valores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escolhas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 </a:t>
            </a:r>
            <a:endParaRPr lang="en-US" sz="2000" b="1">
              <a:ea typeface="+mj-ea"/>
              <a:cs typeface="+mj-cs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tree, outdoor, ape, primate&#10;&#10;Description automatically generated">
            <a:extLst>
              <a:ext uri="{FF2B5EF4-FFF2-40B4-BE49-F238E27FC236}">
                <a16:creationId xmlns:a16="http://schemas.microsoft.com/office/drawing/2014/main" id="{81F079BD-68E1-4875-B1F5-66B48B797C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869" r="4271" b="-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333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83A601A-C664-40E2-A537-3C0DE3165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1529C-D33B-4811-BE4A-8E1CF39E5FB7}"/>
              </a:ext>
            </a:extLst>
          </p:cNvPr>
          <p:cNvSpPr txBox="1"/>
          <p:nvPr/>
        </p:nvSpPr>
        <p:spPr>
          <a:xfrm>
            <a:off x="648931" y="1446363"/>
            <a:ext cx="4540320" cy="47774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just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Você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concorda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com a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ideia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que a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vida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é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só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aquilo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vemos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? </a:t>
            </a:r>
            <a:endParaRPr lang="en-US" sz="2000" b="1"/>
          </a:p>
          <a:p>
            <a:pPr algn="just" defTabSz="457200"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endParaRPr lang="en-US" sz="2000" b="1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algn="just" defTabSz="457200"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endParaRPr lang="en-US" sz="2000" b="1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algn="just" defTabSz="457200"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endParaRPr lang="en-US" sz="2000" b="1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algn="just" defTabSz="457200"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endParaRPr lang="en-US" sz="2000" b="1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algn="just" defTabSz="457200"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Como é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possível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percebermos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as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mesmas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coisas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mas de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maneiras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diferentes</a:t>
            </a:r>
            <a:r>
              <a:rPr lang="en-US" sz="20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?</a:t>
            </a:r>
            <a:endParaRPr lang="en-US" sz="2000" b="1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427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669696-859C-4F7B-862B-1B89B33057BC}"/>
              </a:ext>
            </a:extLst>
          </p:cNvPr>
          <p:cNvSpPr txBox="1"/>
          <p:nvPr/>
        </p:nvSpPr>
        <p:spPr>
          <a:xfrm>
            <a:off x="396816" y="641230"/>
            <a:ext cx="10593236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/>
              <a:t>REFERÊNCIAS</a:t>
            </a:r>
          </a:p>
          <a:p>
            <a:pPr algn="just"/>
            <a:endParaRPr lang="en-US" dirty="0"/>
          </a:p>
          <a:p>
            <a:pPr algn="just"/>
            <a:endParaRPr lang="en-US" dirty="0">
              <a:ea typeface="+mn-lt"/>
              <a:cs typeface="+mn-lt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DELORS, J.Y COLS. (1998). </a:t>
            </a:r>
            <a:r>
              <a:rPr lang="en-US" b="1" dirty="0" err="1">
                <a:ea typeface="+mn-lt"/>
                <a:cs typeface="+mn-lt"/>
              </a:rPr>
              <a:t>Eduacaçao</a:t>
            </a:r>
            <a:r>
              <a:rPr lang="en-US" b="1" dirty="0">
                <a:ea typeface="+mn-lt"/>
                <a:cs typeface="+mn-lt"/>
              </a:rPr>
              <a:t>: um </a:t>
            </a:r>
            <a:r>
              <a:rPr lang="en-US" b="1" dirty="0" err="1">
                <a:ea typeface="+mn-lt"/>
                <a:cs typeface="+mn-lt"/>
              </a:rPr>
              <a:t>tesouro</a:t>
            </a:r>
            <a:r>
              <a:rPr lang="en-US" b="1" dirty="0">
                <a:ea typeface="+mn-lt"/>
                <a:cs typeface="+mn-lt"/>
              </a:rPr>
              <a:t> a </a:t>
            </a:r>
            <a:r>
              <a:rPr lang="en-US" b="1" dirty="0" err="1">
                <a:ea typeface="+mn-lt"/>
                <a:cs typeface="+mn-lt"/>
              </a:rPr>
              <a:t>descobrir</a:t>
            </a:r>
            <a:r>
              <a:rPr lang="en-US" dirty="0">
                <a:ea typeface="+mn-lt"/>
                <a:cs typeface="+mn-lt"/>
              </a:rPr>
              <a:t>. "</a:t>
            </a:r>
            <a:r>
              <a:rPr lang="en-US" dirty="0" err="1">
                <a:ea typeface="+mn-lt"/>
                <a:cs typeface="+mn-lt"/>
              </a:rPr>
              <a:t>Relatóorio</a:t>
            </a:r>
            <a:r>
              <a:rPr lang="en-US" dirty="0">
                <a:ea typeface="+mn-lt"/>
                <a:cs typeface="+mn-lt"/>
              </a:rPr>
              <a:t> para a UNESCO da </a:t>
            </a:r>
            <a:r>
              <a:rPr lang="en-US" dirty="0" err="1">
                <a:ea typeface="+mn-lt"/>
                <a:cs typeface="+mn-lt"/>
              </a:rPr>
              <a:t>Comissao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Internacional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sobre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Educaçao</a:t>
            </a:r>
            <a:r>
              <a:rPr lang="en-US" dirty="0">
                <a:ea typeface="+mn-lt"/>
                <a:cs typeface="+mn-lt"/>
              </a:rPr>
              <a:t> para o </a:t>
            </a:r>
            <a:r>
              <a:rPr lang="en-US" dirty="0" err="1">
                <a:ea typeface="+mn-lt"/>
                <a:cs typeface="+mn-lt"/>
              </a:rPr>
              <a:t>século</a:t>
            </a:r>
            <a:r>
              <a:rPr lang="en-US" dirty="0">
                <a:ea typeface="+mn-lt"/>
                <a:cs typeface="+mn-lt"/>
              </a:rPr>
              <a:t> XXI". Sao Paulo: Cortez, MEC, UNESCO.</a:t>
            </a:r>
            <a:endParaRPr lang="en-US" dirty="0"/>
          </a:p>
          <a:p>
            <a:pPr algn="just"/>
            <a:r>
              <a:rPr lang="en-US" dirty="0">
                <a:ea typeface="+mn-lt"/>
                <a:cs typeface="+mn-lt"/>
              </a:rPr>
              <a:t>FREIRE, Paulo (1977). </a:t>
            </a:r>
            <a:r>
              <a:rPr lang="en-US" b="1" dirty="0" err="1">
                <a:ea typeface="+mn-lt"/>
                <a:cs typeface="+mn-lt"/>
              </a:rPr>
              <a:t>Ação</a:t>
            </a:r>
            <a:r>
              <a:rPr lang="en-US" b="1" dirty="0">
                <a:ea typeface="+mn-lt"/>
                <a:cs typeface="+mn-lt"/>
              </a:rPr>
              <a:t> cultural para a </a:t>
            </a:r>
            <a:r>
              <a:rPr lang="en-US" b="1" dirty="0" err="1">
                <a:ea typeface="+mn-lt"/>
                <a:cs typeface="+mn-lt"/>
              </a:rPr>
              <a:t>liberdade</a:t>
            </a:r>
            <a:r>
              <a:rPr lang="en-US" b="1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 2ª ed.(1ª </a:t>
            </a:r>
            <a:r>
              <a:rPr lang="en-US" dirty="0" err="1">
                <a:ea typeface="+mn-lt"/>
                <a:cs typeface="+mn-lt"/>
              </a:rPr>
              <a:t>edición</a:t>
            </a:r>
            <a:r>
              <a:rPr lang="en-US" dirty="0">
                <a:ea typeface="+mn-lt"/>
                <a:cs typeface="+mn-lt"/>
              </a:rPr>
              <a:t>: 1975). Rio de Janeiro: Paz e Terra. </a:t>
            </a:r>
          </a:p>
          <a:p>
            <a:pPr algn="just"/>
            <a:r>
              <a:rPr lang="en-US" dirty="0">
                <a:ea typeface="+mn-lt"/>
                <a:cs typeface="+mn-lt"/>
              </a:rPr>
              <a:t>FREIRE, P. (1980). </a:t>
            </a:r>
            <a:r>
              <a:rPr lang="en-US" b="1" dirty="0" err="1">
                <a:ea typeface="+mn-lt"/>
                <a:cs typeface="+mn-lt"/>
              </a:rPr>
              <a:t>Conscientizaçao</a:t>
            </a:r>
            <a:r>
              <a:rPr lang="en-US" b="1" dirty="0">
                <a:ea typeface="+mn-lt"/>
                <a:cs typeface="+mn-lt"/>
              </a:rPr>
              <a:t>: </a:t>
            </a:r>
            <a:r>
              <a:rPr lang="en-US" b="1" dirty="0" err="1">
                <a:ea typeface="+mn-lt"/>
                <a:cs typeface="+mn-lt"/>
              </a:rPr>
              <a:t>teoria</a:t>
            </a:r>
            <a:r>
              <a:rPr lang="en-US" b="1" dirty="0">
                <a:ea typeface="+mn-lt"/>
                <a:cs typeface="+mn-lt"/>
              </a:rPr>
              <a:t> e </a:t>
            </a:r>
            <a:r>
              <a:rPr lang="en-US" b="1" dirty="0" err="1">
                <a:ea typeface="+mn-lt"/>
                <a:cs typeface="+mn-lt"/>
              </a:rPr>
              <a:t>prática</a:t>
            </a:r>
            <a:r>
              <a:rPr lang="en-US" b="1" dirty="0">
                <a:ea typeface="+mn-lt"/>
                <a:cs typeface="+mn-lt"/>
              </a:rPr>
              <a:t> da </a:t>
            </a:r>
            <a:r>
              <a:rPr lang="en-US" b="1" dirty="0" err="1">
                <a:ea typeface="+mn-lt"/>
                <a:cs typeface="+mn-lt"/>
              </a:rPr>
              <a:t>libertaçao</a:t>
            </a:r>
            <a:r>
              <a:rPr lang="en-US" b="1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 Uma </a:t>
            </a:r>
            <a:r>
              <a:rPr lang="en-US" dirty="0" err="1">
                <a:ea typeface="+mn-lt"/>
                <a:cs typeface="+mn-lt"/>
              </a:rPr>
              <a:t>introduçao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pensamento</a:t>
            </a:r>
            <a:r>
              <a:rPr lang="en-US" dirty="0">
                <a:ea typeface="+mn-lt"/>
                <a:cs typeface="+mn-lt"/>
              </a:rPr>
              <a:t> de Paulo Freire. (</a:t>
            </a:r>
            <a:r>
              <a:rPr lang="en-US" dirty="0" err="1">
                <a:ea typeface="+mn-lt"/>
                <a:cs typeface="+mn-lt"/>
              </a:rPr>
              <a:t>Traducción</a:t>
            </a:r>
            <a:r>
              <a:rPr lang="en-US" dirty="0">
                <a:ea typeface="+mn-lt"/>
                <a:cs typeface="+mn-lt"/>
              </a:rPr>
              <a:t> de Kátia de Mello e Silva). 3ª ed. (1ª </a:t>
            </a:r>
            <a:r>
              <a:rPr lang="en-US" dirty="0" err="1">
                <a:ea typeface="+mn-lt"/>
                <a:cs typeface="+mn-lt"/>
              </a:rPr>
              <a:t>edición</a:t>
            </a:r>
            <a:r>
              <a:rPr lang="en-US" dirty="0">
                <a:ea typeface="+mn-lt"/>
                <a:cs typeface="+mn-lt"/>
              </a:rPr>
              <a:t>: 1967). Sao Paulo: Morais. </a:t>
            </a:r>
            <a:endParaRPr lang="en-US">
              <a:ea typeface="+mn-lt"/>
              <a:cs typeface="+mn-lt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FREIRE, P. (1983). </a:t>
            </a:r>
            <a:r>
              <a:rPr lang="en-US" b="1" dirty="0" err="1">
                <a:ea typeface="+mn-lt"/>
                <a:cs typeface="+mn-lt"/>
              </a:rPr>
              <a:t>Extensao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ou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Comunicaçao</a:t>
            </a:r>
            <a:r>
              <a:rPr lang="en-US" b="1" dirty="0">
                <a:ea typeface="+mn-lt"/>
                <a:cs typeface="+mn-lt"/>
              </a:rPr>
              <a:t>? (</a:t>
            </a:r>
            <a:r>
              <a:rPr lang="en-US" dirty="0" err="1">
                <a:ea typeface="+mn-lt"/>
                <a:cs typeface="+mn-lt"/>
              </a:rPr>
              <a:t>Traducción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Rosisca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Darcu</a:t>
            </a:r>
            <a:r>
              <a:rPr lang="en-US" dirty="0">
                <a:ea typeface="+mn-lt"/>
                <a:cs typeface="+mn-lt"/>
              </a:rPr>
              <a:t> de Oliveira). 7ª ed. (1ª edición:1969). Rio de Janeiro: Paz e Terra . </a:t>
            </a:r>
            <a:endParaRPr lang="en-US">
              <a:ea typeface="+mn-lt"/>
              <a:cs typeface="+mn-lt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FREIRE, P., FAGUNDEZ, A.(1985). </a:t>
            </a:r>
            <a:r>
              <a:rPr lang="en-US" b="1" dirty="0">
                <a:ea typeface="+mn-lt"/>
                <a:cs typeface="+mn-lt"/>
              </a:rPr>
              <a:t>Por </a:t>
            </a:r>
            <a:r>
              <a:rPr lang="en-US" b="1" dirty="0" err="1">
                <a:ea typeface="+mn-lt"/>
                <a:cs typeface="+mn-lt"/>
              </a:rPr>
              <a:t>uma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Pedagogia</a:t>
            </a:r>
            <a:r>
              <a:rPr lang="en-US" b="1" dirty="0">
                <a:ea typeface="+mn-lt"/>
                <a:cs typeface="+mn-lt"/>
              </a:rPr>
              <a:t> da </a:t>
            </a:r>
            <a:r>
              <a:rPr lang="en-US" b="1" dirty="0" err="1">
                <a:ea typeface="+mn-lt"/>
                <a:cs typeface="+mn-lt"/>
              </a:rPr>
              <a:t>Pergunta</a:t>
            </a:r>
            <a:r>
              <a:rPr lang="en-US" b="1" dirty="0">
                <a:ea typeface="+mn-lt"/>
                <a:cs typeface="+mn-lt"/>
              </a:rPr>
              <a:t>. </a:t>
            </a:r>
            <a:r>
              <a:rPr lang="en-US" dirty="0">
                <a:ea typeface="+mn-lt"/>
                <a:cs typeface="+mn-lt"/>
              </a:rPr>
              <a:t>Rio de Janeiro: Paz e Terra .</a:t>
            </a:r>
          </a:p>
          <a:p>
            <a:pPr algn="just"/>
            <a:r>
              <a:rPr lang="en-US" dirty="0">
                <a:ea typeface="+mn-lt"/>
                <a:cs typeface="+mn-lt"/>
              </a:rPr>
              <a:t> FREIRE, P. (1993). </a:t>
            </a:r>
            <a:r>
              <a:rPr lang="en-US" b="1" dirty="0" err="1">
                <a:ea typeface="+mn-lt"/>
                <a:cs typeface="+mn-lt"/>
              </a:rPr>
              <a:t>Profesora</a:t>
            </a:r>
            <a:r>
              <a:rPr lang="en-US" b="1" dirty="0">
                <a:ea typeface="+mn-lt"/>
                <a:cs typeface="+mn-lt"/>
              </a:rPr>
              <a:t> SIM </a:t>
            </a:r>
            <a:r>
              <a:rPr lang="en-US" b="1" dirty="0" err="1">
                <a:ea typeface="+mn-lt"/>
                <a:cs typeface="+mn-lt"/>
              </a:rPr>
              <a:t>tia</a:t>
            </a:r>
            <a:r>
              <a:rPr lang="en-US" b="1" dirty="0">
                <a:ea typeface="+mn-lt"/>
                <a:cs typeface="+mn-lt"/>
              </a:rPr>
              <a:t> NAO. Cartas a </a:t>
            </a:r>
            <a:r>
              <a:rPr lang="en-US" b="1" dirty="0" err="1">
                <a:ea typeface="+mn-lt"/>
                <a:cs typeface="+mn-lt"/>
              </a:rPr>
              <a:t>quem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ousa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ensinar</a:t>
            </a:r>
            <a:r>
              <a:rPr lang="en-US" dirty="0">
                <a:ea typeface="+mn-lt"/>
                <a:cs typeface="+mn-lt"/>
              </a:rPr>
              <a:t>. Sao Paulo: </a:t>
            </a:r>
            <a:r>
              <a:rPr lang="en-US" dirty="0" err="1">
                <a:ea typeface="+mn-lt"/>
                <a:cs typeface="+mn-lt"/>
              </a:rPr>
              <a:t>Olho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dágua</a:t>
            </a:r>
            <a:r>
              <a:rPr lang="en-US" dirty="0">
                <a:ea typeface="+mn-lt"/>
                <a:cs typeface="+mn-lt"/>
              </a:rPr>
              <a:t>.  FREIRE, P. (1997). </a:t>
            </a:r>
            <a:r>
              <a:rPr lang="en-US" b="1" dirty="0" err="1">
                <a:ea typeface="+mn-lt"/>
                <a:cs typeface="+mn-lt"/>
              </a:rPr>
              <a:t>Pedagogia</a:t>
            </a:r>
            <a:r>
              <a:rPr lang="en-US" b="1" dirty="0">
                <a:ea typeface="+mn-lt"/>
                <a:cs typeface="+mn-lt"/>
              </a:rPr>
              <a:t> da Esperança: Um </a:t>
            </a:r>
            <a:r>
              <a:rPr lang="en-US" b="1" dirty="0" err="1">
                <a:ea typeface="+mn-lt"/>
                <a:cs typeface="+mn-lt"/>
              </a:rPr>
              <a:t>reencontro</a:t>
            </a:r>
            <a:r>
              <a:rPr lang="en-US" b="1" dirty="0">
                <a:ea typeface="+mn-lt"/>
                <a:cs typeface="+mn-lt"/>
              </a:rPr>
              <a:t> com a </a:t>
            </a:r>
            <a:r>
              <a:rPr lang="en-US" b="1" dirty="0" err="1">
                <a:ea typeface="+mn-lt"/>
                <a:cs typeface="+mn-lt"/>
              </a:rPr>
              <a:t>Pedagogia</a:t>
            </a:r>
            <a:r>
              <a:rPr lang="en-US" b="1" dirty="0">
                <a:ea typeface="+mn-lt"/>
                <a:cs typeface="+mn-lt"/>
              </a:rPr>
              <a:t> do </a:t>
            </a:r>
            <a:r>
              <a:rPr lang="en-US" b="1" dirty="0" err="1">
                <a:ea typeface="+mn-lt"/>
                <a:cs typeface="+mn-lt"/>
              </a:rPr>
              <a:t>oprimido</a:t>
            </a:r>
            <a:r>
              <a:rPr lang="en-US" dirty="0">
                <a:ea typeface="+mn-lt"/>
                <a:cs typeface="+mn-lt"/>
              </a:rPr>
              <a:t>. 4ª ed. (1ª </a:t>
            </a:r>
            <a:r>
              <a:rPr lang="en-US" dirty="0" err="1">
                <a:ea typeface="+mn-lt"/>
                <a:cs typeface="+mn-lt"/>
              </a:rPr>
              <a:t>edición</a:t>
            </a:r>
            <a:r>
              <a:rPr lang="en-US" dirty="0">
                <a:ea typeface="+mn-lt"/>
                <a:cs typeface="+mn-lt"/>
              </a:rPr>
              <a:t>: 1992). Rio de Janeiro: Paz e Terra. </a:t>
            </a:r>
            <a:r>
              <a:rPr lang="en-US" dirty="0" err="1">
                <a:ea typeface="+mn-lt"/>
                <a:cs typeface="+mn-lt"/>
              </a:rPr>
              <a:t>Referencia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bibliográfica</a:t>
            </a:r>
            <a:r>
              <a:rPr lang="en-US" dirty="0">
                <a:ea typeface="+mn-lt"/>
                <a:cs typeface="+mn-lt"/>
              </a:rPr>
              <a:t> 424 </a:t>
            </a:r>
            <a:endParaRPr lang="en-US"/>
          </a:p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4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174C7-59A1-41A2-BD34-EA49AABEFF07}"/>
              </a:ext>
            </a:extLst>
          </p:cNvPr>
          <p:cNvSpPr txBox="1"/>
          <p:nvPr/>
        </p:nvSpPr>
        <p:spPr>
          <a:xfrm>
            <a:off x="871268" y="1259457"/>
            <a:ext cx="1049259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cs typeface="Segoe UI"/>
              </a:rPr>
              <a:t>FREIRE, P. (1997). </a:t>
            </a:r>
            <a:r>
              <a:rPr lang="en-US" b="1" dirty="0" err="1">
                <a:cs typeface="Segoe UI"/>
              </a:rPr>
              <a:t>Pedagogia</a:t>
            </a:r>
            <a:r>
              <a:rPr lang="en-US" b="1" dirty="0">
                <a:cs typeface="Segoe UI"/>
              </a:rPr>
              <a:t> da </a:t>
            </a:r>
            <a:r>
              <a:rPr lang="en-US" b="1" dirty="0" err="1">
                <a:cs typeface="Segoe UI"/>
              </a:rPr>
              <a:t>Autonomia</a:t>
            </a:r>
            <a:r>
              <a:rPr lang="en-US" b="1" dirty="0">
                <a:cs typeface="Segoe UI"/>
              </a:rPr>
              <a:t>: </a:t>
            </a:r>
            <a:r>
              <a:rPr lang="en-US" b="1" dirty="0" err="1">
                <a:cs typeface="Segoe UI"/>
              </a:rPr>
              <a:t>Saberes</a:t>
            </a:r>
            <a:r>
              <a:rPr lang="en-US" b="1" dirty="0">
                <a:cs typeface="Segoe UI"/>
              </a:rPr>
              <a:t> </a:t>
            </a:r>
            <a:r>
              <a:rPr lang="en-US" b="1" dirty="0" err="1">
                <a:cs typeface="Segoe UI"/>
              </a:rPr>
              <a:t>necessários</a:t>
            </a:r>
            <a:r>
              <a:rPr lang="en-US" b="1" dirty="0">
                <a:cs typeface="Segoe UI"/>
              </a:rPr>
              <a:t> à </a:t>
            </a:r>
            <a:r>
              <a:rPr lang="en-US" b="1" dirty="0" err="1">
                <a:cs typeface="Segoe UI"/>
              </a:rPr>
              <a:t>prática</a:t>
            </a:r>
            <a:r>
              <a:rPr lang="en-US" b="1" dirty="0">
                <a:cs typeface="Segoe UI"/>
              </a:rPr>
              <a:t> </a:t>
            </a:r>
            <a:r>
              <a:rPr lang="en-US" b="1" dirty="0" err="1">
                <a:cs typeface="Segoe UI"/>
              </a:rPr>
              <a:t>educativa</a:t>
            </a:r>
            <a:r>
              <a:rPr lang="en-US" dirty="0">
                <a:cs typeface="Segoe UI"/>
              </a:rPr>
              <a:t>. Rio de Janeiro: Paz e Terra. FREIRE, P. (1998). </a:t>
            </a:r>
            <a:r>
              <a:rPr lang="en-US" dirty="0" err="1">
                <a:cs typeface="Segoe UI"/>
              </a:rPr>
              <a:t>Pedagogia</a:t>
            </a:r>
            <a:r>
              <a:rPr lang="en-US" dirty="0">
                <a:cs typeface="Segoe UI"/>
              </a:rPr>
              <a:t> do </a:t>
            </a:r>
            <a:r>
              <a:rPr lang="en-US" dirty="0" err="1">
                <a:cs typeface="Segoe UI"/>
              </a:rPr>
              <a:t>Oprimido</a:t>
            </a:r>
            <a:r>
              <a:rPr lang="en-US" dirty="0">
                <a:cs typeface="Segoe UI"/>
              </a:rPr>
              <a:t>. 25 ª ed. (1ª </a:t>
            </a:r>
            <a:r>
              <a:rPr lang="en-US" dirty="0" err="1">
                <a:cs typeface="Segoe UI"/>
              </a:rPr>
              <a:t>edición</a:t>
            </a:r>
            <a:r>
              <a:rPr lang="en-US" dirty="0">
                <a:cs typeface="Segoe UI"/>
              </a:rPr>
              <a:t>: 1970). Rio de Janeiro: Paz e Terra.</a:t>
            </a:r>
            <a:endParaRPr lang="en-US" dirty="0">
              <a:ea typeface="+mn-lt"/>
              <a:cs typeface="+mn-lt"/>
            </a:endParaRPr>
          </a:p>
          <a:p>
            <a:pPr algn="just"/>
            <a:endParaRPr lang="en-US" dirty="0">
              <a:ea typeface="+mn-lt"/>
              <a:cs typeface="+mn-lt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GASPARIN, João Luiz. </a:t>
            </a:r>
            <a:r>
              <a:rPr lang="en-US" b="1" dirty="0" err="1">
                <a:ea typeface="+mn-lt"/>
                <a:cs typeface="+mn-lt"/>
              </a:rPr>
              <a:t>Avaliação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na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perspectiva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histórico-crítica</a:t>
            </a:r>
            <a:r>
              <a:rPr lang="en-US" b="1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In: X </a:t>
            </a:r>
            <a:r>
              <a:rPr lang="en-US" dirty="0" err="1">
                <a:ea typeface="+mn-lt"/>
                <a:cs typeface="+mn-lt"/>
              </a:rPr>
              <a:t>Congresso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nacional</a:t>
            </a:r>
            <a:r>
              <a:rPr lang="en-US" dirty="0">
                <a:ea typeface="+mn-lt"/>
                <a:cs typeface="+mn-lt"/>
              </a:rPr>
              <a:t> de </a:t>
            </a:r>
            <a:r>
              <a:rPr lang="en-US" dirty="0" err="1">
                <a:ea typeface="+mn-lt"/>
                <a:cs typeface="+mn-lt"/>
              </a:rPr>
              <a:t>educação</a:t>
            </a:r>
            <a:r>
              <a:rPr lang="en-US" dirty="0">
                <a:ea typeface="+mn-lt"/>
                <a:cs typeface="+mn-lt"/>
              </a:rPr>
              <a:t> – EDUCERE. </a:t>
            </a:r>
            <a:r>
              <a:rPr lang="en-US" dirty="0" err="1">
                <a:ea typeface="+mn-lt"/>
                <a:cs typeface="+mn-lt"/>
              </a:rPr>
              <a:t>Pontifícia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Universidade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Católica</a:t>
            </a:r>
            <a:r>
              <a:rPr lang="en-US" dirty="0">
                <a:ea typeface="+mn-lt"/>
                <a:cs typeface="+mn-lt"/>
              </a:rPr>
              <a:t> do Paraná – PUCPR. 2011, Curitiba(PR) </a:t>
            </a:r>
          </a:p>
          <a:p>
            <a:pPr algn="just"/>
            <a:endParaRPr lang="en-US" dirty="0">
              <a:ea typeface="+mn-lt"/>
              <a:cs typeface="+mn-lt"/>
            </a:endParaRPr>
          </a:p>
          <a:p>
            <a:pPr algn="just"/>
            <a:r>
              <a:rPr lang="en-US" dirty="0">
                <a:cs typeface="Segoe UI"/>
              </a:rPr>
              <a:t>SÁNCHEZ VÁZQUEZ, A. </a:t>
            </a:r>
            <a:r>
              <a:rPr lang="en-US" b="1" dirty="0" err="1">
                <a:cs typeface="Segoe UI"/>
              </a:rPr>
              <a:t>Filosofia</a:t>
            </a:r>
            <a:r>
              <a:rPr lang="en-US" b="1" dirty="0">
                <a:cs typeface="Segoe UI"/>
              </a:rPr>
              <a:t> da </a:t>
            </a:r>
            <a:r>
              <a:rPr lang="en-US" b="1" dirty="0" err="1">
                <a:cs typeface="Segoe UI"/>
              </a:rPr>
              <a:t>práxis</a:t>
            </a:r>
            <a:r>
              <a:rPr lang="en-US" dirty="0">
                <a:cs typeface="Segoe UI"/>
              </a:rPr>
              <a:t>. </a:t>
            </a:r>
            <a:r>
              <a:rPr lang="en-US" dirty="0" err="1">
                <a:cs typeface="Segoe UI"/>
              </a:rPr>
              <a:t>Tradução</a:t>
            </a:r>
            <a:r>
              <a:rPr lang="en-US" dirty="0">
                <a:cs typeface="Segoe UI"/>
              </a:rPr>
              <a:t> de Maria Encarnación Moya. 2. ed. São Paulo: </a:t>
            </a:r>
            <a:r>
              <a:rPr lang="en-US" dirty="0" err="1">
                <a:cs typeface="Segoe UI"/>
              </a:rPr>
              <a:t>Expressão</a:t>
            </a:r>
            <a:r>
              <a:rPr lang="en-US" dirty="0">
                <a:cs typeface="Segoe UI"/>
              </a:rPr>
              <a:t> Popular, 2011. 448 p. (</a:t>
            </a:r>
            <a:r>
              <a:rPr lang="en-US" dirty="0" err="1">
                <a:cs typeface="Segoe UI"/>
              </a:rPr>
              <a:t>Pensamento</a:t>
            </a:r>
            <a:r>
              <a:rPr lang="en-US" dirty="0">
                <a:cs typeface="Segoe UI"/>
              </a:rPr>
              <a:t> social </a:t>
            </a:r>
            <a:r>
              <a:rPr lang="en-US" dirty="0" err="1">
                <a:cs typeface="Segoe UI"/>
              </a:rPr>
              <a:t>latino</a:t>
            </a:r>
            <a:r>
              <a:rPr lang="en-US" dirty="0">
                <a:cs typeface="Segoe UI"/>
              </a:rPr>
              <a:t>-americano).​</a:t>
            </a:r>
            <a:endParaRPr lang="en-US" dirty="0"/>
          </a:p>
          <a:p>
            <a:pPr algn="just"/>
            <a:endParaRPr lang="en-US" dirty="0">
              <a:cs typeface="Segoe UI"/>
            </a:endParaRPr>
          </a:p>
          <a:p>
            <a:pPr algn="just"/>
            <a:r>
              <a:rPr lang="en-US" dirty="0">
                <a:cs typeface="Segoe UI"/>
              </a:rPr>
              <a:t>SAVIANI, D. </a:t>
            </a:r>
            <a:r>
              <a:rPr lang="en-US" b="1" dirty="0" err="1">
                <a:cs typeface="Segoe UI"/>
              </a:rPr>
              <a:t>História</a:t>
            </a:r>
            <a:r>
              <a:rPr lang="en-US" b="1" dirty="0">
                <a:cs typeface="Segoe UI"/>
              </a:rPr>
              <a:t> das </a:t>
            </a:r>
            <a:r>
              <a:rPr lang="en-US" b="1" dirty="0" err="1">
                <a:cs typeface="Segoe UI"/>
              </a:rPr>
              <a:t>ideias</a:t>
            </a:r>
            <a:r>
              <a:rPr lang="en-US" b="1" dirty="0">
                <a:cs typeface="Segoe UI"/>
              </a:rPr>
              <a:t> </a:t>
            </a:r>
            <a:r>
              <a:rPr lang="en-US" b="1" dirty="0" err="1">
                <a:cs typeface="Segoe UI"/>
              </a:rPr>
              <a:t>pedagógicas</a:t>
            </a:r>
            <a:r>
              <a:rPr lang="en-US" b="1" dirty="0">
                <a:cs typeface="Segoe UI"/>
              </a:rPr>
              <a:t> no </a:t>
            </a:r>
            <a:r>
              <a:rPr lang="en-US" b="1" dirty="0" err="1">
                <a:cs typeface="Segoe UI"/>
              </a:rPr>
              <a:t>Brasil</a:t>
            </a:r>
            <a:r>
              <a:rPr lang="en-US" dirty="0">
                <a:cs typeface="Segoe UI"/>
              </a:rPr>
              <a:t>. 4. ed. Campinas: Autores Associados, 2013. 472 p. (</a:t>
            </a:r>
            <a:r>
              <a:rPr lang="en-US" dirty="0" err="1">
                <a:cs typeface="Segoe UI"/>
              </a:rPr>
              <a:t>Coleção</a:t>
            </a:r>
            <a:r>
              <a:rPr lang="en-US" dirty="0">
                <a:cs typeface="Segoe UI"/>
              </a:rPr>
              <a:t> </a:t>
            </a:r>
            <a:r>
              <a:rPr lang="en-US" dirty="0" err="1">
                <a:cs typeface="Segoe UI"/>
              </a:rPr>
              <a:t>memória</a:t>
            </a:r>
            <a:r>
              <a:rPr lang="en-US" dirty="0">
                <a:cs typeface="Segoe UI"/>
              </a:rPr>
              <a:t> da </a:t>
            </a:r>
            <a:r>
              <a:rPr lang="en-US" dirty="0" err="1">
                <a:cs typeface="Segoe UI"/>
              </a:rPr>
              <a:t>educação</a:t>
            </a:r>
            <a:r>
              <a:rPr lang="en-US" dirty="0">
                <a:cs typeface="Segoe UI"/>
              </a:rPr>
              <a:t>).​</a:t>
            </a:r>
          </a:p>
          <a:p>
            <a:pPr algn="just"/>
            <a:endParaRPr lang="en-US" dirty="0">
              <a:cs typeface="Segoe UI"/>
            </a:endParaRPr>
          </a:p>
          <a:p>
            <a:pPr algn="just"/>
            <a:r>
              <a:rPr lang="en-US" dirty="0">
                <a:cs typeface="Segoe UI"/>
              </a:rPr>
              <a:t>______. </a:t>
            </a:r>
            <a:r>
              <a:rPr lang="en-US" b="1" dirty="0" err="1">
                <a:cs typeface="Segoe UI"/>
              </a:rPr>
              <a:t>Pedagogia</a:t>
            </a:r>
            <a:r>
              <a:rPr lang="en-US" b="1" dirty="0">
                <a:cs typeface="Segoe UI"/>
              </a:rPr>
              <a:t> </a:t>
            </a:r>
            <a:r>
              <a:rPr lang="en-US" b="1" dirty="0" err="1">
                <a:cs typeface="Segoe UI"/>
              </a:rPr>
              <a:t>histórico-crítica</a:t>
            </a:r>
            <a:r>
              <a:rPr lang="en-US" dirty="0">
                <a:cs typeface="Segoe UI"/>
              </a:rPr>
              <a:t>: </a:t>
            </a:r>
            <a:r>
              <a:rPr lang="en-US" dirty="0" err="1">
                <a:cs typeface="Segoe UI"/>
              </a:rPr>
              <a:t>primeiras</a:t>
            </a:r>
            <a:r>
              <a:rPr lang="en-US" dirty="0">
                <a:cs typeface="Segoe UI"/>
              </a:rPr>
              <a:t> </a:t>
            </a:r>
            <a:r>
              <a:rPr lang="en-US" dirty="0" err="1">
                <a:cs typeface="Segoe UI"/>
              </a:rPr>
              <a:t>aproximações</a:t>
            </a:r>
            <a:r>
              <a:rPr lang="en-US" dirty="0">
                <a:cs typeface="Segoe UI"/>
              </a:rPr>
              <a:t>. 10. ed. rev. Campinas: Autores Associados, 2008. 160 p. (</a:t>
            </a:r>
            <a:r>
              <a:rPr lang="en-US" dirty="0" err="1">
                <a:cs typeface="Segoe UI"/>
              </a:rPr>
              <a:t>Coleção</a:t>
            </a:r>
            <a:r>
              <a:rPr lang="en-US" dirty="0">
                <a:cs typeface="Segoe UI"/>
              </a:rPr>
              <a:t> </a:t>
            </a:r>
            <a:r>
              <a:rPr lang="en-US" dirty="0" err="1">
                <a:cs typeface="Segoe UI"/>
              </a:rPr>
              <a:t>educação</a:t>
            </a:r>
            <a:r>
              <a:rPr lang="en-US" dirty="0">
                <a:cs typeface="Segoe UI"/>
              </a:rPr>
              <a:t> </a:t>
            </a:r>
            <a:r>
              <a:rPr lang="en-US" dirty="0" err="1">
                <a:cs typeface="Segoe UI"/>
              </a:rPr>
              <a:t>contemporânea</a:t>
            </a:r>
            <a:r>
              <a:rPr lang="en-US" dirty="0">
                <a:cs typeface="Segoe UI"/>
              </a:rPr>
              <a:t>).​</a:t>
            </a:r>
          </a:p>
          <a:p>
            <a:pPr algn="just"/>
            <a:r>
              <a:rPr lang="en-US" dirty="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18880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37A8987E-7DB6-41A8-8EBE-E1CACAA5B9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1189" y="490300"/>
            <a:ext cx="5816105" cy="54116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547" y="1139936"/>
            <a:ext cx="3118502" cy="39671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267DAC-9C17-4618-A68E-E0D4A9764334}"/>
              </a:ext>
            </a:extLst>
          </p:cNvPr>
          <p:cNvSpPr txBox="1"/>
          <p:nvPr/>
        </p:nvSpPr>
        <p:spPr>
          <a:xfrm>
            <a:off x="8836324" y="2826588"/>
            <a:ext cx="26425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ubai Medium"/>
                <a:cs typeface="Dubai Medium"/>
              </a:rPr>
              <a:t>TRAJETÓRIA DA EDUCAÇÃO BRASILEIRA</a:t>
            </a:r>
            <a:endParaRPr lang="en-US" sz="2400" b="1">
              <a:solidFill>
                <a:schemeClr val="bg1"/>
              </a:solidFill>
              <a:latin typeface="Dubai Medium"/>
              <a:cs typeface="Dub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6665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A910CD05-E8D4-40FD-9FB5-AEE42F8AD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173" y="959474"/>
            <a:ext cx="6553200" cy="53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7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F9EB1-9B3B-4260-BB2B-6CD6A5731316}"/>
              </a:ext>
            </a:extLst>
          </p:cNvPr>
          <p:cNvSpPr txBox="1"/>
          <p:nvPr/>
        </p:nvSpPr>
        <p:spPr>
          <a:xfrm>
            <a:off x="355690" y="1340162"/>
            <a:ext cx="11663861" cy="49082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PEDAGOGIA HISTÓRICO-CRÍTICA </a:t>
            </a:r>
            <a:endParaRPr lang="en-US" sz="2400" b="1" dirty="0">
              <a:solidFill>
                <a:schemeClr val="bg1"/>
              </a:solidFill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endParaRPr lang="en-US" sz="1300" b="1" dirty="0"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endParaRPr lang="en-US" sz="1300" b="1" dirty="0"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endParaRPr lang="en-US" sz="1300" b="1" dirty="0">
              <a:latin typeface="+mj-lt"/>
              <a:ea typeface="+mj-ea"/>
              <a:cs typeface="+mj-cs"/>
            </a:endParaRPr>
          </a:p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latin typeface="Calibri"/>
                <a:ea typeface="+mj-ea"/>
                <a:cs typeface="Calibri"/>
              </a:rPr>
              <a:t>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pedagogia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histórico-crítica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fundamentada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no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materialismo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histórico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dialético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(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corrente</a:t>
            </a:r>
            <a:r>
              <a:rPr lang="en-US" sz="2000" b="1" dirty="0">
                <a:latin typeface="Calibri"/>
                <a:ea typeface="+mj-ea"/>
                <a:cs typeface="Calibri"/>
              </a:rPr>
              <a:t> que surge no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Brasil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na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década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de 1980) – é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uma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teoria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preocupada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com as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demandas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educacionais</a:t>
            </a:r>
            <a:r>
              <a:rPr lang="en-US" sz="2000" b="1" dirty="0">
                <a:latin typeface="Calibri"/>
                <a:ea typeface="+mj-ea"/>
                <a:cs typeface="Calibri"/>
              </a:rPr>
              <a:t>,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em</a:t>
            </a:r>
            <a:r>
              <a:rPr lang="en-US" sz="2000" b="1" dirty="0">
                <a:latin typeface="Calibri"/>
                <a:ea typeface="+mj-ea"/>
                <a:cs typeface="Calibri"/>
              </a:rPr>
              <a:t> especial com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problemas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que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emergem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na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sociedade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brasileira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nesse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mesmo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período</a:t>
            </a:r>
            <a:r>
              <a:rPr lang="en-US" sz="2000" b="1" dirty="0">
                <a:latin typeface="Calibri"/>
                <a:ea typeface="+mj-ea"/>
                <a:cs typeface="Calibri"/>
              </a:rPr>
              <a:t>.</a:t>
            </a:r>
          </a:p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latin typeface="Calibri"/>
                <a:ea typeface="+mj-ea"/>
                <a:cs typeface="Calibri"/>
              </a:rPr>
              <a:t> É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justamente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em</a:t>
            </a:r>
            <a:r>
              <a:rPr lang="en-US" sz="2000" b="1" dirty="0">
                <a:latin typeface="Calibri"/>
                <a:ea typeface="+mj-ea"/>
                <a:cs typeface="Calibri"/>
              </a:rPr>
              <a:t> um novo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contexto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político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do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país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que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passam</a:t>
            </a:r>
            <a:r>
              <a:rPr lang="en-US" sz="2000" b="1" dirty="0">
                <a:latin typeface="Calibri"/>
                <a:ea typeface="+mj-ea"/>
                <a:cs typeface="Calibri"/>
              </a:rPr>
              <a:t> 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emergir</a:t>
            </a:r>
            <a:r>
              <a:rPr lang="en-US" sz="2000" b="1" dirty="0">
                <a:latin typeface="Calibri"/>
                <a:ea typeface="+mj-ea"/>
                <a:cs typeface="Calibri"/>
              </a:rPr>
              <a:t> as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pedagogias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contra-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hegemônicas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,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ou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seja</a:t>
            </a:r>
            <a:r>
              <a:rPr lang="en-US" sz="2000" b="1" dirty="0">
                <a:latin typeface="Calibri"/>
                <a:ea typeface="+mj-ea"/>
                <a:cs typeface="Calibri"/>
              </a:rPr>
              <a:t>,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despertam</a:t>
            </a:r>
            <a:r>
              <a:rPr lang="en-US" sz="2000" b="1" dirty="0">
                <a:latin typeface="Calibri"/>
                <a:ea typeface="+mj-ea"/>
                <a:cs typeface="Calibri"/>
              </a:rPr>
              <a:t>-se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novos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interesses,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como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preocupação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com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uma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educação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mais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voltada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para 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construção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sujeitos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críticos</a:t>
            </a:r>
            <a:r>
              <a:rPr lang="en-US" sz="2000" b="1" dirty="0">
                <a:latin typeface="Calibri"/>
                <a:ea typeface="+mj-ea"/>
                <a:cs typeface="Calibri"/>
              </a:rPr>
              <a:t>,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os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quais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têm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estar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associados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às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instituições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educacionais</a:t>
            </a:r>
            <a:r>
              <a:rPr lang="en-US" sz="2000" b="1" dirty="0">
                <a:latin typeface="Calibri"/>
                <a:ea typeface="+mj-ea"/>
                <a:cs typeface="Calibri"/>
              </a:rPr>
              <a:t>. </a:t>
            </a:r>
            <a:endParaRPr lang="en-US">
              <a:latin typeface="Century Gothic" panose="020B0502020202020204"/>
              <a:ea typeface="+mj-ea"/>
              <a:cs typeface="Calibri"/>
            </a:endParaRPr>
          </a:p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r>
              <a:rPr lang="en-US" sz="2000" b="1" dirty="0" err="1">
                <a:latin typeface="Calibri"/>
                <a:ea typeface="+mj-ea"/>
                <a:cs typeface="Calibri"/>
              </a:rPr>
              <a:t>Então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, O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processo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abertura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democrática</a:t>
            </a:r>
            <a:r>
              <a:rPr lang="en-US" sz="2000" b="1" dirty="0">
                <a:latin typeface="Calibri"/>
                <a:ea typeface="+mj-ea"/>
                <a:cs typeface="Calibri"/>
              </a:rPr>
              <a:t>, 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ascensão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às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prefeituras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aos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governos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estaduais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candidatos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pertencentes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partidos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oposição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ao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governo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militar</a:t>
            </a:r>
            <a:r>
              <a:rPr lang="en-US" sz="2000" b="1" dirty="0">
                <a:latin typeface="Calibri"/>
                <a:ea typeface="+mj-ea"/>
                <a:cs typeface="Calibri"/>
              </a:rPr>
              <a:t>; 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campanha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reivindicando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eleições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diretas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para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presidente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da República; 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transição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para um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governo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civil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em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nível</a:t>
            </a:r>
            <a:r>
              <a:rPr lang="en-US" sz="2000" b="1" dirty="0">
                <a:latin typeface="Calibri"/>
                <a:ea typeface="+mj-ea"/>
                <a:cs typeface="Calibri"/>
              </a:rPr>
              <a:t> federal; 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organização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mobilização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dos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educadores</a:t>
            </a:r>
            <a:r>
              <a:rPr lang="en-US" sz="2000" b="1" dirty="0">
                <a:latin typeface="Calibri"/>
                <a:ea typeface="+mj-ea"/>
                <a:cs typeface="Calibri"/>
              </a:rPr>
              <a:t>; as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conferências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brasileiras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educação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; 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produção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científica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crítica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desenvolvida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nos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programas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pós-graduação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em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educação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; o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incremento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circulação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ideias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pedagógicas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propiciado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pela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criação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novos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veículos</a:t>
            </a:r>
            <a:r>
              <a:rPr lang="en-US" sz="2000" b="1" dirty="0">
                <a:latin typeface="Calibri"/>
                <a:ea typeface="+mj-ea"/>
                <a:cs typeface="Calibri"/>
              </a:rPr>
              <a:t>.</a:t>
            </a:r>
            <a:endParaRPr lang="en-US" dirty="0">
              <a:latin typeface="Century Gothic" panose="020B0502020202020204"/>
              <a:ea typeface="+mj-ea"/>
              <a:cs typeface="Calibri"/>
            </a:endParaRPr>
          </a:p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latin typeface="Calibri"/>
                <a:ea typeface="+mj-ea"/>
                <a:cs typeface="Calibri"/>
              </a:rPr>
              <a:t> Eis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aí</a:t>
            </a:r>
            <a:r>
              <a:rPr lang="en-US" sz="2000" b="1" dirty="0">
                <a:latin typeface="Calibri"/>
                <a:ea typeface="+mj-ea"/>
                <a:cs typeface="Calibri"/>
              </a:rPr>
              <a:t> um conjunto de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fatores</a:t>
            </a:r>
            <a:r>
              <a:rPr lang="en-US" sz="2000" b="1" dirty="0">
                <a:latin typeface="Calibri"/>
                <a:ea typeface="+mj-ea"/>
                <a:cs typeface="Calibri"/>
              </a:rPr>
              <a:t> que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marcaram</a:t>
            </a:r>
            <a:r>
              <a:rPr lang="en-US" sz="2000" b="1" dirty="0">
                <a:latin typeface="Calibri"/>
                <a:ea typeface="+mj-ea"/>
                <a:cs typeface="Calibri"/>
              </a:rPr>
              <a:t> 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década</a:t>
            </a:r>
            <a:r>
              <a:rPr lang="en-US" sz="2000" b="1" dirty="0">
                <a:latin typeface="Calibri"/>
                <a:ea typeface="+mj-ea"/>
                <a:cs typeface="Calibri"/>
              </a:rPr>
              <a:t> de 1980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como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um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momento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privilegiado</a:t>
            </a:r>
            <a:r>
              <a:rPr lang="en-US" sz="2000" b="1" dirty="0">
                <a:latin typeface="Calibri"/>
                <a:ea typeface="+mj-ea"/>
                <a:cs typeface="Calibri"/>
              </a:rPr>
              <a:t> para 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emersão</a:t>
            </a:r>
            <a:r>
              <a:rPr lang="en-US" sz="2000" b="1" dirty="0">
                <a:latin typeface="Calibri"/>
                <a:ea typeface="+mj-ea"/>
                <a:cs typeface="Calibri"/>
              </a:rPr>
              <a:t> de 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propostas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 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pedagógicas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 contra-</a:t>
            </a:r>
            <a:r>
              <a:rPr lang="en-US" sz="2000" b="1" dirty="0" err="1">
                <a:latin typeface="Calibri"/>
                <a:ea typeface="+mj-ea"/>
                <a:cs typeface="Calibri"/>
              </a:rPr>
              <a:t>hegemônicas</a:t>
            </a:r>
            <a:r>
              <a:rPr lang="en-US" sz="2000" b="1" dirty="0">
                <a:latin typeface="Calibri"/>
                <a:ea typeface="+mj-ea"/>
                <a:cs typeface="Calibri"/>
              </a:rPr>
              <a:t>. </a:t>
            </a:r>
            <a:endParaRPr lang="en-US" dirty="0">
              <a:latin typeface="Century Gothic" panose="020B0502020202020204"/>
              <a:ea typeface="+mj-ea"/>
              <a:cs typeface="Calibri"/>
            </a:endParaRPr>
          </a:p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latin typeface="Calibri"/>
                <a:ea typeface="+mj-ea"/>
                <a:cs typeface="Calibri"/>
              </a:rPr>
              <a:t>                                                                                                                                                  (SAVIANI, 2007, p. 4</a:t>
            </a:r>
            <a:r>
              <a:rPr lang="en-US" sz="2000" b="1" dirty="0">
                <a:latin typeface="+mj-lt"/>
                <a:ea typeface="+mj-ea"/>
                <a:cs typeface="+mj-cs"/>
              </a:rPr>
              <a:t>11).</a:t>
            </a:r>
            <a:r>
              <a:rPr lang="en-US" sz="1400" dirty="0">
                <a:latin typeface="+mj-lt"/>
                <a:ea typeface="+mj-ea"/>
                <a:cs typeface="+mj-cs"/>
              </a:rPr>
              <a:t> </a:t>
            </a:r>
            <a:endParaRPr lang="en-US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6365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0D5F1-2B0F-4606-A064-4AC5382C61AB}"/>
              </a:ext>
            </a:extLst>
          </p:cNvPr>
          <p:cNvSpPr txBox="1"/>
          <p:nvPr/>
        </p:nvSpPr>
        <p:spPr>
          <a:xfrm>
            <a:off x="341312" y="2763520"/>
            <a:ext cx="11692616" cy="34848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just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latin typeface="+mj-lt"/>
                <a:ea typeface="+mj-ea"/>
                <a:cs typeface="+mj-cs"/>
              </a:rPr>
              <a:t>A 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natureza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humana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não</a:t>
            </a:r>
            <a:r>
              <a:rPr lang="en-US" sz="2000" b="1" dirty="0">
                <a:latin typeface="+mj-lt"/>
                <a:ea typeface="+mj-ea"/>
                <a:cs typeface="+mj-cs"/>
              </a:rPr>
              <a:t> é dada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ao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homem</a:t>
            </a:r>
            <a:r>
              <a:rPr lang="en-US" sz="2000" b="1" dirty="0">
                <a:latin typeface="+mj-lt"/>
                <a:ea typeface="+mj-ea"/>
                <a:cs typeface="+mj-cs"/>
              </a:rPr>
              <a:t> mas é por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ele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produzida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historicamente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sobre</a:t>
            </a:r>
            <a:r>
              <a:rPr lang="en-US" sz="2000" b="1" dirty="0">
                <a:latin typeface="+mj-lt"/>
                <a:ea typeface="+mj-ea"/>
                <a:cs typeface="+mj-cs"/>
              </a:rPr>
              <a:t> a base da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natureza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biofísica</a:t>
            </a:r>
            <a:r>
              <a:rPr lang="en-US" sz="2000" b="1" dirty="0">
                <a:latin typeface="+mj-lt"/>
                <a:ea typeface="+mj-ea"/>
                <a:cs typeface="+mj-cs"/>
              </a:rPr>
              <a:t>.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Conseqüentemente</a:t>
            </a:r>
            <a:r>
              <a:rPr lang="en-US" sz="2000" b="1" dirty="0">
                <a:latin typeface="+mj-lt"/>
                <a:ea typeface="+mj-ea"/>
                <a:cs typeface="+mj-cs"/>
              </a:rPr>
              <a:t>, o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trabalho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educativo</a:t>
            </a:r>
            <a:r>
              <a:rPr lang="en-US" sz="2000" b="1" dirty="0">
                <a:latin typeface="+mj-lt"/>
                <a:ea typeface="+mj-ea"/>
                <a:cs typeface="+mj-cs"/>
              </a:rPr>
              <a:t> é o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ato</a:t>
            </a:r>
            <a:r>
              <a:rPr lang="en-US" sz="2000" b="1" dirty="0">
                <a:latin typeface="+mj-lt"/>
                <a:ea typeface="+mj-ea"/>
                <a:cs typeface="+mj-cs"/>
              </a:rPr>
              <a:t> de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produzir</a:t>
            </a:r>
            <a:r>
              <a:rPr lang="en-US" sz="2000" b="1" dirty="0">
                <a:latin typeface="+mj-lt"/>
                <a:ea typeface="+mj-ea"/>
                <a:cs typeface="+mj-cs"/>
              </a:rPr>
              <a:t>,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direta</a:t>
            </a:r>
            <a:r>
              <a:rPr lang="en-US" sz="2000" b="1" dirty="0">
                <a:latin typeface="+mj-lt"/>
                <a:ea typeface="+mj-ea"/>
                <a:cs typeface="+mj-cs"/>
              </a:rPr>
              <a:t> 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intencionalmente</a:t>
            </a:r>
            <a:r>
              <a:rPr lang="en-US" sz="2000" b="1" dirty="0">
                <a:latin typeface="+mj-lt"/>
                <a:ea typeface="+mj-ea"/>
                <a:cs typeface="+mj-cs"/>
              </a:rPr>
              <a:t>,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em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cada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indivíduo</a:t>
            </a:r>
            <a:r>
              <a:rPr lang="en-US" sz="2000" b="1" dirty="0">
                <a:latin typeface="+mj-lt"/>
                <a:ea typeface="+mj-ea"/>
                <a:cs typeface="+mj-cs"/>
              </a:rPr>
              <a:t> singular, 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humanidade</a:t>
            </a:r>
            <a:r>
              <a:rPr lang="en-US" sz="2000" b="1" dirty="0">
                <a:latin typeface="+mj-lt"/>
                <a:ea typeface="+mj-ea"/>
                <a:cs typeface="+mj-cs"/>
              </a:rPr>
              <a:t> que é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produzida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histórica</a:t>
            </a:r>
            <a:r>
              <a:rPr lang="en-US" sz="2000" b="1" dirty="0">
                <a:latin typeface="+mj-lt"/>
                <a:ea typeface="+mj-ea"/>
                <a:cs typeface="+mj-cs"/>
              </a:rPr>
              <a:t> 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coletivamente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pelo</a:t>
            </a:r>
            <a:r>
              <a:rPr lang="en-US" sz="2000" b="1" dirty="0">
                <a:latin typeface="+mj-lt"/>
                <a:ea typeface="+mj-ea"/>
                <a:cs typeface="+mj-cs"/>
              </a:rPr>
              <a:t> conjunto dos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homens</a:t>
            </a:r>
            <a:r>
              <a:rPr lang="en-US" sz="2000" b="1" dirty="0">
                <a:latin typeface="+mj-lt"/>
                <a:ea typeface="+mj-ea"/>
                <a:cs typeface="+mj-cs"/>
              </a:rPr>
              <a:t> (SAVIANI, 2008, p. 7).</a:t>
            </a:r>
            <a:endParaRPr lang="en-US" sz="2000" b="1" dirty="0">
              <a:ea typeface="+mj-ea"/>
              <a:cs typeface="+mj-cs"/>
            </a:endParaRPr>
          </a:p>
          <a:p>
            <a:pPr algn="just" defTabSz="457200">
              <a:spcBef>
                <a:spcPts val="100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r>
              <a:rPr lang="en-US" sz="2000" b="1" i="1" dirty="0" err="1">
                <a:ea typeface="+mn-lt"/>
                <a:cs typeface="+mn-lt"/>
              </a:rPr>
              <a:t>Justamente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porque</a:t>
            </a:r>
            <a:r>
              <a:rPr lang="en-US" sz="2000" b="1" i="1" dirty="0">
                <a:ea typeface="+mn-lt"/>
                <a:cs typeface="+mn-lt"/>
              </a:rPr>
              <a:t> o </a:t>
            </a:r>
            <a:r>
              <a:rPr lang="en-US" sz="2000" b="1" i="1" dirty="0" err="1">
                <a:ea typeface="+mn-lt"/>
                <a:cs typeface="+mn-lt"/>
              </a:rPr>
              <a:t>domínio</a:t>
            </a:r>
            <a:r>
              <a:rPr lang="en-US" sz="2000" b="1" i="1" dirty="0">
                <a:ea typeface="+mn-lt"/>
                <a:cs typeface="+mn-lt"/>
              </a:rPr>
              <a:t> da </a:t>
            </a:r>
            <a:r>
              <a:rPr lang="en-US" sz="2000" b="1" i="1" dirty="0" err="1">
                <a:ea typeface="+mn-lt"/>
                <a:cs typeface="+mn-lt"/>
              </a:rPr>
              <a:t>cultura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constitui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instrumento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indispensável</a:t>
            </a:r>
            <a:r>
              <a:rPr lang="en-US" sz="2000" b="1" i="1" dirty="0">
                <a:ea typeface="+mn-lt"/>
                <a:cs typeface="+mn-lt"/>
              </a:rPr>
              <a:t> para a </a:t>
            </a:r>
            <a:r>
              <a:rPr lang="en-US" sz="2000" b="1" i="1" dirty="0" err="1">
                <a:ea typeface="+mn-lt"/>
                <a:cs typeface="+mn-lt"/>
              </a:rPr>
              <a:t>participação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política</a:t>
            </a:r>
            <a:r>
              <a:rPr lang="en-US" sz="2000" b="1" i="1" dirty="0">
                <a:ea typeface="+mn-lt"/>
                <a:cs typeface="+mn-lt"/>
              </a:rPr>
              <a:t> das </a:t>
            </a:r>
            <a:r>
              <a:rPr lang="en-US" sz="2000" b="1" i="1" dirty="0" err="1">
                <a:ea typeface="+mn-lt"/>
                <a:cs typeface="+mn-lt"/>
              </a:rPr>
              <a:t>massas</a:t>
            </a:r>
            <a:r>
              <a:rPr lang="en-US" sz="2000" b="1" i="1" dirty="0">
                <a:ea typeface="+mn-lt"/>
                <a:cs typeface="+mn-lt"/>
              </a:rPr>
              <a:t>. Se </a:t>
            </a:r>
            <a:r>
              <a:rPr lang="en-US" sz="2000" b="1" i="1" dirty="0" err="1">
                <a:ea typeface="+mn-lt"/>
                <a:cs typeface="+mn-lt"/>
              </a:rPr>
              <a:t>os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membros</a:t>
            </a:r>
            <a:r>
              <a:rPr lang="en-US" sz="2000" b="1" i="1" dirty="0">
                <a:ea typeface="+mn-lt"/>
                <a:cs typeface="+mn-lt"/>
              </a:rPr>
              <a:t> das </a:t>
            </a:r>
            <a:r>
              <a:rPr lang="en-US" sz="2000" b="1" i="1" dirty="0" err="1">
                <a:ea typeface="+mn-lt"/>
                <a:cs typeface="+mn-lt"/>
              </a:rPr>
              <a:t>camadas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populares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não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dominam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os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conteúdos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culturais</a:t>
            </a:r>
            <a:r>
              <a:rPr lang="en-US" sz="2000" b="1" i="1" dirty="0">
                <a:ea typeface="+mn-lt"/>
                <a:cs typeface="+mn-lt"/>
              </a:rPr>
              <a:t>, </a:t>
            </a:r>
            <a:r>
              <a:rPr lang="en-US" sz="2000" b="1" i="1" dirty="0" err="1">
                <a:ea typeface="+mn-lt"/>
                <a:cs typeface="+mn-lt"/>
              </a:rPr>
              <a:t>eles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não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podem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fazer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valer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seus</a:t>
            </a:r>
            <a:r>
              <a:rPr lang="en-US" sz="2000" b="1" i="1" dirty="0">
                <a:ea typeface="+mn-lt"/>
                <a:cs typeface="+mn-lt"/>
              </a:rPr>
              <a:t> interesses, </a:t>
            </a:r>
            <a:r>
              <a:rPr lang="en-US" sz="2000" b="1" i="1" dirty="0" err="1">
                <a:ea typeface="+mn-lt"/>
                <a:cs typeface="+mn-lt"/>
              </a:rPr>
              <a:t>porque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ficam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desarmados</a:t>
            </a:r>
            <a:r>
              <a:rPr lang="en-US" sz="2000" b="1" i="1" dirty="0">
                <a:ea typeface="+mn-lt"/>
                <a:cs typeface="+mn-lt"/>
              </a:rPr>
              <a:t> contra </a:t>
            </a:r>
            <a:r>
              <a:rPr lang="en-US" sz="2000" b="1" i="1" dirty="0" err="1">
                <a:ea typeface="+mn-lt"/>
                <a:cs typeface="+mn-lt"/>
              </a:rPr>
              <a:t>os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dominadores</a:t>
            </a:r>
            <a:r>
              <a:rPr lang="en-US" sz="2000" b="1" i="1" dirty="0">
                <a:ea typeface="+mn-lt"/>
                <a:cs typeface="+mn-lt"/>
              </a:rPr>
              <a:t>, que se </a:t>
            </a:r>
            <a:r>
              <a:rPr lang="en-US" sz="2000" b="1" i="1" dirty="0" err="1">
                <a:ea typeface="+mn-lt"/>
                <a:cs typeface="+mn-lt"/>
              </a:rPr>
              <a:t>servem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exatamente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desses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conteúdos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culturais</a:t>
            </a:r>
            <a:r>
              <a:rPr lang="en-US" sz="2000" b="1" i="1" dirty="0">
                <a:ea typeface="+mn-lt"/>
                <a:cs typeface="+mn-lt"/>
              </a:rPr>
              <a:t> para </a:t>
            </a:r>
            <a:r>
              <a:rPr lang="en-US" sz="2000" b="1" i="1" dirty="0" err="1">
                <a:ea typeface="+mn-lt"/>
                <a:cs typeface="+mn-lt"/>
              </a:rPr>
              <a:t>legitimar</a:t>
            </a:r>
            <a:r>
              <a:rPr lang="en-US" sz="2000" b="1" i="1" dirty="0">
                <a:ea typeface="+mn-lt"/>
                <a:cs typeface="+mn-lt"/>
              </a:rPr>
              <a:t> e </a:t>
            </a:r>
            <a:r>
              <a:rPr lang="en-US" sz="2000" b="1" i="1" dirty="0" err="1">
                <a:ea typeface="+mn-lt"/>
                <a:cs typeface="+mn-lt"/>
              </a:rPr>
              <a:t>consolidar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sua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dominação</a:t>
            </a:r>
            <a:r>
              <a:rPr lang="en-US" sz="2000" b="1" i="1" dirty="0">
                <a:ea typeface="+mn-lt"/>
                <a:cs typeface="+mn-lt"/>
              </a:rPr>
              <a:t>. […] o </a:t>
            </a:r>
            <a:r>
              <a:rPr lang="en-US" sz="2000" b="1" i="1" dirty="0" err="1">
                <a:ea typeface="+mn-lt"/>
                <a:cs typeface="+mn-lt"/>
              </a:rPr>
              <a:t>dominado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não</a:t>
            </a:r>
            <a:r>
              <a:rPr lang="en-US" sz="2000" b="1" i="1" dirty="0">
                <a:ea typeface="+mn-lt"/>
                <a:cs typeface="+mn-lt"/>
              </a:rPr>
              <a:t> se </a:t>
            </a:r>
            <a:r>
              <a:rPr lang="en-US" sz="2000" b="1" i="1" dirty="0" err="1">
                <a:ea typeface="+mn-lt"/>
                <a:cs typeface="+mn-lt"/>
              </a:rPr>
              <a:t>liberta</a:t>
            </a:r>
            <a:r>
              <a:rPr lang="en-US" sz="2000" b="1" i="1" dirty="0">
                <a:ea typeface="+mn-lt"/>
                <a:cs typeface="+mn-lt"/>
              </a:rPr>
              <a:t> se </a:t>
            </a:r>
            <a:r>
              <a:rPr lang="en-US" sz="2000" b="1" i="1" dirty="0" err="1">
                <a:ea typeface="+mn-lt"/>
                <a:cs typeface="+mn-lt"/>
              </a:rPr>
              <a:t>ele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não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vier</a:t>
            </a:r>
            <a:r>
              <a:rPr lang="en-US" sz="2000" b="1" i="1" dirty="0">
                <a:ea typeface="+mn-lt"/>
                <a:cs typeface="+mn-lt"/>
              </a:rPr>
              <a:t> a </a:t>
            </a:r>
            <a:r>
              <a:rPr lang="en-US" sz="2000" b="1" i="1" dirty="0" err="1">
                <a:ea typeface="+mn-lt"/>
                <a:cs typeface="+mn-lt"/>
              </a:rPr>
              <a:t>dominar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aquilo</a:t>
            </a:r>
            <a:r>
              <a:rPr lang="en-US" sz="2000" b="1" i="1" dirty="0">
                <a:ea typeface="+mn-lt"/>
                <a:cs typeface="+mn-lt"/>
              </a:rPr>
              <a:t> que </a:t>
            </a:r>
            <a:r>
              <a:rPr lang="en-US" sz="2000" b="1" i="1" dirty="0" err="1">
                <a:ea typeface="+mn-lt"/>
                <a:cs typeface="+mn-lt"/>
              </a:rPr>
              <a:t>os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dominantes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dominam</a:t>
            </a:r>
            <a:r>
              <a:rPr lang="en-US" sz="2000" b="1" i="1" dirty="0">
                <a:ea typeface="+mn-lt"/>
                <a:cs typeface="+mn-lt"/>
              </a:rPr>
              <a:t>. </a:t>
            </a:r>
            <a:r>
              <a:rPr lang="en-US" sz="2000" b="1" i="1" dirty="0" err="1">
                <a:ea typeface="+mn-lt"/>
                <a:cs typeface="+mn-lt"/>
              </a:rPr>
              <a:t>Então</a:t>
            </a:r>
            <a:r>
              <a:rPr lang="en-US" sz="2000" b="1" i="1" dirty="0">
                <a:ea typeface="+mn-lt"/>
                <a:cs typeface="+mn-lt"/>
              </a:rPr>
              <a:t>, </a:t>
            </a:r>
            <a:r>
              <a:rPr lang="en-US" sz="2000" b="1" i="1" dirty="0" err="1">
                <a:ea typeface="+mn-lt"/>
                <a:cs typeface="+mn-lt"/>
              </a:rPr>
              <a:t>dominar</a:t>
            </a:r>
            <a:r>
              <a:rPr lang="en-US" sz="2000" b="1" i="1" dirty="0">
                <a:ea typeface="+mn-lt"/>
                <a:cs typeface="+mn-lt"/>
              </a:rPr>
              <a:t> o que </a:t>
            </a:r>
            <a:r>
              <a:rPr lang="en-US" sz="2000" b="1" i="1" dirty="0" err="1">
                <a:ea typeface="+mn-lt"/>
                <a:cs typeface="+mn-lt"/>
              </a:rPr>
              <a:t>os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dominantes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dominam</a:t>
            </a:r>
            <a:r>
              <a:rPr lang="en-US" sz="2000" b="1" i="1" dirty="0">
                <a:ea typeface="+mn-lt"/>
                <a:cs typeface="+mn-lt"/>
              </a:rPr>
              <a:t> é </a:t>
            </a:r>
            <a:r>
              <a:rPr lang="en-US" sz="2000" b="1" i="1" dirty="0" err="1">
                <a:ea typeface="+mn-lt"/>
                <a:cs typeface="+mn-lt"/>
              </a:rPr>
              <a:t>condição</a:t>
            </a:r>
            <a:r>
              <a:rPr lang="en-US" sz="2000" b="1" i="1" dirty="0">
                <a:ea typeface="+mn-lt"/>
                <a:cs typeface="+mn-lt"/>
              </a:rPr>
              <a:t> de </a:t>
            </a:r>
            <a:r>
              <a:rPr lang="en-US" sz="2000" b="1" i="1" dirty="0" err="1">
                <a:ea typeface="+mn-lt"/>
                <a:cs typeface="+mn-lt"/>
              </a:rPr>
              <a:t>libertação</a:t>
            </a:r>
            <a:r>
              <a:rPr lang="en-US" sz="2000" b="1" i="1" dirty="0">
                <a:ea typeface="+mn-lt"/>
                <a:cs typeface="+mn-lt"/>
              </a:rPr>
              <a:t> (SAVIANI, 1993, p. 66</a:t>
            </a:r>
            <a:r>
              <a:rPr lang="en-US" b="1" i="1" dirty="0">
                <a:ea typeface="+mn-lt"/>
                <a:cs typeface="+mn-lt"/>
              </a:rPr>
              <a:t>).</a:t>
            </a:r>
            <a:endParaRPr lang="en-US" b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5265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3AA7-BA66-488A-AD3B-CC58B065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54" y="-8625"/>
            <a:ext cx="11559393" cy="1991263"/>
          </a:xfrm>
        </p:spPr>
        <p:txBody>
          <a:bodyPr/>
          <a:lstStyle/>
          <a:p>
            <a:pPr algn="ctr"/>
            <a:br>
              <a:rPr lang="en-US" sz="3600" b="1" i="1" cap="smal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600" b="1" i="1" cap="small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Charlie Chaplin, em ‘trecho do discurso proferido’ no final do filme “O grande ditador”.</a:t>
            </a:r>
            <a:br>
              <a:rPr lang="en-US" sz="3600" b="1" i="1" cap="smal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360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ea typeface="+mj-lt"/>
              <a:cs typeface="+mj-lt"/>
            </a:endParaRPr>
          </a:p>
          <a:p>
            <a:pPr algn="ctr"/>
            <a:endParaRPr lang="en-US" sz="3600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E7E9-B0E5-4C1F-91CA-DA4EBC7D8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95" y="2221301"/>
            <a:ext cx="11760676" cy="463382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i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“</a:t>
            </a:r>
            <a:r>
              <a:rPr lang="en-US" sz="2800" b="1" i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O caminho da vida pode ser o da liberdade e da beleza, porém nos extraviamos. A cobiça envenenou a alma dos homens… levantou no mundo as muralhas do ódio… e tem-nos feito marchar a passo de ganso para a miséria e os morticínios. Criamos a época da velocidade, mas nos sentimos enclausurados dentro dela. A máquina, que produz abundância, tem-nos deixado em penúria. Nossos conhecimentos fizeram-nos céticos; nossa inteligência, empedernidos e cruéis. Pensamos em demasia e sentimos bem pouco. Mais do que de máquinas, precisamos de humanidade. Mais do que de inteligência, precisamos de afeição e doçura. Sem essas virtudes, a vida será de violência e tudo será perdido.”</a:t>
            </a:r>
            <a:endParaRPr lang="en-US" sz="28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marL="0" indent="0" algn="just">
              <a:buNone/>
            </a:pPr>
            <a:br>
              <a:rPr lang="en-US" b="1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</a:br>
            <a:endParaRPr lang="en-US" sz="2800" b="1" i="1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03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98DB5-1ABB-42B1-BDD4-1DE6C5DCB787}"/>
              </a:ext>
            </a:extLst>
          </p:cNvPr>
          <p:cNvSpPr txBox="1"/>
          <p:nvPr/>
        </p:nvSpPr>
        <p:spPr>
          <a:xfrm>
            <a:off x="125608" y="1416169"/>
            <a:ext cx="4161258" cy="44671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b="1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Discurso final de ‘O grande ditador’, de Charlie Chaplin (1940)</a:t>
            </a:r>
            <a:endParaRPr lang="en-US" sz="3200" b="1"/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3200" b="1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C019476E-9FBD-46C2-BE86-40FF46677C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30994" y="675242"/>
            <a:ext cx="6916633" cy="518747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9584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17C728AC-79DB-4E52-8EF4-1ED6DCA384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</a:blip>
          <a:srcRect b="10359"/>
          <a:stretch/>
        </p:blipFill>
        <p:spPr>
          <a:xfrm>
            <a:off x="920171" y="129395"/>
            <a:ext cx="121919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C59F8D-5AB7-417D-BF0F-1E5C35DBAFF7}"/>
              </a:ext>
            </a:extLst>
          </p:cNvPr>
          <p:cNvSpPr txBox="1"/>
          <p:nvPr/>
        </p:nvSpPr>
        <p:spPr>
          <a:xfrm>
            <a:off x="2957991" y="5431597"/>
            <a:ext cx="2735524" cy="10468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Charge: Rodrigo Brum</a:t>
            </a:r>
          </a:p>
        </p:txBody>
      </p:sp>
    </p:spTree>
    <p:extLst>
      <p:ext uri="{BB962C8B-B14F-4D97-AF65-F5344CB8AC3E}">
        <p14:creationId xmlns:p14="http://schemas.microsoft.com/office/powerpoint/2010/main" val="117089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E5AD0-AA01-423A-B54A-709C74CD913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3CD44-ACEE-42E7-B98F-2EA83E3E09BF}"/>
              </a:ext>
            </a:extLst>
          </p:cNvPr>
          <p:cNvSpPr txBox="1"/>
          <p:nvPr/>
        </p:nvSpPr>
        <p:spPr>
          <a:xfrm>
            <a:off x="1360099" y="2165230"/>
            <a:ext cx="947180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ea typeface="+mn-lt"/>
                <a:cs typeface="+mn-lt"/>
              </a:rPr>
              <a:t>Diante da pandemia de Covid-19 fica ainda mais evidente o cenário de desigualdade no âmbito da educação brasileira. A situação trouxe à tona problemas como: a falta de recursos digitais, a dificuldade de aprendizagem dos alunos portadores de deficiência e o impacto da saúde mental em </a:t>
            </a:r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crianças e jovens, entre outros.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90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Application>Microsoft Office PowerPoint</Application>
  <PresentationFormat>Widescreen</PresentationFormat>
  <Paragraphs>70</Paragraphs>
  <Slides>17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Aharoni</vt:lpstr>
      <vt:lpstr>Arial</vt:lpstr>
      <vt:lpstr>Calibri</vt:lpstr>
      <vt:lpstr>Century Gothic</vt:lpstr>
      <vt:lpstr>Dubai Medium</vt:lpstr>
      <vt:lpstr>Wingdings 3</vt:lpstr>
      <vt:lpstr>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Charlie Chaplin, em ‘trecho do discurso proferido’ no final do filme “O grande ditador”.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Elizabeth Mariza Marinho</dc:creator>
  <cp:lastModifiedBy>Elizabeth Mariza Marinho</cp:lastModifiedBy>
  <cp:revision>452</cp:revision>
  <dcterms:created xsi:type="dcterms:W3CDTF">2021-04-23T15:50:41Z</dcterms:created>
  <dcterms:modified xsi:type="dcterms:W3CDTF">2021-09-07T16:09:25Z</dcterms:modified>
</cp:coreProperties>
</file>