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3" r:id="rId5"/>
    <p:sldId id="259" r:id="rId6"/>
    <p:sldId id="260" r:id="rId7"/>
    <p:sldId id="261" r:id="rId8"/>
    <p:sldId id="262" r:id="rId9"/>
    <p:sldId id="263" r:id="rId10"/>
    <p:sldId id="274" r:id="rId11"/>
    <p:sldId id="272" r:id="rId12"/>
    <p:sldId id="265" r:id="rId13"/>
    <p:sldId id="266" r:id="rId14"/>
    <p:sldId id="267" r:id="rId15"/>
    <p:sldId id="269" r:id="rId16"/>
    <p:sldId id="276" r:id="rId17"/>
    <p:sldId id="277" r:id="rId18"/>
    <p:sldId id="275" r:id="rId19"/>
    <p:sldId id="278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49D0BB-7BC2-470A-B7E2-D4AC208ACD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CC3DE52-998A-455D-8AA2-ACA6630E11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50EA11D-3F71-4D0C-A905-FCE792F0A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4544D7C-AA20-44AF-A28E-E98A4142B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5AE4470-1F83-44CF-96BB-953EF2A6E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7356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57E42B-5DCB-45F3-AB09-817BF5676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7A68A87-D1E6-406C-99B2-73518722C0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B80CA9-2BB1-4489-9C89-7DCD247CC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4AB0B2A-CD64-4E68-B0F8-CEB0CB1A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4F642C-F841-4AA0-ACA0-1B76E8360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55477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AE14D45-4141-4A59-8192-D77588A81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99B5FB6-5A25-4EC2-A671-C8F7C63728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34B8CC-419C-4EA2-8761-6F8E12B5F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7207AB-0A59-49DB-9C7F-240ACF6EF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2EB7CD6-B908-49C6-A80F-8C242B832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2850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29208C-DA7B-4472-8CA5-1B0870E94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27F9990-D35A-4834-B95E-3326A8CD15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5048223-43BD-46EC-A2D9-6F8267BEA1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361188-1FCB-4F6E-96A9-5494D0167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17CC733-5FF9-4FDF-A87B-324527194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973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058B31-1E5F-407D-A92B-7F8274C13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AFE10BB-8ACA-4506-8A7D-32AD85B7C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CDEEA7-8F51-4EA5-915E-DACC3785E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2B93704-B162-4E4C-BB19-D34CCA3323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09EBC48-E8AB-44FB-8746-BA81DD65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8164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ADC8AF-2C6D-4281-AEE7-03F9417E9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1D5D29-EA55-459D-998F-CD92EDCEE5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DFE869D-D28A-44D5-B1AD-C0033F715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31D0989-26F8-4D95-A03C-683492EF53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C09FE88-5F3F-4E0C-8027-7FBDB8086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D1E4DF6-6A69-4685-82D3-A611F8974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CEB001-CC2B-4F97-8F26-2998D6DE8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54C7079-59AA-4BB2-86BA-C6319AABB8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6DE792B2-D4DD-446D-9A2C-CF0FEC41BE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C91DF419-3391-4F8E-81A5-51932077E6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054D59D-4777-4811-B887-675CBC1379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3BF42122-B391-4D73-A41F-141C18D1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C20F1667-FBE3-4A4A-AACC-0C8923987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A86F770-F332-4611-BED3-954258F1C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5878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8B0CF-0413-4A7F-82F3-F8100A1F6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15944A0D-F7EE-44B7-93F2-4CD3B2EC4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2745D1B-33AE-47AD-809A-FCD260A78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7F23982-5DDF-4AA3-83BA-A6583C4F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6996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5ADFCE4-9A97-474A-AA47-7E4FC0970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E1677246-D078-4948-A52C-73EBF3AE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D20772A-B54B-418F-BBA4-0BD3A4F27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9135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6C6F42-E5ED-47DA-BCCD-B40D964E7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640A4184-2584-4363-9A97-4EC63950F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D3E8E8C-2E12-4368-87B7-F3898D880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57799CF-ABD5-48C4-980F-CD1AF16A3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8FFA38-AAF4-4F7F-B2E5-6114015D3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86AF770-F513-41CC-BA6C-3DDAA7F43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0800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95525-3E55-4649-9CCA-217DCB0C4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F61F6094-3BB5-415C-AF01-14089069C6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A2E3724-5A0A-4E5E-9AE4-66C1692E74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AFA680B-57A3-4D69-9C61-DD46B6695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F7C6C34-20EC-4025-B908-FFF509C8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3E4940A-EBB5-4EE7-82B9-A3CD9358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6817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BFF080F4-CEA7-4151-836F-B9B4924531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7556FBC-49B0-4CC2-8330-F108DB899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D5ED9E2-6A1E-4C70-A2A4-FEA08B834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09CC3-FFB7-44EE-8DAD-C5A61F41C6D9}" type="datetimeFigureOut">
              <a:rPr lang="pt-BR" smtClean="0"/>
              <a:t>10/09/2021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BBDDE3F-468B-4C09-B884-F6A4222F8B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1FF737-7D91-48B6-9B2A-906EAC922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C5847-B782-4B88-8D37-C6A51344730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070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aatinga360.ufersa.edu.br/" TargetMode="Externa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pgextensaorural.univasf.edu.br/wp-content/uploads/2020/04/MANUAL-EBOOK-2_compressed.pdf" TargetMode="External"/><Relationship Id="rId4" Type="http://schemas.openxmlformats.org/officeDocument/2006/relationships/hyperlink" Target="https://ipoema.org.br/?gclid=Cj0KCQjw-NaJBhDsARIsAAja6dPvNKSRL_FzMEIvsRrd8O9-Mwry6F8xUbVdK8h0xGql0UuquaErqzgaAiSPEALw_wcB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v.br/anvisa/pt-br" TargetMode="External"/><Relationship Id="rId2" Type="http://schemas.openxmlformats.org/officeDocument/2006/relationships/hyperlink" Target="http://www.planalto.gov.br/ccivil_03/leis/l9795.htm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capital.sp.gov.br/cidadao/rua-e-bairro/lixo/coleta-de-lixo" TargetMode="External"/><Relationship Id="rId4" Type="http://schemas.openxmlformats.org/officeDocument/2006/relationships/hyperlink" Target="https://www.gov.br/agricultura/pt-br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gadaecologica.org.br/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fclar.unesp.br/#!/departamentos/administracao-publica/projetos-de-extensao/administracoes-na-cooperativa-acacia-de-catadores-de-materiais/" TargetMode="External"/><Relationship Id="rId5" Type="http://schemas.openxmlformats.org/officeDocument/2006/relationships/hyperlink" Target="http://srq.ifsp.edu.br/index.php/ultimas-noticias/834-participe-do-projeto-e-lixo-no-ifsp-campus-sao-roque" TargetMode="External"/><Relationship Id="rId4" Type="http://schemas.openxmlformats.org/officeDocument/2006/relationships/hyperlink" Target="https://www.youtube.com/watch?v=-GFgVpDs8oo&amp;t=1042s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0E558213-8A24-494A-92C8-9B7C4D6CD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488C1F9-D280-4C55-9A60-D0AE8453510C}"/>
              </a:ext>
            </a:extLst>
          </p:cNvPr>
          <p:cNvSpPr txBox="1"/>
          <p:nvPr/>
        </p:nvSpPr>
        <p:spPr>
          <a:xfrm>
            <a:off x="2296562" y="2951946"/>
            <a:ext cx="75988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/>
              <a:t>Diálogos Sobre Práticas de Sustentabilidade</a:t>
            </a:r>
          </a:p>
          <a:p>
            <a:pPr algn="ctr"/>
            <a:r>
              <a:rPr lang="pt-BR" sz="2400" dirty="0"/>
              <a:t>Palestrante: Prof.ª Fabíola Desiree Campos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0F8B88-070C-4075-8AFE-47871A39A071}"/>
              </a:ext>
            </a:extLst>
          </p:cNvPr>
          <p:cNvSpPr txBox="1"/>
          <p:nvPr/>
        </p:nvSpPr>
        <p:spPr>
          <a:xfrm>
            <a:off x="255497" y="5956587"/>
            <a:ext cx="24989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fabioladesiree@live.com</a:t>
            </a:r>
          </a:p>
        </p:txBody>
      </p:sp>
    </p:spTree>
    <p:extLst>
      <p:ext uri="{BB962C8B-B14F-4D97-AF65-F5344CB8AC3E}">
        <p14:creationId xmlns:p14="http://schemas.microsoft.com/office/powerpoint/2010/main" val="1438592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16925A4-7F05-495C-A88B-36916F833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47829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5829323-0923-4D52-8D8B-5676D8634353}"/>
              </a:ext>
            </a:extLst>
          </p:cNvPr>
          <p:cNvSpPr txBox="1"/>
          <p:nvPr/>
        </p:nvSpPr>
        <p:spPr>
          <a:xfrm>
            <a:off x="325464" y="5610385"/>
            <a:ext cx="24427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Anvisa: 26/07/2018</a:t>
            </a:r>
          </a:p>
        </p:txBody>
      </p:sp>
    </p:spTree>
    <p:extLst>
      <p:ext uri="{BB962C8B-B14F-4D97-AF65-F5344CB8AC3E}">
        <p14:creationId xmlns:p14="http://schemas.microsoft.com/office/powerpoint/2010/main" val="1237957747"/>
      </p:ext>
    </p:extLst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052E91-221B-474B-A610-0EC9BE1EA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923" y="254000"/>
            <a:ext cx="5786153" cy="635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988342"/>
      </p:ext>
    </p:extLst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ao ar livre, em pé, rocha, montanha&#10;&#10;Descrição gerada automaticamente">
            <a:extLst>
              <a:ext uri="{FF2B5EF4-FFF2-40B4-BE49-F238E27FC236}">
                <a16:creationId xmlns:a16="http://schemas.microsoft.com/office/drawing/2014/main" id="{B404993E-D80C-4F36-8A88-E79E86C184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9" b="537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5346D644-EBC2-4CC7-A8EF-14EA440963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973FBD74-4F09-4E7B-BB91-142E756D4636}"/>
              </a:ext>
            </a:extLst>
          </p:cNvPr>
          <p:cNvSpPr txBox="1"/>
          <p:nvPr/>
        </p:nvSpPr>
        <p:spPr>
          <a:xfrm>
            <a:off x="2693745" y="1720840"/>
            <a:ext cx="680450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Plataformas digitais multimídia, que permitem uma visita imersiva, virtual e interativa de diferentes Ecossistemas</a:t>
            </a:r>
            <a:endParaRPr lang="pt-BR" dirty="0">
              <a:solidFill>
                <a:schemeClr val="bg1"/>
              </a:solidFill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r>
              <a:rPr lang="pt-BR" dirty="0">
                <a:solidFill>
                  <a:srgbClr val="0563C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https://caatinga360.ufersa.edu.br/</a:t>
            </a:r>
            <a:endParaRPr lang="pt-BR" dirty="0"/>
          </a:p>
          <a:p>
            <a:endParaRPr lang="pt-BR" dirty="0"/>
          </a:p>
          <a:p>
            <a:r>
              <a:rPr lang="pt-BR" dirty="0">
                <a:solidFill>
                  <a:schemeClr val="bg1"/>
                </a:solidFill>
              </a:rPr>
              <a:t>Institutos que visam projetos na área de sustentabilidade</a:t>
            </a:r>
          </a:p>
          <a:p>
            <a:r>
              <a:rPr lang="pt-BR" dirty="0">
                <a:hlinkClick r:id="rId4"/>
              </a:rPr>
              <a:t>https://ipoema.org.br/?gclid=Cj0KCQjw-NaJBhDsARIsAAja6dPvNKSRL_FzMEIvsRrd8O9-Mwry6F8xUbVdK8h0xGql0UuquaErqzgaAiSPEALw_wcB</a:t>
            </a:r>
            <a:endParaRPr lang="pt-BR" dirty="0"/>
          </a:p>
          <a:p>
            <a:endParaRPr lang="pt-BR" dirty="0"/>
          </a:p>
          <a:p>
            <a:r>
              <a:rPr lang="pt-BR" dirty="0">
                <a:solidFill>
                  <a:schemeClr val="bg1"/>
                </a:solidFill>
              </a:rPr>
              <a:t>Manuais</a:t>
            </a:r>
          </a:p>
          <a:p>
            <a:r>
              <a:rPr lang="pt-BR" dirty="0">
                <a:hlinkClick r:id="rId5"/>
              </a:rPr>
              <a:t>http://www.pgextensaorural.univasf.edu.br/wp-content/uploads/2020/04/MANUAL-EBOOK-2_compressed.pdf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14398743"/>
      </p:ext>
    </p:extLst>
  </p:cSld>
  <p:clrMapOvr>
    <a:masterClrMapping/>
  </p:clrMapOvr>
  <p:transition spd="slow">
    <p:push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cesto, recipiente, ao ar livre, edifício&#10;&#10;Descrição gerada automaticamente">
            <a:extLst>
              <a:ext uri="{FF2B5EF4-FFF2-40B4-BE49-F238E27FC236}">
                <a16:creationId xmlns:a16="http://schemas.microsoft.com/office/drawing/2014/main" id="{0302BE33-6E2F-4366-8D92-9E9793BC6C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EEAA958-4293-4765-81E4-40339F8CA6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246DC7FD-EDB1-4AEA-875C-8BCA99E93EAE}"/>
              </a:ext>
            </a:extLst>
          </p:cNvPr>
          <p:cNvSpPr txBox="1"/>
          <p:nvPr/>
        </p:nvSpPr>
        <p:spPr>
          <a:xfrm>
            <a:off x="3611320" y="2136338"/>
            <a:ext cx="49693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 pensamento ambiental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Reflexão: ecológica, social, cultural, filosófica e econômica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Contextualização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Recursos: financeiros, artísticos, humanos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Motivação 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Expectativas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Mensagem ou valores 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Quando </a:t>
            </a:r>
          </a:p>
        </p:txBody>
      </p:sp>
    </p:spTree>
    <p:extLst>
      <p:ext uri="{BB962C8B-B14F-4D97-AF65-F5344CB8AC3E}">
        <p14:creationId xmlns:p14="http://schemas.microsoft.com/office/powerpoint/2010/main" val="3817310985"/>
      </p:ext>
    </p:extLst>
  </p:cSld>
  <p:clrMapOvr>
    <a:masterClrMapping/>
  </p:clrMapOvr>
  <p:transition spd="slow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E8AEC07-986A-4767-A6C3-58852DC12C4B}"/>
              </a:ext>
            </a:extLst>
          </p:cNvPr>
          <p:cNvSpPr txBox="1"/>
          <p:nvPr/>
        </p:nvSpPr>
        <p:spPr>
          <a:xfrm>
            <a:off x="581479" y="689788"/>
            <a:ext cx="11029042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A dimensão da Educação Ambiental e o currículo escolar</a:t>
            </a:r>
          </a:p>
          <a:p>
            <a:endParaRPr lang="pt-BR" dirty="0"/>
          </a:p>
          <a:p>
            <a:r>
              <a:rPr lang="pt-BR" sz="1600" dirty="0"/>
              <a:t>LEI No 9.795, DE 27 DE ABRIL DE 1999.</a:t>
            </a:r>
          </a:p>
          <a:p>
            <a:endParaRPr lang="pt-BR" dirty="0"/>
          </a:p>
          <a:p>
            <a:pPr algn="just"/>
            <a:r>
              <a:rPr lang="pt-BR" b="1" dirty="0"/>
              <a:t>Art. 1º </a:t>
            </a:r>
            <a:r>
              <a:rPr lang="pt-BR" dirty="0"/>
              <a:t>Entendem-se por educação ambiental os processos por meio dos quais o indivíduo e a coletividade constroem valores sociais, conhecimentos, habilidades, atitudes e competências voltadas para a conservação do meio ambiente, bem de uso comum do povo, essencial à sadia qualidade de vida e sua sustentabilidade.</a:t>
            </a:r>
          </a:p>
          <a:p>
            <a:pPr algn="just"/>
            <a:r>
              <a:rPr lang="pt-BR" b="1" dirty="0"/>
              <a:t>Art. 2º </a:t>
            </a:r>
            <a:r>
              <a:rPr lang="pt-BR" dirty="0"/>
              <a:t>A educação ambiental é um componente essencial e permanente da educação nacional, devendo estar presente, de forma articulada, em todos os níveis e modalidades do processo educativo, em caráter formal e não-formal.</a:t>
            </a:r>
          </a:p>
          <a:p>
            <a:pPr algn="just"/>
            <a:r>
              <a:rPr lang="pt-BR" b="1" dirty="0"/>
              <a:t>Art. 3º </a:t>
            </a:r>
            <a:r>
              <a:rPr lang="pt-BR" dirty="0"/>
              <a:t>Como parte do processo educativo mais amplo, todos têm direito à educação ambiental.</a:t>
            </a:r>
          </a:p>
          <a:p>
            <a:endParaRPr lang="pt-BR" dirty="0"/>
          </a:p>
          <a:p>
            <a:r>
              <a:rPr lang="pt-BR" b="1" dirty="0"/>
              <a:t>Sugestões:</a:t>
            </a:r>
          </a:p>
          <a:p>
            <a:pPr marL="285750" indent="-285750">
              <a:buFontTx/>
              <a:buChar char="-"/>
            </a:pPr>
            <a:r>
              <a:rPr lang="pt-BR" dirty="0"/>
              <a:t>Interdisciplinaridade </a:t>
            </a:r>
          </a:p>
          <a:p>
            <a:pPr marL="285750" indent="-285750">
              <a:buFontTx/>
              <a:buChar char="-"/>
            </a:pPr>
            <a:r>
              <a:rPr lang="pt-BR" dirty="0"/>
              <a:t>Tempo</a:t>
            </a:r>
          </a:p>
          <a:p>
            <a:pPr marL="285750" indent="-285750">
              <a:buFontTx/>
              <a:buChar char="-"/>
            </a:pPr>
            <a:r>
              <a:rPr lang="pt-BR" dirty="0"/>
              <a:t>Datas</a:t>
            </a:r>
          </a:p>
          <a:p>
            <a:pPr marL="285750" indent="-285750">
              <a:buFontTx/>
              <a:buChar char="-"/>
            </a:pPr>
            <a:r>
              <a:rPr lang="pt-BR" dirty="0"/>
              <a:t>Projetos </a:t>
            </a:r>
          </a:p>
          <a:p>
            <a:pPr marL="285750" indent="-285750">
              <a:buFontTx/>
              <a:buChar char="-"/>
            </a:pPr>
            <a:r>
              <a:rPr lang="pt-BR" dirty="0"/>
              <a:t>Realidade específica </a:t>
            </a:r>
          </a:p>
          <a:p>
            <a:pPr marL="285750" indent="-285750">
              <a:buFontTx/>
              <a:buChar char="-"/>
            </a:pPr>
            <a:r>
              <a:rPr lang="pt-BR" dirty="0"/>
              <a:t>Atenção ao consumo</a:t>
            </a:r>
          </a:p>
        </p:txBody>
      </p:sp>
    </p:spTree>
    <p:extLst>
      <p:ext uri="{BB962C8B-B14F-4D97-AF65-F5344CB8AC3E}">
        <p14:creationId xmlns:p14="http://schemas.microsoft.com/office/powerpoint/2010/main" val="2124387336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ma imagem contendo ao ar livre, homem, mesa, computer&#10;&#10;Descrição gerada automaticamente">
            <a:extLst>
              <a:ext uri="{FF2B5EF4-FFF2-40B4-BE49-F238E27FC236}">
                <a16:creationId xmlns:a16="http://schemas.microsoft.com/office/drawing/2014/main" id="{B0F94851-6D8C-4CB5-8B59-C9A116D43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36285" cy="6858000"/>
          </a:xfrm>
          <a:prstGeom prst="rect">
            <a:avLst/>
          </a:prstGeom>
          <a:noFill/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B46DC0F4-22C9-476F-848B-FD71632DF2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9277A2C-5DFE-41A0-8D98-96ACDDDCF14B}"/>
              </a:ext>
            </a:extLst>
          </p:cNvPr>
          <p:cNvSpPr txBox="1"/>
          <p:nvPr/>
        </p:nvSpPr>
        <p:spPr>
          <a:xfrm>
            <a:off x="807312" y="3429000"/>
            <a:ext cx="637453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Obsolescência programada</a:t>
            </a:r>
            <a:r>
              <a:rPr lang="pt-BR" dirty="0">
                <a:solidFill>
                  <a:schemeClr val="bg1"/>
                </a:solidFill>
              </a:rPr>
              <a:t>:  É uma estratégia empresarial em que a vida útil do produto é reduzida, para que possa ser descartado e outro bem consumido, já que não haveria vantagem financeira em consertá-lo.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Logística reversa</a:t>
            </a:r>
            <a:r>
              <a:rPr lang="pt-BR" dirty="0">
                <a:solidFill>
                  <a:schemeClr val="bg1"/>
                </a:solidFill>
              </a:rPr>
              <a:t>: É um dos instrumentos para aplicação da responsabilidade compartilhada pelo ciclo de vida dos produtos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b="1" dirty="0">
                <a:solidFill>
                  <a:schemeClr val="bg1"/>
                </a:solidFill>
              </a:rPr>
              <a:t>ESTÍMULO AO CONSUMO </a:t>
            </a:r>
          </a:p>
        </p:txBody>
      </p:sp>
    </p:spTree>
    <p:extLst>
      <p:ext uri="{BB962C8B-B14F-4D97-AF65-F5344CB8AC3E}">
        <p14:creationId xmlns:p14="http://schemas.microsoft.com/office/powerpoint/2010/main" val="4291073725"/>
      </p:ext>
    </p:extLst>
  </p:cSld>
  <p:clrMapOvr>
    <a:masterClrMapping/>
  </p:clrMapOvr>
  <p:transition spd="slow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0FF3B33-9C2E-49E0-9D85-A8EA65CAB195}"/>
              </a:ext>
            </a:extLst>
          </p:cNvPr>
          <p:cNvSpPr txBox="1"/>
          <p:nvPr/>
        </p:nvSpPr>
        <p:spPr>
          <a:xfrm>
            <a:off x="2182140" y="2551837"/>
            <a:ext cx="7827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OBJETIVOS DO CONSUMO SUSTENTÁVEL (ODS) </a:t>
            </a:r>
          </a:p>
          <a:p>
            <a:endParaRPr lang="pt-BR" dirty="0"/>
          </a:p>
          <a:p>
            <a:r>
              <a:rPr lang="pt-BR" dirty="0"/>
              <a:t>Em 2015, chefes de Estado, de Governo e representantes da Organização das Nações Unidas (ONU) se reuniram para a Cúpula de Desenvolvimento Sustentável e lançaram a Agenda 2030, que inclui 17 objetivos para transformar o mundo: os conhecidos ODS.</a:t>
            </a:r>
          </a:p>
        </p:txBody>
      </p:sp>
    </p:spTree>
    <p:extLst>
      <p:ext uri="{BB962C8B-B14F-4D97-AF65-F5344CB8AC3E}">
        <p14:creationId xmlns:p14="http://schemas.microsoft.com/office/powerpoint/2010/main" val="3305688240"/>
      </p:ext>
    </p:extLst>
  </p:cSld>
  <p:clrMapOvr>
    <a:masterClrMapping/>
  </p:clrMapOvr>
  <p:transition spd="slow"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B21021F-BB0B-49EA-96FE-7278348140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3" y="13131"/>
            <a:ext cx="12068014" cy="683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63906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C71DB24-A300-488C-9879-32C9D1D0FC5B}"/>
              </a:ext>
            </a:extLst>
          </p:cNvPr>
          <p:cNvSpPr txBox="1"/>
          <p:nvPr/>
        </p:nvSpPr>
        <p:spPr>
          <a:xfrm>
            <a:off x="2706290" y="2551837"/>
            <a:ext cx="67794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Links utilizados:</a:t>
            </a:r>
          </a:p>
          <a:p>
            <a:endParaRPr lang="pt-BR" dirty="0"/>
          </a:p>
          <a:p>
            <a:r>
              <a:rPr lang="pt-BR" dirty="0">
                <a:hlinkClick r:id="rId2"/>
              </a:rPr>
              <a:t>http://www.planalto.gov.br/ccivil_03/leis/l9795.htm</a:t>
            </a:r>
            <a:endParaRPr lang="pt-BR" dirty="0"/>
          </a:p>
          <a:p>
            <a:r>
              <a:rPr lang="pt-BR" dirty="0">
                <a:hlinkClick r:id="rId3"/>
              </a:rPr>
              <a:t>https://www.gov.br/anvisa/pt-br</a:t>
            </a:r>
            <a:endParaRPr lang="pt-BR" dirty="0"/>
          </a:p>
          <a:p>
            <a:r>
              <a:rPr lang="pt-BR" dirty="0">
                <a:hlinkClick r:id="rId4"/>
              </a:rPr>
              <a:t>https://www.gov.br/agricultura/pt-br</a:t>
            </a:r>
            <a:endParaRPr lang="pt-BR" dirty="0"/>
          </a:p>
          <a:p>
            <a:r>
              <a:rPr lang="pt-BR" dirty="0">
                <a:hlinkClick r:id="rId5"/>
              </a:rPr>
              <a:t>https://www.capital.sp.gov.br/cidadao/rua-e-bairro/lixo/coleta-de-lixo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21276851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89A724D-08D9-476E-9705-9EC0CF190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53353"/>
            <a:ext cx="12192000" cy="9764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564559"/>
      </p:ext>
    </p:extLst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326BB084-A6B0-4589-8363-6FEBE73B42DF}"/>
              </a:ext>
            </a:extLst>
          </p:cNvPr>
          <p:cNvSpPr txBox="1"/>
          <p:nvPr/>
        </p:nvSpPr>
        <p:spPr>
          <a:xfrm>
            <a:off x="5067300" y="330555"/>
            <a:ext cx="6832600" cy="6196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Fabíola </a:t>
            </a:r>
            <a:r>
              <a:rPr lang="pt-BR" sz="2400" b="1" dirty="0" err="1"/>
              <a:t>Desireé</a:t>
            </a:r>
            <a:r>
              <a:rPr lang="pt-BR" sz="2400" b="1" dirty="0"/>
              <a:t> Cristina Luiza de Campos</a:t>
            </a:r>
          </a:p>
          <a:p>
            <a:endParaRPr lang="pt-BR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Graduação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Licenciatura em C. Biológicas - Universidade Metropolitana de Santos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Pós Graduanda em: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Educação Ambiental – Universidade Metropolitana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Metodologia do Ensino de Ciências da Natureza – IFESP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Experiência:</a:t>
            </a:r>
            <a:endParaRPr lang="pt-B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de 10 anos como professora de Biologia e Ciências na rede pública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 de 7 anos na rede particular como professora na rede Anglo e 8 anos como coordenadora nos sistemas: Etapa, COC e Universitário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Atualmente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rofessora de Biologia da rede Anglo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rofessora de Biologia e Laboratório de Microbiologia nas </a:t>
            </a:r>
            <a:r>
              <a:rPr lang="pt-BR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ETECs</a:t>
            </a:r>
            <a:r>
              <a:rPr lang="pt-BR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Mairinque, Sorocaba, Cerqueira César e FATEC de Sorocaba.</a:t>
            </a:r>
          </a:p>
        </p:txBody>
      </p:sp>
      <p:pic>
        <p:nvPicPr>
          <p:cNvPr id="3" name="Picture 2" descr="Pessoa de cabelos curtos usando óculos&#10;&#10;Descrição gerada automaticamente">
            <a:extLst>
              <a:ext uri="{FF2B5EF4-FFF2-40B4-BE49-F238E27FC236}">
                <a16:creationId xmlns:a16="http://schemas.microsoft.com/office/drawing/2014/main" id="{726C4582-0492-4AC0-B9F4-40CB09137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6878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0434756"/>
      </p:ext>
    </p:extLst>
  </p:cSld>
  <p:clrMapOvr>
    <a:masterClrMapping/>
  </p:clrMapOvr>
  <p:transition spd="slow">
    <p:push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C7659F3-2F46-49A0-BF4F-6DABE5FB241C}"/>
              </a:ext>
            </a:extLst>
          </p:cNvPr>
          <p:cNvSpPr txBox="1"/>
          <p:nvPr/>
        </p:nvSpPr>
        <p:spPr>
          <a:xfrm>
            <a:off x="669304" y="2690336"/>
            <a:ext cx="685014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SOCIEDADE DE CONSUMO: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O que você está consumindo?</a:t>
            </a:r>
          </a:p>
          <a:p>
            <a:pPr marL="285750" indent="-285750">
              <a:buFontTx/>
              <a:buChar char="-"/>
            </a:pPr>
            <a:r>
              <a:rPr lang="pt-BR" dirty="0"/>
              <a:t>Qual é a qualidade de vida que você vivencia neste momento?</a:t>
            </a:r>
          </a:p>
          <a:p>
            <a:pPr marL="285750" indent="-285750">
              <a:buFontTx/>
              <a:buChar char="-"/>
            </a:pPr>
            <a:r>
              <a:rPr lang="pt-BR" dirty="0"/>
              <a:t>Qual a relação que você possuí com o meio ambiente?</a:t>
            </a:r>
          </a:p>
        </p:txBody>
      </p:sp>
      <p:pic>
        <p:nvPicPr>
          <p:cNvPr id="4" name="Imagem 3" descr="Vista aérea de cidade na beira da água&#10;&#10;Descrição gerada automaticamente">
            <a:extLst>
              <a:ext uri="{FF2B5EF4-FFF2-40B4-BE49-F238E27FC236}">
                <a16:creationId xmlns:a16="http://schemas.microsoft.com/office/drawing/2014/main" id="{FDAFE8C9-09D6-4099-9F62-071CE7E394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78"/>
          <a:stretch/>
        </p:blipFill>
        <p:spPr>
          <a:xfrm>
            <a:off x="7519452" y="0"/>
            <a:ext cx="4672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57728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73D8C96-1C65-4E79-BC0B-0C7EF2A291D2}"/>
              </a:ext>
            </a:extLst>
          </p:cNvPr>
          <p:cNvSpPr txBox="1"/>
          <p:nvPr/>
        </p:nvSpPr>
        <p:spPr>
          <a:xfrm>
            <a:off x="6851973" y="3053926"/>
            <a:ext cx="4038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A nossa ação possuí impacto ambiental?</a:t>
            </a:r>
          </a:p>
        </p:txBody>
      </p:sp>
      <p:pic>
        <p:nvPicPr>
          <p:cNvPr id="3" name="Imagem 2" descr="Vista aérea de cidade na beira da água&#10;&#10;Descrição gerada automaticamente">
            <a:extLst>
              <a:ext uri="{FF2B5EF4-FFF2-40B4-BE49-F238E27FC236}">
                <a16:creationId xmlns:a16="http://schemas.microsoft.com/office/drawing/2014/main" id="{D35D95C0-E577-4522-80C1-3C055F41D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3" r="115"/>
          <a:stretch/>
        </p:blipFill>
        <p:spPr>
          <a:xfrm>
            <a:off x="0" y="0"/>
            <a:ext cx="56025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562010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Caminhão de lixo&#10;&#10;Descrição gerada automaticamente com confiança baixa">
            <a:extLst>
              <a:ext uri="{FF2B5EF4-FFF2-40B4-BE49-F238E27FC236}">
                <a16:creationId xmlns:a16="http://schemas.microsoft.com/office/drawing/2014/main" id="{2A899267-1B40-495A-BF37-7174AA59E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B1F5380F-4839-4D1D-A9B1-4651642E1E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B63BDDE9-3A1B-4890-BE2E-7244BCD765C7}"/>
              </a:ext>
            </a:extLst>
          </p:cNvPr>
          <p:cNvSpPr txBox="1"/>
          <p:nvPr/>
        </p:nvSpPr>
        <p:spPr>
          <a:xfrm>
            <a:off x="691613" y="751344"/>
            <a:ext cx="6788687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EXEMPLO 01: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u="sng" dirty="0">
                <a:solidFill>
                  <a:schemeClr val="bg1"/>
                </a:solidFill>
              </a:rPr>
              <a:t>A produção de lixo na grande São Paulo</a:t>
            </a:r>
          </a:p>
          <a:p>
            <a:pPr marL="285750" indent="-285750">
              <a:buFontTx/>
              <a:buChar char="-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b="1" dirty="0">
                <a:solidFill>
                  <a:schemeClr val="bg1"/>
                </a:solidFill>
              </a:rPr>
              <a:t>18 mil toneladas de lixo por dia</a:t>
            </a:r>
          </a:p>
          <a:p>
            <a:pPr marL="285750" indent="-285750">
              <a:buFontTx/>
              <a:buChar char="-"/>
            </a:pPr>
            <a:r>
              <a:rPr lang="pt-BR" b="1" dirty="0">
                <a:solidFill>
                  <a:schemeClr val="bg1"/>
                </a:solidFill>
              </a:rPr>
              <a:t>Por pessoa 1,02 kg/dia</a:t>
            </a:r>
          </a:p>
          <a:p>
            <a:pPr marL="285750" indent="-285750">
              <a:buFontTx/>
              <a:buChar char="-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Duas concessionárias privadas e uma concessão: </a:t>
            </a:r>
            <a:r>
              <a:rPr lang="pt-BR" dirty="0" err="1">
                <a:solidFill>
                  <a:schemeClr val="bg1"/>
                </a:solidFill>
              </a:rPr>
              <a:t>Ecourbis</a:t>
            </a:r>
            <a:r>
              <a:rPr lang="pt-BR" dirty="0">
                <a:solidFill>
                  <a:schemeClr val="bg1"/>
                </a:solidFill>
              </a:rPr>
              <a:t> ,</a:t>
            </a:r>
            <a:r>
              <a:rPr lang="pt-BR" dirty="0" err="1">
                <a:solidFill>
                  <a:schemeClr val="bg1"/>
                </a:solidFill>
              </a:rPr>
              <a:t>Loga</a:t>
            </a:r>
            <a:r>
              <a:rPr lang="pt-BR" dirty="0">
                <a:solidFill>
                  <a:schemeClr val="bg1"/>
                </a:solidFill>
              </a:rPr>
              <a:t> e Centro de Disposição de Resíduos Pedreira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3,2 mil pessoas empregadas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Mais de 500 veículos de frota (caminhões compactadores e outros)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Mínimo de 2282 viagens 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Percorre-se por dia uma área de cerca de 1500 km2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Dois destinos: Aterro de Caieiras e Aterro Municipal CTL ( Central de Tratamento Leste)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Três estações de transbordo: Vergueiro, Santo Amaro e Ponte Pequena</a:t>
            </a:r>
          </a:p>
          <a:p>
            <a:pPr marL="285750" indent="-285750">
              <a:buFontTx/>
              <a:buChar char="-"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07402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no interior, bolo, mesa, comida&#10;&#10;Descrição gerada automaticamente">
            <a:extLst>
              <a:ext uri="{FF2B5EF4-FFF2-40B4-BE49-F238E27FC236}">
                <a16:creationId xmlns:a16="http://schemas.microsoft.com/office/drawing/2014/main" id="{73B33860-37E0-42B5-900E-499ED320A4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98B97520-FC7F-4DF3-A517-A7FFD82A71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AAA8064-CA42-4FC8-BBF9-70691B1FCDC5}"/>
              </a:ext>
            </a:extLst>
          </p:cNvPr>
          <p:cNvSpPr txBox="1"/>
          <p:nvPr/>
        </p:nvSpPr>
        <p:spPr>
          <a:xfrm>
            <a:off x="1028054" y="1028343"/>
            <a:ext cx="713869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Pegada Ecológica</a:t>
            </a:r>
          </a:p>
          <a:p>
            <a:r>
              <a:rPr lang="pt-BR" dirty="0">
                <a:hlinkClick r:id="rId3"/>
              </a:rPr>
              <a:t>https://www.pegadaecologica.org.br/</a:t>
            </a:r>
            <a:endParaRPr lang="pt-BR" dirty="0"/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Documentário: Catadores de História </a:t>
            </a:r>
          </a:p>
          <a:p>
            <a:r>
              <a:rPr lang="pt-BR" dirty="0">
                <a:solidFill>
                  <a:schemeClr val="bg1"/>
                </a:solidFill>
              </a:rPr>
              <a:t>Lixão Estrutural de Brasília</a:t>
            </a:r>
          </a:p>
          <a:p>
            <a:r>
              <a:rPr lang="pt-BR" dirty="0">
                <a:solidFill>
                  <a:schemeClr val="bg1"/>
                </a:solidFill>
              </a:rPr>
              <a:t>Tania Quaresma – 2016 </a:t>
            </a:r>
          </a:p>
          <a:p>
            <a:r>
              <a:rPr lang="pt-BR" dirty="0">
                <a:hlinkClick r:id="rId4"/>
              </a:rPr>
              <a:t>https://www.youtube.com/watch?v=-GFgVpDs8oo&amp;t=1042s</a:t>
            </a:r>
            <a:endParaRPr lang="pt-BR" dirty="0"/>
          </a:p>
          <a:p>
            <a:endParaRPr lang="pt-BR" dirty="0"/>
          </a:p>
          <a:p>
            <a:r>
              <a:rPr lang="pt-BR" dirty="0">
                <a:solidFill>
                  <a:schemeClr val="bg1"/>
                </a:solidFill>
              </a:rPr>
              <a:t>Projeto </a:t>
            </a:r>
            <a:r>
              <a:rPr lang="pt-BR" dirty="0" err="1">
                <a:solidFill>
                  <a:schemeClr val="bg1"/>
                </a:solidFill>
              </a:rPr>
              <a:t>E-Lixo</a:t>
            </a:r>
            <a:r>
              <a:rPr lang="pt-BR" dirty="0">
                <a:solidFill>
                  <a:schemeClr val="bg1"/>
                </a:solidFill>
              </a:rPr>
              <a:t> </a:t>
            </a:r>
          </a:p>
          <a:p>
            <a:r>
              <a:rPr lang="pt-BR" dirty="0">
                <a:hlinkClick r:id="rId5"/>
              </a:rPr>
              <a:t>http://srq.ifsp.edu.br/index.php/ultimas-noticias/834-participe-do-projeto-e-lixo-no-ifsp-campus-sao-roque</a:t>
            </a:r>
            <a:endParaRPr lang="pt-BR" dirty="0"/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Projeto Cooperativa Acácia de Catadores de Materiais Recicláveis –UNESP Araraquara </a:t>
            </a:r>
          </a:p>
          <a:p>
            <a:r>
              <a:rPr lang="pt-BR" dirty="0">
                <a:hlinkClick r:id="rId6"/>
              </a:rPr>
              <a:t>https://www.fclar.unesp.br/#!/departamentos/administracao-publica/projetos-de-extensao/administracoes-na-cooperativa-acacia-de-catadores-de-materiais/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3106849"/>
      </p:ext>
    </p:extLst>
  </p:cSld>
  <p:clrMapOvr>
    <a:masterClrMapping/>
  </p:clrMapOvr>
  <p:transition spd="slow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m digital fictícia de campo com árvores&#10;&#10;Descrição gerada automaticamente">
            <a:extLst>
              <a:ext uri="{FF2B5EF4-FFF2-40B4-BE49-F238E27FC236}">
                <a16:creationId xmlns:a16="http://schemas.microsoft.com/office/drawing/2014/main" id="{B9706BB2-B38F-4870-B5B9-200ED687A8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2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23AED60-E073-4F57-9CFE-6F607F518A4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69804"/>
            </a:srgb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CAEA111-D8CC-42F9-A1EA-466F80FD50B5}"/>
              </a:ext>
            </a:extLst>
          </p:cNvPr>
          <p:cNvSpPr txBox="1"/>
          <p:nvPr/>
        </p:nvSpPr>
        <p:spPr>
          <a:xfrm>
            <a:off x="805913" y="791339"/>
            <a:ext cx="589045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EXEMPLO 02:</a:t>
            </a:r>
          </a:p>
          <a:p>
            <a:endParaRPr lang="pt-BR" dirty="0">
              <a:solidFill>
                <a:schemeClr val="bg1"/>
              </a:solidFill>
            </a:endParaRPr>
          </a:p>
          <a:p>
            <a:r>
              <a:rPr lang="pt-BR" u="sng" dirty="0">
                <a:solidFill>
                  <a:schemeClr val="bg1"/>
                </a:solidFill>
              </a:rPr>
              <a:t>Uso de agrotóxicos</a:t>
            </a:r>
          </a:p>
          <a:p>
            <a:pPr marL="285750" indent="-285750">
              <a:buFontTx/>
              <a:buChar char="-"/>
            </a:pPr>
            <a:endParaRPr lang="pt-BR" dirty="0">
              <a:solidFill>
                <a:schemeClr val="bg1"/>
              </a:solidFill>
            </a:endParaRP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Órgãos responsáveis: Anvisa é o órgão responsável pela analise e classificação toxicológica do uso de agrotóxicos, avaliando os riscos `a saúde humana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Ibama que realiza a análise dos perigos ambientais </a:t>
            </a:r>
          </a:p>
          <a:p>
            <a:pPr marL="285750" indent="-285750">
              <a:buFontTx/>
              <a:buChar char="-"/>
            </a:pPr>
            <a:r>
              <a:rPr lang="pt-BR" dirty="0">
                <a:solidFill>
                  <a:schemeClr val="bg1"/>
                </a:solidFill>
              </a:rPr>
              <a:t>Ministério da Agricultura  que formaliza o registro e aprovação.</a:t>
            </a:r>
          </a:p>
          <a:p>
            <a:pPr marL="285750" indent="-285750">
              <a:buFontTx/>
              <a:buChar char="-"/>
            </a:pP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00372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1090B05-984B-4D68-BA30-76B61A50F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236" y="255133"/>
            <a:ext cx="8959527" cy="6347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799926"/>
      </p:ext>
    </p:extLst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C6AF49B-1432-4F86-90F6-1FE0CC859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89" y="279400"/>
            <a:ext cx="4549422" cy="629920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49908C82-ECC3-459F-9B3D-0470A38F268B}"/>
              </a:ext>
            </a:extLst>
          </p:cNvPr>
          <p:cNvGrpSpPr/>
          <p:nvPr/>
        </p:nvGrpSpPr>
        <p:grpSpPr>
          <a:xfrm>
            <a:off x="5570361" y="2856139"/>
            <a:ext cx="5598998" cy="1581150"/>
            <a:chOff x="5208411" y="3085076"/>
            <a:chExt cx="5598998" cy="1581150"/>
          </a:xfrm>
        </p:grpSpPr>
        <p:pic>
          <p:nvPicPr>
            <p:cNvPr id="3" name="Imagem 2">
              <a:extLst>
                <a:ext uri="{FF2B5EF4-FFF2-40B4-BE49-F238E27FC236}">
                  <a16:creationId xmlns:a16="http://schemas.microsoft.com/office/drawing/2014/main" id="{B11413CA-B86F-4EFE-8161-7490D7F68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93124" t="87097" b="7863"/>
            <a:stretch/>
          </p:blipFill>
          <p:spPr>
            <a:xfrm>
              <a:off x="9249470" y="3085076"/>
              <a:ext cx="1557939" cy="158115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5A441060-C3CF-422C-8A47-43F7BDED1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7097" r="82163" b="7863"/>
            <a:stretch/>
          </p:blipFill>
          <p:spPr>
            <a:xfrm>
              <a:off x="5208411" y="3085076"/>
              <a:ext cx="4041059" cy="1581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1890624"/>
      </p:ext>
    </p:extLst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</TotalTime>
  <Words>821</Words>
  <Application>Microsoft Office PowerPoint</Application>
  <PresentationFormat>Widescreen</PresentationFormat>
  <Paragraphs>106</Paragraphs>
  <Slides>19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Elizabeth Mariza Marinho</dc:creator>
  <cp:lastModifiedBy>Elizabeth Mariza Marinho</cp:lastModifiedBy>
  <cp:revision>17</cp:revision>
  <dcterms:created xsi:type="dcterms:W3CDTF">2021-04-23T15:50:41Z</dcterms:created>
  <dcterms:modified xsi:type="dcterms:W3CDTF">2021-09-10T16:16:34Z</dcterms:modified>
</cp:coreProperties>
</file>