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0" r:id="rId2"/>
    <p:sldId id="302" r:id="rId3"/>
    <p:sldId id="256" r:id="rId4"/>
    <p:sldId id="257" r:id="rId5"/>
    <p:sldId id="262" r:id="rId6"/>
    <p:sldId id="263" r:id="rId7"/>
    <p:sldId id="300" r:id="rId8"/>
    <p:sldId id="261" r:id="rId9"/>
    <p:sldId id="266" r:id="rId10"/>
    <p:sldId id="298" r:id="rId11"/>
    <p:sldId id="301" r:id="rId12"/>
    <p:sldId id="258" r:id="rId13"/>
    <p:sldId id="272" r:id="rId14"/>
    <p:sldId id="267" r:id="rId15"/>
    <p:sldId id="259" r:id="rId16"/>
    <p:sldId id="311" r:id="rId17"/>
    <p:sldId id="271" r:id="rId18"/>
    <p:sldId id="299" r:id="rId19"/>
    <p:sldId id="270" r:id="rId20"/>
    <p:sldId id="264" r:id="rId21"/>
    <p:sldId id="304" r:id="rId22"/>
    <p:sldId id="275" r:id="rId23"/>
    <p:sldId id="305" r:id="rId24"/>
    <p:sldId id="277" r:id="rId25"/>
    <p:sldId id="269" r:id="rId26"/>
    <p:sldId id="303" r:id="rId27"/>
    <p:sldId id="290" r:id="rId28"/>
    <p:sldId id="306" r:id="rId29"/>
    <p:sldId id="310" r:id="rId30"/>
    <p:sldId id="307" r:id="rId31"/>
    <p:sldId id="287" r:id="rId32"/>
    <p:sldId id="289" r:id="rId33"/>
    <p:sldId id="308" r:id="rId34"/>
    <p:sldId id="309" r:id="rId35"/>
    <p:sldId id="312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51626-57FE-4DBA-B07D-6246C41118D4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</dgm:pt>
    <dgm:pt modelId="{86859F84-CFE9-4AE1-9AC8-3CEE3A5D5EDF}">
      <dgm:prSet phldrT="[Texto]" custT="1"/>
      <dgm:spPr/>
      <dgm:t>
        <a:bodyPr/>
        <a:lstStyle/>
        <a:p>
          <a:r>
            <a:rPr lang="pt-BR" sz="2800" b="1" dirty="0">
              <a:latin typeface="Amasis MT Pro Light" panose="02040304050005020304" pitchFamily="18" charset="0"/>
            </a:rPr>
            <a:t>Registro e sistematização</a:t>
          </a:r>
        </a:p>
      </dgm:t>
    </dgm:pt>
    <dgm:pt modelId="{DA84194E-A1FA-40C8-82C7-92F8ABBF8238}" type="parTrans" cxnId="{0D7F7086-FC5F-43C1-862C-813EC986028D}">
      <dgm:prSet/>
      <dgm:spPr/>
      <dgm:t>
        <a:bodyPr/>
        <a:lstStyle/>
        <a:p>
          <a:endParaRPr lang="pt-BR"/>
        </a:p>
      </dgm:t>
    </dgm:pt>
    <dgm:pt modelId="{D8599582-5912-4A5F-B2C2-2E669FAE25A3}" type="sibTrans" cxnId="{0D7F7086-FC5F-43C1-862C-813EC986028D}">
      <dgm:prSet/>
      <dgm:spPr/>
      <dgm:t>
        <a:bodyPr/>
        <a:lstStyle/>
        <a:p>
          <a:endParaRPr lang="pt-BR"/>
        </a:p>
      </dgm:t>
    </dgm:pt>
    <dgm:pt modelId="{7C7665E5-3A47-4056-97B5-BBF86DF8C195}">
      <dgm:prSet phldrT="[Texto]" custT="1"/>
      <dgm:spPr/>
      <dgm:t>
        <a:bodyPr/>
        <a:lstStyle/>
        <a:p>
          <a:r>
            <a:rPr lang="pt-BR" sz="2800" b="1" dirty="0">
              <a:latin typeface="Amasis MT Pro Light" panose="02040304050005020304" pitchFamily="18" charset="0"/>
            </a:rPr>
            <a:t>Monitoramento e avaliação</a:t>
          </a:r>
        </a:p>
      </dgm:t>
    </dgm:pt>
    <dgm:pt modelId="{048BA791-5567-4C12-923B-FAF05BA03357}" type="parTrans" cxnId="{AE2AEA24-8D24-4F9E-B14B-5838BCBF9540}">
      <dgm:prSet/>
      <dgm:spPr/>
      <dgm:t>
        <a:bodyPr/>
        <a:lstStyle/>
        <a:p>
          <a:endParaRPr lang="pt-BR"/>
        </a:p>
      </dgm:t>
    </dgm:pt>
    <dgm:pt modelId="{523556C1-0C03-4542-A933-7A75EBA712E8}" type="sibTrans" cxnId="{AE2AEA24-8D24-4F9E-B14B-5838BCBF9540}">
      <dgm:prSet/>
      <dgm:spPr/>
      <dgm:t>
        <a:bodyPr/>
        <a:lstStyle/>
        <a:p>
          <a:endParaRPr lang="pt-BR"/>
        </a:p>
      </dgm:t>
    </dgm:pt>
    <dgm:pt modelId="{614F655C-DE4F-475D-8DF5-19F9D959CF3A}">
      <dgm:prSet phldrT="[Texto]" custT="1"/>
      <dgm:spPr/>
      <dgm:t>
        <a:bodyPr/>
        <a:lstStyle/>
        <a:p>
          <a:r>
            <a:rPr lang="pt-BR" sz="2400" b="1" dirty="0">
              <a:latin typeface="Amasis MT Pro Light" panose="02040304050005020304" pitchFamily="18" charset="0"/>
            </a:rPr>
            <a:t>Interpretação crítica das ações, processos e resultados</a:t>
          </a:r>
        </a:p>
      </dgm:t>
    </dgm:pt>
    <dgm:pt modelId="{FBC3546F-9334-4C35-9B37-8D5A5C244BAE}" type="parTrans" cxnId="{F31C0487-9EDC-4482-AEB5-20B438027208}">
      <dgm:prSet/>
      <dgm:spPr/>
      <dgm:t>
        <a:bodyPr/>
        <a:lstStyle/>
        <a:p>
          <a:endParaRPr lang="pt-BR"/>
        </a:p>
      </dgm:t>
    </dgm:pt>
    <dgm:pt modelId="{0C677C5A-6704-4A0F-B1B0-3645BEFAEE1C}" type="sibTrans" cxnId="{F31C0487-9EDC-4482-AEB5-20B438027208}">
      <dgm:prSet/>
      <dgm:spPr/>
      <dgm:t>
        <a:bodyPr/>
        <a:lstStyle/>
        <a:p>
          <a:endParaRPr lang="pt-BR"/>
        </a:p>
      </dgm:t>
    </dgm:pt>
    <dgm:pt modelId="{489542E0-E98D-4686-9904-49A38FFDE318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BR" sz="2800" dirty="0">
              <a:latin typeface="Amasis MT Pro Light" panose="02040304050005020304" pitchFamily="18" charset="0"/>
            </a:rPr>
            <a:t>Como se deu o processo? </a:t>
          </a:r>
        </a:p>
      </dgm:t>
    </dgm:pt>
    <dgm:pt modelId="{C71C1353-DF3F-425E-A11B-49FF02ED2CB0}" type="parTrans" cxnId="{E0B20D2F-4464-4ACB-85DB-5AD939100D77}">
      <dgm:prSet/>
      <dgm:spPr/>
      <dgm:t>
        <a:bodyPr/>
        <a:lstStyle/>
        <a:p>
          <a:endParaRPr lang="pt-BR"/>
        </a:p>
      </dgm:t>
    </dgm:pt>
    <dgm:pt modelId="{D880921D-D87C-4B2B-AA4A-6101BA064DBF}" type="sibTrans" cxnId="{E0B20D2F-4464-4ACB-85DB-5AD939100D77}">
      <dgm:prSet/>
      <dgm:spPr/>
      <dgm:t>
        <a:bodyPr/>
        <a:lstStyle/>
        <a:p>
          <a:endParaRPr lang="pt-BR"/>
        </a:p>
      </dgm:t>
    </dgm:pt>
    <dgm:pt modelId="{B0808A26-2599-425A-908B-C85FEA65EE0C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BR" sz="2800" dirty="0">
              <a:latin typeface="Amasis MT Pro Light" panose="02040304050005020304" pitchFamily="18" charset="0"/>
            </a:rPr>
            <a:t>Qual lógica o permeou? </a:t>
          </a:r>
        </a:p>
      </dgm:t>
    </dgm:pt>
    <dgm:pt modelId="{4632E757-213E-4CFE-8E91-D2B304F8E5A8}" type="parTrans" cxnId="{4CC3452A-63E6-4A19-B4F5-6BD766B6B282}">
      <dgm:prSet/>
      <dgm:spPr/>
      <dgm:t>
        <a:bodyPr/>
        <a:lstStyle/>
        <a:p>
          <a:endParaRPr lang="pt-BR"/>
        </a:p>
      </dgm:t>
    </dgm:pt>
    <dgm:pt modelId="{B64D77B0-CD65-45DB-8DA9-EABE3C86D9FF}" type="sibTrans" cxnId="{4CC3452A-63E6-4A19-B4F5-6BD766B6B282}">
      <dgm:prSet/>
      <dgm:spPr/>
      <dgm:t>
        <a:bodyPr/>
        <a:lstStyle/>
        <a:p>
          <a:endParaRPr lang="pt-BR"/>
        </a:p>
      </dgm:t>
    </dgm:pt>
    <dgm:pt modelId="{58820843-C533-44A8-B40A-2EDB02377409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BR" sz="2800" dirty="0">
              <a:latin typeface="Amasis MT Pro Light" panose="02040304050005020304" pitchFamily="18" charset="0"/>
            </a:rPr>
            <a:t>Quais fatores influenciaram?</a:t>
          </a:r>
        </a:p>
      </dgm:t>
    </dgm:pt>
    <dgm:pt modelId="{C8D03195-4DC4-4473-B79D-F345520BD598}" type="parTrans" cxnId="{C2A756E6-01B5-4634-B0EC-DA3A047A7FF9}">
      <dgm:prSet/>
      <dgm:spPr/>
      <dgm:t>
        <a:bodyPr/>
        <a:lstStyle/>
        <a:p>
          <a:endParaRPr lang="pt-BR"/>
        </a:p>
      </dgm:t>
    </dgm:pt>
    <dgm:pt modelId="{DEB215B6-E371-4E58-8033-7464BF049517}" type="sibTrans" cxnId="{C2A756E6-01B5-4634-B0EC-DA3A047A7FF9}">
      <dgm:prSet/>
      <dgm:spPr/>
      <dgm:t>
        <a:bodyPr/>
        <a:lstStyle/>
        <a:p>
          <a:endParaRPr lang="pt-BR"/>
        </a:p>
      </dgm:t>
    </dgm:pt>
    <dgm:pt modelId="{477BD76B-FA64-4927-BA7A-F7C3DE017146}" type="pres">
      <dgm:prSet presAssocID="{6EA51626-57FE-4DBA-B07D-6246C41118D4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02D25021-E5F1-465A-8D4D-47700EE2F80C}" type="pres">
      <dgm:prSet presAssocID="{86859F84-CFE9-4AE1-9AC8-3CEE3A5D5EDF}" presName="parentText1" presStyleLbl="node1" presStyleIdx="0" presStyleCnt="3" custScaleX="98135" custLinFactNeighborX="-170" custLinFactNeighborY="43287">
        <dgm:presLayoutVars>
          <dgm:chMax/>
          <dgm:chPref val="3"/>
          <dgm:bulletEnabled val="1"/>
        </dgm:presLayoutVars>
      </dgm:prSet>
      <dgm:spPr/>
    </dgm:pt>
    <dgm:pt modelId="{250BE47F-6390-4FAA-A2DA-FDD087C3E3D7}" type="pres">
      <dgm:prSet presAssocID="{7C7665E5-3A47-4056-97B5-BBF86DF8C195}" presName="parentText2" presStyleLbl="node1" presStyleIdx="1" presStyleCnt="3" custLinFactNeighborX="1094" custLinFactNeighborY="53693">
        <dgm:presLayoutVars>
          <dgm:chMax/>
          <dgm:chPref val="3"/>
          <dgm:bulletEnabled val="1"/>
        </dgm:presLayoutVars>
      </dgm:prSet>
      <dgm:spPr/>
    </dgm:pt>
    <dgm:pt modelId="{7F083E77-8831-4429-8120-5B4744F63765}" type="pres">
      <dgm:prSet presAssocID="{614F655C-DE4F-475D-8DF5-19F9D959CF3A}" presName="parentText3" presStyleLbl="node1" presStyleIdx="2" presStyleCnt="3" custScaleX="144679" custLinFactNeighborX="-21352" custLinFactNeighborY="67696">
        <dgm:presLayoutVars>
          <dgm:chMax/>
          <dgm:chPref val="3"/>
          <dgm:bulletEnabled val="1"/>
        </dgm:presLayoutVars>
      </dgm:prSet>
      <dgm:spPr/>
    </dgm:pt>
    <dgm:pt modelId="{7A8DFFD7-86A1-4AD1-8D5F-4D3CD23B53C2}" type="pres">
      <dgm:prSet presAssocID="{614F655C-DE4F-475D-8DF5-19F9D959CF3A}" presName="childText3" presStyleLbl="solidAlignAcc1" presStyleIdx="0" presStyleCnt="1" custScaleX="157178" custScaleY="50452" custLinFactNeighborX="-23275" custLinFactNeighborY="8665">
        <dgm:presLayoutVars>
          <dgm:chMax val="0"/>
          <dgm:chPref val="0"/>
          <dgm:bulletEnabled val="1"/>
        </dgm:presLayoutVars>
      </dgm:prSet>
      <dgm:spPr/>
    </dgm:pt>
  </dgm:ptLst>
  <dgm:cxnLst>
    <dgm:cxn modelId="{AE2AEA24-8D24-4F9E-B14B-5838BCBF9540}" srcId="{6EA51626-57FE-4DBA-B07D-6246C41118D4}" destId="{7C7665E5-3A47-4056-97B5-BBF86DF8C195}" srcOrd="1" destOrd="0" parTransId="{048BA791-5567-4C12-923B-FAF05BA03357}" sibTransId="{523556C1-0C03-4542-A933-7A75EBA712E8}"/>
    <dgm:cxn modelId="{4CC3452A-63E6-4A19-B4F5-6BD766B6B282}" srcId="{614F655C-DE4F-475D-8DF5-19F9D959CF3A}" destId="{B0808A26-2599-425A-908B-C85FEA65EE0C}" srcOrd="1" destOrd="0" parTransId="{4632E757-213E-4CFE-8E91-D2B304F8E5A8}" sibTransId="{B64D77B0-CD65-45DB-8DA9-EABE3C86D9FF}"/>
    <dgm:cxn modelId="{E0B20D2F-4464-4ACB-85DB-5AD939100D77}" srcId="{614F655C-DE4F-475D-8DF5-19F9D959CF3A}" destId="{489542E0-E98D-4686-9904-49A38FFDE318}" srcOrd="0" destOrd="0" parTransId="{C71C1353-DF3F-425E-A11B-49FF02ED2CB0}" sibTransId="{D880921D-D87C-4B2B-AA4A-6101BA064DBF}"/>
    <dgm:cxn modelId="{F085B457-1EBD-476E-B7DB-0B2688276373}" type="presOf" srcId="{489542E0-E98D-4686-9904-49A38FFDE318}" destId="{7A8DFFD7-86A1-4AD1-8D5F-4D3CD23B53C2}" srcOrd="0" destOrd="0" presId="urn:microsoft.com/office/officeart/2009/3/layout/IncreasingArrowsProcess"/>
    <dgm:cxn modelId="{403B485A-F4E7-4CA4-A3A1-8EDEC8710996}" type="presOf" srcId="{6EA51626-57FE-4DBA-B07D-6246C41118D4}" destId="{477BD76B-FA64-4927-BA7A-F7C3DE017146}" srcOrd="0" destOrd="0" presId="urn:microsoft.com/office/officeart/2009/3/layout/IncreasingArrowsProcess"/>
    <dgm:cxn modelId="{0D7F7086-FC5F-43C1-862C-813EC986028D}" srcId="{6EA51626-57FE-4DBA-B07D-6246C41118D4}" destId="{86859F84-CFE9-4AE1-9AC8-3CEE3A5D5EDF}" srcOrd="0" destOrd="0" parTransId="{DA84194E-A1FA-40C8-82C7-92F8ABBF8238}" sibTransId="{D8599582-5912-4A5F-B2C2-2E669FAE25A3}"/>
    <dgm:cxn modelId="{F31C0487-9EDC-4482-AEB5-20B438027208}" srcId="{6EA51626-57FE-4DBA-B07D-6246C41118D4}" destId="{614F655C-DE4F-475D-8DF5-19F9D959CF3A}" srcOrd="2" destOrd="0" parTransId="{FBC3546F-9334-4C35-9B37-8D5A5C244BAE}" sibTransId="{0C677C5A-6704-4A0F-B1B0-3645BEFAEE1C}"/>
    <dgm:cxn modelId="{AD911591-FD56-438F-8AA8-8106F0E67C1F}" type="presOf" srcId="{614F655C-DE4F-475D-8DF5-19F9D959CF3A}" destId="{7F083E77-8831-4429-8120-5B4744F63765}" srcOrd="0" destOrd="0" presId="urn:microsoft.com/office/officeart/2009/3/layout/IncreasingArrowsProcess"/>
    <dgm:cxn modelId="{A4A148A5-9DB9-4BA1-B9A0-AB2FEFB5DF8F}" type="presOf" srcId="{7C7665E5-3A47-4056-97B5-BBF86DF8C195}" destId="{250BE47F-6390-4FAA-A2DA-FDD087C3E3D7}" srcOrd="0" destOrd="0" presId="urn:microsoft.com/office/officeart/2009/3/layout/IncreasingArrowsProcess"/>
    <dgm:cxn modelId="{A22288BD-B250-40F5-806C-952EEDF8BFA8}" type="presOf" srcId="{86859F84-CFE9-4AE1-9AC8-3CEE3A5D5EDF}" destId="{02D25021-E5F1-465A-8D4D-47700EE2F80C}" srcOrd="0" destOrd="0" presId="urn:microsoft.com/office/officeart/2009/3/layout/IncreasingArrowsProcess"/>
    <dgm:cxn modelId="{C1BFC0CA-7EF2-4752-9717-C882258A4A3D}" type="presOf" srcId="{B0808A26-2599-425A-908B-C85FEA65EE0C}" destId="{7A8DFFD7-86A1-4AD1-8D5F-4D3CD23B53C2}" srcOrd="0" destOrd="1" presId="urn:microsoft.com/office/officeart/2009/3/layout/IncreasingArrowsProcess"/>
    <dgm:cxn modelId="{B9BBC4D9-43FB-4227-A7E5-3C33B109A7B1}" type="presOf" srcId="{58820843-C533-44A8-B40A-2EDB02377409}" destId="{7A8DFFD7-86A1-4AD1-8D5F-4D3CD23B53C2}" srcOrd="0" destOrd="2" presId="urn:microsoft.com/office/officeart/2009/3/layout/IncreasingArrowsProcess"/>
    <dgm:cxn modelId="{C2A756E6-01B5-4634-B0EC-DA3A047A7FF9}" srcId="{614F655C-DE4F-475D-8DF5-19F9D959CF3A}" destId="{58820843-C533-44A8-B40A-2EDB02377409}" srcOrd="2" destOrd="0" parTransId="{C8D03195-4DC4-4473-B79D-F345520BD598}" sibTransId="{DEB215B6-E371-4E58-8033-7464BF049517}"/>
    <dgm:cxn modelId="{41452603-BE0A-46C0-9A38-2AC7C661F83A}" type="presParOf" srcId="{477BD76B-FA64-4927-BA7A-F7C3DE017146}" destId="{02D25021-E5F1-465A-8D4D-47700EE2F80C}" srcOrd="0" destOrd="0" presId="urn:microsoft.com/office/officeart/2009/3/layout/IncreasingArrowsProcess"/>
    <dgm:cxn modelId="{065377EF-38FE-4602-BE68-59D49EF3F59C}" type="presParOf" srcId="{477BD76B-FA64-4927-BA7A-F7C3DE017146}" destId="{250BE47F-6390-4FAA-A2DA-FDD087C3E3D7}" srcOrd="1" destOrd="0" presId="urn:microsoft.com/office/officeart/2009/3/layout/IncreasingArrowsProcess"/>
    <dgm:cxn modelId="{F7CE2550-1E37-454A-A24F-E47C9A06D44B}" type="presParOf" srcId="{477BD76B-FA64-4927-BA7A-F7C3DE017146}" destId="{7F083E77-8831-4429-8120-5B4744F63765}" srcOrd="2" destOrd="0" presId="urn:microsoft.com/office/officeart/2009/3/layout/IncreasingArrowsProcess"/>
    <dgm:cxn modelId="{034D929D-D352-4F3C-8047-2A9339DCDDC9}" type="presParOf" srcId="{477BD76B-FA64-4927-BA7A-F7C3DE017146}" destId="{7A8DFFD7-86A1-4AD1-8D5F-4D3CD23B53C2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25021-E5F1-465A-8D4D-47700EE2F80C}">
      <dsp:nvSpPr>
        <dsp:cNvPr id="0" name=""/>
        <dsp:cNvSpPr/>
      </dsp:nvSpPr>
      <dsp:spPr>
        <a:xfrm>
          <a:off x="-413084" y="1218467"/>
          <a:ext cx="11474321" cy="17028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70328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latin typeface="Amasis MT Pro Light" panose="02040304050005020304" pitchFamily="18" charset="0"/>
            </a:rPr>
            <a:t>Registro e sistematização</a:t>
          </a:r>
        </a:p>
      </dsp:txBody>
      <dsp:txXfrm>
        <a:off x="-413084" y="1644181"/>
        <a:ext cx="11048607" cy="851428"/>
      </dsp:txXfrm>
    </dsp:sp>
    <dsp:sp modelId="{250BE47F-6390-4FAA-A2DA-FDD087C3E3D7}">
      <dsp:nvSpPr>
        <dsp:cNvPr id="0" name=""/>
        <dsp:cNvSpPr/>
      </dsp:nvSpPr>
      <dsp:spPr>
        <a:xfrm>
          <a:off x="3167655" y="1963285"/>
          <a:ext cx="8091129" cy="17028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254000" bIns="270328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latin typeface="Amasis MT Pro Light" panose="02040304050005020304" pitchFamily="18" charset="0"/>
            </a:rPr>
            <a:t>Monitoramento e avaliação</a:t>
          </a:r>
        </a:p>
      </dsp:txBody>
      <dsp:txXfrm>
        <a:off x="3167655" y="2388999"/>
        <a:ext cx="7665415" cy="851428"/>
      </dsp:txXfrm>
    </dsp:sp>
    <dsp:sp modelId="{7F083E77-8831-4429-8120-5B4744F63765}">
      <dsp:nvSpPr>
        <dsp:cNvPr id="0" name=""/>
        <dsp:cNvSpPr/>
      </dsp:nvSpPr>
      <dsp:spPr>
        <a:xfrm>
          <a:off x="4718698" y="2769355"/>
          <a:ext cx="6495907" cy="170285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27032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latin typeface="Amasis MT Pro Light" panose="02040304050005020304" pitchFamily="18" charset="0"/>
            </a:rPr>
            <a:t>Interpretação crítica das ações, processos e resultados</a:t>
          </a:r>
        </a:p>
      </dsp:txBody>
      <dsp:txXfrm>
        <a:off x="4718698" y="3195069"/>
        <a:ext cx="6070193" cy="851428"/>
      </dsp:txXfrm>
    </dsp:sp>
    <dsp:sp modelId="{7A8DFFD7-86A1-4AD1-8D5F-4D3CD23B53C2}">
      <dsp:nvSpPr>
        <dsp:cNvPr id="0" name=""/>
        <dsp:cNvSpPr/>
      </dsp:nvSpPr>
      <dsp:spPr>
        <a:xfrm>
          <a:off x="4812638" y="4010593"/>
          <a:ext cx="5660379" cy="16307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800" kern="1200" dirty="0">
              <a:latin typeface="Amasis MT Pro Light" panose="02040304050005020304" pitchFamily="18" charset="0"/>
            </a:rPr>
            <a:t>Como se deu o processo? 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800" kern="1200" dirty="0">
              <a:latin typeface="Amasis MT Pro Light" panose="02040304050005020304" pitchFamily="18" charset="0"/>
            </a:rPr>
            <a:t>Qual lógica o permeou? 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800" kern="1200" dirty="0">
              <a:latin typeface="Amasis MT Pro Light" panose="02040304050005020304" pitchFamily="18" charset="0"/>
            </a:rPr>
            <a:t>Quais fatores influenciaram?</a:t>
          </a:r>
        </a:p>
      </dsp:txBody>
      <dsp:txXfrm>
        <a:off x="4812638" y="4010593"/>
        <a:ext cx="5660379" cy="1630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1C2D4-CA63-4CA6-870D-109D2664A445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FC694-C1DA-4CBC-A2F9-B72856C54F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33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9D0BB-7BC2-470A-B7E2-D4AC208AC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C3DE52-998A-455D-8AA2-ACA6630E1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0EA11D-3F71-4D0C-A905-FCE792F0A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544D7C-AA20-44AF-A28E-E98A4142B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AE4470-1F83-44CF-96BB-953EF2A6E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73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7E42B-5DCB-45F3-AB09-817BF567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A68A87-D1E6-406C-99B2-73518722C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B80CA9-2BB1-4489-9C89-7DCD247CC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AB0B2A-CD64-4E68-B0F8-CEB0CB1A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4F642C-F841-4AA0-ACA0-1B76E8360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477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E14D45-4141-4A59-8192-D77588A81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99B5FB6-5A25-4EC2-A671-C8F7C6372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34B8CC-419C-4EA2-8761-6F8E12B5F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7207AB-0A59-49DB-9C7F-240ACF6EF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EB7CD6-B908-49C6-A80F-8C242B83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850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A69-C0BC-4A5A-8FE4-5D0B5D0F11EE}" type="datetimeFigureOut">
              <a:rPr lang="en-US" dirty="0"/>
              <a:t>9/10/2021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5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9208C-DA7B-4472-8CA5-1B0870E9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7F9990-D35A-4834-B95E-3326A8CD1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048223-43BD-46EC-A2D9-6F8267BE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361188-1FCB-4F6E-96A9-5494D0167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7CC733-5FF9-4FDF-A87B-32452719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7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058B31-1E5F-407D-A92B-7F8274C13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FE10BB-8ACA-4506-8A7D-32AD85B7C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CDEEA7-8F51-4EA5-915E-DACC3785E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B93704-B162-4E4C-BB19-D34CCA332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EBC48-E8AB-44FB-8746-BA81DD65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81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DC8AF-2C6D-4281-AEE7-03F9417E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1D5D29-EA55-459D-998F-CD92EDCEE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DFE869D-D28A-44D5-B1AD-C0033F715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1D0989-26F8-4D95-A03C-683492EF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09FE88-5F3F-4E0C-8027-7FBDB8086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1E4DF6-6A69-4685-82D3-A611F897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2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EB001-CC2B-4F97-8F26-2998D6DE8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4C7079-59AA-4BB2-86BA-C6319AABB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E792B2-D4DD-446D-9A2C-CF0FEC41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91DF419-3391-4F8E-81A5-51932077E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54D59D-4777-4811-B887-675CBC137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BF42122-B391-4D73-A41F-141C18D1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20F1667-FBE3-4A4A-AACC-0C892398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A86F770-F332-4611-BED3-954258F1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587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8B0CF-0413-4A7F-82F3-F8100A1F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5944A0D-F7EE-44B7-93F2-4CD3B2EC4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2745D1B-33AE-47AD-809A-FCD260A7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7F23982-5DDF-4AA3-83BA-A6583C4F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99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5ADFCE4-9A97-474A-AA47-7E4FC0970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1677246-D078-4948-A52C-73EBF3AE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D20772A-B54B-418F-BBA4-0BD3A4F2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91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C6F42-E5ED-47DA-BCCD-B40D964E7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0A4184-2584-4363-9A97-4EC63950F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3E8E8C-2E12-4368-87B7-F3898D880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57799CF-ABD5-48C4-980F-CD1AF16A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8FFA38-AAF4-4F7F-B2E5-6114015D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6AF770-F513-41CC-BA6C-3DDAA7F4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080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95525-3E55-4649-9CCA-217DCB0C4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61F6094-3BB5-415C-AF01-14089069C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2E3724-5A0A-4E5E-9AE4-66C1692E7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FA680B-57A3-4D69-9C61-DD46B6695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F7C6C34-20EC-4025-B908-FFF509C8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E4940A-EBB5-4EE7-82B9-A3CD9358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817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FF080F4-CEA7-4151-836F-B9B492453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556FBC-49B0-4CC2-8330-F108DB899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5ED9E2-6A1E-4C70-A2A4-FEA08B834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BDDE3F-468B-4C09-B884-F6A4222F8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1FF737-7D91-48B6-9B2A-906EAC922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70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educomunicamos.blogspot.com/2010/07/grupo-estudo-em-educomunicacao-2707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818706" cy="67140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11DC95F-076C-4FFC-95A4-908C91B45A8C}"/>
              </a:ext>
            </a:extLst>
          </p:cNvPr>
          <p:cNvSpPr txBox="1"/>
          <p:nvPr/>
        </p:nvSpPr>
        <p:spPr>
          <a:xfrm>
            <a:off x="1530132" y="1360081"/>
            <a:ext cx="89611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latin typeface="Amasis MT Pro Black" panose="02040A04050005020304" pitchFamily="18" charset="0"/>
              </a:rPr>
              <a:t>Isabela Kojin Peres</a:t>
            </a:r>
          </a:p>
          <a:p>
            <a:r>
              <a:rPr lang="pt-BR" dirty="0"/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1233096-3224-4356-9D2C-DF3CF950E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748" y="2683133"/>
            <a:ext cx="1975399" cy="12003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B976DC9-76D0-4117-B592-46A7A2C06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082" y="2320634"/>
            <a:ext cx="2297859" cy="152912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A9C2021-B11E-4EC3-812F-A7DDE46FC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765" y="4297591"/>
            <a:ext cx="1554823" cy="155482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7539CF0-1422-4728-AE40-25C21C628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852" y="2615031"/>
            <a:ext cx="933248" cy="137212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A9E5590-F42C-4242-A073-65449D689B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7010" y="4513464"/>
            <a:ext cx="2406462" cy="124044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26FEC00-FAFA-4B8A-9147-9B97974CF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3366" y="4306516"/>
            <a:ext cx="1252245" cy="156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5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5D12096-FACD-4711-B66E-B0D4A217C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4A98266-E3D1-415E-9BD4-D0B001AEDBF3}"/>
              </a:ext>
            </a:extLst>
          </p:cNvPr>
          <p:cNvSpPr txBox="1"/>
          <p:nvPr/>
        </p:nvSpPr>
        <p:spPr>
          <a:xfrm>
            <a:off x="829341" y="1574068"/>
            <a:ext cx="10651066" cy="3709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t-BR" sz="2000" dirty="0">
              <a:latin typeface="Amasis MT Pro Light" panose="020403040500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2800" dirty="0">
                <a:latin typeface="Amasis MT Pro Light" panose="02040304050005020304" pitchFamily="18" charset="0"/>
              </a:rPr>
              <a:t>Carta da Terra (1992) alertava que vivemos em “momento crítico na história da Terra” em que a “</a:t>
            </a:r>
            <a:r>
              <a:rPr lang="pt-BR" sz="2800" b="1" dirty="0">
                <a:latin typeface="Amasis MT Pro Light" panose="02040304050005020304" pitchFamily="18" charset="0"/>
              </a:rPr>
              <a:t>humanidade deve escolher o seu </a:t>
            </a:r>
            <a:r>
              <a:rPr lang="pt-BR" sz="2800" b="1" dirty="0">
                <a:solidFill>
                  <a:srgbClr val="FF0000"/>
                </a:solidFill>
                <a:latin typeface="Amasis MT Pro Light" panose="02040304050005020304" pitchFamily="18" charset="0"/>
              </a:rPr>
              <a:t>futuro</a:t>
            </a:r>
            <a:r>
              <a:rPr lang="pt-BR" sz="2800" dirty="0">
                <a:latin typeface="Amasis MT Pro Light" panose="02040304050005020304" pitchFamily="18" charset="0"/>
              </a:rPr>
              <a:t>”, pois à “medida que o mundo torna-se cada vez mais interdependente e frágil, o futuro reserva, ao mesmo tempo, um </a:t>
            </a:r>
            <a:r>
              <a:rPr lang="pt-BR" sz="2800" b="1" dirty="0">
                <a:latin typeface="Amasis MT Pro Light" panose="02040304050005020304" pitchFamily="18" charset="0"/>
              </a:rPr>
              <a:t>grande perigo e uma grande esperança</a:t>
            </a:r>
            <a:r>
              <a:rPr lang="pt-BR" sz="2800" dirty="0">
                <a:latin typeface="Amasis MT Pro Light" panose="020403040500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3181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5D12096-FACD-4711-B66E-B0D4A217C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81" y="71966"/>
            <a:ext cx="10651066" cy="67140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4A98266-E3D1-415E-9BD4-D0B001AEDBF3}"/>
              </a:ext>
            </a:extLst>
          </p:cNvPr>
          <p:cNvSpPr txBox="1"/>
          <p:nvPr/>
        </p:nvSpPr>
        <p:spPr>
          <a:xfrm>
            <a:off x="443114" y="1145534"/>
            <a:ext cx="10651066" cy="1135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latin typeface="Amasis MT Pro Light" panose="02040304050005020304" pitchFamily="18" charset="0"/>
              </a:rPr>
              <a:t>Muita coisa tem sido proposta e realizada, os ODS são um exemplo.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latin typeface="Amasis MT Pro Light" panose="02040304050005020304" pitchFamily="18" charset="0"/>
              </a:rPr>
              <a:t>Outros: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5A43433-C350-4C47-A8E4-97AF1F78C593}"/>
              </a:ext>
            </a:extLst>
          </p:cNvPr>
          <p:cNvSpPr txBox="1"/>
          <p:nvPr/>
        </p:nvSpPr>
        <p:spPr>
          <a:xfrm>
            <a:off x="325127" y="5858545"/>
            <a:ext cx="7057978" cy="581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2400" b="1" dirty="0">
                <a:latin typeface="Amasis MT Pro Light" panose="02040304050005020304" pitchFamily="18" charset="0"/>
              </a:rPr>
              <a:t>Então por que continuamos, cada vez mais, em crise?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F05F1D0-194B-49B0-BC34-1FCFF65F0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109" y="2102133"/>
            <a:ext cx="2298580" cy="161389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4DB64D6-4285-439B-BF58-8D3F3335E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171" y="2102132"/>
            <a:ext cx="2749255" cy="161389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72320F9-9478-4E8C-88FA-718AC475D2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77" t="51813" r="40876" b="24114"/>
          <a:stretch/>
        </p:blipFill>
        <p:spPr>
          <a:xfrm>
            <a:off x="773953" y="3963344"/>
            <a:ext cx="5322047" cy="160899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FEC6E26-B374-4820-A133-2646973021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69" t="6434" r="41456" b="63291"/>
          <a:stretch/>
        </p:blipFill>
        <p:spPr>
          <a:xfrm>
            <a:off x="6231466" y="3861253"/>
            <a:ext cx="4150204" cy="203275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5A7A046-3A17-40EE-9A71-912F18094C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2126" y="2131628"/>
            <a:ext cx="3253204" cy="149647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8C8F82-6280-4081-8223-47BCE57877EB}"/>
              </a:ext>
            </a:extLst>
          </p:cNvPr>
          <p:cNvSpPr txBox="1"/>
          <p:nvPr/>
        </p:nvSpPr>
        <p:spPr>
          <a:xfrm>
            <a:off x="3493706" y="123383"/>
            <a:ext cx="7760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i="1" dirty="0">
                <a:solidFill>
                  <a:schemeClr val="bg1"/>
                </a:solidFill>
                <a:latin typeface="Amasis MT Pro Light" panose="02040304050005020304" pitchFamily="18" charset="0"/>
              </a:rPr>
              <a:t>Como são as escolas? Tem árvores? Áreas verdes? É possível pensar em miniflorestas nas escolas?</a:t>
            </a:r>
          </a:p>
        </p:txBody>
      </p:sp>
    </p:spTree>
    <p:extLst>
      <p:ext uri="{BB962C8B-B14F-4D97-AF65-F5344CB8AC3E}">
        <p14:creationId xmlns:p14="http://schemas.microsoft.com/office/powerpoint/2010/main" val="420580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4F36BD1-3267-4D11-B17F-4D09DE9C3ADF}"/>
              </a:ext>
            </a:extLst>
          </p:cNvPr>
          <p:cNvSpPr txBox="1"/>
          <p:nvPr/>
        </p:nvSpPr>
        <p:spPr>
          <a:xfrm>
            <a:off x="702734" y="1606121"/>
            <a:ext cx="1065106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latin typeface="Amasis MT Pro Black" panose="02040A04050005020304" pitchFamily="18" charset="0"/>
              </a:rPr>
              <a:t>Como chegamos até aqui?</a:t>
            </a:r>
          </a:p>
          <a:p>
            <a:pPr algn="ctr"/>
            <a:endParaRPr lang="pt-BR" sz="4800" dirty="0">
              <a:latin typeface="Amasis MT Pro Black" panose="02040A04050005020304" pitchFamily="18" charset="0"/>
            </a:endParaRPr>
          </a:p>
          <a:p>
            <a:pPr algn="ctr"/>
            <a:r>
              <a:rPr lang="pt-BR" sz="4800" dirty="0">
                <a:latin typeface="Amasis MT Pro Black" panose="02040A04050005020304" pitchFamily="18" charset="0"/>
              </a:rPr>
              <a:t>O que queremos construir?</a:t>
            </a:r>
          </a:p>
          <a:p>
            <a:pPr algn="ctr"/>
            <a:endParaRPr lang="pt-BR" sz="4800" dirty="0">
              <a:latin typeface="Amasis MT Pro Black" panose="02040A04050005020304" pitchFamily="18" charset="0"/>
            </a:endParaRPr>
          </a:p>
          <a:p>
            <a:pPr algn="ctr"/>
            <a:r>
              <a:rPr lang="pt-BR" sz="4800" dirty="0">
                <a:latin typeface="Amasis MT Pro Black" panose="02040A04050005020304" pitchFamily="18" charset="0"/>
              </a:rPr>
              <a:t>Como construir?</a:t>
            </a:r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510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4F36BD1-3267-4D11-B17F-4D09DE9C3ADF}"/>
              </a:ext>
            </a:extLst>
          </p:cNvPr>
          <p:cNvSpPr txBox="1"/>
          <p:nvPr/>
        </p:nvSpPr>
        <p:spPr>
          <a:xfrm>
            <a:off x="1175044" y="2782668"/>
            <a:ext cx="93969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latin typeface="Amasis MT Pro Black" panose="02040A04050005020304" pitchFamily="18" charset="0"/>
              </a:rPr>
              <a:t>O que é natureza?</a:t>
            </a:r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467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2F089B9-BE9B-4F9F-852A-E4093355BF89}"/>
              </a:ext>
            </a:extLst>
          </p:cNvPr>
          <p:cNvSpPr txBox="1"/>
          <p:nvPr/>
        </p:nvSpPr>
        <p:spPr>
          <a:xfrm>
            <a:off x="1406118" y="6125450"/>
            <a:ext cx="71329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Amasis MT Pro Light" panose="020B0604020202020204" pitchFamily="18" charset="0"/>
              </a:rPr>
              <a:t>https://www.youtube.com/watch?v=I7cf7ZiB3Ig&amp;t=245s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FFA62E4-B08E-4AE5-B1D8-AE10BEB86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274" y="1041229"/>
            <a:ext cx="778844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11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7" y="57898"/>
            <a:ext cx="10651066" cy="671406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E8D6DBD-F031-4624-A901-B17D8B8505C2}"/>
              </a:ext>
            </a:extLst>
          </p:cNvPr>
          <p:cNvSpPr txBox="1"/>
          <p:nvPr/>
        </p:nvSpPr>
        <p:spPr>
          <a:xfrm>
            <a:off x="1702455" y="1859338"/>
            <a:ext cx="89611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latin typeface="Amasis MT Pro Black" panose="02040A04050005020304" pitchFamily="18" charset="0"/>
              </a:rPr>
              <a:t>Os átomos, que já foram estrelas, estão em nós também já formaram outros seres, numa metamorfose que nunca acaba. A vida atravessa tudo. A vida é selvagem. </a:t>
            </a:r>
          </a:p>
          <a:p>
            <a:r>
              <a:rPr lang="pt-BR" dirty="0"/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BDBE819-9EDB-4C3E-AE88-44B506670371}"/>
              </a:ext>
            </a:extLst>
          </p:cNvPr>
          <p:cNvSpPr txBox="1"/>
          <p:nvPr/>
        </p:nvSpPr>
        <p:spPr>
          <a:xfrm>
            <a:off x="3788898" y="4921223"/>
            <a:ext cx="461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/>
              <a:t>Flecha 2 – O Sol e A Flor</a:t>
            </a:r>
          </a:p>
          <a:p>
            <a:pPr algn="ctr"/>
            <a:r>
              <a:rPr lang="pt-BR" i="1" dirty="0"/>
              <a:t>Flecha Selvagem</a:t>
            </a:r>
          </a:p>
        </p:txBody>
      </p:sp>
    </p:spTree>
    <p:extLst>
      <p:ext uri="{BB962C8B-B14F-4D97-AF65-F5344CB8AC3E}">
        <p14:creationId xmlns:p14="http://schemas.microsoft.com/office/powerpoint/2010/main" val="2438886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724B58E-2A85-4EBC-A1B8-E1C293B90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746" y="2818262"/>
            <a:ext cx="6056507" cy="355535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6B4035B-9685-493F-BA8E-960DDCFC4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046" y="854717"/>
            <a:ext cx="6056507" cy="176644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4FBED82-8D8E-4E6E-B0BF-1DB722B2E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366" y="663399"/>
            <a:ext cx="1171647" cy="17606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ABAD861-09F1-4C3F-9E80-F85C00176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491" y="2818262"/>
            <a:ext cx="6056507" cy="355535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4021BF4-696A-4920-9C94-BFE5388F2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655" y="854717"/>
            <a:ext cx="6056507" cy="176644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BEB30CE-74C7-4178-B007-36DE0C1F0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975" y="663399"/>
            <a:ext cx="1171647" cy="176067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FE359B2-94CA-452C-BDA8-C13F404745F9}"/>
              </a:ext>
            </a:extLst>
          </p:cNvPr>
          <p:cNvSpPr txBox="1"/>
          <p:nvPr/>
        </p:nvSpPr>
        <p:spPr>
          <a:xfrm>
            <a:off x="2932454" y="390545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https://www.youtube.com/watch?v=UirW2aBP-PY</a:t>
            </a:r>
          </a:p>
        </p:txBody>
      </p:sp>
    </p:spTree>
    <p:extLst>
      <p:ext uri="{BB962C8B-B14F-4D97-AF65-F5344CB8AC3E}">
        <p14:creationId xmlns:p14="http://schemas.microsoft.com/office/powerpoint/2010/main" val="746220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D397D08-59B9-4CFC-A711-94F5BD56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254" y="2158151"/>
            <a:ext cx="5556739" cy="260896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99091F-50D5-4EAC-BA53-C419CCD324AD}"/>
              </a:ext>
            </a:extLst>
          </p:cNvPr>
          <p:cNvSpPr txBox="1"/>
          <p:nvPr/>
        </p:nvSpPr>
        <p:spPr>
          <a:xfrm>
            <a:off x="284220" y="1336431"/>
            <a:ext cx="4249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Amasis MT Pro Light" panose="02040304050005020304" pitchFamily="18" charset="0"/>
              </a:rPr>
              <a:t>“sempre foi assim”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15804AD-CF91-430F-83A6-FDFBF8B2418B}"/>
              </a:ext>
            </a:extLst>
          </p:cNvPr>
          <p:cNvSpPr txBox="1"/>
          <p:nvPr/>
        </p:nvSpPr>
        <p:spPr>
          <a:xfrm>
            <a:off x="7366131" y="1336431"/>
            <a:ext cx="4249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Amasis MT Pro Light" panose="02040304050005020304" pitchFamily="18" charset="0"/>
              </a:rPr>
              <a:t>“é impossível mudar”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F89550C-1CC4-4964-9F64-DE77E92FDA52}"/>
              </a:ext>
            </a:extLst>
          </p:cNvPr>
          <p:cNvSpPr txBox="1"/>
          <p:nvPr/>
        </p:nvSpPr>
        <p:spPr>
          <a:xfrm>
            <a:off x="7209042" y="5065615"/>
            <a:ext cx="4563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masis MT Pro Light" panose="02040304050005020304" pitchFamily="18" charset="0"/>
              </a:rPr>
              <a:t>Quais são as nossas referências ao pensar assim?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7D13BD1-5797-4B11-B746-0D9BF90AA814}"/>
              </a:ext>
            </a:extLst>
          </p:cNvPr>
          <p:cNvSpPr txBox="1"/>
          <p:nvPr/>
        </p:nvSpPr>
        <p:spPr>
          <a:xfrm>
            <a:off x="562057" y="5044515"/>
            <a:ext cx="4563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masis MT Pro Light" panose="02040304050005020304" pitchFamily="18" charset="0"/>
              </a:rPr>
              <a:t>Quais práticas temos a partir desses pensamentos?</a:t>
            </a:r>
          </a:p>
        </p:txBody>
      </p:sp>
    </p:spTree>
    <p:extLst>
      <p:ext uri="{BB962C8B-B14F-4D97-AF65-F5344CB8AC3E}">
        <p14:creationId xmlns:p14="http://schemas.microsoft.com/office/powerpoint/2010/main" val="50004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620FE8E-AAFE-43A6-8425-CF2E2BAA0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0"/>
            <a:ext cx="10651066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9161F13-51B5-4A5F-B3DA-D5C2E9E1C6C3}"/>
              </a:ext>
            </a:extLst>
          </p:cNvPr>
          <p:cNvSpPr txBox="1"/>
          <p:nvPr/>
        </p:nvSpPr>
        <p:spPr>
          <a:xfrm>
            <a:off x="702734" y="1246222"/>
            <a:ext cx="10549075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Amasis MT Pro Light" panose="02040304050005020304" pitchFamily="18" charset="0"/>
              </a:rPr>
              <a:t>Revolução</a:t>
            </a:r>
            <a:r>
              <a:rPr lang="pt-BR" sz="2400" dirty="0">
                <a:latin typeface="Amasis MT Pro Light" panose="02040304050005020304" pitchFamily="18" charset="0"/>
              </a:rPr>
              <a:t> no sentido de atuar nas “raízes”, “causas” e ”estruturas” – “alternativas ao desenvolvimento” (Bem Viver) – outras referências e cosmovisões</a:t>
            </a:r>
          </a:p>
          <a:p>
            <a:endParaRPr lang="pt-BR" sz="2400" dirty="0">
              <a:latin typeface="Amasis MT Pro Light" panose="02040304050005020304" pitchFamily="18" charset="0"/>
            </a:endParaRPr>
          </a:p>
          <a:p>
            <a:r>
              <a:rPr lang="pt-BR" sz="2400" dirty="0">
                <a:latin typeface="Amasis MT Pro Light" panose="02040304050005020304" pitchFamily="18" charset="0"/>
              </a:rPr>
              <a:t>No sentido da </a:t>
            </a:r>
            <a:r>
              <a:rPr lang="pt-BR" sz="2400" b="1" dirty="0">
                <a:latin typeface="Amasis MT Pro Light" panose="02040304050005020304" pitchFamily="18" charset="0"/>
              </a:rPr>
              <a:t>construção do inédito-viável</a:t>
            </a:r>
            <a:r>
              <a:rPr lang="pt-BR" sz="2400" dirty="0">
                <a:latin typeface="Amasis MT Pro Light" panose="02040304050005020304" pitchFamily="18" charset="0"/>
              </a:rPr>
              <a:t>, na mistura “daquilo que é” - visível ou não - com “o que pode vir a ser”</a:t>
            </a:r>
          </a:p>
          <a:p>
            <a:endParaRPr lang="pt-BR" sz="2400" b="0" i="0" u="none" strike="noStrike" dirty="0">
              <a:solidFill>
                <a:srgbClr val="000000"/>
              </a:solidFill>
              <a:effectLst/>
              <a:latin typeface="Amasis MT Pro Light" panose="02040304050005020304" pitchFamily="18" charset="0"/>
            </a:endParaRPr>
          </a:p>
          <a:p>
            <a:r>
              <a:rPr lang="pt-BR" sz="2400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T</a:t>
            </a:r>
            <a:r>
              <a:rPr lang="pt-BR" sz="2400" b="1" i="0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ransição para sociedades sustentáveis 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- no plural, porque a “</a:t>
            </a:r>
            <a:r>
              <a:rPr lang="pt-BR" sz="2400" b="1" i="0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diversidade de realidades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 que interagem em nosso planeta requer alternativas sistêmicas diversas” (SÓLON, 2019, p. 16), respeitando e promovendo “as múltiplas visões e formas de autodeterminação” (</a:t>
            </a:r>
            <a:r>
              <a:rPr lang="pt-BR" sz="2400" b="0" i="1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ibid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., p. 193), porque </a:t>
            </a:r>
            <a:r>
              <a:rPr lang="pt-BR" sz="2400" b="1" i="0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é algo que não está pronto ou acabado e exige a participação de todos</a:t>
            </a:r>
            <a:r>
              <a:rPr lang="pt-B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 </a:t>
            </a:r>
          </a:p>
          <a:p>
            <a:endParaRPr lang="pt-B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2400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Esperançar</a:t>
            </a:r>
            <a:r>
              <a:rPr lang="pt-BR" sz="2400" dirty="0">
                <a:solidFill>
                  <a:srgbClr val="000000"/>
                </a:solidFill>
                <a:latin typeface="Amasis MT Pro Light" panose="02040304050005020304" pitchFamily="18" charset="0"/>
              </a:rPr>
              <a:t> de Paulo Freire e à </a:t>
            </a:r>
            <a:r>
              <a:rPr lang="pt-BR" sz="2400" b="1" dirty="0">
                <a:solidFill>
                  <a:srgbClr val="000000"/>
                </a:solidFill>
                <a:latin typeface="Amasis MT Pro Light" panose="02040304050005020304" pitchFamily="18" charset="0"/>
              </a:rPr>
              <a:t>alteridade e diálogo </a:t>
            </a:r>
            <a:r>
              <a:rPr lang="pt-BR" sz="2400" dirty="0">
                <a:solidFill>
                  <a:srgbClr val="000000"/>
                </a:solidFill>
                <a:latin typeface="Amasis MT Pro Light" panose="02040304050005020304" pitchFamily="18" charset="0"/>
              </a:rPr>
              <a:t>com o Outro/EU</a:t>
            </a:r>
          </a:p>
          <a:p>
            <a:br>
              <a:rPr lang="pt-BR" dirty="0"/>
            </a:b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27DE937-1EBA-4224-BC41-0572698356E0}"/>
              </a:ext>
            </a:extLst>
          </p:cNvPr>
          <p:cNvSpPr txBox="1"/>
          <p:nvPr/>
        </p:nvSpPr>
        <p:spPr>
          <a:xfrm>
            <a:off x="3865098" y="164133"/>
            <a:ext cx="70654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Educação Ambiental Revolucionária</a:t>
            </a:r>
          </a:p>
        </p:txBody>
      </p:sp>
    </p:spTree>
    <p:extLst>
      <p:ext uri="{BB962C8B-B14F-4D97-AF65-F5344CB8AC3E}">
        <p14:creationId xmlns:p14="http://schemas.microsoft.com/office/powerpoint/2010/main" val="2145537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0DADCD5-D16D-479A-A85B-E9134947A15D}"/>
              </a:ext>
            </a:extLst>
          </p:cNvPr>
          <p:cNvSpPr txBox="1"/>
          <p:nvPr/>
        </p:nvSpPr>
        <p:spPr>
          <a:xfrm>
            <a:off x="702734" y="6472307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https://www.youtube.com/watch?v=9k2UmB4Y-WM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15A8D2E-AE9C-44B4-90D6-CB5E51FD1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727" y="942535"/>
            <a:ext cx="4478084" cy="554720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F38DE7D-3E63-4AE1-B238-D9ED50E74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627" y="0"/>
            <a:ext cx="4561015" cy="678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56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11DC95F-076C-4FFC-95A4-908C91B45A8C}"/>
              </a:ext>
            </a:extLst>
          </p:cNvPr>
          <p:cNvSpPr txBox="1"/>
          <p:nvPr/>
        </p:nvSpPr>
        <p:spPr>
          <a:xfrm>
            <a:off x="1547707" y="2955444"/>
            <a:ext cx="896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latin typeface="Amasis MT Pro Black" panose="02040A04050005020304" pitchFamily="18" charset="0"/>
              </a:rPr>
              <a:t>Como se sentem agora?</a:t>
            </a:r>
          </a:p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5068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458EED8-B31D-430E-91B3-856DDC6C8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642" y="886265"/>
            <a:ext cx="8271802" cy="568179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A126DF1-4B1F-498B-BD2A-95702230A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56" y="1052278"/>
            <a:ext cx="2379264" cy="144665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5FB07B8-89CE-4898-9210-2C56B4C00E1F}"/>
              </a:ext>
            </a:extLst>
          </p:cNvPr>
          <p:cNvSpPr txBox="1"/>
          <p:nvPr/>
        </p:nvSpPr>
        <p:spPr>
          <a:xfrm>
            <a:off x="702734" y="2650873"/>
            <a:ext cx="237926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Amasis MT Pro Light" panose="02040304050005020304" pitchFamily="18" charset="0"/>
              </a:rPr>
              <a:t>Processo educador que indica uma intenção política de emancipação popular</a:t>
            </a:r>
          </a:p>
          <a:p>
            <a:pPr algn="ctr"/>
            <a:endParaRPr lang="pt-BR" dirty="0">
              <a:latin typeface="Amasis MT Pro Light" panose="02040304050005020304" pitchFamily="18" charset="0"/>
            </a:endParaRPr>
          </a:p>
          <a:p>
            <a:pPr algn="ctr"/>
            <a:r>
              <a:rPr lang="pt-BR" dirty="0">
                <a:latin typeface="Amasis MT Pro Light" panose="02040304050005020304" pitchFamily="18" charset="0"/>
              </a:rPr>
              <a:t>Sujeitos históricos que pensam e agem coletivamente na direção das transformações necessárias para vivermos juntos neste Planeta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ACD9EAC-E324-43C0-A68E-5409D445DBB4}"/>
              </a:ext>
            </a:extLst>
          </p:cNvPr>
          <p:cNvSpPr txBox="1"/>
          <p:nvPr/>
        </p:nvSpPr>
        <p:spPr>
          <a:xfrm>
            <a:off x="3865098" y="164133"/>
            <a:ext cx="70654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Método</a:t>
            </a:r>
            <a:r>
              <a:rPr lang="pt-BR" sz="28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OCA</a:t>
            </a:r>
          </a:p>
        </p:txBody>
      </p:sp>
    </p:spTree>
    <p:extLst>
      <p:ext uri="{BB962C8B-B14F-4D97-AF65-F5344CB8AC3E}">
        <p14:creationId xmlns:p14="http://schemas.microsoft.com/office/powerpoint/2010/main" val="1417478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143933"/>
            <a:ext cx="10651066" cy="671406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0675FD-08FE-4152-8595-D62651B3346E}"/>
              </a:ext>
            </a:extLst>
          </p:cNvPr>
          <p:cNvSpPr txBox="1">
            <a:spLocks/>
          </p:cNvSpPr>
          <p:nvPr/>
        </p:nvSpPr>
        <p:spPr>
          <a:xfrm>
            <a:off x="6096000" y="3264779"/>
            <a:ext cx="6269187" cy="39223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200" dirty="0">
                <a:latin typeface="Amasis MT Pro Light" panose="02040304050005020304" pitchFamily="18" charset="0"/>
              </a:rPr>
              <a:t>Aquilo que nos move, inspira e nutre</a:t>
            </a:r>
          </a:p>
          <a:p>
            <a:pPr>
              <a:lnSpc>
                <a:spcPct val="150000"/>
              </a:lnSpc>
            </a:pPr>
            <a:r>
              <a:rPr lang="pt-BR" sz="2200" dirty="0">
                <a:latin typeface="Amasis MT Pro Light" panose="02040304050005020304" pitchFamily="18" charset="0"/>
              </a:rPr>
              <a:t>Ligada a capacidade de sonhar</a:t>
            </a:r>
          </a:p>
          <a:p>
            <a:pPr>
              <a:lnSpc>
                <a:spcPct val="150000"/>
              </a:lnSpc>
            </a:pPr>
            <a:r>
              <a:rPr lang="pt-BR" sz="2200" dirty="0">
                <a:latin typeface="Amasis MT Pro Light" panose="02040304050005020304" pitchFamily="18" charset="0"/>
              </a:rPr>
              <a:t>Buscar o futuro e tornar o impossível realidade</a:t>
            </a:r>
          </a:p>
          <a:p>
            <a:pPr>
              <a:lnSpc>
                <a:spcPct val="150000"/>
              </a:lnSpc>
            </a:pPr>
            <a:r>
              <a:rPr lang="pt-BR" sz="2200" dirty="0">
                <a:latin typeface="Amasis MT Pro Light" panose="02040304050005020304" pitchFamily="18" charset="0"/>
              </a:rPr>
              <a:t>Romper com a fatalidade e a naturalização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200" dirty="0">
                <a:latin typeface="Amasis MT Pro Light" panose="02040304050005020304" pitchFamily="18" charset="0"/>
              </a:rPr>
              <a:t> </a:t>
            </a:r>
            <a:endParaRPr lang="pt-BR" sz="2200" dirty="0">
              <a:latin typeface="Abadi" panose="020B0604020104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8FDE65A-F5AA-4669-A629-E8A395D1266A}"/>
              </a:ext>
            </a:extLst>
          </p:cNvPr>
          <p:cNvSpPr txBox="1">
            <a:spLocks/>
          </p:cNvSpPr>
          <p:nvPr/>
        </p:nvSpPr>
        <p:spPr>
          <a:xfrm>
            <a:off x="838200" y="1185803"/>
            <a:ext cx="10396882" cy="11519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latin typeface="Amasis MT Pro Black" panose="02040A04050005020304" pitchFamily="18" charset="0"/>
              </a:rPr>
              <a:t>Conjuntura e Utopias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FA4EE2-E9CC-4A24-9B0F-A06488334F5B}"/>
              </a:ext>
            </a:extLst>
          </p:cNvPr>
          <p:cNvSpPr txBox="1"/>
          <p:nvPr/>
        </p:nvSpPr>
        <p:spPr>
          <a:xfrm>
            <a:off x="838200" y="2116331"/>
            <a:ext cx="6098344" cy="2448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latin typeface="Amasis MT Pro Light" panose="02040304050005020304" pitchFamily="18" charset="0"/>
              </a:rPr>
              <a:t>Fazer a “leitura do mundo” (Paulo Freire)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latin typeface="Amasis MT Pro Light" panose="02040304050005020304" pitchFamily="18" charset="0"/>
              </a:rPr>
              <a:t>Conhecer criticamente a realidade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latin typeface="Amasis MT Pro Light" panose="02040304050005020304" pitchFamily="18" charset="0"/>
              </a:rPr>
              <a:t>Compreender o jogo de forças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pt-BR" sz="2200" dirty="0">
                <a:latin typeface="Amasis MT Pro Light" panose="02040304050005020304" pitchFamily="18" charset="0"/>
              </a:rPr>
              <a:t>Criar estratégia e tática para atuar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9CD7F09-2CB4-40C6-9D7C-277757340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743" y="117539"/>
            <a:ext cx="2715064" cy="269998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B80D451-831A-449F-8E0D-4434D4BC65F0}"/>
              </a:ext>
            </a:extLst>
          </p:cNvPr>
          <p:cNvSpPr txBox="1"/>
          <p:nvPr/>
        </p:nvSpPr>
        <p:spPr>
          <a:xfrm>
            <a:off x="838200" y="5039788"/>
            <a:ext cx="4487905" cy="132343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ATIVIDADE – OFICINA DO FUTURO</a:t>
            </a:r>
          </a:p>
          <a:p>
            <a:pPr algn="ctr"/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Árvore dos sonhos </a:t>
            </a:r>
          </a:p>
          <a:p>
            <a:pPr algn="ctr"/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Muro das Lamentações</a:t>
            </a:r>
          </a:p>
          <a:p>
            <a:pPr algn="ctr"/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Amasis MT Pro Light" panose="02040304050005020304" pitchFamily="18" charset="0"/>
              </a:rPr>
              <a:t>Pedras no Caminho</a:t>
            </a:r>
          </a:p>
        </p:txBody>
      </p:sp>
      <p:sp>
        <p:nvSpPr>
          <p:cNvPr id="9" name="Seta: Curva para a Direita 8">
            <a:extLst>
              <a:ext uri="{FF2B5EF4-FFF2-40B4-BE49-F238E27FC236}">
                <a16:creationId xmlns:a16="http://schemas.microsoft.com/office/drawing/2014/main" id="{CB64D957-BD18-4059-AC96-9734CFCEE6CC}"/>
              </a:ext>
            </a:extLst>
          </p:cNvPr>
          <p:cNvSpPr/>
          <p:nvPr/>
        </p:nvSpPr>
        <p:spPr>
          <a:xfrm>
            <a:off x="281354" y="1467529"/>
            <a:ext cx="556846" cy="1458551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B64C65CA-690A-4DDF-AD49-816FFFD14140}"/>
              </a:ext>
            </a:extLst>
          </p:cNvPr>
          <p:cNvSpPr/>
          <p:nvPr/>
        </p:nvSpPr>
        <p:spPr>
          <a:xfrm rot="20559016">
            <a:off x="6050950" y="1656030"/>
            <a:ext cx="354487" cy="154937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6389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407ED3A-4BA8-4C7C-BBFB-18D9EDE61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750C9FC-1EAC-4D2F-B1D5-F1D13A2E3909}"/>
              </a:ext>
            </a:extLst>
          </p:cNvPr>
          <p:cNvSpPr txBox="1"/>
          <p:nvPr/>
        </p:nvSpPr>
        <p:spPr>
          <a:xfrm>
            <a:off x="2044262" y="1037015"/>
            <a:ext cx="8103476" cy="498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i="1" cap="none" dirty="0">
                <a:latin typeface="Amasis MT Pro Light" panose="02040304050005020304" pitchFamily="18" charset="0"/>
              </a:rPr>
              <a:t>a análise da conjuntura é associada ao diálogo sobre os sonhos e as utopias, individuais e coletivas, para que a análise da realidade seja acompanhada da força iluminadora das motivações para a transformação</a:t>
            </a:r>
            <a:r>
              <a:rPr lang="pt-BR" sz="2000" b="1" i="1" dirty="0">
                <a:latin typeface="Amasis MT Pro Light" panose="02040304050005020304" pitchFamily="18" charset="0"/>
              </a:rPr>
              <a:t> (OCA, 2016)</a:t>
            </a:r>
            <a:endParaRPr lang="pt-BR" sz="2000" cap="none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95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57899"/>
            <a:ext cx="10651066" cy="671406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0675FD-08FE-4152-8595-D62651B3346E}"/>
              </a:ext>
            </a:extLst>
          </p:cNvPr>
          <p:cNvSpPr txBox="1">
            <a:spLocks/>
          </p:cNvSpPr>
          <p:nvPr/>
        </p:nvSpPr>
        <p:spPr>
          <a:xfrm>
            <a:off x="830913" y="2187023"/>
            <a:ext cx="10394707" cy="39223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cap="none" dirty="0">
                <a:latin typeface="Amasis MT Pro Light" panose="02040304050005020304" pitchFamily="18" charset="0"/>
              </a:rPr>
              <a:t>Autoconhecimento</a:t>
            </a:r>
          </a:p>
          <a:p>
            <a:r>
              <a:rPr lang="pt-BR" sz="2400" cap="none" dirty="0">
                <a:latin typeface="Amasis MT Pro Light" panose="02040304050005020304" pitchFamily="18" charset="0"/>
              </a:rPr>
              <a:t>Reconhecer quais crenças separam e aprisionam</a:t>
            </a:r>
          </a:p>
          <a:p>
            <a:r>
              <a:rPr lang="pt-BR" sz="2400" cap="none" dirty="0">
                <a:latin typeface="Amasis MT Pro Light" panose="02040304050005020304" pitchFamily="18" charset="0"/>
              </a:rPr>
              <a:t>Valores fundamentais que libertam </a:t>
            </a:r>
          </a:p>
          <a:p>
            <a:r>
              <a:rPr lang="pt-BR" sz="2400" cap="none" dirty="0">
                <a:latin typeface="Amasis MT Pro Light" panose="02040304050005020304" pitchFamily="18" charset="0"/>
              </a:rPr>
              <a:t>Experiência identitária permeada de valores éticos, estéticos e espirituais</a:t>
            </a:r>
          </a:p>
          <a:p>
            <a:r>
              <a:rPr lang="pt-BR" sz="2400" dirty="0">
                <a:latin typeface="Amasis MT Pro Light" panose="02040304050005020304" pitchFamily="18" charset="0"/>
              </a:rPr>
              <a:t>Visão da Natureza como sagrada</a:t>
            </a:r>
          </a:p>
          <a:p>
            <a:endParaRPr lang="pt-BR" sz="2400" dirty="0">
              <a:latin typeface="Amasis MT Pro Light" panose="02040304050005020304" pitchFamily="18" charset="0"/>
            </a:endParaRPr>
          </a:p>
          <a:p>
            <a:r>
              <a:rPr lang="pt-BR" sz="2400" dirty="0">
                <a:latin typeface="Amasis MT Pro Light" panose="02040304050005020304" pitchFamily="18" charset="0"/>
              </a:rPr>
              <a:t>Trabalhar não com base no medo, na reatividade, na separação e na escassez perante a crise ambiental, mas com os princípios da abundância, da comunhão e da integração” (OCA, 2018, p. 16)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8FDE65A-F5AA-4669-A629-E8A395D1266A}"/>
              </a:ext>
            </a:extLst>
          </p:cNvPr>
          <p:cNvSpPr txBox="1">
            <a:spLocks/>
          </p:cNvSpPr>
          <p:nvPr/>
        </p:nvSpPr>
        <p:spPr>
          <a:xfrm>
            <a:off x="884541" y="1322014"/>
            <a:ext cx="10396882" cy="11519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latin typeface="Amasis MT Pro Black" panose="02040A04050005020304" pitchFamily="18" charset="0"/>
              </a:rPr>
              <a:t>Mergulho em si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76AE26E-F04E-4868-B616-1A2F1A952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" t="11147" r="39" b="7369"/>
          <a:stretch/>
        </p:blipFill>
        <p:spPr>
          <a:xfrm>
            <a:off x="8551705" y="1149767"/>
            <a:ext cx="2913700" cy="2376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8FD5DBE-168D-4770-AC1D-9B8D0BA6CFE4}"/>
              </a:ext>
            </a:extLst>
          </p:cNvPr>
          <p:cNvSpPr txBox="1"/>
          <p:nvPr/>
        </p:nvSpPr>
        <p:spPr>
          <a:xfrm>
            <a:off x="8260785" y="5719051"/>
            <a:ext cx="395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accent1">
                    <a:lumMod val="75000"/>
                  </a:schemeClr>
                </a:solidFill>
              </a:rPr>
              <a:t>Ubuntu: eu sou porque nós somos</a:t>
            </a:r>
          </a:p>
        </p:txBody>
      </p:sp>
    </p:spTree>
    <p:extLst>
      <p:ext uri="{BB962C8B-B14F-4D97-AF65-F5344CB8AC3E}">
        <p14:creationId xmlns:p14="http://schemas.microsoft.com/office/powerpoint/2010/main" val="1725840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B6FA085B-9E46-446D-9AFE-2C9E7B44D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57899"/>
            <a:ext cx="10651066" cy="671406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5CD098D-305E-423B-BD2C-75DCB0185A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87778" y="1564737"/>
            <a:ext cx="5029200" cy="19848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cap="none" dirty="0">
                <a:latin typeface="Amasis MT Pro Light" panose="02040304050005020304" pitchFamily="18" charset="0"/>
              </a:rPr>
              <a:t>Quais ações e atividades podem ser trabalhadas no mergulho em si?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96DB21-DD59-4214-9917-892740BAC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784" y="905478"/>
            <a:ext cx="2619375" cy="17430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6897CC8-7976-430E-BC4A-A190A2C62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291" y="3599172"/>
            <a:ext cx="2143125" cy="21431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6FB9F2F-6671-4933-8917-F8FD6A4D0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247" y="4340628"/>
            <a:ext cx="2619375" cy="18383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018A578-ACD3-4ECD-8419-7456371381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8622" y="1320503"/>
            <a:ext cx="2076450" cy="22002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3367429-2718-473A-A19E-E5078F6CA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2579" y="2631153"/>
            <a:ext cx="2619375" cy="1743075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8023F82D-C460-4519-B0E3-C75A80C7FBFE}"/>
              </a:ext>
            </a:extLst>
          </p:cNvPr>
          <p:cNvSpPr txBox="1">
            <a:spLocks/>
          </p:cNvSpPr>
          <p:nvPr/>
        </p:nvSpPr>
        <p:spPr>
          <a:xfrm>
            <a:off x="1469715" y="2785649"/>
            <a:ext cx="5029199" cy="1984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800" b="1" cap="none" dirty="0">
                <a:latin typeface="Amasis MT Pro Light" panose="02040304050005020304" pitchFamily="18" charset="0"/>
              </a:rPr>
              <a:t>O que precisamos para o mergulho em si?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672D1C0-EF3F-4BDF-92BE-31B70BF608E3}"/>
              </a:ext>
            </a:extLst>
          </p:cNvPr>
          <p:cNvSpPr/>
          <p:nvPr/>
        </p:nvSpPr>
        <p:spPr>
          <a:xfrm>
            <a:off x="1753922" y="4558607"/>
            <a:ext cx="4274345" cy="1181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Amasis MT Pro Light" panose="02040304050005020304" pitchFamily="18" charset="0"/>
              </a:rPr>
              <a:t>Calma, conforto, acolhimento, relaxamento introspecção, contemplação, auto-observação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9C88C2F-E1B2-4F16-B588-81D02A12A2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117" y="1691858"/>
            <a:ext cx="699975" cy="651908"/>
          </a:xfrm>
          <a:prstGeom prst="rect">
            <a:avLst/>
          </a:prstGeom>
        </p:spPr>
      </p:pic>
      <p:pic>
        <p:nvPicPr>
          <p:cNvPr id="1026" name="Picture 2" descr="Desenho de Flor surfista pintado e colorido por Usuário não registrado o  dia 02 de Junho do 2010">
            <a:extLst>
              <a:ext uri="{FF2B5EF4-FFF2-40B4-BE49-F238E27FC236}">
                <a16:creationId xmlns:a16="http://schemas.microsoft.com/office/drawing/2014/main" id="{D6925D16-8A6D-4F5D-B8BE-0F7AC9DE8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67" y="3351932"/>
            <a:ext cx="699976" cy="65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51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0675FD-08FE-4152-8595-D62651B3346E}"/>
              </a:ext>
            </a:extLst>
          </p:cNvPr>
          <p:cNvSpPr txBox="1">
            <a:spLocks/>
          </p:cNvSpPr>
          <p:nvPr/>
        </p:nvSpPr>
        <p:spPr>
          <a:xfrm>
            <a:off x="898646" y="1929805"/>
            <a:ext cx="10394707" cy="41755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000" dirty="0">
                <a:latin typeface="Amasis MT Pro Light" panose="02040304050005020304" pitchFamily="18" charset="0"/>
              </a:rPr>
              <a:t>Diagnosticar significa conhecer, levantar informações, pesquisar, sistematizar e interpretar a realidade do território criando condições para intervir nela. 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Amasis MT Pro Light" panose="02040304050005020304" pitchFamily="18" charset="0"/>
              </a:rPr>
              <a:t>Conhecer os </a:t>
            </a:r>
            <a:r>
              <a:rPr lang="pt-BR" sz="2000" b="1" dirty="0">
                <a:latin typeface="Amasis MT Pro Light" panose="02040304050005020304" pitchFamily="18" charset="0"/>
              </a:rPr>
              <a:t>distintos atores sociais </a:t>
            </a:r>
            <a:r>
              <a:rPr lang="pt-BR" sz="2000" dirty="0">
                <a:latin typeface="Amasis MT Pro Light" panose="02040304050005020304" pitchFamily="18" charset="0"/>
              </a:rPr>
              <a:t>e suas </a:t>
            </a:r>
            <a:r>
              <a:rPr lang="pt-BR" sz="2000" b="1" dirty="0">
                <a:latin typeface="Amasis MT Pro Light" panose="02040304050005020304" pitchFamily="18" charset="0"/>
              </a:rPr>
              <a:t>demandas, necessidades, sonhos e desejos</a:t>
            </a:r>
            <a:endParaRPr lang="pt-BR" sz="2000" dirty="0">
              <a:latin typeface="Amasis MT Pro Light" panose="020403040500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latin typeface="Amasis MT Pro Light" panose="02040304050005020304" pitchFamily="18" charset="0"/>
              </a:rPr>
              <a:t>Ajudar a definir temas, estratégias, propostas pedagógicas e didáticas mais adequadas, dentre outras decisões importantes para os trabalhos de EA</a:t>
            </a:r>
          </a:p>
          <a:p>
            <a:pPr>
              <a:lnSpc>
                <a:spcPct val="150000"/>
              </a:lnSpc>
            </a:pPr>
            <a:r>
              <a:rPr lang="pt-BR" sz="2000" dirty="0">
                <a:latin typeface="Amasis MT Pro Light" panose="02040304050005020304" pitchFamily="18" charset="0"/>
              </a:rPr>
              <a:t>São construídos de forma incremental e preferencialmente participativa e horizontal</a:t>
            </a:r>
          </a:p>
          <a:p>
            <a:pPr marL="0" indent="0">
              <a:lnSpc>
                <a:spcPct val="150000"/>
              </a:lnSpc>
              <a:buNone/>
            </a:pPr>
            <a:endParaRPr lang="pt-BR" sz="800" dirty="0">
              <a:latin typeface="Amasis MT Pro Light" panose="02040304050005020304" pitchFamily="18" charset="0"/>
            </a:endParaRPr>
          </a:p>
          <a:p>
            <a:pPr>
              <a:lnSpc>
                <a:spcPct val="100000"/>
              </a:lnSpc>
            </a:pPr>
            <a:r>
              <a:rPr lang="pt-BR" sz="2000" b="1" u="sng" dirty="0">
                <a:latin typeface="Amasis MT Pro Light" panose="02040304050005020304" pitchFamily="18" charset="0"/>
              </a:rPr>
              <a:t>Atividades que podem ser realizadas como parte de um Diagnóstico participativo</a:t>
            </a:r>
            <a:r>
              <a:rPr lang="pt-BR" sz="2000" dirty="0">
                <a:latin typeface="Amasis MT Pro Light" panose="02040304050005020304" pitchFamily="18" charset="0"/>
              </a:rPr>
              <a:t>: Mapa Mental, Caminhada Interpretativa, Entrevistas e Rodas de Conversa, Pesquisa em Jornais, Google Earth, Google Street </a:t>
            </a:r>
            <a:r>
              <a:rPr lang="pt-BR" sz="2000" dirty="0" err="1">
                <a:latin typeface="Amasis MT Pro Light" panose="02040304050005020304" pitchFamily="18" charset="0"/>
              </a:rPr>
              <a:t>View</a:t>
            </a:r>
            <a:r>
              <a:rPr lang="pt-BR" sz="2000" dirty="0">
                <a:latin typeface="Amasis MT Pro Light" panose="02040304050005020304" pitchFamily="18" charset="0"/>
              </a:rPr>
              <a:t>, etc.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>
                <a:latin typeface="Amasis MT Pro Light" panose="02040304050005020304" pitchFamily="18" charset="0"/>
              </a:rPr>
              <a:t> </a:t>
            </a:r>
            <a:endParaRPr lang="pt-BR" sz="2000" dirty="0">
              <a:latin typeface="Abadi" panose="020B0604020104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8FDE65A-F5AA-4669-A629-E8A395D1266A}"/>
              </a:ext>
            </a:extLst>
          </p:cNvPr>
          <p:cNvSpPr txBox="1">
            <a:spLocks/>
          </p:cNvSpPr>
          <p:nvPr/>
        </p:nvSpPr>
        <p:spPr>
          <a:xfrm>
            <a:off x="838200" y="1185803"/>
            <a:ext cx="10396882" cy="11519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latin typeface="Amasis MT Pro Black" panose="02040A04050005020304" pitchFamily="18" charset="0"/>
              </a:rPr>
              <a:t>Mapeamentos e diagnósticos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C95492CC-AF01-4C44-9482-844CE11CB5CE}"/>
              </a:ext>
            </a:extLst>
          </p:cNvPr>
          <p:cNvSpPr txBox="1">
            <a:spLocks/>
          </p:cNvSpPr>
          <p:nvPr/>
        </p:nvSpPr>
        <p:spPr>
          <a:xfrm>
            <a:off x="5958173" y="134435"/>
            <a:ext cx="5276909" cy="11519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latin typeface="Amasis MT Pro Black" panose="02040A04050005020304" pitchFamily="18" charset="0"/>
              </a:rPr>
              <a:t>Círculo de cultura</a:t>
            </a:r>
            <a:endParaRPr lang="pt-BR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82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59" y="0"/>
            <a:ext cx="10651066" cy="671406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0675FD-08FE-4152-8595-D62651B3346E}"/>
              </a:ext>
            </a:extLst>
          </p:cNvPr>
          <p:cNvSpPr txBox="1">
            <a:spLocks/>
          </p:cNvSpPr>
          <p:nvPr/>
        </p:nvSpPr>
        <p:spPr>
          <a:xfrm>
            <a:off x="898646" y="2197091"/>
            <a:ext cx="10394707" cy="39223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t-BR" sz="2200" dirty="0">
                <a:latin typeface="Amasis MT Pro Light" panose="02040304050005020304" pitchFamily="18" charset="0"/>
              </a:rPr>
              <a:t>Visa fazer emergir </a:t>
            </a:r>
            <a:r>
              <a:rPr lang="pt-BR" sz="2200" b="1" dirty="0">
                <a:latin typeface="Amasis MT Pro Light" panose="02040304050005020304" pitchFamily="18" charset="0"/>
              </a:rPr>
              <a:t>temas geradores, saberes, ferramentas a partir da realidade local, </a:t>
            </a:r>
            <a:r>
              <a:rPr lang="pt-BR" sz="2200" dirty="0">
                <a:latin typeface="Amasis MT Pro Light" panose="02040304050005020304" pitchFamily="18" charset="0"/>
              </a:rPr>
              <a:t>buscando refletir e criar propostas de atuação na mesma</a:t>
            </a:r>
          </a:p>
          <a:p>
            <a:pPr>
              <a:lnSpc>
                <a:spcPct val="150000"/>
              </a:lnSpc>
            </a:pPr>
            <a:r>
              <a:rPr lang="pt-BR" sz="2200" dirty="0">
                <a:latin typeface="Amasis MT Pro Light" panose="02040304050005020304" pitchFamily="18" charset="0"/>
              </a:rPr>
              <a:t>Ou seja, possibilita a </a:t>
            </a:r>
            <a:r>
              <a:rPr lang="pt-BR" sz="2200" b="1" dirty="0">
                <a:latin typeface="Amasis MT Pro Light" panose="02040304050005020304" pitchFamily="18" charset="0"/>
              </a:rPr>
              <a:t>ação contextualizada</a:t>
            </a:r>
          </a:p>
          <a:p>
            <a:pPr>
              <a:lnSpc>
                <a:spcPct val="150000"/>
              </a:lnSpc>
            </a:pPr>
            <a:r>
              <a:rPr lang="pt-BR" sz="2200" dirty="0">
                <a:latin typeface="Amasis MT Pro Light" panose="02040304050005020304" pitchFamily="18" charset="0"/>
              </a:rPr>
              <a:t>A ideia não é ter foco no problema, mas partir deles para sair da </a:t>
            </a:r>
            <a:r>
              <a:rPr lang="pt-BR" sz="2200" b="1" dirty="0">
                <a:latin typeface="Amasis MT Pro Light" panose="02040304050005020304" pitchFamily="18" charset="0"/>
              </a:rPr>
              <a:t>"problemática" </a:t>
            </a:r>
            <a:r>
              <a:rPr lang="pt-BR" sz="2200" dirty="0">
                <a:latin typeface="Amasis MT Pro Light" panose="02040304050005020304" pitchFamily="18" charset="0"/>
              </a:rPr>
              <a:t>e se chegar na </a:t>
            </a:r>
            <a:r>
              <a:rPr lang="pt-BR" sz="2200" b="1" dirty="0">
                <a:latin typeface="Amasis MT Pro Light" panose="02040304050005020304" pitchFamily="18" charset="0"/>
              </a:rPr>
              <a:t>"</a:t>
            </a:r>
            <a:r>
              <a:rPr lang="pt-BR" sz="2200" b="1" dirty="0" err="1">
                <a:latin typeface="Amasis MT Pro Light" panose="02040304050005020304" pitchFamily="18" charset="0"/>
              </a:rPr>
              <a:t>solucionática</a:t>
            </a:r>
            <a:r>
              <a:rPr lang="pt-BR" sz="2200" b="1" dirty="0">
                <a:latin typeface="Amasis MT Pro Light" panose="02040304050005020304" pitchFamily="18" charset="0"/>
              </a:rPr>
              <a:t>“</a:t>
            </a:r>
          </a:p>
          <a:p>
            <a:pPr>
              <a:lnSpc>
                <a:spcPct val="150000"/>
              </a:lnSpc>
            </a:pPr>
            <a:r>
              <a:rPr lang="pt-BR" sz="2200" b="1" dirty="0">
                <a:latin typeface="Amasis MT Pro Light" panose="02040304050005020304" pitchFamily="18" charset="0"/>
              </a:rPr>
              <a:t>Exige flexibilidade e adaptação, sem deixar de pensar globalmente</a:t>
            </a:r>
            <a:endParaRPr lang="pt-BR" sz="2200" dirty="0">
              <a:latin typeface="Abadi" panose="020B0604020104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8FDE65A-F5AA-4669-A629-E8A395D1266A}"/>
              </a:ext>
            </a:extLst>
          </p:cNvPr>
          <p:cNvSpPr txBox="1">
            <a:spLocks/>
          </p:cNvSpPr>
          <p:nvPr/>
        </p:nvSpPr>
        <p:spPr>
          <a:xfrm>
            <a:off x="896471" y="1312412"/>
            <a:ext cx="10396882" cy="11519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>
                <a:latin typeface="Amasis MT Pro Black" panose="02040A04050005020304" pitchFamily="18" charset="0"/>
              </a:rPr>
              <a:t>Temática problematizadora socioambiental</a:t>
            </a:r>
          </a:p>
        </p:txBody>
      </p:sp>
    </p:spTree>
    <p:extLst>
      <p:ext uri="{BB962C8B-B14F-4D97-AF65-F5344CB8AC3E}">
        <p14:creationId xmlns:p14="http://schemas.microsoft.com/office/powerpoint/2010/main" val="546028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002937D-181C-4B36-A38D-8B43644DE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8F225DC-31DA-4A06-AD57-7A24D8737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58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4000"/>
              </a:lnSpc>
            </a:pPr>
            <a:r>
              <a:rPr lang="pt-BR" sz="2400" b="1" dirty="0">
                <a:latin typeface="Amasis MT Pro Light" panose="02040304050005020304" pitchFamily="18" charset="0"/>
              </a:rPr>
              <a:t>O cardápio é um conjunto de “saberes” a serem “saboreados”. </a:t>
            </a:r>
            <a:r>
              <a:rPr lang="pt-BR" sz="2400" dirty="0">
                <a:latin typeface="Amasis MT Pro Light" panose="02040304050005020304" pitchFamily="18" charset="0"/>
              </a:rPr>
              <a:t>Um cardápio com aprendizagens diversas. Vai além de questões técnicas e é capaz de desenvolver o sentido lúdico, estético e afetivo</a:t>
            </a:r>
          </a:p>
          <a:p>
            <a:pPr>
              <a:lnSpc>
                <a:spcPct val="124000"/>
              </a:lnSpc>
            </a:pPr>
            <a:endParaRPr lang="pt-BR" sz="1300" dirty="0">
              <a:latin typeface="Amasis MT Pro Light" panose="02040304050005020304" pitchFamily="18" charset="0"/>
            </a:endParaRPr>
          </a:p>
          <a:p>
            <a:pPr>
              <a:lnSpc>
                <a:spcPct val="124000"/>
              </a:lnSpc>
            </a:pPr>
            <a:r>
              <a:rPr lang="pt-BR" sz="2400" dirty="0">
                <a:latin typeface="Amasis MT Pro Light" panose="02040304050005020304" pitchFamily="18" charset="0"/>
              </a:rPr>
              <a:t>Importante considerar a história de vida, talentos e habilidades de cada pessoa</a:t>
            </a:r>
          </a:p>
          <a:p>
            <a:pPr>
              <a:lnSpc>
                <a:spcPct val="124000"/>
              </a:lnSpc>
            </a:pPr>
            <a:endParaRPr lang="pt-BR" sz="1400" b="1" dirty="0">
              <a:latin typeface="Amasis MT Pro Light" panose="02040304050005020304" pitchFamily="18" charset="0"/>
            </a:endParaRPr>
          </a:p>
          <a:p>
            <a:pPr>
              <a:lnSpc>
                <a:spcPct val="124000"/>
              </a:lnSpc>
            </a:pPr>
            <a:r>
              <a:rPr lang="pt-BR" sz="2400" dirty="0">
                <a:latin typeface="Amasis MT Pro Light" panose="02040304050005020304" pitchFamily="18" charset="0"/>
              </a:rPr>
              <a:t>Preza pela </a:t>
            </a:r>
            <a:r>
              <a:rPr lang="pt-BR" sz="2400" b="1" dirty="0">
                <a:latin typeface="Amasis MT Pro Light" panose="02040304050005020304" pitchFamily="18" charset="0"/>
              </a:rPr>
              <a:t>valorização da diversidade, do conhecimento local, do prazer em estar junto em bons encontros</a:t>
            </a:r>
          </a:p>
          <a:p>
            <a:pPr>
              <a:lnSpc>
                <a:spcPct val="124000"/>
              </a:lnSpc>
            </a:pPr>
            <a:endParaRPr lang="pt-BR" sz="1300" dirty="0">
              <a:latin typeface="Amasis MT Pro Light" panose="02040304050005020304" pitchFamily="18" charset="0"/>
            </a:endParaRPr>
          </a:p>
          <a:p>
            <a:pPr>
              <a:lnSpc>
                <a:spcPct val="124000"/>
              </a:lnSpc>
            </a:pPr>
            <a:r>
              <a:rPr lang="pt-BR" sz="2400" dirty="0">
                <a:latin typeface="Amasis MT Pro Light" panose="02040304050005020304" pitchFamily="18" charset="0"/>
              </a:rPr>
              <a:t>Os conteúdos e atividades podem ser previamente mapeados e sistematizados pela própria comunidade a partir de temáticas problematizadoras</a:t>
            </a:r>
          </a:p>
          <a:p>
            <a:pPr marL="0" indent="0">
              <a:buNone/>
            </a:pPr>
            <a:endParaRPr lang="pt-BR" sz="2400" dirty="0">
              <a:latin typeface="Amasis MT Pro Light" panose="02040304050005020304" pitchFamily="18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C8D23E2-57B8-42D6-8B42-6D58DBCC5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6" y="830702"/>
            <a:ext cx="10515600" cy="1325563"/>
          </a:xfrm>
        </p:spPr>
        <p:txBody>
          <a:bodyPr/>
          <a:lstStyle/>
          <a:p>
            <a:r>
              <a:rPr lang="pt-BR" dirty="0">
                <a:latin typeface="Amasis MT Pro Black" panose="02040A04050005020304" pitchFamily="18" charset="0"/>
              </a:rPr>
              <a:t>Cardápio de conteúdos </a:t>
            </a:r>
          </a:p>
        </p:txBody>
      </p:sp>
    </p:spTree>
    <p:extLst>
      <p:ext uri="{BB962C8B-B14F-4D97-AF65-F5344CB8AC3E}">
        <p14:creationId xmlns:p14="http://schemas.microsoft.com/office/powerpoint/2010/main" val="2240796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002937D-181C-4B36-A38D-8B43644DE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8F225DC-31DA-4A06-AD57-7A24D8737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933" y="2085927"/>
            <a:ext cx="10515600" cy="4552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>
                <a:latin typeface="Amasis MT Pro Light" panose="02040304050005020304" pitchFamily="18" charset="0"/>
              </a:rPr>
              <a:t>A partir da realidade e do que sonhamos... </a:t>
            </a:r>
            <a:r>
              <a:rPr lang="pt-BR" sz="2400" i="1" u="sng" dirty="0">
                <a:latin typeface="Amasis MT Pro Light" panose="02040304050005020304" pitchFamily="18" charset="0"/>
              </a:rPr>
              <a:t>O que pretendemos fazer?</a:t>
            </a:r>
          </a:p>
          <a:p>
            <a:pPr marL="0" indent="0">
              <a:spcBef>
                <a:spcPts val="0"/>
              </a:spcBef>
              <a:buNone/>
            </a:pPr>
            <a:endParaRPr lang="pt-BR" sz="1050" dirty="0">
              <a:latin typeface="Amasis MT Pro Light" panose="020403040500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pt-BR" sz="1050" dirty="0">
              <a:latin typeface="Amasis MT Pro Light" panose="020403040500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pt-BR" sz="2400" dirty="0">
                <a:latin typeface="Amasis MT Pro Light" panose="02040304050005020304" pitchFamily="18" charset="0"/>
              </a:rPr>
              <a:t>O importante é ser uma ação que mobilize os sujeitos a planejar, executar e refletir sobre o processo. Participação é a palavra, para fugir da educação ambiental comportamental</a:t>
            </a:r>
          </a:p>
          <a:p>
            <a:pPr marL="0" indent="0">
              <a:buNone/>
            </a:pPr>
            <a:endParaRPr lang="pt-BR" sz="1050" dirty="0">
              <a:latin typeface="Amasis MT Pro Light" panose="02040304050005020304" pitchFamily="18" charset="0"/>
            </a:endParaRPr>
          </a:p>
          <a:p>
            <a:pPr marL="0" indent="0">
              <a:buNone/>
            </a:pPr>
            <a:r>
              <a:rPr lang="pt-BR" sz="2400" dirty="0">
                <a:latin typeface="Amasis MT Pro Light" panose="02040304050005020304" pitchFamily="18" charset="0"/>
              </a:rPr>
              <a:t>Transformação da realidade e, reciprocamente, das pessoas envolvidas. </a:t>
            </a:r>
          </a:p>
          <a:p>
            <a:pPr marL="0" indent="0">
              <a:buNone/>
            </a:pPr>
            <a:endParaRPr lang="pt-BR" sz="1050" dirty="0">
              <a:latin typeface="Amasis MT Pro Light" panose="02040304050005020304" pitchFamily="18" charset="0"/>
            </a:endParaRPr>
          </a:p>
          <a:p>
            <a:pPr marL="0" indent="0">
              <a:buNone/>
            </a:pPr>
            <a:r>
              <a:rPr lang="pt-BR" sz="2400" dirty="0">
                <a:latin typeface="Amasis MT Pro Light" panose="02040304050005020304" pitchFamily="18" charset="0"/>
              </a:rPr>
              <a:t>Baseada na PRÁXIS</a:t>
            </a:r>
          </a:p>
          <a:p>
            <a:pPr marL="0" indent="0">
              <a:buNone/>
            </a:pPr>
            <a:endParaRPr lang="pt-BR" sz="1800" dirty="0">
              <a:latin typeface="Amasis MT Pro Light" panose="02040304050005020304" pitchFamily="18" charset="0"/>
            </a:endParaRPr>
          </a:p>
          <a:p>
            <a:pPr marL="0" indent="0">
              <a:buNone/>
            </a:pPr>
            <a:endParaRPr lang="pt-BR" sz="2400" dirty="0">
              <a:latin typeface="Amasis MT Pro Light" panose="02040304050005020304" pitchFamily="18" charset="0"/>
            </a:endParaRPr>
          </a:p>
          <a:p>
            <a:pPr marL="0" indent="0">
              <a:buNone/>
            </a:pPr>
            <a:endParaRPr lang="pt-BR" sz="2400" dirty="0">
              <a:latin typeface="Amasis MT Pro Light" panose="02040304050005020304" pitchFamily="18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C8D23E2-57B8-42D6-8B42-6D58DBCC5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933" y="760364"/>
            <a:ext cx="10515600" cy="1325563"/>
          </a:xfrm>
        </p:spPr>
        <p:txBody>
          <a:bodyPr/>
          <a:lstStyle/>
          <a:p>
            <a:r>
              <a:rPr lang="pt-BR" dirty="0">
                <a:latin typeface="Amasis MT Pro Black" panose="02040A04050005020304" pitchFamily="18" charset="0"/>
              </a:rPr>
              <a:t>Intervenção educadora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28BAF6-8EEF-4F06-B17E-0392C306CFCC}"/>
              </a:ext>
            </a:extLst>
          </p:cNvPr>
          <p:cNvSpPr txBox="1"/>
          <p:nvPr/>
        </p:nvSpPr>
        <p:spPr>
          <a:xfrm>
            <a:off x="6523892" y="114033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18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MIP (Mínima ou Máxima Intervenção Possível)</a:t>
            </a:r>
          </a:p>
          <a:p>
            <a:pPr marL="0" indent="0">
              <a:buNone/>
            </a:pPr>
            <a:r>
              <a:rPr lang="pt-BR" sz="18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Projeto de educação ambiental na Escola</a:t>
            </a:r>
          </a:p>
        </p:txBody>
      </p:sp>
    </p:spTree>
    <p:extLst>
      <p:ext uri="{BB962C8B-B14F-4D97-AF65-F5344CB8AC3E}">
        <p14:creationId xmlns:p14="http://schemas.microsoft.com/office/powerpoint/2010/main" val="3273530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7694E02-2D81-4E13-A524-9B341679D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651066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7F00EC9-DF98-4866-9010-ACAA95D0F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600" y="0"/>
            <a:ext cx="7124769" cy="63994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3B0D086-D379-4C5E-B7A7-1DA449F09577}"/>
              </a:ext>
            </a:extLst>
          </p:cNvPr>
          <p:cNvSpPr txBox="1"/>
          <p:nvPr/>
        </p:nvSpPr>
        <p:spPr>
          <a:xfrm>
            <a:off x="8771118" y="6040288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https://gpeaufmt.blogspot.com/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2FE9D0F-3D7D-48B6-BF2E-82B7588976AF}"/>
              </a:ext>
            </a:extLst>
          </p:cNvPr>
          <p:cNvSpPr txBox="1"/>
          <p:nvPr/>
        </p:nvSpPr>
        <p:spPr>
          <a:xfrm>
            <a:off x="763171" y="5951143"/>
            <a:ext cx="51104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/>
              <a:t>Grupo Pesquisador em Educação Ambiental, Comunicação e Arte</a:t>
            </a:r>
          </a:p>
          <a:p>
            <a:r>
              <a:rPr lang="pt-BR" sz="1400" dirty="0"/>
              <a:t>Programa de Pós-Graduação em Educação</a:t>
            </a:r>
          </a:p>
          <a:p>
            <a:r>
              <a:rPr lang="pt-BR" sz="1400" dirty="0"/>
              <a:t>Universidade Federal do Mato Grosso</a:t>
            </a:r>
          </a:p>
        </p:txBody>
      </p:sp>
    </p:spTree>
    <p:extLst>
      <p:ext uri="{BB962C8B-B14F-4D97-AF65-F5344CB8AC3E}">
        <p14:creationId xmlns:p14="http://schemas.microsoft.com/office/powerpoint/2010/main" val="3472098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01627A7-55A2-4CB8-A98C-A6D79C783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184" y="844061"/>
            <a:ext cx="7088166" cy="568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92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002937D-181C-4B36-A38D-8B43644DE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12" y="71966"/>
            <a:ext cx="10651066" cy="6714067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8F225DC-31DA-4A06-AD57-7A24D8737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933" y="215626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400" dirty="0">
              <a:latin typeface="Amasis MT Pro Light" panose="02040304050005020304" pitchFamily="18" charset="0"/>
            </a:endParaRPr>
          </a:p>
          <a:p>
            <a:pPr marL="0" indent="0">
              <a:buNone/>
            </a:pPr>
            <a:endParaRPr lang="pt-BR" sz="2400" dirty="0">
              <a:latin typeface="Amasis MT Pro Light" panose="02040304050005020304" pitchFamily="18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C8D23E2-57B8-42D6-8B42-6D58DBCC5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00" y="903228"/>
            <a:ext cx="10515600" cy="1325563"/>
          </a:xfrm>
        </p:spPr>
        <p:txBody>
          <a:bodyPr/>
          <a:lstStyle/>
          <a:p>
            <a:r>
              <a:rPr lang="pt-BR" dirty="0">
                <a:latin typeface="Amasis MT Pro Black" panose="02040A04050005020304" pitchFamily="18" charset="0"/>
              </a:rPr>
              <a:t>Intervenção educadora</a:t>
            </a: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1AAAA46A-FD06-40CE-A620-B524AC390BDA}"/>
              </a:ext>
            </a:extLst>
          </p:cNvPr>
          <p:cNvSpPr txBox="1">
            <a:spLocks/>
          </p:cNvSpPr>
          <p:nvPr/>
        </p:nvSpPr>
        <p:spPr>
          <a:xfrm>
            <a:off x="523500" y="33036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Amasis MT Pro Black" panose="02040A04050005020304" pitchFamily="18" charset="0"/>
              </a:rPr>
              <a:t>Planejamento incremental articulado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E20B2B96-E35B-4F7A-BF3C-747B5C79DE71}"/>
              </a:ext>
            </a:extLst>
          </p:cNvPr>
          <p:cNvSpPr txBox="1">
            <a:spLocks/>
          </p:cNvSpPr>
          <p:nvPr/>
        </p:nvSpPr>
        <p:spPr>
          <a:xfrm>
            <a:off x="523500" y="52054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Amasis MT Pro Black" panose="02040A04050005020304" pitchFamily="18" charset="0"/>
              </a:rPr>
              <a:t>Estudar, ler, aprender e pesquisar</a:t>
            </a:r>
          </a:p>
        </p:txBody>
      </p:sp>
      <p:sp>
        <p:nvSpPr>
          <p:cNvPr id="7" name="Seta: da Esquerda para a Direita 6">
            <a:extLst>
              <a:ext uri="{FF2B5EF4-FFF2-40B4-BE49-F238E27FC236}">
                <a16:creationId xmlns:a16="http://schemas.microsoft.com/office/drawing/2014/main" id="{B91259D8-089C-4F7C-A4E4-2536C57F681B}"/>
              </a:ext>
            </a:extLst>
          </p:cNvPr>
          <p:cNvSpPr/>
          <p:nvPr/>
        </p:nvSpPr>
        <p:spPr>
          <a:xfrm rot="5400000">
            <a:off x="3871444" y="2203347"/>
            <a:ext cx="1447996" cy="734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da Esquerda para a Direita 7">
            <a:extLst>
              <a:ext uri="{FF2B5EF4-FFF2-40B4-BE49-F238E27FC236}">
                <a16:creationId xmlns:a16="http://schemas.microsoft.com/office/drawing/2014/main" id="{1A9BD294-A3EB-46B7-8071-CA5F847A5A7C}"/>
              </a:ext>
            </a:extLst>
          </p:cNvPr>
          <p:cNvSpPr/>
          <p:nvPr/>
        </p:nvSpPr>
        <p:spPr>
          <a:xfrm rot="5400000">
            <a:off x="3871445" y="4392126"/>
            <a:ext cx="1447995" cy="7349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FEB255F-C52F-45AF-B105-B4908D23C154}"/>
              </a:ext>
            </a:extLst>
          </p:cNvPr>
          <p:cNvSpPr txBox="1"/>
          <p:nvPr/>
        </p:nvSpPr>
        <p:spPr>
          <a:xfrm>
            <a:off x="4595442" y="3927132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masis MT Pro Light" panose="02040304050005020304" pitchFamily="18" charset="0"/>
              </a:rPr>
              <a:t>estratégia de gestão e um processo pedagógico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C1157E10-36F4-4DD7-A35B-B5A1F749EE0C}"/>
              </a:ext>
            </a:extLst>
          </p:cNvPr>
          <p:cNvSpPr txBox="1">
            <a:spLocks/>
          </p:cNvSpPr>
          <p:nvPr/>
        </p:nvSpPr>
        <p:spPr>
          <a:xfrm rot="3500706">
            <a:off x="6533752" y="3146636"/>
            <a:ext cx="70498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>
                <a:latin typeface="Amasis MT Pro Black" panose="02040A04050005020304" pitchFamily="18" charset="0"/>
              </a:rPr>
              <a:t>Incidir em políticas públicas</a:t>
            </a:r>
          </a:p>
        </p:txBody>
      </p:sp>
    </p:spTree>
    <p:extLst>
      <p:ext uri="{BB962C8B-B14F-4D97-AF65-F5344CB8AC3E}">
        <p14:creationId xmlns:p14="http://schemas.microsoft.com/office/powerpoint/2010/main" val="3134491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3995D60-AB99-4194-B522-F4FA96A36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651066" cy="6858000"/>
          </a:xfrm>
          <a:prstGeom prst="rect">
            <a:avLst/>
          </a:prstGeom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075944D-12DD-4FC3-BC4E-11A4C4C78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933" y="2086291"/>
            <a:ext cx="10515600" cy="466725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pt-BR" sz="2800" dirty="0">
                <a:latin typeface="Amasis MT Pro Light" panose="02040304050005020304" pitchFamily="18" charset="0"/>
              </a:rPr>
              <a:t>Estimular, orientar e apoiar a produção de comunicação individual e coletiva</a:t>
            </a:r>
          </a:p>
          <a:p>
            <a:pPr>
              <a:lnSpc>
                <a:spcPct val="170000"/>
              </a:lnSpc>
            </a:pPr>
            <a:r>
              <a:rPr lang="pt-BR" sz="2800" dirty="0">
                <a:latin typeface="Amasis MT Pro Light" panose="02040304050005020304" pitchFamily="18" charset="0"/>
              </a:rPr>
              <a:t>Apropriação democrática dos meios e ferramentas de comunicação</a:t>
            </a:r>
          </a:p>
          <a:p>
            <a:pPr>
              <a:lnSpc>
                <a:spcPct val="170000"/>
              </a:lnSpc>
            </a:pPr>
            <a:r>
              <a:rPr lang="pt-BR" dirty="0">
                <a:latin typeface="Amasis MT Pro Light" panose="02040304050005020304" pitchFamily="18" charset="0"/>
              </a:rPr>
              <a:t>Olhar crítico sobre a comunicação</a:t>
            </a:r>
            <a:endParaRPr lang="pt-BR" sz="2800" dirty="0">
              <a:latin typeface="Amasis MT Pro Light" panose="02040304050005020304" pitchFamily="18" charset="0"/>
            </a:endParaRPr>
          </a:p>
          <a:p>
            <a:pPr>
              <a:lnSpc>
                <a:spcPct val="170000"/>
              </a:lnSpc>
            </a:pPr>
            <a:r>
              <a:rPr lang="pt-BR" dirty="0">
                <a:latin typeface="Amasis MT Pro Light" panose="02040304050005020304" pitchFamily="18" charset="0"/>
              </a:rPr>
              <a:t>Ser protagonista da própria narrativa</a:t>
            </a:r>
            <a:r>
              <a:rPr lang="pt-BR" sz="2800" dirty="0">
                <a:latin typeface="Amasis MT Pro Light" panose="02040304050005020304" pitchFamily="18" charset="0"/>
              </a:rPr>
              <a:t> – dar voz ao território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0E21ECB-8E86-4E26-998B-214EA655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6" y="875945"/>
            <a:ext cx="10515600" cy="1325563"/>
          </a:xfrm>
        </p:spPr>
        <p:txBody>
          <a:bodyPr/>
          <a:lstStyle/>
          <a:p>
            <a:r>
              <a:rPr lang="pt-BR" sz="3600" dirty="0">
                <a:latin typeface="Amasis MT Pro Black" panose="02040A04050005020304" pitchFamily="18" charset="0"/>
              </a:rPr>
              <a:t>Educomunicação</a:t>
            </a:r>
            <a:r>
              <a:rPr lang="pt-BR" dirty="0">
                <a:latin typeface="Amasis MT Pro Black" panose="02040A04050005020304" pitchFamily="18" charset="0"/>
              </a:rPr>
              <a:t>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D560C73-093F-43C5-B164-603DD1253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853870" y="-148165"/>
            <a:ext cx="2338130" cy="216631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F9BC4B7-634F-4250-B32B-711B80DEA28A}"/>
              </a:ext>
            </a:extLst>
          </p:cNvPr>
          <p:cNvSpPr txBox="1"/>
          <p:nvPr/>
        </p:nvSpPr>
        <p:spPr>
          <a:xfrm>
            <a:off x="4331017" y="8345805"/>
            <a:ext cx="298132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900">
                <a:hlinkClick r:id="rId4" tooltip="http://educomunicamos.blogspot.com/2010/07/grupo-estudo-em-educomunicacao-2707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5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FDB346D-DE5B-47F4-A4D5-42E3A8990372}"/>
              </a:ext>
            </a:extLst>
          </p:cNvPr>
          <p:cNvSpPr txBox="1"/>
          <p:nvPr/>
        </p:nvSpPr>
        <p:spPr>
          <a:xfrm>
            <a:off x="7083649" y="19894"/>
            <a:ext cx="6098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Educar para comunicar</a:t>
            </a:r>
          </a:p>
          <a:p>
            <a:r>
              <a:rPr lang="pt-BR" sz="20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Comunicar para educar</a:t>
            </a:r>
          </a:p>
        </p:txBody>
      </p:sp>
    </p:spTree>
    <p:extLst>
      <p:ext uri="{BB962C8B-B14F-4D97-AF65-F5344CB8AC3E}">
        <p14:creationId xmlns:p14="http://schemas.microsoft.com/office/powerpoint/2010/main" val="3322203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CA810AF-0140-4438-B7D0-2C37B2E48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651066" cy="6858000"/>
          </a:xfrm>
          <a:prstGeom prst="rect">
            <a:avLst/>
          </a:prstGeom>
        </p:spPr>
      </p:pic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326CEEAA-D34E-4591-AC80-D8AD907EA6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594448"/>
              </p:ext>
            </p:extLst>
          </p:nvPr>
        </p:nvGraphicFramePr>
        <p:xfrm>
          <a:off x="838200" y="640417"/>
          <a:ext cx="11760200" cy="584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DA58B8FC-7FBC-4458-9C14-ED54226B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84" y="778080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dirty="0">
                <a:latin typeface="Amasis MT Pro Black" panose="02040A04050005020304" pitchFamily="18" charset="0"/>
              </a:rPr>
              <a:t>Registro, sistematização, monitoramento e avaliação </a:t>
            </a:r>
          </a:p>
        </p:txBody>
      </p:sp>
    </p:spTree>
    <p:extLst>
      <p:ext uri="{BB962C8B-B14F-4D97-AF65-F5344CB8AC3E}">
        <p14:creationId xmlns:p14="http://schemas.microsoft.com/office/powerpoint/2010/main" val="1505719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293E347-D420-4FB6-A7BA-512787129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6" y="0"/>
            <a:ext cx="10651066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AEFB746-2BAD-4E74-A563-F7CD4F322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298" y="781665"/>
            <a:ext cx="8551178" cy="58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14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32B6D4B-8970-4DC5-9EDE-DA5F0B81E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91" y="0"/>
            <a:ext cx="1065580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1073C30-D6BC-4208-B204-A4136AE8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305" y="1181099"/>
            <a:ext cx="10515600" cy="1325563"/>
          </a:xfrm>
        </p:spPr>
        <p:txBody>
          <a:bodyPr/>
          <a:lstStyle/>
          <a:p>
            <a:r>
              <a:rPr lang="pt-BR" b="1" dirty="0">
                <a:latin typeface="Amasis MT Pro Black" panose="02040A04050005020304" pitchFamily="18" charset="0"/>
              </a:rPr>
              <a:t>Reflorestar mentes, corações, corpos e territórios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F28E99-0A04-4B06-B05A-180E70B26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409" y="290055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latin typeface="Amasis MT Pro Light" panose="02040304050005020304" pitchFamily="18" charset="0"/>
              </a:rPr>
              <a:t>Três conselhos de </a:t>
            </a:r>
            <a:r>
              <a:rPr lang="pt-BR" dirty="0" err="1">
                <a:latin typeface="Amasis MT Pro Light" panose="02040304050005020304" pitchFamily="18" charset="0"/>
              </a:rPr>
              <a:t>Vandana</a:t>
            </a:r>
            <a:r>
              <a:rPr lang="pt-BR" dirty="0">
                <a:latin typeface="Amasis MT Pro Light" panose="02040304050005020304" pitchFamily="18" charset="0"/>
              </a:rPr>
              <a:t> Shiva </a:t>
            </a:r>
          </a:p>
          <a:p>
            <a:pPr marL="457200" indent="-457200">
              <a:buAutoNum type="arabicParenR"/>
            </a:pPr>
            <a:r>
              <a:rPr lang="pt-BR" b="1" dirty="0">
                <a:latin typeface="Amasis MT Pro Light" panose="02040304050005020304" pitchFamily="18" charset="0"/>
              </a:rPr>
              <a:t>trabalhar com as próprias mãos</a:t>
            </a:r>
            <a:r>
              <a:rPr lang="pt-BR" dirty="0">
                <a:latin typeface="Amasis MT Pro Light" panose="02040304050005020304" pitchFamily="18" charset="0"/>
              </a:rPr>
              <a:t>, em conexão com a mente e o coração: plantar, cozinhar, criar e ver os processos tomando forma; </a:t>
            </a:r>
          </a:p>
          <a:p>
            <a:pPr marL="457200" indent="-457200">
              <a:buAutoNum type="arabicParenR"/>
            </a:pPr>
            <a:r>
              <a:rPr lang="pt-BR" b="1" dirty="0">
                <a:latin typeface="Amasis MT Pro Light" panose="02040304050005020304" pitchFamily="18" charset="0"/>
              </a:rPr>
              <a:t>cultivar as sementes</a:t>
            </a:r>
            <a:r>
              <a:rPr lang="pt-BR" dirty="0">
                <a:latin typeface="Amasis MT Pro Light" panose="02040304050005020304" pitchFamily="18" charset="0"/>
              </a:rPr>
              <a:t>: sonhos, projetos, ideias, utopias e </a:t>
            </a:r>
          </a:p>
          <a:p>
            <a:pPr marL="457200" indent="-457200">
              <a:buAutoNum type="arabicParenR"/>
            </a:pPr>
            <a:r>
              <a:rPr lang="pt-BR" b="1" dirty="0">
                <a:latin typeface="Amasis MT Pro Light" panose="02040304050005020304" pitchFamily="18" charset="0"/>
              </a:rPr>
              <a:t>não sucumbir ao medo</a:t>
            </a:r>
            <a:r>
              <a:rPr lang="pt-BR" dirty="0">
                <a:latin typeface="Amasis MT Pro Light" panose="02040304050005020304" pitchFamily="18" charset="0"/>
              </a:rPr>
              <a:t>: encontrar caminhos para o enfrentamento do medo e criar estratégias de desenvolvimento de resiliência</a:t>
            </a:r>
          </a:p>
        </p:txBody>
      </p:sp>
    </p:spTree>
    <p:extLst>
      <p:ext uri="{BB962C8B-B14F-4D97-AF65-F5344CB8AC3E}">
        <p14:creationId xmlns:p14="http://schemas.microsoft.com/office/powerpoint/2010/main" val="3702154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DDB46FA-894D-45F6-8DF3-EBE1F9D9F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950" y="0"/>
            <a:ext cx="7807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63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57DC7C5-1CB1-4FB3-987C-9A3FDC673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40" y="844062"/>
            <a:ext cx="11292319" cy="57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8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472E47F-43FC-473C-B321-1F8F2A145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2" y="1075004"/>
            <a:ext cx="5316122" cy="531612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81BBCED-7453-440D-B2DE-557776AE1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869" y="1772089"/>
            <a:ext cx="6295859" cy="36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5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01627A7-55A2-4CB8-A98C-A6D79C783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39" y="1327821"/>
            <a:ext cx="4473964" cy="358726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5E5E910-7D47-4048-A321-10FD468DED7C}"/>
              </a:ext>
            </a:extLst>
          </p:cNvPr>
          <p:cNvSpPr txBox="1"/>
          <p:nvPr/>
        </p:nvSpPr>
        <p:spPr>
          <a:xfrm>
            <a:off x="5439557" y="1215277"/>
            <a:ext cx="629289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masis MT Pro Black" panose="02040A04050005020304" pitchFamily="18" charset="0"/>
              </a:rPr>
              <a:t>A Terra tem 4,6 bilhões de anos</a:t>
            </a:r>
          </a:p>
          <a:p>
            <a:pPr algn="ctr"/>
            <a:endParaRPr lang="pt-BR" sz="2000" dirty="0">
              <a:latin typeface="Amasis MT Pro Black" panose="02040A040500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Amasis MT Pro Light" panose="020B0604020202020204" pitchFamily="18" charset="0"/>
              </a:rPr>
              <a:t>Depois do seu surgimento, levou </a:t>
            </a:r>
            <a:r>
              <a:rPr lang="pt-BR" sz="2000" b="1" dirty="0">
                <a:latin typeface="Amasis MT Pro Light" panose="020B0604020202020204" pitchFamily="18" charset="0"/>
              </a:rPr>
              <a:t>1 bilhão de a</a:t>
            </a:r>
            <a:r>
              <a:rPr lang="pt-BR" sz="2000" dirty="0">
                <a:latin typeface="Amasis MT Pro Light" panose="020B0604020202020204" pitchFamily="18" charset="0"/>
              </a:rPr>
              <a:t>nos para que as </a:t>
            </a:r>
            <a:r>
              <a:rPr lang="pt-BR" sz="2000" b="1" dirty="0">
                <a:latin typeface="Amasis MT Pro Light" panose="020B0604020202020204" pitchFamily="18" charset="0"/>
              </a:rPr>
              <a:t>primeiras formas de vida </a:t>
            </a:r>
            <a:r>
              <a:rPr lang="pt-BR" sz="2000" dirty="0">
                <a:latin typeface="Amasis MT Pro Light" panose="020B0604020202020204" pitchFamily="18" charset="0"/>
              </a:rPr>
              <a:t>surgissem.</a:t>
            </a:r>
          </a:p>
          <a:p>
            <a:pPr algn="ctr">
              <a:lnSpc>
                <a:spcPct val="150000"/>
              </a:lnSpc>
            </a:pPr>
            <a:endParaRPr lang="pt-BR" sz="2000" dirty="0">
              <a:latin typeface="Amasis MT Pro Light" panose="020B0604020202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t-BR" sz="2000" dirty="0">
                <a:latin typeface="Amasis MT Pro Light" panose="020B0604020202020204" pitchFamily="18" charset="0"/>
              </a:rPr>
              <a:t>Os fósseis dos </a:t>
            </a:r>
            <a:r>
              <a:rPr lang="pt-BR" sz="2000" b="1" dirty="0">
                <a:latin typeface="Amasis MT Pro Light" panose="020B0604020202020204" pitchFamily="18" charset="0"/>
              </a:rPr>
              <a:t>primeiros hominídeos datam 7 milhões </a:t>
            </a:r>
            <a:r>
              <a:rPr lang="pt-BR" sz="2000" dirty="0">
                <a:latin typeface="Amasis MT Pro Light" panose="020B0604020202020204" pitchFamily="18" charset="0"/>
              </a:rPr>
              <a:t>de anos (MONROY, 2013) e estima-se que nossos </a:t>
            </a:r>
            <a:r>
              <a:rPr lang="pt-BR" sz="2000" b="1" dirty="0">
                <a:latin typeface="Amasis MT Pro Light" panose="020B0604020202020204" pitchFamily="18" charset="0"/>
              </a:rPr>
              <a:t>ancestrais humanos tenham cerca de 250 mil anos,</a:t>
            </a:r>
            <a:r>
              <a:rPr lang="pt-BR" sz="2000" dirty="0">
                <a:latin typeface="Amasis MT Pro Light" panose="020B0604020202020204" pitchFamily="18" charset="0"/>
              </a:rPr>
              <a:t> chegando ao comportamento </a:t>
            </a:r>
            <a:r>
              <a:rPr lang="pt-BR" sz="2000" b="1" dirty="0">
                <a:latin typeface="Amasis MT Pro Light" panose="020B0604020202020204" pitchFamily="18" charset="0"/>
              </a:rPr>
              <a:t>moderno por volta de 50 mil </a:t>
            </a:r>
            <a:r>
              <a:rPr lang="pt-BR" sz="2000" dirty="0">
                <a:latin typeface="Amasis MT Pro Light" panose="020B0604020202020204" pitchFamily="18" charset="0"/>
              </a:rPr>
              <a:t>anos (MARTINELLI, TEIXEIRA, 2013, p.10) e desenvolvendo a </a:t>
            </a:r>
            <a:r>
              <a:rPr lang="pt-BR" sz="2000" b="1" dirty="0">
                <a:latin typeface="Amasis MT Pro Light" panose="020B0604020202020204" pitchFamily="18" charset="0"/>
              </a:rPr>
              <a:t>agricultura de 10 a 12 mil anos atrás</a:t>
            </a:r>
            <a:r>
              <a:rPr lang="pt-BR" sz="2000" dirty="0">
                <a:latin typeface="Amasis MT Pro Light" panose="020B0604020202020204" pitchFamily="18" charset="0"/>
              </a:rPr>
              <a:t>.</a:t>
            </a:r>
          </a:p>
          <a:p>
            <a:pPr algn="ctr"/>
            <a:endParaRPr lang="pt-BR" sz="2800" dirty="0">
              <a:latin typeface="Amasis MT Pro Black" panose="02040A04050005020304" pitchFamily="18" charset="0"/>
            </a:endParaRPr>
          </a:p>
          <a:p>
            <a:r>
              <a:rPr lang="pt-BR" dirty="0"/>
              <a:t>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268095C-91D3-4284-95AB-1B959138B0AC}"/>
              </a:ext>
            </a:extLst>
          </p:cNvPr>
          <p:cNvSpPr txBox="1"/>
          <p:nvPr/>
        </p:nvSpPr>
        <p:spPr>
          <a:xfrm>
            <a:off x="1579192" y="5075831"/>
            <a:ext cx="2489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/>
              <a:t>Não sabemos ao certo quantas espécies existem, mas são bilhões....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89B2AB0-6AB0-49EC-8163-799723420063}"/>
              </a:ext>
            </a:extLst>
          </p:cNvPr>
          <p:cNvSpPr txBox="1"/>
          <p:nvPr/>
        </p:nvSpPr>
        <p:spPr>
          <a:xfrm rot="20206957">
            <a:off x="1086561" y="2613619"/>
            <a:ext cx="3474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FF0000"/>
                </a:solidFill>
                <a:latin typeface="Amasis MT Pro Black" panose="02040A04050005020304" pitchFamily="18" charset="0"/>
              </a:rPr>
              <a:t>PERIGO</a:t>
            </a:r>
          </a:p>
        </p:txBody>
      </p:sp>
    </p:spTree>
    <p:extLst>
      <p:ext uri="{BB962C8B-B14F-4D97-AF65-F5344CB8AC3E}">
        <p14:creationId xmlns:p14="http://schemas.microsoft.com/office/powerpoint/2010/main" val="242062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5D12096-FACD-4711-B66E-B0D4A217C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4A98266-E3D1-415E-9BD4-D0B001AEDBF3}"/>
              </a:ext>
            </a:extLst>
          </p:cNvPr>
          <p:cNvSpPr txBox="1"/>
          <p:nvPr/>
        </p:nvSpPr>
        <p:spPr>
          <a:xfrm>
            <a:off x="838200" y="1859004"/>
            <a:ext cx="10651066" cy="3731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É, na realidade, uma </a:t>
            </a:r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crise civilizatória 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(LEFF, 2002) de alcance </a:t>
            </a:r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global 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que atinge até as áreas mais isoladas e protegidas</a:t>
            </a:r>
          </a:p>
          <a:p>
            <a:pPr>
              <a:lnSpc>
                <a:spcPct val="150000"/>
              </a:lnSpc>
            </a:pPr>
            <a:endParaRPr lang="pt-BR" sz="2800" b="0" i="0" u="none" strike="noStrike" dirty="0">
              <a:solidFill>
                <a:srgbClr val="000000"/>
              </a:solidFill>
              <a:effectLst/>
              <a:latin typeface="Amasis MT Pro Light" panose="020403040500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sz="2800" b="1" u="sng" dirty="0">
                <a:solidFill>
                  <a:srgbClr val="000000"/>
                </a:solidFill>
                <a:latin typeface="Amasis MT Pro Light" panose="02040304050005020304" pitchFamily="18" charset="0"/>
              </a:rPr>
              <a:t>Nova era geológica</a:t>
            </a:r>
            <a:r>
              <a:rPr lang="pt-BR" sz="2800" dirty="0">
                <a:solidFill>
                  <a:srgbClr val="000000"/>
                </a:solidFill>
                <a:latin typeface="Amasis MT Pro Light" panose="02040304050005020304" pitchFamily="18" charset="0"/>
              </a:rPr>
              <a:t>: </a:t>
            </a:r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Antropoceno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 (CRUTZEN e STOERMER, 2000; CRUTZEN, 2002), ou ainda, </a:t>
            </a:r>
            <a:r>
              <a:rPr lang="pt-BR" sz="2800" b="1" i="0" u="none" strike="noStrike" dirty="0" err="1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Capitaloceno</a:t>
            </a:r>
            <a:r>
              <a:rPr lang="pt-BR" sz="2800" b="0" i="0" u="none" strike="noStrike" dirty="0">
                <a:solidFill>
                  <a:srgbClr val="000000"/>
                </a:solidFill>
                <a:effectLst/>
                <a:latin typeface="Amasis MT Pro Light" panose="02040304050005020304" pitchFamily="18" charset="0"/>
              </a:rPr>
              <a:t> (HARAWAY, 2016)</a:t>
            </a:r>
            <a:endParaRPr lang="pt-BR" sz="2800" dirty="0">
              <a:latin typeface="Amasis MT Pro Light" panose="02040304050005020304" pitchFamily="18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latin typeface="Amasis MT Pro Light" panose="020403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62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71966"/>
            <a:ext cx="10651066" cy="671406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64EF69A-55F2-4EF1-99B2-BC34A9C5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02" y="1099646"/>
            <a:ext cx="3734139" cy="2362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039B532-C628-4FCC-BCBC-64E55E4D9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838" y="3856807"/>
            <a:ext cx="3810000" cy="23462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DC1819F-913D-4F0A-B02B-027B630D2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02" y="3856808"/>
            <a:ext cx="3734139" cy="2379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3C563D-3D27-4F55-8381-1DC51DB4A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602" y="3872918"/>
            <a:ext cx="3734139" cy="236394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E9E5246-98C3-4715-8B2E-55625327B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602" y="1082329"/>
            <a:ext cx="3745524" cy="237930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C3E44B-032E-42B0-B63B-B3DD4D70E7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4076" y="1116963"/>
            <a:ext cx="3745524" cy="234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40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4" y="0"/>
            <a:ext cx="10651066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48F2A91-DFFE-4260-AECE-A8152DE4D8C5}"/>
              </a:ext>
            </a:extLst>
          </p:cNvPr>
          <p:cNvSpPr txBox="1"/>
          <p:nvPr/>
        </p:nvSpPr>
        <p:spPr>
          <a:xfrm>
            <a:off x="4226984" y="939592"/>
            <a:ext cx="737147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latin typeface="Amasis MT Pro Light" panose="020B0604020202020204" pitchFamily="18" charset="0"/>
              </a:rPr>
              <a:t>A floresta está viva. Só vai morrer se os brancos insistirem em destruí-la. Se conseguirem, os rios vão desaparecer debaixo da terra, o chão vai se desfazer, as árvores vão murchar e as pedras vão rachar no calor. A terra ressecada ficará vazia e silenciosa. Os espíritos </a:t>
            </a:r>
            <a:r>
              <a:rPr lang="pt-BR" sz="2000" dirty="0" err="1">
                <a:latin typeface="Amasis MT Pro Light" panose="020B0604020202020204" pitchFamily="18" charset="0"/>
              </a:rPr>
              <a:t>xapiri</a:t>
            </a:r>
            <a:r>
              <a:rPr lang="pt-BR" sz="2000" dirty="0">
                <a:latin typeface="Amasis MT Pro Light" panose="020B0604020202020204" pitchFamily="18" charset="0"/>
              </a:rPr>
              <a:t>, que descem das montanhas para brincar na floresta em seus espelhos, fugirão para muito longe. Seus pais, os xamãs, não poderão mais chamá-los e fazê-los dançar para nos proteger. Não serão capazes de espantar as fumaças de epidemia que nos devoram. Não conseguirão mais conter os seres maléficos, que transformarão a floresta num caos. Então morreremos, um atrás do outro, tanto os brancos quanto nós. Todos os xamãs vão acabar morrendo. Quando não houver mais nenhum deles vivo para sustentar o céu, ele vai desabar (KOPENAWA, ALBERT, 2015, Epígrafe)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385ACA7-0534-40D6-845B-558C635DB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44" y="4073605"/>
            <a:ext cx="3524250" cy="191883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7E937F2-37F0-4DCB-9F72-496867F51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44" y="1538623"/>
            <a:ext cx="3524250" cy="23336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F3CFF09-41F1-4C69-A679-97BEAAA19C36}"/>
              </a:ext>
            </a:extLst>
          </p:cNvPr>
          <p:cNvSpPr txBox="1"/>
          <p:nvPr/>
        </p:nvSpPr>
        <p:spPr>
          <a:xfrm>
            <a:off x="4337862" y="5251608"/>
            <a:ext cx="7260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“</a:t>
            </a:r>
            <a:r>
              <a:rPr lang="pt-BR" sz="2000" dirty="0">
                <a:latin typeface="Amasis MT Pro Light" panose="020B0604020202020204" pitchFamily="18" charset="0"/>
              </a:rPr>
              <a:t>A vida não é útil”</a:t>
            </a:r>
          </a:p>
          <a:p>
            <a:pPr algn="ctr"/>
            <a:r>
              <a:rPr lang="pt-BR" sz="2000" dirty="0">
                <a:latin typeface="Amasis MT Pro Light" panose="020B0604020202020204" pitchFamily="18" charset="0"/>
              </a:rPr>
              <a:t>“Paraquedas coloridos” e</a:t>
            </a:r>
          </a:p>
          <a:p>
            <a:pPr algn="ctr"/>
            <a:r>
              <a:rPr lang="pt-BR" sz="2000" dirty="0">
                <a:latin typeface="Amasis MT Pro Light" panose="020B0604020202020204" pitchFamily="18" charset="0"/>
              </a:rPr>
              <a:t>“histórias para adiar o fim do mundo”</a:t>
            </a:r>
          </a:p>
        </p:txBody>
      </p:sp>
    </p:spTree>
    <p:extLst>
      <p:ext uri="{BB962C8B-B14F-4D97-AF65-F5344CB8AC3E}">
        <p14:creationId xmlns:p14="http://schemas.microsoft.com/office/powerpoint/2010/main" val="18027402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1538</Words>
  <Application>Microsoft Office PowerPoint</Application>
  <PresentationFormat>Widescreen</PresentationFormat>
  <Paragraphs>148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2" baseType="lpstr">
      <vt:lpstr>Abadi</vt:lpstr>
      <vt:lpstr>Amasis MT Pro Black</vt:lpstr>
      <vt:lpstr>Amasis MT Pro Light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Cardápio de conteúdos </vt:lpstr>
      <vt:lpstr>Intervenção educadora</vt:lpstr>
      <vt:lpstr>Apresentação do PowerPoint</vt:lpstr>
      <vt:lpstr>Intervenção educadora</vt:lpstr>
      <vt:lpstr>Educomunicação </vt:lpstr>
      <vt:lpstr>Registro, sistematização, monitoramento e avaliação </vt:lpstr>
      <vt:lpstr>Apresentação do PowerPoint</vt:lpstr>
      <vt:lpstr>Reflorestar mentes, corações, corpos e territórios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Elizabeth Mariza Marinho</dc:creator>
  <cp:lastModifiedBy>Elizabeth Mariza Marinho</cp:lastModifiedBy>
  <cp:revision>18</cp:revision>
  <dcterms:created xsi:type="dcterms:W3CDTF">2021-04-23T15:50:41Z</dcterms:created>
  <dcterms:modified xsi:type="dcterms:W3CDTF">2021-09-10T16:13:57Z</dcterms:modified>
</cp:coreProperties>
</file>