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4" r:id="rId2"/>
    <p:sldId id="278" r:id="rId3"/>
    <p:sldId id="279" r:id="rId4"/>
    <p:sldId id="280" r:id="rId5"/>
    <p:sldId id="403" r:id="rId6"/>
    <p:sldId id="404" r:id="rId7"/>
    <p:sldId id="405" r:id="rId8"/>
    <p:sldId id="406" r:id="rId9"/>
    <p:sldId id="407" r:id="rId10"/>
    <p:sldId id="408" r:id="rId11"/>
    <p:sldId id="409" r:id="rId12"/>
    <p:sldId id="410" r:id="rId13"/>
    <p:sldId id="293" r:id="rId14"/>
    <p:sldId id="411" r:id="rId15"/>
    <p:sldId id="333" r:id="rId16"/>
    <p:sldId id="401" r:id="rId17"/>
    <p:sldId id="337" r:id="rId18"/>
    <p:sldId id="417" r:id="rId19"/>
    <p:sldId id="412" r:id="rId20"/>
    <p:sldId id="413" r:id="rId21"/>
    <p:sldId id="418" r:id="rId22"/>
    <p:sldId id="414" r:id="rId23"/>
    <p:sldId id="415" r:id="rId24"/>
    <p:sldId id="416" r:id="rId25"/>
    <p:sldId id="399" r:id="rId26"/>
  </p:sldIdLst>
  <p:sldSz cx="9144000" cy="6858000" type="screen4x3"/>
  <p:notesSz cx="6858000" cy="9144000"/>
  <p:defaultTextStyle>
    <a:defPPr>
      <a:defRPr lang="pt-BR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CC00"/>
    <a:srgbClr val="CC9900"/>
    <a:srgbClr val="FF99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4671" autoAdjust="0"/>
  </p:normalViewPr>
  <p:slideViewPr>
    <p:cSldViewPr>
      <p:cViewPr>
        <p:scale>
          <a:sx n="50" d="100"/>
          <a:sy n="50" d="100"/>
        </p:scale>
        <p:origin x="1300" y="1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F8850EA-4E4F-4778-8BA6-3859684E8D39}" type="datetimeFigureOut">
              <a:rPr lang="pt-BR"/>
              <a:pPr>
                <a:defRPr/>
              </a:pPr>
              <a:t>11/06/2021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C335D3A-CEA3-419E-AA5A-23A902C4AC8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797ED4D-92B0-4C47-A2D6-42467CFEEBEA}" type="datetimeFigureOut">
              <a:rPr lang="pt-BR"/>
              <a:pPr>
                <a:defRPr/>
              </a:pPr>
              <a:t>11/06/2021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D9E4952-098C-4227-872B-33B6BF369BF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09E250B-9FFD-4DBA-9987-51B5DA02CD74}" type="datetimeFigureOut">
              <a:rPr lang="pt-BR"/>
              <a:pPr>
                <a:defRPr/>
              </a:pPr>
              <a:t>11/06/2021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685B987-5382-47DF-A6FC-0BE7FD61F1A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FBFA0FA-C56C-4718-B323-6FB22620D218}" type="datetimeFigureOut">
              <a:rPr lang="pt-BR"/>
              <a:pPr>
                <a:defRPr/>
              </a:pPr>
              <a:t>11/06/2021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A8AACA4-6491-4331-A634-04D6C49D967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A273017-5DEB-4D3D-A923-8691264588B5}" type="datetimeFigureOut">
              <a:rPr lang="pt-BR"/>
              <a:pPr>
                <a:defRPr/>
              </a:pPr>
              <a:t>11/06/2021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B67D0C-621E-4590-A826-734258FA692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19876B9-92EC-46F2-8441-68FEDA356C1B}" type="datetimeFigureOut">
              <a:rPr lang="pt-BR"/>
              <a:pPr>
                <a:defRPr/>
              </a:pPr>
              <a:t>11/06/2021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12289BE-DC38-4C0C-B566-BC2FC28B2A8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E8C56F9-7041-4E65-B7FB-369DC104D5D0}" type="datetimeFigureOut">
              <a:rPr lang="pt-BR"/>
              <a:pPr>
                <a:defRPr/>
              </a:pPr>
              <a:t>11/06/2021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121CA09-02AE-48FB-AAE9-9E38CADA20D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4165E98-852C-40BD-BE22-A9AB11A28771}" type="datetimeFigureOut">
              <a:rPr lang="pt-BR"/>
              <a:pPr>
                <a:defRPr/>
              </a:pPr>
              <a:t>11/06/2021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29D7191-76EA-46F8-B46D-15E217B6210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A6842BA-ED6B-42C6-B9E4-D732FEFC34E2}" type="datetimeFigureOut">
              <a:rPr lang="pt-BR"/>
              <a:pPr>
                <a:defRPr/>
              </a:pPr>
              <a:t>11/06/2021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D5915F4-2D97-45E3-B8BF-2F086E32034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062FEA5-178B-402E-8459-2AFF5C64DBEC}" type="datetimeFigureOut">
              <a:rPr lang="pt-BR"/>
              <a:pPr>
                <a:defRPr/>
              </a:pPr>
              <a:t>11/06/2021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0872DF-7A53-4C88-AC35-AD49EADC6EA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355262B-C6CE-46DE-A093-49B1D6F0AA0B}" type="datetimeFigureOut">
              <a:rPr lang="pt-BR"/>
              <a:pPr>
                <a:defRPr/>
              </a:pPr>
              <a:t>11/06/2021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F242B31-85A9-44D7-AB8B-A37E5D49070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ssio.ribeiro\Desktop\Desktop\TailorMade\sinpeem_topo.jpg"/>
          <p:cNvPicPr>
            <a:picLocks noChangeAspect="1" noChangeArrowheads="1"/>
          </p:cNvPicPr>
          <p:nvPr userDrawn="1"/>
        </p:nvPicPr>
        <p:blipFill>
          <a:blip r:embed="rId13"/>
          <a:srcRect r="2733"/>
          <a:stretch>
            <a:fillRect/>
          </a:stretch>
        </p:blipFill>
        <p:spPr bwMode="auto">
          <a:xfrm>
            <a:off x="0" y="1270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2" descr="C:\Users\cassio.ribeiro\Desktop\Desktop\TailorMade\sinpeem_footer.jpg"/>
          <p:cNvPicPr>
            <a:picLocks noChangeAspect="1" noChangeArrowheads="1"/>
          </p:cNvPicPr>
          <p:nvPr userDrawn="1"/>
        </p:nvPicPr>
        <p:blipFill>
          <a:blip r:embed="rId14"/>
          <a:srcRect l="19800"/>
          <a:stretch>
            <a:fillRect/>
          </a:stretch>
        </p:blipFill>
        <p:spPr bwMode="auto">
          <a:xfrm>
            <a:off x="0" y="6421438"/>
            <a:ext cx="91440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blind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miriamspr@yahoo.com.br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kvHhmGcFGn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vHhmGcFGnQ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72423" y="5030583"/>
            <a:ext cx="5292080" cy="2204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pt-BR" sz="2000" b="1" dirty="0">
              <a:solidFill>
                <a:srgbClr val="002060"/>
              </a:solidFill>
            </a:endParaRPr>
          </a:p>
          <a:p>
            <a:pPr algn="ctr">
              <a:buNone/>
            </a:pPr>
            <a:endParaRPr lang="pt-BR" sz="2000" b="1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pt-BR" sz="2000" b="1" dirty="0">
                <a:solidFill>
                  <a:srgbClr val="002060"/>
                </a:solidFill>
              </a:rPr>
              <a:t>Profa. Ms. Miriam Esperidião de Araúj0</a:t>
            </a:r>
          </a:p>
          <a:p>
            <a:pPr algn="ctr">
              <a:buNone/>
            </a:pPr>
            <a:r>
              <a:rPr lang="pt-BR" i="1" dirty="0">
                <a:solidFill>
                  <a:srgbClr val="002060"/>
                </a:solidFill>
              </a:rPr>
              <a:t>Psicóloga e Mestre em Psicologia Social (IP – USP)</a:t>
            </a:r>
          </a:p>
          <a:p>
            <a:pPr algn="ctr">
              <a:buNone/>
            </a:pPr>
            <a:r>
              <a:rPr lang="pt-BR" i="1" dirty="0">
                <a:solidFill>
                  <a:srgbClr val="002060"/>
                </a:solidFill>
              </a:rPr>
              <a:t>E-mail: </a:t>
            </a:r>
            <a:r>
              <a:rPr lang="pt-BR" i="1" dirty="0">
                <a:solidFill>
                  <a:srgbClr val="002060"/>
                </a:solidFill>
                <a:hlinkClick r:id="rId2"/>
              </a:rPr>
              <a:t>miriamspr@yahoo.com.br</a:t>
            </a:r>
            <a:endParaRPr lang="pt-BR" i="1" dirty="0">
              <a:solidFill>
                <a:srgbClr val="002060"/>
              </a:solidFill>
            </a:endParaRPr>
          </a:p>
          <a:p>
            <a:pPr algn="ctr">
              <a:buNone/>
            </a:pPr>
            <a:endParaRPr lang="pt-BR" sz="1000" i="1" dirty="0">
              <a:solidFill>
                <a:srgbClr val="002060"/>
              </a:solidFill>
            </a:endParaRPr>
          </a:p>
          <a:p>
            <a:pPr algn="ctr">
              <a:buNone/>
            </a:pPr>
            <a:endParaRPr lang="pt-BR" i="1" dirty="0">
              <a:solidFill>
                <a:srgbClr val="002060"/>
              </a:solidFill>
            </a:endParaRPr>
          </a:p>
          <a:p>
            <a:pPr algn="ctr">
              <a:buNone/>
            </a:pPr>
            <a:endParaRPr lang="pt-BR" dirty="0">
              <a:solidFill>
                <a:srgbClr val="002060"/>
              </a:solidFill>
            </a:endParaRPr>
          </a:p>
        </p:txBody>
      </p:sp>
      <p:pic>
        <p:nvPicPr>
          <p:cNvPr id="1026" name="Picture 2" descr="Nova Escola Box | Morte e luto na pandemia: qual o papel da escola?">
            <a:extLst>
              <a:ext uri="{FF2B5EF4-FFF2-40B4-BE49-F238E27FC236}">
                <a16:creationId xmlns:a16="http://schemas.microsoft.com/office/drawing/2014/main" id="{F50B3952-9BB5-4628-98C2-0C8EBAB3B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92" y="836712"/>
            <a:ext cx="7800641" cy="479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5"/>
          <p:cNvSpPr>
            <a:spLocks noGrp="1"/>
          </p:cNvSpPr>
          <p:nvPr>
            <p:ph/>
          </p:nvPr>
        </p:nvSpPr>
        <p:spPr>
          <a:xfrm>
            <a:off x="404814" y="-99392"/>
            <a:ext cx="7407546" cy="381642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t-BR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t-BR" sz="15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t-BR" sz="1500" b="1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pt-BR" sz="1500" b="1" dirty="0">
                <a:solidFill>
                  <a:schemeClr val="bg1"/>
                </a:solidFill>
              </a:rPr>
              <a:t>   </a:t>
            </a:r>
          </a:p>
          <a:p>
            <a:pPr algn="ctr">
              <a:buNone/>
            </a:pPr>
            <a:endParaRPr lang="pt-BR" sz="15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t-BR" sz="15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t-BR" sz="15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t-BR" sz="15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t-BR" sz="15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t-BR" sz="15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t-BR" sz="15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t-BR" sz="500" b="1" dirty="0">
              <a:solidFill>
                <a:schemeClr val="bg1"/>
              </a:solidFill>
            </a:endParaRPr>
          </a:p>
          <a:p>
            <a:pPr indent="304800"/>
            <a:endParaRPr lang="pt-BR" sz="25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304800"/>
            <a:endParaRPr lang="pt-BR" sz="2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buNone/>
            </a:pPr>
            <a:endParaRPr lang="pt-BR" sz="44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t-BR" sz="44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t-BR" sz="3800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5322A8-E05A-4A71-8B92-002493EF9EF7}"/>
              </a:ext>
            </a:extLst>
          </p:cNvPr>
          <p:cNvSpPr txBox="1"/>
          <p:nvPr/>
        </p:nvSpPr>
        <p:spPr>
          <a:xfrm>
            <a:off x="3966177" y="944053"/>
            <a:ext cx="4572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/>
            <a:r>
              <a:rPr lang="pt-BR" sz="33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 contribuições da psicologia para uma sociedade enlutada na escola</a:t>
            </a:r>
            <a:endParaRPr lang="pt-BR" sz="33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buNone/>
            </a:pP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06936"/>
      </p:ext>
    </p:extLst>
  </p:cSld>
  <p:clrMapOvr>
    <a:masterClrMapping/>
  </p:clrMapOvr>
  <p:transition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>
            <a:extLst>
              <a:ext uri="{FF2B5EF4-FFF2-40B4-BE49-F238E27FC236}">
                <a16:creationId xmlns:a16="http://schemas.microsoft.com/office/drawing/2014/main" id="{4E729C8A-CF55-4076-B7AC-6C73A0219766}"/>
              </a:ext>
            </a:extLst>
          </p:cNvPr>
          <p:cNvSpPr txBox="1">
            <a:spLocks/>
          </p:cNvSpPr>
          <p:nvPr/>
        </p:nvSpPr>
        <p:spPr>
          <a:xfrm>
            <a:off x="1043608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38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ETAPAS DA VIDA: Infância</a:t>
            </a:r>
          </a:p>
        </p:txBody>
      </p:sp>
      <p:pic>
        <p:nvPicPr>
          <p:cNvPr id="8" name="Espaço Reservado para Conteúdo 3">
            <a:extLst>
              <a:ext uri="{FF2B5EF4-FFF2-40B4-BE49-F238E27FC236}">
                <a16:creationId xmlns:a16="http://schemas.microsoft.com/office/drawing/2014/main" id="{D96A1DFD-98C7-4C7D-8F32-22D096635D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r="1" b="1"/>
          <a:stretch/>
        </p:blipFill>
        <p:spPr>
          <a:xfrm>
            <a:off x="457200" y="1600200"/>
            <a:ext cx="4038600" cy="4525963"/>
          </a:xfrm>
          <a:noFill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D5BE5DF-7BD8-4AD2-82A7-5067F916953C}"/>
              </a:ext>
            </a:extLst>
          </p:cNvPr>
          <p:cNvSpPr txBox="1"/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 algn="l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latin typeface="+mn-lt"/>
              </a:rPr>
              <a:t>Até os dois anos de idade – a criança não tem um conceito sobre o que é a morte, mas pode senti-la pela ausência de pessoas importantes.</a:t>
            </a:r>
          </a:p>
          <a:p>
            <a:pPr marL="285750" indent="-285750" algn="l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pt-BR" dirty="0">
              <a:latin typeface="+mn-lt"/>
            </a:endParaRPr>
          </a:p>
          <a:p>
            <a:pPr marL="285750" indent="-285750" algn="l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latin typeface="+mn-lt"/>
              </a:rPr>
              <a:t>Dois a seis anos – a criança não entende a morte como final: mesmo que alguém morra poderá reviver logo em seguida. A criança pode sentir-se culpada pela morte de um ente querido, pois é autocentrada.</a:t>
            </a:r>
          </a:p>
          <a:p>
            <a:pPr marL="285750" indent="-285750" algn="l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pt-BR" dirty="0">
              <a:latin typeface="+mn-lt"/>
            </a:endParaRPr>
          </a:p>
          <a:p>
            <a:pPr marL="285750" indent="-285750" algn="l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pt-BR" dirty="0">
                <a:latin typeface="+mn-lt"/>
              </a:rPr>
              <a:t>A partir dos sete anos: a criança entende a morte como irreversível.</a:t>
            </a:r>
          </a:p>
        </p:txBody>
      </p:sp>
    </p:spTree>
    <p:extLst>
      <p:ext uri="{BB962C8B-B14F-4D97-AF65-F5344CB8AC3E}">
        <p14:creationId xmlns:p14="http://schemas.microsoft.com/office/powerpoint/2010/main" val="2444901835"/>
      </p:ext>
    </p:extLst>
  </p:cSld>
  <p:clrMapOvr>
    <a:masterClrMapping/>
  </p:clrMapOvr>
  <p:transition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A631ABA-2E72-4E99-A96B-EC63033F5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646" y="3025591"/>
            <a:ext cx="3514322" cy="1830612"/>
          </a:xfrm>
          <a:prstGeom prst="rect">
            <a:avLst/>
          </a:prstGeom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B552A5F2-35C0-4ADF-A914-131B99B31E6E}"/>
              </a:ext>
            </a:extLst>
          </p:cNvPr>
          <p:cNvSpPr txBox="1">
            <a:spLocks/>
          </p:cNvSpPr>
          <p:nvPr/>
        </p:nvSpPr>
        <p:spPr>
          <a:xfrm>
            <a:off x="1259632" y="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38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ETAPAS DA VIDA: Adolescência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1235E4C-9F7D-4468-B3B3-900CB30B4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70" y="942965"/>
            <a:ext cx="3893870" cy="2595913"/>
          </a:xfrm>
        </p:spPr>
      </p:pic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AF7D99B-1741-4874-8DC3-F932458F4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874" y="933665"/>
            <a:ext cx="3240360" cy="226786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0DACE1B-17D7-45DC-921B-58F1BCFB7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618" y="3429000"/>
            <a:ext cx="1940596" cy="232567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A81A8D4-790F-41AC-8B70-0F813E26C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69" y="4970955"/>
            <a:ext cx="2017459" cy="1156800"/>
          </a:xfrm>
          <a:prstGeom prst="rect">
            <a:avLst/>
          </a:prstGeom>
        </p:spPr>
      </p:pic>
      <p:pic>
        <p:nvPicPr>
          <p:cNvPr id="2050" name="Picture 2" descr="Para cada 10 vagas abertas de jovem aprendiz, 9 são fechadas | VEJA">
            <a:extLst>
              <a:ext uri="{FF2B5EF4-FFF2-40B4-BE49-F238E27FC236}">
                <a16:creationId xmlns:a16="http://schemas.microsoft.com/office/drawing/2014/main" id="{D720B511-521C-4184-A0D5-5FA142EB6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67" y="3538878"/>
            <a:ext cx="313234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441857"/>
      </p:ext>
    </p:extLst>
  </p:cSld>
  <p:clrMapOvr>
    <a:masterClrMapping/>
  </p:clrMapOvr>
  <p:transition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8253D47-D00B-4780-B4F5-61DFF3DD2EA1}"/>
              </a:ext>
            </a:extLst>
          </p:cNvPr>
          <p:cNvSpPr txBox="1"/>
          <p:nvPr/>
        </p:nvSpPr>
        <p:spPr>
          <a:xfrm>
            <a:off x="971600" y="122928"/>
            <a:ext cx="806489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33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ETAPAS DA VIDA: Vida Adulta e Velhice</a:t>
            </a:r>
          </a:p>
        </p:txBody>
      </p:sp>
      <p:pic>
        <p:nvPicPr>
          <p:cNvPr id="3074" name="Picture 2" descr="Adulto, 12 segredos que ninguém conta sobre a ser adulto">
            <a:extLst>
              <a:ext uri="{FF2B5EF4-FFF2-40B4-BE49-F238E27FC236}">
                <a16:creationId xmlns:a16="http://schemas.microsoft.com/office/drawing/2014/main" id="{3582A2ED-6560-44C5-87BF-F6D5CC5D4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7893"/>
            <a:ext cx="5184576" cy="358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ço Reservado para Conteúdo 3">
            <a:extLst>
              <a:ext uri="{FF2B5EF4-FFF2-40B4-BE49-F238E27FC236}">
                <a16:creationId xmlns:a16="http://schemas.microsoft.com/office/drawing/2014/main" id="{66F93591-F018-493A-A0D7-D26AAE0D6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358053"/>
            <a:ext cx="3582054" cy="3582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2486848"/>
      </p:ext>
    </p:extLst>
  </p:cSld>
  <p:clrMapOvr>
    <a:masterClrMapping/>
  </p:clrMapOvr>
  <p:transition>
    <p:blind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inco maiores arrependimentos antes de morr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2536" y="19844"/>
            <a:ext cx="9937104" cy="6073452"/>
          </a:xfrm>
        </p:spPr>
      </p:pic>
    </p:spTree>
    <p:extLst>
      <p:ext uri="{BB962C8B-B14F-4D97-AF65-F5344CB8AC3E}">
        <p14:creationId xmlns:p14="http://schemas.microsoft.com/office/powerpoint/2010/main" val="128322954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704667" cy="1981200"/>
          </a:xfrm>
        </p:spPr>
        <p:txBody>
          <a:bodyPr>
            <a:noAutofit/>
          </a:bodyPr>
          <a:lstStyle/>
          <a:p>
            <a:pPr marL="114300" indent="0" algn="l"/>
            <a:r>
              <a:rPr lang="pt-BR" sz="3000" dirty="0"/>
              <a:t>Elisabeth </a:t>
            </a:r>
            <a:r>
              <a:rPr lang="pt-BR" sz="3000" dirty="0" err="1"/>
              <a:t>Kübler</a:t>
            </a:r>
            <a:r>
              <a:rPr lang="pt-BR" sz="3000" dirty="0"/>
              <a:t>- Ross (1975):</a:t>
            </a:r>
            <a:br>
              <a:rPr lang="pt-BR" sz="3000" dirty="0"/>
            </a:br>
            <a:endParaRPr lang="pt-BR" sz="3000" b="1" i="1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D5781CF-69D6-4CDB-BF1A-DA5D6CCAC77E}"/>
              </a:ext>
            </a:extLst>
          </p:cNvPr>
          <p:cNvSpPr txBox="1"/>
          <p:nvPr/>
        </p:nvSpPr>
        <p:spPr>
          <a:xfrm>
            <a:off x="1765291" y="113521"/>
            <a:ext cx="735464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i="1" dirty="0">
                <a:solidFill>
                  <a:schemeClr val="bg1"/>
                </a:solidFill>
              </a:rPr>
              <a:t>OS CINCO ESTÁGIOS DO LUTO </a:t>
            </a:r>
            <a:endParaRPr lang="pt-BR" sz="3500" i="1" dirty="0">
              <a:solidFill>
                <a:schemeClr val="bg1"/>
              </a:solidFill>
            </a:endParaRPr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2813DDA0-E653-40DB-870C-CAECCA164189}"/>
              </a:ext>
            </a:extLst>
          </p:cNvPr>
          <p:cNvSpPr/>
          <p:nvPr/>
        </p:nvSpPr>
        <p:spPr>
          <a:xfrm>
            <a:off x="294739" y="2650261"/>
            <a:ext cx="8424936" cy="2799164"/>
          </a:xfrm>
          <a:custGeom>
            <a:avLst/>
            <a:gdLst>
              <a:gd name="connsiteX0" fmla="*/ 0 w 5056133"/>
              <a:gd name="connsiteY0" fmla="*/ 422910 h 2403891"/>
              <a:gd name="connsiteX1" fmla="*/ 2903220 w 5056133"/>
              <a:gd name="connsiteY1" fmla="*/ 2103120 h 2403891"/>
              <a:gd name="connsiteX2" fmla="*/ 2903220 w 5056133"/>
              <a:gd name="connsiteY2" fmla="*/ 2103120 h 2403891"/>
              <a:gd name="connsiteX3" fmla="*/ 5040630 w 5056133"/>
              <a:gd name="connsiteY3" fmla="*/ 0 h 2403891"/>
              <a:gd name="connsiteX4" fmla="*/ 3749040 w 5056133"/>
              <a:gd name="connsiteY4" fmla="*/ 2320290 h 2403891"/>
              <a:gd name="connsiteX5" fmla="*/ 1554480 w 5056133"/>
              <a:gd name="connsiteY5" fmla="*/ 1760220 h 2403891"/>
              <a:gd name="connsiteX6" fmla="*/ 3920490 w 5056133"/>
              <a:gd name="connsiteY6" fmla="*/ 1828800 h 2403891"/>
              <a:gd name="connsiteX7" fmla="*/ 3028950 w 5056133"/>
              <a:gd name="connsiteY7" fmla="*/ 2354580 h 2403891"/>
              <a:gd name="connsiteX8" fmla="*/ 0 w 5056133"/>
              <a:gd name="connsiteY8" fmla="*/ 422910 h 240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6133" h="2403891">
                <a:moveTo>
                  <a:pt x="0" y="422910"/>
                </a:moveTo>
                <a:lnTo>
                  <a:pt x="2903220" y="2103120"/>
                </a:lnTo>
                <a:lnTo>
                  <a:pt x="2903220" y="2103120"/>
                </a:lnTo>
                <a:lnTo>
                  <a:pt x="5040630" y="0"/>
                </a:lnTo>
                <a:cubicBezTo>
                  <a:pt x="5181600" y="36195"/>
                  <a:pt x="4330065" y="2026920"/>
                  <a:pt x="3749040" y="2320290"/>
                </a:cubicBezTo>
                <a:cubicBezTo>
                  <a:pt x="3168015" y="2613660"/>
                  <a:pt x="1525905" y="1842135"/>
                  <a:pt x="1554480" y="1760220"/>
                </a:cubicBezTo>
                <a:cubicBezTo>
                  <a:pt x="1583055" y="1678305"/>
                  <a:pt x="3674745" y="1729740"/>
                  <a:pt x="3920490" y="1828800"/>
                </a:cubicBezTo>
                <a:cubicBezTo>
                  <a:pt x="4166235" y="1927860"/>
                  <a:pt x="3678555" y="2586990"/>
                  <a:pt x="3028950" y="2354580"/>
                </a:cubicBezTo>
                <a:cubicBezTo>
                  <a:pt x="2379345" y="2122170"/>
                  <a:pt x="1201102" y="1278255"/>
                  <a:pt x="0" y="42291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09F0D3D-0EFB-4E93-B621-0187FCAB5084}"/>
              </a:ext>
            </a:extLst>
          </p:cNvPr>
          <p:cNvSpPr/>
          <p:nvPr/>
        </p:nvSpPr>
        <p:spPr>
          <a:xfrm>
            <a:off x="1043608" y="3270080"/>
            <a:ext cx="288032" cy="2880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52422164-B582-471C-A2B8-B7C8CE45F4A5}"/>
              </a:ext>
            </a:extLst>
          </p:cNvPr>
          <p:cNvSpPr/>
          <p:nvPr/>
        </p:nvSpPr>
        <p:spPr>
          <a:xfrm>
            <a:off x="1835696" y="3655937"/>
            <a:ext cx="288032" cy="2880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EB4510B-A244-46B9-A1DF-3A9AB3658DE3}"/>
              </a:ext>
            </a:extLst>
          </p:cNvPr>
          <p:cNvSpPr/>
          <p:nvPr/>
        </p:nvSpPr>
        <p:spPr>
          <a:xfrm>
            <a:off x="5009360" y="4757976"/>
            <a:ext cx="288032" cy="2880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163ECBE-2F4F-4232-8ED3-FA9BBC3FC852}"/>
              </a:ext>
            </a:extLst>
          </p:cNvPr>
          <p:cNvSpPr/>
          <p:nvPr/>
        </p:nvSpPr>
        <p:spPr>
          <a:xfrm>
            <a:off x="6753421" y="3726714"/>
            <a:ext cx="288032" cy="2880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F0FF098-EF52-44B7-B066-FCCF53883224}"/>
              </a:ext>
            </a:extLst>
          </p:cNvPr>
          <p:cNvSpPr/>
          <p:nvPr/>
        </p:nvSpPr>
        <p:spPr>
          <a:xfrm>
            <a:off x="3082430" y="4204776"/>
            <a:ext cx="288032" cy="2880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5026A8D-D008-49C5-B495-ED5153E37316}"/>
              </a:ext>
            </a:extLst>
          </p:cNvPr>
          <p:cNvSpPr txBox="1"/>
          <p:nvPr/>
        </p:nvSpPr>
        <p:spPr>
          <a:xfrm>
            <a:off x="654509" y="4020110"/>
            <a:ext cx="1386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2060"/>
                </a:solidFill>
              </a:rPr>
              <a:t>Raiva</a:t>
            </a:r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97B06A0-D0D9-48E4-A9CF-D330AE9DF72A}"/>
              </a:ext>
            </a:extLst>
          </p:cNvPr>
          <p:cNvSpPr txBox="1"/>
          <p:nvPr/>
        </p:nvSpPr>
        <p:spPr>
          <a:xfrm>
            <a:off x="2246563" y="3726714"/>
            <a:ext cx="1764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2060"/>
                </a:solidFill>
              </a:rPr>
              <a:t>Barganha</a:t>
            </a:r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88E4136-B90A-49EB-9EEC-6D4381958AAD}"/>
              </a:ext>
            </a:extLst>
          </p:cNvPr>
          <p:cNvSpPr txBox="1"/>
          <p:nvPr/>
        </p:nvSpPr>
        <p:spPr>
          <a:xfrm>
            <a:off x="4245181" y="4096840"/>
            <a:ext cx="1528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2060"/>
                </a:solidFill>
              </a:rPr>
              <a:t>Depressão </a:t>
            </a:r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A9D0A26-30D5-4DE9-97CF-4556C69CB769}"/>
              </a:ext>
            </a:extLst>
          </p:cNvPr>
          <p:cNvSpPr txBox="1"/>
          <p:nvPr/>
        </p:nvSpPr>
        <p:spPr>
          <a:xfrm>
            <a:off x="163578" y="2696275"/>
            <a:ext cx="1715556" cy="374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2060"/>
                </a:solidFill>
              </a:rPr>
              <a:t>Negação</a:t>
            </a:r>
            <a:endParaRPr lang="pt-BR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289877D-28F5-4DFB-8E93-3D0C31D5D0CA}"/>
              </a:ext>
            </a:extLst>
          </p:cNvPr>
          <p:cNvSpPr txBox="1"/>
          <p:nvPr/>
        </p:nvSpPr>
        <p:spPr>
          <a:xfrm>
            <a:off x="5259105" y="3211068"/>
            <a:ext cx="1971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2060"/>
                </a:solidFill>
              </a:rPr>
              <a:t>Aceitação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2243688"/>
      </p:ext>
    </p:extLst>
  </p:cSld>
  <p:clrMapOvr>
    <a:masterClrMapping/>
  </p:clrMapOvr>
  <p:transition>
    <p:blind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Laços de Família Camila raspa o cabel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16" y="135219"/>
            <a:ext cx="9218204" cy="6913653"/>
          </a:xfrm>
        </p:spPr>
      </p:pic>
    </p:spTree>
    <p:extLst>
      <p:ext uri="{BB962C8B-B14F-4D97-AF65-F5344CB8AC3E}">
        <p14:creationId xmlns:p14="http://schemas.microsoft.com/office/powerpoint/2010/main" val="2626055401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3">
            <a:extLst>
              <a:ext uri="{FF2B5EF4-FFF2-40B4-BE49-F238E27FC236}">
                <a16:creationId xmlns:a16="http://schemas.microsoft.com/office/drawing/2014/main" id="{F80DE2ED-B020-4406-965D-B4A490BD4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3" y="1136154"/>
            <a:ext cx="3693965" cy="4957142"/>
          </a:xfrm>
        </p:spPr>
      </p:pic>
    </p:spTree>
    <p:extLst>
      <p:ext uri="{BB962C8B-B14F-4D97-AF65-F5344CB8AC3E}">
        <p14:creationId xmlns:p14="http://schemas.microsoft.com/office/powerpoint/2010/main" val="3181491608"/>
      </p:ext>
    </p:extLst>
  </p:cSld>
  <p:clrMapOvr>
    <a:masterClrMapping/>
  </p:clrMapOvr>
  <p:transition>
    <p:blind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A GIRAFA - Os 5 estágios do comportamento human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69926"/>
          </a:xfrm>
        </p:spPr>
      </p:pic>
    </p:spTree>
    <p:extLst>
      <p:ext uri="{BB962C8B-B14F-4D97-AF65-F5344CB8AC3E}">
        <p14:creationId xmlns:p14="http://schemas.microsoft.com/office/powerpoint/2010/main" val="1637994091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arte abstrata de mãos de adultos e crianças empilhadas juntas,  colaborador, união, juntando-se ao trabalho em equipe | Foto Premium">
            <a:extLst>
              <a:ext uri="{FF2B5EF4-FFF2-40B4-BE49-F238E27FC236}">
                <a16:creationId xmlns:a16="http://schemas.microsoft.com/office/drawing/2014/main" id="{B0DB244D-79D2-4DBC-8394-4C008A170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728"/>
            <a:ext cx="8229600" cy="540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A088AA7-950D-42C8-9D54-30B61450D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32" y="2857500"/>
            <a:ext cx="8229600" cy="1143000"/>
          </a:xfrm>
        </p:spPr>
        <p:txBody>
          <a:bodyPr/>
          <a:lstStyle/>
          <a:p>
            <a:r>
              <a:rPr lang="pt-BR" sz="5000" b="1" dirty="0">
                <a:solidFill>
                  <a:schemeClr val="bg1"/>
                </a:solidFill>
              </a:rPr>
              <a:t>Acolhendo o luto na escola</a:t>
            </a:r>
          </a:p>
        </p:txBody>
      </p:sp>
    </p:spTree>
    <p:extLst>
      <p:ext uri="{BB962C8B-B14F-4D97-AF65-F5344CB8AC3E}">
        <p14:creationId xmlns:p14="http://schemas.microsoft.com/office/powerpoint/2010/main" val="1807375082"/>
      </p:ext>
    </p:extLst>
  </p:cSld>
  <p:clrMapOvr>
    <a:masterClrMapping/>
  </p:clrMapOvr>
  <p:transition>
    <p:blind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9333" y="-33660"/>
            <a:ext cx="7704667" cy="864096"/>
          </a:xfrm>
        </p:spPr>
        <p:txBody>
          <a:bodyPr>
            <a:normAutofit/>
          </a:bodyPr>
          <a:lstStyle/>
          <a:p>
            <a:r>
              <a:rPr lang="pt-BR" sz="4600" b="1" i="1" dirty="0">
                <a:solidFill>
                  <a:schemeClr val="bg1"/>
                </a:solidFill>
              </a:rPr>
              <a:t>Educação e Luto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B9B58CA-8AF4-4F9F-B216-35DA8251564A}"/>
              </a:ext>
            </a:extLst>
          </p:cNvPr>
          <p:cNvSpPr txBox="1"/>
          <p:nvPr/>
        </p:nvSpPr>
        <p:spPr>
          <a:xfrm>
            <a:off x="539553" y="1484784"/>
            <a:ext cx="792069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pt-BR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procurar relembrar as próprias vivências sobre o tema para investigar como você lida com o assunto; </a:t>
            </a:r>
          </a:p>
          <a:p>
            <a:pPr lvl="0" algn="just"/>
            <a:endParaRPr lang="pt-BR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pt-BR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quando possível, buscar abordar a discussão antes da ocorrência de crises, criando um ambiente acolhedor e respeitoso, sem sobressaltos; </a:t>
            </a:r>
          </a:p>
          <a:p>
            <a:pPr lvl="0" algn="just"/>
            <a:endParaRPr lang="pt-BR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pt-BR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tentar responder às perguntas</a:t>
            </a:r>
            <a:r>
              <a:rPr lang="pt-BR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forma objetiva e honesta e de acordo com o nível de desenvolvimento dos alunos.</a:t>
            </a:r>
          </a:p>
        </p:txBody>
      </p:sp>
    </p:spTree>
    <p:extLst>
      <p:ext uri="{BB962C8B-B14F-4D97-AF65-F5344CB8AC3E}">
        <p14:creationId xmlns:p14="http://schemas.microsoft.com/office/powerpoint/2010/main" val="2010238736"/>
      </p:ext>
    </p:extLst>
  </p:cSld>
  <p:clrMapOvr>
    <a:masterClrMapping/>
  </p:clrMapOvr>
  <p:transition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0308" y="0"/>
            <a:ext cx="6444433" cy="1099591"/>
          </a:xfrm>
        </p:spPr>
        <p:txBody>
          <a:bodyPr>
            <a:normAutofit/>
          </a:bodyPr>
          <a:lstStyle/>
          <a:p>
            <a:r>
              <a:rPr lang="pt-BR" sz="3800" b="1" i="1" dirty="0">
                <a:solidFill>
                  <a:schemeClr val="bg1"/>
                </a:solidFill>
              </a:rPr>
              <a:t>ESTRUTURA DO CURSO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0074" y="1484784"/>
            <a:ext cx="7842366" cy="4248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000" b="1" dirty="0">
                <a:solidFill>
                  <a:schemeClr val="accent5">
                    <a:lumMod val="75000"/>
                  </a:schemeClr>
                </a:solidFill>
              </a:rPr>
              <a:t>Módulo I – </a:t>
            </a:r>
            <a:r>
              <a:rPr lang="pt-BR" sz="3000" b="1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Diferentes concepções sobre a morte e o morrer</a:t>
            </a:r>
          </a:p>
          <a:p>
            <a:pPr marL="0" indent="0">
              <a:buNone/>
            </a:pPr>
            <a:endParaRPr lang="pt-BR" sz="3000" b="1" dirty="0">
              <a:solidFill>
                <a:srgbClr val="00B05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pt-BR" sz="3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visão de diferentes culturas.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pt-BR" sz="3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Atitudes frente à vida e seu fim.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pt-BR" sz="3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Família, religião, espiritualidade, morte e desenvolvimento humano</a:t>
            </a:r>
          </a:p>
          <a:p>
            <a:pPr marL="0" lvl="0" indent="0">
              <a:buClr>
                <a:schemeClr val="accent4"/>
              </a:buClr>
              <a:buSzPct val="100000"/>
              <a:buNone/>
            </a:pPr>
            <a:endParaRPr lang="pt-BR" sz="2900" dirty="0"/>
          </a:p>
        </p:txBody>
      </p:sp>
    </p:spTree>
    <p:extLst>
      <p:ext uri="{BB962C8B-B14F-4D97-AF65-F5344CB8AC3E}">
        <p14:creationId xmlns:p14="http://schemas.microsoft.com/office/powerpoint/2010/main" val="1061583645"/>
      </p:ext>
    </p:extLst>
  </p:cSld>
  <p:clrMapOvr>
    <a:masterClrMapping/>
  </p:clrMapOvr>
  <p:transition>
    <p:blind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451BB53-BDEA-477C-BA4B-666633227344}"/>
              </a:ext>
            </a:extLst>
          </p:cNvPr>
          <p:cNvSpPr txBox="1"/>
          <p:nvPr/>
        </p:nvSpPr>
        <p:spPr>
          <a:xfrm>
            <a:off x="457200" y="1582340"/>
            <a:ext cx="82296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t-BR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permitir a expressão de sentimentos e a manifestação de dúvidas de qualquer indivíduo, sem repreensão; </a:t>
            </a:r>
          </a:p>
          <a:p>
            <a:pPr algn="l"/>
            <a:endParaRPr lang="pt-BR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t-BR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caso de dúvida ou falta de informação a respeito de alguma questão, ressaltar que é possível aprender juntos e então pesquisar o tema para retornar com mais dados e propor novas discussões. </a:t>
            </a:r>
          </a:p>
          <a:p>
            <a:pPr algn="l"/>
            <a:endParaRPr lang="pt-BR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t-BR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fomentar atividades e práticas voltadas para a valorização da vida, o cuidado com a saúde, o autocuidado e o estabelecimento do vínculo saudável entre as pessoas e aproximar a relação com a família e a comunidade. </a:t>
            </a:r>
            <a:endParaRPr lang="pt-BR" sz="25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CF148A1-7A01-4834-BEA8-790E9EAEE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pt-BR" sz="4600" b="1" i="1" dirty="0">
                <a:solidFill>
                  <a:schemeClr val="bg1"/>
                </a:solidFill>
              </a:rPr>
              <a:t>Educação e Luto</a:t>
            </a:r>
          </a:p>
        </p:txBody>
      </p:sp>
    </p:spTree>
    <p:extLst>
      <p:ext uri="{BB962C8B-B14F-4D97-AF65-F5344CB8AC3E}">
        <p14:creationId xmlns:p14="http://schemas.microsoft.com/office/powerpoint/2010/main" val="4133199153"/>
      </p:ext>
    </p:extLst>
  </p:cSld>
  <p:clrMapOvr>
    <a:masterClrMapping/>
  </p:clrMapOvr>
  <p:transition>
    <p:blind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AB63A7-B13C-419C-8A3B-76EF1EBB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48" y="-9624"/>
            <a:ext cx="8229600" cy="1143000"/>
          </a:xfrm>
        </p:spPr>
        <p:txBody>
          <a:bodyPr/>
          <a:lstStyle/>
          <a:p>
            <a:r>
              <a:rPr lang="pt-BR" sz="4400" b="1" i="1" dirty="0">
                <a:solidFill>
                  <a:schemeClr val="bg1"/>
                </a:solidFill>
              </a:rPr>
              <a:t>Educação e Luto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123EC3-A77D-4CED-B00D-70A05B33B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466728" cy="4525963"/>
          </a:xfrm>
        </p:spPr>
        <p:txBody>
          <a:bodyPr/>
          <a:lstStyle/>
          <a:p>
            <a:r>
              <a:rPr lang="pt-BR" dirty="0"/>
              <a:t>Morte </a:t>
            </a:r>
          </a:p>
          <a:p>
            <a:r>
              <a:rPr lang="pt-BR" dirty="0"/>
              <a:t>Perdas</a:t>
            </a:r>
          </a:p>
          <a:p>
            <a:r>
              <a:rPr lang="pt-BR" dirty="0"/>
              <a:t>Luto</a:t>
            </a:r>
          </a:p>
          <a:p>
            <a:r>
              <a:rPr lang="pt-BR" dirty="0"/>
              <a:t>Ciclos de vida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Suicídio</a:t>
            </a:r>
          </a:p>
          <a:p>
            <a:r>
              <a:rPr lang="pt-BR" dirty="0"/>
              <a:t>Eutanásia</a:t>
            </a:r>
          </a:p>
          <a:p>
            <a:endParaRPr lang="pt-BR" dirty="0"/>
          </a:p>
        </p:txBody>
      </p:sp>
      <p:sp>
        <p:nvSpPr>
          <p:cNvPr id="4" name="Chave Direita 3">
            <a:extLst>
              <a:ext uri="{FF2B5EF4-FFF2-40B4-BE49-F238E27FC236}">
                <a16:creationId xmlns:a16="http://schemas.microsoft.com/office/drawing/2014/main" id="{138C1A6E-24E0-4495-964C-755D78CA5778}"/>
              </a:ext>
            </a:extLst>
          </p:cNvPr>
          <p:cNvSpPr/>
          <p:nvPr/>
        </p:nvSpPr>
        <p:spPr>
          <a:xfrm>
            <a:off x="3131840" y="1600200"/>
            <a:ext cx="1584176" cy="41764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5D5EC658-D921-4C60-A276-C3BD9FC2DC84}"/>
              </a:ext>
            </a:extLst>
          </p:cNvPr>
          <p:cNvSpPr txBox="1">
            <a:spLocks/>
          </p:cNvSpPr>
          <p:nvPr/>
        </p:nvSpPr>
        <p:spPr>
          <a:xfrm>
            <a:off x="5004048" y="1600200"/>
            <a:ext cx="3466728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História</a:t>
            </a:r>
          </a:p>
          <a:p>
            <a:r>
              <a:rPr lang="pt-BR" dirty="0"/>
              <a:t>Geografia</a:t>
            </a:r>
          </a:p>
          <a:p>
            <a:r>
              <a:rPr lang="pt-BR" dirty="0"/>
              <a:t>Matemática</a:t>
            </a:r>
          </a:p>
          <a:p>
            <a:r>
              <a:rPr lang="pt-BR" dirty="0"/>
              <a:t>Biologia</a:t>
            </a:r>
          </a:p>
          <a:p>
            <a:r>
              <a:rPr lang="pt-BR" dirty="0"/>
              <a:t>Português/ Inglês</a:t>
            </a:r>
          </a:p>
          <a:p>
            <a:r>
              <a:rPr lang="pt-BR" dirty="0"/>
              <a:t>Educação Física</a:t>
            </a:r>
          </a:p>
          <a:p>
            <a:r>
              <a:rPr lang="pt-BR" dirty="0"/>
              <a:t>Artes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9814626"/>
      </p:ext>
    </p:extLst>
  </p:cSld>
  <p:clrMapOvr>
    <a:masterClrMapping/>
  </p:clrMapOvr>
  <p:transition>
    <p:blind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FA60E89-4264-4949-A13B-8290A955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56493"/>
            <a:ext cx="5486400" cy="566738"/>
          </a:xfrm>
        </p:spPr>
        <p:txBody>
          <a:bodyPr anchor="b">
            <a:noAutofit/>
          </a:bodyPr>
          <a:lstStyle/>
          <a:p>
            <a:r>
              <a:rPr lang="pt-BR" sz="40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Estratégias pedagógicas</a:t>
            </a:r>
          </a:p>
        </p:txBody>
      </p:sp>
      <p:pic>
        <p:nvPicPr>
          <p:cNvPr id="6" name="Picture 4" descr="Imagem relacionada">
            <a:extLst>
              <a:ext uri="{FF2B5EF4-FFF2-40B4-BE49-F238E27FC236}">
                <a16:creationId xmlns:a16="http://schemas.microsoft.com/office/drawing/2014/main" id="{9CAE0099-5723-481A-8BF8-5AD49C22C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078151"/>
            <a:ext cx="7553572" cy="270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7C6E23A-FB42-43F4-B145-EA9EEA19F961}"/>
              </a:ext>
            </a:extLst>
          </p:cNvPr>
          <p:cNvSpPr txBox="1"/>
          <p:nvPr/>
        </p:nvSpPr>
        <p:spPr>
          <a:xfrm>
            <a:off x="395536" y="4335586"/>
            <a:ext cx="5881936" cy="1913675"/>
          </a:xfrm>
          <a:prstGeom prst="rect">
            <a:avLst/>
          </a:prstGeom>
          <a:solidFill>
            <a:schemeClr val="bg2"/>
          </a:solidFill>
        </p:spPr>
        <p:txBody>
          <a:bodyPr numCol="2">
            <a:noAutofit/>
          </a:bodyPr>
          <a:lstStyle/>
          <a:p>
            <a:pPr algn="l" eaLnBrk="0" hangingPunct="0">
              <a:spcBef>
                <a:spcPct val="20000"/>
              </a:spcBef>
            </a:pPr>
            <a:r>
              <a:rPr lang="pt-BR" sz="1700" b="1" dirty="0">
                <a:latin typeface="+mn-lt"/>
              </a:rPr>
              <a:t>C</a:t>
            </a:r>
            <a:r>
              <a:rPr lang="pt-BR" sz="1700" b="1" kern="1200" dirty="0">
                <a:effectLst/>
                <a:latin typeface="+mn-lt"/>
                <a:ea typeface="+mn-ea"/>
                <a:cs typeface="+mn-cs"/>
              </a:rPr>
              <a:t>ontação de histórias</a:t>
            </a:r>
            <a:endParaRPr lang="pt-BR" sz="1700" b="1" kern="1200" dirty="0">
              <a:latin typeface="+mn-lt"/>
              <a:ea typeface="+mn-ea"/>
              <a:cs typeface="+mn-cs"/>
            </a:endParaRPr>
          </a:p>
          <a:p>
            <a:pPr algn="l" eaLnBrk="0" hangingPunct="0">
              <a:spcBef>
                <a:spcPct val="20000"/>
              </a:spcBef>
            </a:pPr>
            <a:r>
              <a:rPr lang="pt-BR" sz="1700" b="1" dirty="0">
                <a:latin typeface="+mn-lt"/>
              </a:rPr>
              <a:t>R</a:t>
            </a:r>
            <a:r>
              <a:rPr lang="pt-BR" sz="1700" b="1" kern="1200" dirty="0">
                <a:effectLst/>
                <a:latin typeface="+mn-lt"/>
                <a:ea typeface="+mn-ea"/>
                <a:cs typeface="+mn-cs"/>
              </a:rPr>
              <a:t>odas de conversa</a:t>
            </a:r>
            <a:endParaRPr lang="pt-BR" sz="1700" b="1" kern="1200" dirty="0">
              <a:latin typeface="+mn-lt"/>
              <a:ea typeface="+mn-ea"/>
              <a:cs typeface="+mn-cs"/>
            </a:endParaRPr>
          </a:p>
          <a:p>
            <a:pPr algn="l" eaLnBrk="0" hangingPunct="0">
              <a:spcBef>
                <a:spcPct val="20000"/>
              </a:spcBef>
            </a:pPr>
            <a:r>
              <a:rPr lang="pt-BR" sz="1700" b="1" kern="1200" dirty="0">
                <a:effectLst/>
                <a:latin typeface="+mn-lt"/>
                <a:ea typeface="+mn-ea"/>
                <a:cs typeface="+mn-cs"/>
              </a:rPr>
              <a:t>Dramatizações, mímica</a:t>
            </a:r>
          </a:p>
          <a:p>
            <a:pPr algn="l" eaLnBrk="0" hangingPunct="0">
              <a:spcBef>
                <a:spcPct val="20000"/>
              </a:spcBef>
            </a:pPr>
            <a:r>
              <a:rPr lang="pt-BR" sz="1700" b="1" dirty="0">
                <a:latin typeface="+mn-lt"/>
              </a:rPr>
              <a:t>E</a:t>
            </a:r>
            <a:r>
              <a:rPr lang="pt-BR" sz="1700" b="1" kern="1200" dirty="0">
                <a:effectLst/>
                <a:latin typeface="+mn-lt"/>
                <a:ea typeface="+mn-ea"/>
                <a:cs typeface="+mn-cs"/>
              </a:rPr>
              <a:t>ntrevista com os familiares</a:t>
            </a:r>
          </a:p>
          <a:p>
            <a:pPr algn="l" eaLnBrk="0" hangingPunct="0">
              <a:spcBef>
                <a:spcPct val="20000"/>
              </a:spcBef>
            </a:pPr>
            <a:r>
              <a:rPr lang="pt-BR" sz="1700" b="1" kern="1200" dirty="0">
                <a:effectLst/>
                <a:latin typeface="+mn-lt"/>
                <a:ea typeface="+mn-ea"/>
                <a:cs typeface="+mn-cs"/>
              </a:rPr>
              <a:t>Jogos e brincadeiras</a:t>
            </a:r>
            <a:endParaRPr lang="pt-BR" sz="1700" b="1" kern="1200" dirty="0">
              <a:latin typeface="+mn-lt"/>
              <a:ea typeface="+mn-ea"/>
              <a:cs typeface="+mn-cs"/>
            </a:endParaRPr>
          </a:p>
          <a:p>
            <a:pPr algn="l" eaLnBrk="0" hangingPunct="0">
              <a:spcBef>
                <a:spcPct val="20000"/>
              </a:spcBef>
            </a:pPr>
            <a:r>
              <a:rPr lang="pt-BR" sz="1700" b="1" dirty="0">
                <a:latin typeface="+mn-lt"/>
              </a:rPr>
              <a:t>P</a:t>
            </a:r>
            <a:r>
              <a:rPr lang="pt-BR" sz="1700" b="1" kern="1200" dirty="0">
                <a:effectLst/>
                <a:latin typeface="+mn-lt"/>
                <a:ea typeface="+mn-ea"/>
                <a:cs typeface="+mn-cs"/>
              </a:rPr>
              <a:t>esquisa, projetos </a:t>
            </a:r>
          </a:p>
          <a:p>
            <a:pPr algn="l" eaLnBrk="0" hangingPunct="0">
              <a:spcBef>
                <a:spcPct val="20000"/>
              </a:spcBef>
            </a:pPr>
            <a:r>
              <a:rPr lang="pt-BR" sz="1700" b="1" kern="1200" dirty="0">
                <a:effectLst/>
                <a:latin typeface="+mn-lt"/>
                <a:ea typeface="+mn-ea"/>
                <a:cs typeface="+mn-cs"/>
              </a:rPr>
              <a:t>Colagem</a:t>
            </a:r>
          </a:p>
          <a:p>
            <a:pPr algn="l" eaLnBrk="0" hangingPunct="0">
              <a:spcBef>
                <a:spcPct val="20000"/>
              </a:spcBef>
            </a:pPr>
            <a:r>
              <a:rPr lang="pt-BR" sz="1700" b="1" dirty="0">
                <a:latin typeface="+mn-lt"/>
              </a:rPr>
              <a:t>Atividades artísticas</a:t>
            </a:r>
            <a:endParaRPr lang="pt-BR" sz="1700" b="1" kern="1200" dirty="0">
              <a:latin typeface="+mn-lt"/>
              <a:ea typeface="+mn-ea"/>
              <a:cs typeface="+mn-cs"/>
            </a:endParaRPr>
          </a:p>
          <a:p>
            <a:pPr algn="l" eaLnBrk="0" hangingPunct="0">
              <a:spcBef>
                <a:spcPct val="20000"/>
              </a:spcBef>
            </a:pPr>
            <a:r>
              <a:rPr lang="pt-BR" sz="1700" b="1" kern="1200" dirty="0">
                <a:effectLst/>
                <a:latin typeface="+mn-lt"/>
                <a:ea typeface="+mn-ea"/>
                <a:cs typeface="+mn-cs"/>
              </a:rPr>
              <a:t>Debates</a:t>
            </a:r>
          </a:p>
          <a:p>
            <a:pPr algn="l" eaLnBrk="0" hangingPunct="0">
              <a:spcBef>
                <a:spcPct val="20000"/>
              </a:spcBef>
            </a:pPr>
            <a:r>
              <a:rPr lang="pt-BR" sz="1700" b="1" dirty="0">
                <a:latin typeface="+mn-lt"/>
              </a:rPr>
              <a:t>Redação</a:t>
            </a:r>
          </a:p>
          <a:p>
            <a:pPr algn="l" eaLnBrk="0" hangingPunct="0">
              <a:spcBef>
                <a:spcPct val="20000"/>
              </a:spcBef>
            </a:pPr>
            <a:r>
              <a:rPr lang="pt-BR" sz="1700" b="1" kern="1200" dirty="0">
                <a:effectLst/>
                <a:latin typeface="+mn-lt"/>
                <a:ea typeface="+mn-ea"/>
                <a:cs typeface="+mn-cs"/>
              </a:rPr>
              <a:t>Seminário, exposição</a:t>
            </a:r>
          </a:p>
          <a:p>
            <a:pPr algn="l" eaLnBrk="0" hangingPunct="0">
              <a:spcBef>
                <a:spcPct val="20000"/>
              </a:spcBef>
            </a:pPr>
            <a:r>
              <a:rPr lang="pt-BR" sz="1700" b="1" dirty="0">
                <a:latin typeface="+mn-lt"/>
              </a:rPr>
              <a:t>Trabalhos em grupos</a:t>
            </a:r>
            <a:endParaRPr lang="pt-BR" sz="1700" b="1" kern="1200" dirty="0"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792CC8E-DB49-42E8-AA66-2551F8FA4B92}"/>
              </a:ext>
            </a:extLst>
          </p:cNvPr>
          <p:cNvSpPr txBox="1"/>
          <p:nvPr/>
        </p:nvSpPr>
        <p:spPr>
          <a:xfrm>
            <a:off x="6372200" y="4498361"/>
            <a:ext cx="2555776" cy="158812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20000"/>
              </a:spcBef>
            </a:pPr>
            <a:r>
              <a:rPr lang="pt-BR" sz="1800" b="1" kern="1200" dirty="0">
                <a:latin typeface="+mn-lt"/>
                <a:ea typeface="+mn-ea"/>
                <a:cs typeface="+mn-cs"/>
              </a:rPr>
              <a:t>Recursos: </a:t>
            </a:r>
            <a:r>
              <a:rPr lang="pt-BR" sz="1800" kern="1200" dirty="0">
                <a:effectLst/>
                <a:latin typeface="+mn-lt"/>
                <a:ea typeface="+mn-ea"/>
                <a:cs typeface="+mn-cs"/>
              </a:rPr>
              <a:t>animações, filmes, imagens, curta-animações, livros, contos,  documentários, música, materiais artríticos.</a:t>
            </a:r>
          </a:p>
        </p:txBody>
      </p:sp>
    </p:spTree>
    <p:extLst>
      <p:ext uri="{BB962C8B-B14F-4D97-AF65-F5344CB8AC3E}">
        <p14:creationId xmlns:p14="http://schemas.microsoft.com/office/powerpoint/2010/main" val="2749363397"/>
      </p:ext>
    </p:extLst>
  </p:cSld>
  <p:clrMapOvr>
    <a:masterClrMapping/>
  </p:clrMapOvr>
  <p:transition>
    <p:blind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FA60E89-4264-4949-A13B-8290A955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56493"/>
            <a:ext cx="5486400" cy="566738"/>
          </a:xfrm>
        </p:spPr>
        <p:txBody>
          <a:bodyPr anchor="b">
            <a:noAutofit/>
          </a:bodyPr>
          <a:lstStyle/>
          <a:p>
            <a:r>
              <a:rPr lang="pt-BR" sz="40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Estratégias pedagógicas</a:t>
            </a:r>
          </a:p>
        </p:txBody>
      </p:sp>
      <p:pic>
        <p:nvPicPr>
          <p:cNvPr id="5124" name="Picture 4" descr="O papel da escola no enfrentamento da morte">
            <a:extLst>
              <a:ext uri="{FF2B5EF4-FFF2-40B4-BE49-F238E27FC236}">
                <a16:creationId xmlns:a16="http://schemas.microsoft.com/office/drawing/2014/main" id="{5008FCBA-56EA-45A7-90B7-63F7A1FC9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776864" cy="467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007787"/>
      </p:ext>
    </p:extLst>
  </p:cSld>
  <p:clrMapOvr>
    <a:masterClrMapping/>
  </p:clrMapOvr>
  <p:transition>
    <p:blind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urma da Mônica&amp;#39; fala sobre ansiedade, luto, tristeza e medo">
            <a:extLst>
              <a:ext uri="{FF2B5EF4-FFF2-40B4-BE49-F238E27FC236}">
                <a16:creationId xmlns:a16="http://schemas.microsoft.com/office/drawing/2014/main" id="{578001E8-79AA-42E1-AB12-759730EEA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30013"/>
            <a:ext cx="7424167" cy="504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B31907F-5207-4CD5-9C64-1C1A5AD76BD8}"/>
              </a:ext>
            </a:extLst>
          </p:cNvPr>
          <p:cNvSpPr txBox="1"/>
          <p:nvPr/>
        </p:nvSpPr>
        <p:spPr>
          <a:xfrm>
            <a:off x="2411760" y="0"/>
            <a:ext cx="522007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Estratégias pedagógicas</a:t>
            </a:r>
            <a:endParaRPr lang="pt-BR" sz="3500" dirty="0"/>
          </a:p>
        </p:txBody>
      </p:sp>
    </p:spTree>
    <p:extLst>
      <p:ext uri="{BB962C8B-B14F-4D97-AF65-F5344CB8AC3E}">
        <p14:creationId xmlns:p14="http://schemas.microsoft.com/office/powerpoint/2010/main" val="376574777"/>
      </p:ext>
    </p:extLst>
  </p:cSld>
  <p:clrMapOvr>
    <a:masterClrMapping/>
  </p:clrMapOvr>
  <p:transition>
    <p:blind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262746"/>
            <a:ext cx="8568952" cy="1981200"/>
          </a:xfrm>
        </p:spPr>
        <p:txBody>
          <a:bodyPr>
            <a:normAutofit fontScale="90000"/>
          </a:bodyPr>
          <a:lstStyle/>
          <a:p>
            <a:r>
              <a:rPr lang="pt-BR" sz="4600" b="1" i="1" dirty="0"/>
              <a:t>Um ótimo (per)curso a todos!</a:t>
            </a:r>
            <a:br>
              <a:rPr lang="pt-BR" sz="4600" b="1" i="1" dirty="0"/>
            </a:br>
            <a:br>
              <a:rPr lang="pt-BR" sz="4600" b="1" i="1" dirty="0"/>
            </a:br>
            <a:br>
              <a:rPr lang="pt-BR" sz="4600" b="1" i="1" dirty="0"/>
            </a:br>
            <a:br>
              <a:rPr lang="pt-BR" sz="4600" b="1" i="1" dirty="0"/>
            </a:br>
            <a:br>
              <a:rPr lang="pt-BR" sz="4600" b="1" i="1" dirty="0"/>
            </a:br>
            <a:br>
              <a:rPr lang="pt-BR" sz="3300" b="1" i="1" dirty="0"/>
            </a:br>
            <a:endParaRPr lang="pt-BR" sz="4600" b="1" dirty="0"/>
          </a:p>
        </p:txBody>
      </p:sp>
      <p:pic>
        <p:nvPicPr>
          <p:cNvPr id="3" name="Picture 4" descr="Papel de parede : luz solar, Árvores, panorama, Pôr do sol, noite, lago,  agua, natureza, reflexão, céu, nascer do sol, calma, tarde, manhã, rio,  dom, Pato, crepúsculo, Banco, Brasil, Sol, árvore, alvorecer,">
            <a:extLst>
              <a:ext uri="{FF2B5EF4-FFF2-40B4-BE49-F238E27FC236}">
                <a16:creationId xmlns:a16="http://schemas.microsoft.com/office/drawing/2014/main" id="{90EA2C82-E355-4754-BCB8-FE1AA4E8B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8880"/>
            <a:ext cx="6552727" cy="351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129244"/>
      </p:ext>
    </p:extLst>
  </p:cSld>
  <p:clrMapOvr>
    <a:masterClrMapping/>
  </p:clrMapOvr>
  <p:transition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1340768"/>
            <a:ext cx="7982450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000" b="1" dirty="0">
                <a:solidFill>
                  <a:schemeClr val="accent5">
                    <a:lumMod val="75000"/>
                  </a:schemeClr>
                </a:solidFill>
              </a:rPr>
              <a:t>Módulo II – </a:t>
            </a:r>
            <a:r>
              <a:rPr lang="pt-BR" sz="3000" b="1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Lidando com a morte e o luto: etapa da vida</a:t>
            </a:r>
          </a:p>
          <a:p>
            <a:pPr marL="0" indent="0">
              <a:buNone/>
            </a:pPr>
            <a:endParaRPr lang="pt-BR" sz="3000" b="1" dirty="0">
              <a:solidFill>
                <a:srgbClr val="00B05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3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Compreensão de cada etapa da vida com seus começos, meios e fins.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3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Os cinco estágios do Luto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3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 que esperar em tempos de COVID-19</a:t>
            </a:r>
          </a:p>
          <a:p>
            <a:endParaRPr lang="pt-BR" sz="30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E99BAE8-28C3-47BC-8736-B7272B134816}"/>
              </a:ext>
            </a:extLst>
          </p:cNvPr>
          <p:cNvSpPr txBox="1">
            <a:spLocks/>
          </p:cNvSpPr>
          <p:nvPr/>
        </p:nvSpPr>
        <p:spPr>
          <a:xfrm>
            <a:off x="1950308" y="0"/>
            <a:ext cx="6444433" cy="1099591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3800" b="1" i="1">
                <a:solidFill>
                  <a:schemeClr val="bg1"/>
                </a:solidFill>
              </a:rPr>
              <a:t>ESTRUTURA DO CURSO</a:t>
            </a:r>
            <a:endParaRPr lang="pt-BR" sz="3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06455"/>
      </p:ext>
    </p:extLst>
  </p:cSld>
  <p:clrMapOvr>
    <a:masterClrMapping/>
  </p:clrMapOvr>
  <p:transition>
    <p:blind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412776"/>
            <a:ext cx="8640960" cy="4680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000" b="1" dirty="0">
                <a:solidFill>
                  <a:schemeClr val="accent5">
                    <a:lumMod val="75000"/>
                  </a:schemeClr>
                </a:solidFill>
              </a:rPr>
              <a:t>Módulo III- </a:t>
            </a:r>
            <a:r>
              <a:rPr lang="pt-BR" sz="3000" b="1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 que compartilhar na escola?</a:t>
            </a:r>
          </a:p>
          <a:p>
            <a:pPr marL="0" indent="0">
              <a:buNone/>
            </a:pPr>
            <a:endParaRPr lang="pt-BR" sz="3000" b="1" dirty="0">
              <a:solidFill>
                <a:schemeClr val="accent5">
                  <a:lumMod val="75000"/>
                </a:schemeClr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3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Educação para o desenvolvimento natural da vida.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3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Promoção e prevenção da saúde nos espaços educacionais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3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Sugestões práticas de trabalhos voltados para os temas </a:t>
            </a:r>
            <a:r>
              <a:rPr lang="pt-BR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morte e luto </a:t>
            </a:r>
            <a:r>
              <a:rPr lang="pt-BR" sz="3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 contexto escolar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2942E26-F74D-4E46-9374-6F328971647E}"/>
              </a:ext>
            </a:extLst>
          </p:cNvPr>
          <p:cNvSpPr txBox="1">
            <a:spLocks/>
          </p:cNvSpPr>
          <p:nvPr/>
        </p:nvSpPr>
        <p:spPr>
          <a:xfrm>
            <a:off x="1950308" y="0"/>
            <a:ext cx="6444433" cy="1099591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3800" b="1" i="1" dirty="0">
                <a:solidFill>
                  <a:schemeClr val="bg1"/>
                </a:solidFill>
              </a:rPr>
              <a:t>ESTRUTURA DO CURSO</a:t>
            </a:r>
          </a:p>
        </p:txBody>
      </p:sp>
    </p:spTree>
    <p:extLst>
      <p:ext uri="{BB962C8B-B14F-4D97-AF65-F5344CB8AC3E}">
        <p14:creationId xmlns:p14="http://schemas.microsoft.com/office/powerpoint/2010/main" val="281565643"/>
      </p:ext>
    </p:extLst>
  </p:cSld>
  <p:clrMapOvr>
    <a:masterClrMapping/>
  </p:clrMapOvr>
  <p:transition>
    <p:blind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2924944"/>
            <a:ext cx="7704667" cy="1981200"/>
          </a:xfrm>
        </p:spPr>
        <p:txBody>
          <a:bodyPr>
            <a:normAutofit/>
          </a:bodyPr>
          <a:lstStyle/>
          <a:p>
            <a:r>
              <a:rPr lang="pt-BR" sz="4600" b="1" i="1" dirty="0"/>
              <a:t>Por que falar sobre esse assunto?</a:t>
            </a:r>
          </a:p>
        </p:txBody>
      </p:sp>
    </p:spTree>
    <p:extLst>
      <p:ext uri="{BB962C8B-B14F-4D97-AF65-F5344CB8AC3E}">
        <p14:creationId xmlns:p14="http://schemas.microsoft.com/office/powerpoint/2010/main" val="863959458"/>
      </p:ext>
    </p:extLst>
  </p:cSld>
  <p:clrMapOvr>
    <a:masterClrMapping/>
  </p:clrMapOvr>
  <p:transition>
    <p:blind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43613" y="5949280"/>
            <a:ext cx="5328592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https://www.youtube.com/watch?v=kvHhmGcFGnQ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39E6D6E-9725-4B20-8BF0-949E81DB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612" y="29848"/>
            <a:ext cx="7215255" cy="1143000"/>
          </a:xfrm>
        </p:spPr>
        <p:txBody>
          <a:bodyPr/>
          <a:lstStyle/>
          <a:p>
            <a:r>
              <a:rPr lang="pt-BR" sz="3800" b="1" i="1" dirty="0">
                <a:solidFill>
                  <a:schemeClr val="bg1"/>
                </a:solidFill>
              </a:rPr>
              <a:t>CONCEPÇÕES DE MORTE E VIDA</a:t>
            </a:r>
          </a:p>
        </p:txBody>
      </p:sp>
      <p:pic>
        <p:nvPicPr>
          <p:cNvPr id="6" name="Imagem 5" descr="Homem de terno e gravata com chapéu na cabeça&#10;&#10;Descrição gerada automaticamente">
            <a:extLst>
              <a:ext uri="{FF2B5EF4-FFF2-40B4-BE49-F238E27FC236}">
                <a16:creationId xmlns:a16="http://schemas.microsoft.com/office/drawing/2014/main" id="{393EE3F4-1A28-469B-8E82-B074CBAEE79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932040" y="1417638"/>
            <a:ext cx="3677634" cy="2228076"/>
          </a:xfrm>
          <a:prstGeom prst="rect">
            <a:avLst/>
          </a:prstGeom>
        </p:spPr>
      </p:pic>
      <p:pic>
        <p:nvPicPr>
          <p:cNvPr id="7" name="Imagem 6" descr="Uma imagem contendo pessoa, edifício, ao ar livre, segurando&#10;&#10;Descrição gerada automaticamente">
            <a:extLst>
              <a:ext uri="{FF2B5EF4-FFF2-40B4-BE49-F238E27FC236}">
                <a16:creationId xmlns:a16="http://schemas.microsoft.com/office/drawing/2014/main" id="{B6392A22-2215-4236-8CA4-ECA1844B585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01152" y="1196752"/>
            <a:ext cx="3088593" cy="1846126"/>
          </a:xfrm>
          <a:prstGeom prst="rect">
            <a:avLst/>
          </a:prstGeom>
        </p:spPr>
      </p:pic>
      <p:pic>
        <p:nvPicPr>
          <p:cNvPr id="8" name="Imagem 7" descr="Grupo de pessoas fantasiadas&#10;&#10;Descrição gerada automaticamente">
            <a:extLst>
              <a:ext uri="{FF2B5EF4-FFF2-40B4-BE49-F238E27FC236}">
                <a16:creationId xmlns:a16="http://schemas.microsoft.com/office/drawing/2014/main" id="{DAB4A97F-7DB3-45A6-A6B6-A50EA9B1101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" y="3411840"/>
            <a:ext cx="3132546" cy="227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73304"/>
      </p:ext>
    </p:extLst>
  </p:cSld>
  <p:clrMapOvr>
    <a:masterClrMapping/>
  </p:clrMapOvr>
  <p:transition>
    <p:blind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43613" y="5949280"/>
            <a:ext cx="5328592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https://www.youtube.com/watch?v=kvHhmGcFGnQ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39E6D6E-9725-4B20-8BF0-949E81DB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33090"/>
            <a:ext cx="7941568" cy="1143000"/>
          </a:xfrm>
        </p:spPr>
        <p:txBody>
          <a:bodyPr/>
          <a:lstStyle/>
          <a:p>
            <a:r>
              <a:rPr lang="pt-BR" sz="3700" b="1" i="1" dirty="0">
                <a:solidFill>
                  <a:schemeClr val="bg1"/>
                </a:solidFill>
              </a:rPr>
              <a:t>CONCEPÇÕES DE MORTE E VIDA</a:t>
            </a:r>
            <a:endParaRPr lang="pt-BR" sz="3700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B3ED326-BA6B-4599-975C-5B18082EAD2A}"/>
              </a:ext>
            </a:extLst>
          </p:cNvPr>
          <p:cNvSpPr txBox="1"/>
          <p:nvPr/>
        </p:nvSpPr>
        <p:spPr>
          <a:xfrm>
            <a:off x="864106" y="2608911"/>
            <a:ext cx="532859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“Falecer”</a:t>
            </a:r>
            <a:endParaRPr lang="pt-B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10B93AB-158F-4741-9F6B-2F7F6A5182A9}"/>
              </a:ext>
            </a:extLst>
          </p:cNvPr>
          <p:cNvSpPr txBox="1"/>
          <p:nvPr/>
        </p:nvSpPr>
        <p:spPr>
          <a:xfrm>
            <a:off x="576134" y="294748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“sucumbir” </a:t>
            </a:r>
            <a:endParaRPr lang="pt-BR" sz="32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8D0C45-C016-4C41-A074-03A8F3517F75}"/>
              </a:ext>
            </a:extLst>
          </p:cNvPr>
          <p:cNvSpPr txBox="1"/>
          <p:nvPr/>
        </p:nvSpPr>
        <p:spPr>
          <a:xfrm>
            <a:off x="1924161" y="410988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“partir” </a:t>
            </a:r>
            <a:endParaRPr lang="pt-BR" sz="32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3BD73BE-5522-4B00-928A-36240011EA84}"/>
              </a:ext>
            </a:extLst>
          </p:cNvPr>
          <p:cNvSpPr txBox="1"/>
          <p:nvPr/>
        </p:nvSpPr>
        <p:spPr>
          <a:xfrm>
            <a:off x="3726160" y="225710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“abotoar o paletó” </a:t>
            </a:r>
            <a:endParaRPr lang="pt-BR" sz="3200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456C868-7D28-44FE-8E39-B705B0DA12F6}"/>
              </a:ext>
            </a:extLst>
          </p:cNvPr>
          <p:cNvSpPr txBox="1"/>
          <p:nvPr/>
        </p:nvSpPr>
        <p:spPr>
          <a:xfrm>
            <a:off x="971605" y="1377696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“ir à óbito” </a:t>
            </a:r>
            <a:endParaRPr lang="pt-BR" sz="32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23AEE02-D396-4B46-A76B-67FC44D14216}"/>
              </a:ext>
            </a:extLst>
          </p:cNvPr>
          <p:cNvSpPr txBox="1"/>
          <p:nvPr/>
        </p:nvSpPr>
        <p:spPr>
          <a:xfrm>
            <a:off x="3707894" y="309164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pt-B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empirulitar</a:t>
            </a:r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</a:t>
            </a:r>
            <a:endParaRPr lang="pt-BR" sz="32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03B4AF6-3CCB-477B-AC83-0A8B5932E097}"/>
              </a:ext>
            </a:extLst>
          </p:cNvPr>
          <p:cNvSpPr txBox="1"/>
          <p:nvPr/>
        </p:nvSpPr>
        <p:spPr>
          <a:xfrm>
            <a:off x="730424" y="482235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pt-B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foi</a:t>
            </a:r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o céu”....</a:t>
            </a:r>
            <a:endParaRPr lang="pt-BR" sz="3200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0DFC18A-4840-4D65-946A-CF516F076E62}"/>
              </a:ext>
            </a:extLst>
          </p:cNvPr>
          <p:cNvSpPr txBox="1"/>
          <p:nvPr/>
        </p:nvSpPr>
        <p:spPr>
          <a:xfrm>
            <a:off x="-1442462" y="1916877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“empacotar”</a:t>
            </a:r>
            <a:endParaRPr lang="pt-BR" sz="3200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8A1C616-EC64-4741-B202-987616A15F83}"/>
              </a:ext>
            </a:extLst>
          </p:cNvPr>
          <p:cNvSpPr txBox="1"/>
          <p:nvPr/>
        </p:nvSpPr>
        <p:spPr>
          <a:xfrm>
            <a:off x="-2034485" y="3769649"/>
            <a:ext cx="5292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“bater as botas” </a:t>
            </a:r>
            <a:endParaRPr lang="pt-BR" sz="3200" dirty="0"/>
          </a:p>
        </p:txBody>
      </p:sp>
      <p:sp>
        <p:nvSpPr>
          <p:cNvPr id="25" name="Título 4">
            <a:extLst>
              <a:ext uri="{FF2B5EF4-FFF2-40B4-BE49-F238E27FC236}">
                <a16:creationId xmlns:a16="http://schemas.microsoft.com/office/drawing/2014/main" id="{E4934019-12FA-4D73-A2F0-9DBF94965F78}"/>
              </a:ext>
            </a:extLst>
          </p:cNvPr>
          <p:cNvSpPr txBox="1">
            <a:spLocks/>
          </p:cNvSpPr>
          <p:nvPr/>
        </p:nvSpPr>
        <p:spPr>
          <a:xfrm>
            <a:off x="2201969" y="1022157"/>
            <a:ext cx="721525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3800" b="1" i="1">
                <a:solidFill>
                  <a:schemeClr val="bg1"/>
                </a:solidFill>
              </a:rPr>
              <a:t>CONCEPÇÕES DE MORTE E VIDA</a:t>
            </a:r>
            <a:endParaRPr lang="pt-BR" sz="3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51893"/>
      </p:ext>
    </p:extLst>
  </p:cSld>
  <p:clrMapOvr>
    <a:masterClrMapping/>
  </p:clrMapOvr>
  <p:transition>
    <p:blind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3">
            <a:extLst>
              <a:ext uri="{FF2B5EF4-FFF2-40B4-BE49-F238E27FC236}">
                <a16:creationId xmlns:a16="http://schemas.microsoft.com/office/drawing/2014/main" id="{96BFCF71-C65B-464C-A6A5-00DBDBD47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600200"/>
            <a:ext cx="3381375" cy="2497138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0D36EDF-4189-48B6-B5EF-19801BFC3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4165600"/>
            <a:ext cx="3381375" cy="1960563"/>
          </a:xfrm>
          <a:prstGeom prst="rect">
            <a:avLst/>
          </a:prstGeom>
        </p:spPr>
      </p:pic>
      <p:pic>
        <p:nvPicPr>
          <p:cNvPr id="8" name="Espaço Reservado para Conteúdo 4">
            <a:extLst>
              <a:ext uri="{FF2B5EF4-FFF2-40B4-BE49-F238E27FC236}">
                <a16:creationId xmlns:a16="http://schemas.microsoft.com/office/drawing/2014/main" id="{B834E141-F82E-43BD-A281-804DDFB47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88" y="1600200"/>
            <a:ext cx="4030663" cy="3106738"/>
          </a:xfrm>
          <a:prstGeom prst="rect">
            <a:avLst/>
          </a:prstGeom>
        </p:spPr>
      </p:pic>
      <p:pic>
        <p:nvPicPr>
          <p:cNvPr id="6" name="Espaço Reservado para Conteúdo 3">
            <a:extLst>
              <a:ext uri="{FF2B5EF4-FFF2-40B4-BE49-F238E27FC236}">
                <a16:creationId xmlns:a16="http://schemas.microsoft.com/office/drawing/2014/main" id="{64200500-8EB2-48AC-A031-BDEBEBD2BB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88" y="4775200"/>
            <a:ext cx="2108200" cy="13525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22A1E8A-DFAE-4145-94F0-B10DCE3ED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38" y="4775200"/>
            <a:ext cx="1854200" cy="1352550"/>
          </a:xfrm>
          <a:prstGeom prst="rect">
            <a:avLst/>
          </a:prstGeom>
        </p:spPr>
      </p:pic>
      <p:sp>
        <p:nvSpPr>
          <p:cNvPr id="12" name="Título 4">
            <a:extLst>
              <a:ext uri="{FF2B5EF4-FFF2-40B4-BE49-F238E27FC236}">
                <a16:creationId xmlns:a16="http://schemas.microsoft.com/office/drawing/2014/main" id="{A8E943B6-A5A4-4541-B82A-57DDEC36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3090"/>
            <a:ext cx="7869560" cy="1143000"/>
          </a:xfrm>
        </p:spPr>
        <p:txBody>
          <a:bodyPr/>
          <a:lstStyle/>
          <a:p>
            <a:r>
              <a:rPr lang="pt-BR" sz="3800" b="1" i="1" dirty="0">
                <a:solidFill>
                  <a:schemeClr val="bg1"/>
                </a:solidFill>
              </a:rPr>
              <a:t>CONCEPÇÕES DE MORTE E VIDA</a:t>
            </a:r>
            <a:endParaRPr lang="pt-BR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42908"/>
      </p:ext>
    </p:extLst>
  </p:cSld>
  <p:clrMapOvr>
    <a:masterClrMapping/>
  </p:clrMapOvr>
  <p:transition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78E2696-84C9-4F70-867B-2F680F087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2661"/>
            <a:ext cx="1944216" cy="2386502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DE175DE-C769-4D11-A170-954F76C22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348880"/>
            <a:ext cx="6198468" cy="2975265"/>
          </a:xfrm>
          <a:prstGeom prst="rect">
            <a:avLst/>
          </a:prstGeom>
        </p:spPr>
      </p:pic>
      <p:sp>
        <p:nvSpPr>
          <p:cNvPr id="6" name="Título 4">
            <a:extLst>
              <a:ext uri="{FF2B5EF4-FFF2-40B4-BE49-F238E27FC236}">
                <a16:creationId xmlns:a16="http://schemas.microsoft.com/office/drawing/2014/main" id="{B8C016C3-02AA-4E2F-A15A-A533D666E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3090"/>
            <a:ext cx="7869560" cy="1143000"/>
          </a:xfrm>
        </p:spPr>
        <p:txBody>
          <a:bodyPr/>
          <a:lstStyle/>
          <a:p>
            <a:r>
              <a:rPr lang="pt-BR" sz="3800" b="1" i="1" dirty="0">
                <a:solidFill>
                  <a:schemeClr val="bg1"/>
                </a:solidFill>
              </a:rPr>
              <a:t>CONCEPÇÕES DE MORTE E VIDA</a:t>
            </a:r>
            <a:endParaRPr lang="pt-BR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67239"/>
      </p:ext>
    </p:extLst>
  </p:cSld>
  <p:clrMapOvr>
    <a:masterClrMapping/>
  </p:clrMapOvr>
  <p:transition>
    <p:blinds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3339</TotalTime>
  <Words>630</Words>
  <Application>Microsoft Office PowerPoint</Application>
  <PresentationFormat>Apresentação na tela (4:3)</PresentationFormat>
  <Paragraphs>117</Paragraphs>
  <Slides>25</Slides>
  <Notes>0</Notes>
  <HiddenSlides>0</HiddenSlides>
  <MMClips>3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Arial</vt:lpstr>
      <vt:lpstr>Calibri</vt:lpstr>
      <vt:lpstr>Symbol</vt:lpstr>
      <vt:lpstr>Wingdings</vt:lpstr>
      <vt:lpstr>Tema do Office</vt:lpstr>
      <vt:lpstr>Apresentação do PowerPoint</vt:lpstr>
      <vt:lpstr>ESTRUTURA DO CURSO</vt:lpstr>
      <vt:lpstr>Apresentação do PowerPoint</vt:lpstr>
      <vt:lpstr>Apresentação do PowerPoint</vt:lpstr>
      <vt:lpstr>Por que falar sobre esse assunto?</vt:lpstr>
      <vt:lpstr>CONCEPÇÕES DE MORTE E VIDA</vt:lpstr>
      <vt:lpstr>CONCEPÇÕES DE MORTE E VIDA</vt:lpstr>
      <vt:lpstr>CONCEPÇÕES DE MORTE E VIDA</vt:lpstr>
      <vt:lpstr>CONCEPÇÕES DE MORTE E VIDA</vt:lpstr>
      <vt:lpstr>Apresentação do PowerPoint</vt:lpstr>
      <vt:lpstr>Apresentação do PowerPoint</vt:lpstr>
      <vt:lpstr>Apresentação do PowerPoint</vt:lpstr>
      <vt:lpstr>Apresentação do PowerPoint</vt:lpstr>
      <vt:lpstr>Elisabeth Kübler- Ross (1975): </vt:lpstr>
      <vt:lpstr>Apresentação do PowerPoint</vt:lpstr>
      <vt:lpstr>Apresentação do PowerPoint</vt:lpstr>
      <vt:lpstr>Apresentação do PowerPoint</vt:lpstr>
      <vt:lpstr>Acolhendo o luto na escola</vt:lpstr>
      <vt:lpstr>Educação e Luto</vt:lpstr>
      <vt:lpstr>Educação e Luto</vt:lpstr>
      <vt:lpstr>Educação e Luto</vt:lpstr>
      <vt:lpstr>Estratégias pedagógicas</vt:lpstr>
      <vt:lpstr>Estratégias pedagógicas</vt:lpstr>
      <vt:lpstr>Apresentação do PowerPoint</vt:lpstr>
      <vt:lpstr>Um ótimo (per)curso a todos!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Cassio Ribeiro</dc:creator>
  <cp:lastModifiedBy>Miriam</cp:lastModifiedBy>
  <cp:revision>255</cp:revision>
  <dcterms:created xsi:type="dcterms:W3CDTF">2011-08-18T00:48:29Z</dcterms:created>
  <dcterms:modified xsi:type="dcterms:W3CDTF">2021-06-11T17:49:40Z</dcterms:modified>
</cp:coreProperties>
</file>