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5" r:id="rId2"/>
    <p:sldId id="276" r:id="rId3"/>
    <p:sldId id="278" r:id="rId4"/>
    <p:sldId id="280" r:id="rId5"/>
    <p:sldId id="281" r:id="rId6"/>
    <p:sldId id="282" r:id="rId7"/>
    <p:sldId id="283" r:id="rId8"/>
    <p:sldId id="284" r:id="rId9"/>
    <p:sldId id="292" r:id="rId10"/>
    <p:sldId id="293" r:id="rId11"/>
    <p:sldId id="294" r:id="rId12"/>
    <p:sldId id="296" r:id="rId13"/>
    <p:sldId id="297" r:id="rId14"/>
    <p:sldId id="298" r:id="rId15"/>
    <p:sldId id="299" r:id="rId16"/>
    <p:sldId id="300" r:id="rId17"/>
    <p:sldId id="301" r:id="rId18"/>
    <p:sldId id="302" r:id="rId19"/>
    <p:sldId id="285" r:id="rId20"/>
    <p:sldId id="286" r:id="rId21"/>
    <p:sldId id="288" r:id="rId22"/>
    <p:sldId id="289" r:id="rId23"/>
    <p:sldId id="290" r:id="rId24"/>
    <p:sldId id="307" r:id="rId25"/>
    <p:sldId id="308" r:id="rId26"/>
    <p:sldId id="309" r:id="rId27"/>
    <p:sldId id="310" r:id="rId28"/>
    <p:sldId id="311" r:id="rId29"/>
    <p:sldId id="312" r:id="rId30"/>
    <p:sldId id="314" r:id="rId31"/>
  </p:sldIdLst>
  <p:sldSz cx="9144000" cy="6858000" type="screen4x3"/>
  <p:notesSz cx="6781800" cy="99187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3"/>
            <a:ext cx="2938780" cy="495935"/>
          </a:xfrm>
          <a:prstGeom prst="rect">
            <a:avLst/>
          </a:prstGeom>
        </p:spPr>
        <p:txBody>
          <a:bodyPr vert="horz" lIns="91411" tIns="45708" rIns="91411" bIns="45708" rtlCol="0"/>
          <a:lstStyle>
            <a:lvl1pPr algn="l">
              <a:defRPr sz="1200"/>
            </a:lvl1pPr>
          </a:lstStyle>
          <a:p>
            <a:endParaRPr lang="pt-BR" dirty="0"/>
          </a:p>
        </p:txBody>
      </p:sp>
      <p:sp>
        <p:nvSpPr>
          <p:cNvPr id="3" name="Espaço Reservado para Data 2"/>
          <p:cNvSpPr>
            <a:spLocks noGrp="1"/>
          </p:cNvSpPr>
          <p:nvPr>
            <p:ph type="dt" idx="1"/>
          </p:nvPr>
        </p:nvSpPr>
        <p:spPr>
          <a:xfrm>
            <a:off x="3841451" y="3"/>
            <a:ext cx="2938780" cy="495935"/>
          </a:xfrm>
          <a:prstGeom prst="rect">
            <a:avLst/>
          </a:prstGeom>
        </p:spPr>
        <p:txBody>
          <a:bodyPr vert="horz" lIns="91411" tIns="45708" rIns="91411" bIns="45708" rtlCol="0"/>
          <a:lstStyle>
            <a:lvl1pPr algn="r">
              <a:defRPr sz="1200"/>
            </a:lvl1pPr>
          </a:lstStyle>
          <a:p>
            <a:fld id="{FF6AE6A5-C4A9-4178-B2A9-5629866E6144}" type="datetimeFigureOut">
              <a:rPr lang="pt-BR" smtClean="0"/>
              <a:t>27/08/2018</a:t>
            </a:fld>
            <a:endParaRPr lang="pt-BR" dirty="0"/>
          </a:p>
        </p:txBody>
      </p:sp>
      <p:sp>
        <p:nvSpPr>
          <p:cNvPr id="4" name="Espaço Reservado para Imagem de Slide 3"/>
          <p:cNvSpPr>
            <a:spLocks noGrp="1" noRot="1" noChangeAspect="1"/>
          </p:cNvSpPr>
          <p:nvPr>
            <p:ph type="sldImg" idx="2"/>
          </p:nvPr>
        </p:nvSpPr>
        <p:spPr>
          <a:xfrm>
            <a:off x="911225" y="744538"/>
            <a:ext cx="4959350" cy="3719512"/>
          </a:xfrm>
          <a:prstGeom prst="rect">
            <a:avLst/>
          </a:prstGeom>
          <a:noFill/>
          <a:ln w="12700">
            <a:solidFill>
              <a:prstClr val="black"/>
            </a:solidFill>
          </a:ln>
        </p:spPr>
        <p:txBody>
          <a:bodyPr vert="horz" lIns="91411" tIns="45708" rIns="91411" bIns="45708" rtlCol="0" anchor="ctr"/>
          <a:lstStyle/>
          <a:p>
            <a:endParaRPr lang="pt-BR" dirty="0"/>
          </a:p>
        </p:txBody>
      </p:sp>
      <p:sp>
        <p:nvSpPr>
          <p:cNvPr id="5" name="Espaço Reservado para Anotações 4"/>
          <p:cNvSpPr>
            <a:spLocks noGrp="1"/>
          </p:cNvSpPr>
          <p:nvPr>
            <p:ph type="body" sz="quarter" idx="3"/>
          </p:nvPr>
        </p:nvSpPr>
        <p:spPr>
          <a:xfrm>
            <a:off x="678180" y="4711386"/>
            <a:ext cx="5425440" cy="4463415"/>
          </a:xfrm>
          <a:prstGeom prst="rect">
            <a:avLst/>
          </a:prstGeom>
        </p:spPr>
        <p:txBody>
          <a:bodyPr vert="horz" lIns="91411" tIns="45708" rIns="91411" bIns="45708"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21047"/>
            <a:ext cx="2938780" cy="495935"/>
          </a:xfrm>
          <a:prstGeom prst="rect">
            <a:avLst/>
          </a:prstGeom>
        </p:spPr>
        <p:txBody>
          <a:bodyPr vert="horz" lIns="91411" tIns="45708" rIns="91411" bIns="45708"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41451" y="9421047"/>
            <a:ext cx="2938780" cy="495935"/>
          </a:xfrm>
          <a:prstGeom prst="rect">
            <a:avLst/>
          </a:prstGeom>
        </p:spPr>
        <p:txBody>
          <a:bodyPr vert="horz" lIns="91411" tIns="45708" rIns="91411" bIns="45708" rtlCol="0" anchor="b"/>
          <a:lstStyle>
            <a:lvl1pPr algn="r">
              <a:defRPr sz="1200"/>
            </a:lvl1pPr>
          </a:lstStyle>
          <a:p>
            <a:fld id="{0195087C-7EA9-49B4-BBEB-75F7D146CE85}" type="slidenum">
              <a:rPr lang="pt-BR" smtClean="0"/>
              <a:t>‹nº›</a:t>
            </a:fld>
            <a:endParaRPr lang="pt-BR" dirty="0"/>
          </a:p>
        </p:txBody>
      </p:sp>
    </p:spTree>
    <p:extLst>
      <p:ext uri="{BB962C8B-B14F-4D97-AF65-F5344CB8AC3E}">
        <p14:creationId xmlns:p14="http://schemas.microsoft.com/office/powerpoint/2010/main" val="58681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0195087C-7EA9-49B4-BBEB-75F7D146CE85}" type="slidenum">
              <a:rPr lang="pt-BR" smtClean="0"/>
              <a:t>11</a:t>
            </a:fld>
            <a:endParaRPr lang="pt-BR" dirty="0"/>
          </a:p>
        </p:txBody>
      </p:sp>
    </p:spTree>
    <p:extLst>
      <p:ext uri="{BB962C8B-B14F-4D97-AF65-F5344CB8AC3E}">
        <p14:creationId xmlns:p14="http://schemas.microsoft.com/office/powerpoint/2010/main" val="2833734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0195087C-7EA9-49B4-BBEB-75F7D146CE85}" type="slidenum">
              <a:rPr lang="pt-BR" smtClean="0"/>
              <a:t>29</a:t>
            </a:fld>
            <a:endParaRPr lang="pt-BR" dirty="0"/>
          </a:p>
        </p:txBody>
      </p:sp>
    </p:spTree>
    <p:extLst>
      <p:ext uri="{BB962C8B-B14F-4D97-AF65-F5344CB8AC3E}">
        <p14:creationId xmlns:p14="http://schemas.microsoft.com/office/powerpoint/2010/main" val="244512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69A22E9-CBDF-422C-8582-BB76C49EBE55}" type="datetime1">
              <a:rPr lang="pt-BR" smtClean="0"/>
              <a:t>27/08/2018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399252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F71D6A6-DB67-4DCC-9137-27496C791319}" type="datetime1">
              <a:rPr lang="pt-BR" smtClean="0"/>
              <a:t>27/08/2018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2961626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1E1CD8A-ED52-4D27-9D00-D5D51147F085}" type="datetime1">
              <a:rPr lang="pt-BR" smtClean="0"/>
              <a:t>27/08/2018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3422659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D7AC75A-05F0-49EB-B87D-037A042423B4}" type="datetime1">
              <a:rPr lang="pt-BR" smtClean="0"/>
              <a:t>27/08/2018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357931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C8234F64-DA8E-4470-8735-E976450E047B}" type="datetime1">
              <a:rPr lang="pt-BR" smtClean="0"/>
              <a:t>27/08/2018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731924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B220202-00C4-4185-91F7-13DF30DA8DEB}" type="datetime1">
              <a:rPr lang="pt-BR" smtClean="0"/>
              <a:t>27/08/2018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277751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6EFDEA2-15F8-4C36-9482-972A02DF7285}" type="datetime1">
              <a:rPr lang="pt-BR" smtClean="0"/>
              <a:t>27/08/2018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2183301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0AD62B0B-33D7-4FDD-9126-A572599DFEC7}" type="datetime1">
              <a:rPr lang="pt-BR" smtClean="0"/>
              <a:t>27/08/2018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2400021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CAB194D-7755-4219-8034-295539518638}" type="datetime1">
              <a:rPr lang="pt-BR" smtClean="0"/>
              <a:t>27/08/2018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423031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FCE9DAF-FDD0-4551-9A7D-D408082562A3}" type="datetime1">
              <a:rPr lang="pt-BR" smtClean="0"/>
              <a:t>27/08/2018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293857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B01A9EC-C8F0-4F8C-8142-AAE4322C6506}" type="datetime1">
              <a:rPr lang="pt-BR" smtClean="0"/>
              <a:t>27/08/2018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74285F97-6BF2-452C-85C3-CE747593A9F7}" type="slidenum">
              <a:rPr lang="pt-BR" smtClean="0"/>
              <a:t>‹nº›</a:t>
            </a:fld>
            <a:endParaRPr lang="pt-BR" dirty="0"/>
          </a:p>
        </p:txBody>
      </p:sp>
    </p:spTree>
    <p:extLst>
      <p:ext uri="{BB962C8B-B14F-4D97-AF65-F5344CB8AC3E}">
        <p14:creationId xmlns:p14="http://schemas.microsoft.com/office/powerpoint/2010/main" val="3681286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273151-31E6-44DC-9761-76C223A90EF0}" type="datetime1">
              <a:rPr lang="pt-BR" smtClean="0"/>
              <a:t>27/08/2018</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85F97-6BF2-452C-85C3-CE747593A9F7}" type="slidenum">
              <a:rPr lang="pt-BR" smtClean="0"/>
              <a:t>‹nº›</a:t>
            </a:fld>
            <a:endParaRPr lang="pt-BR" dirty="0"/>
          </a:p>
        </p:txBody>
      </p:sp>
    </p:spTree>
    <p:extLst>
      <p:ext uri="{BB962C8B-B14F-4D97-AF65-F5344CB8AC3E}">
        <p14:creationId xmlns:p14="http://schemas.microsoft.com/office/powerpoint/2010/main" val="161040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loquiocurriculo.com.br/diversos/Serie4.pdf"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iaiap32.univali.br/seer/index.php/rc/article/view/2969/2027"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nNHKhWn73P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dospelaeducacao.org.br/reportagens-tpe/31129/conheca-o-historico-da-legislacao-sobre-inclusao/"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portal.sme.prefeitura.sp.gov.br/Main/Noticia/Visualizar/PortalSMESP/Primeiro-curriculo-da-rede-municipal-de-Sao-Paulo-tera-aulas-de-programacao"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405488" y="476672"/>
            <a:ext cx="7681348" cy="707886"/>
          </a:xfrm>
          <a:prstGeom prst="rect">
            <a:avLst/>
          </a:prstGeom>
        </p:spPr>
        <p:txBody>
          <a:bodyPr wrap="square">
            <a:spAutoFit/>
          </a:bodyPr>
          <a:lstStyle/>
          <a:p>
            <a:pPr algn="ctr"/>
            <a:r>
              <a:rPr lang="pt-BR" sz="4000" b="1" dirty="0" smtClean="0">
                <a:solidFill>
                  <a:srgbClr val="C00000"/>
                </a:solidFill>
                <a:latin typeface="Bahamas" pitchFamily="34" charset="0"/>
              </a:rPr>
              <a:t>CURRÍCULO E INCLUSÃO</a:t>
            </a:r>
            <a:endParaRPr lang="pt-BR" sz="4000" b="1" dirty="0">
              <a:solidFill>
                <a:srgbClr val="C00000"/>
              </a:solidFill>
              <a:latin typeface="Bahamas" pitchFamily="34" charset="0"/>
            </a:endParaRPr>
          </a:p>
        </p:txBody>
      </p:sp>
      <p:sp>
        <p:nvSpPr>
          <p:cNvPr id="2" name="Retângulo 1"/>
          <p:cNvSpPr/>
          <p:nvPr/>
        </p:nvSpPr>
        <p:spPr>
          <a:xfrm>
            <a:off x="405488" y="2060848"/>
            <a:ext cx="7838920" cy="4401205"/>
          </a:xfrm>
          <a:prstGeom prst="rect">
            <a:avLst/>
          </a:prstGeom>
        </p:spPr>
        <p:txBody>
          <a:bodyPr wrap="square">
            <a:spAutoFit/>
          </a:bodyPr>
          <a:lstStyle/>
          <a:p>
            <a:pPr indent="457200" algn="just"/>
            <a:r>
              <a:rPr lang="pt-BR" sz="2000" dirty="0" smtClean="0"/>
              <a:t>Quando pensamos em uma sociedade mais justa e igualitária, que respeita a diversidade, tão presente na sociedade brasileira, nos deparamos com as inquietações e barreiras que impedem/dificultam a escolarização de crianças e jovens com deficiência. De acordo com Eunicéia Mendes, professora da Universidade Federal de São Carlos (Ufscar), a maior parte dessa população escolarizável continua fora da escola.</a:t>
            </a:r>
          </a:p>
          <a:p>
            <a:pPr indent="457200" algn="just"/>
            <a:endParaRPr lang="pt-BR" sz="2000" dirty="0" smtClean="0"/>
          </a:p>
          <a:p>
            <a:pPr indent="457200" algn="just"/>
            <a:r>
              <a:rPr lang="pt-BR" sz="2000" dirty="0"/>
              <a:t>As reflexões em torno da inclusão escolar de estudantes </a:t>
            </a:r>
            <a:endParaRPr lang="pt-BR" sz="2000" dirty="0" smtClean="0"/>
          </a:p>
          <a:p>
            <a:r>
              <a:rPr lang="pt-BR" sz="2000" dirty="0" smtClean="0"/>
              <a:t>com </a:t>
            </a:r>
            <a:r>
              <a:rPr lang="pt-BR" sz="2000" dirty="0"/>
              <a:t>deficiência, transtornos globais do desenvolvimento e altas habilidades/superdotação, em unidades de ensino regular, têm </a:t>
            </a:r>
            <a:endParaRPr lang="pt-BR" sz="2000" dirty="0" smtClean="0"/>
          </a:p>
          <a:p>
            <a:r>
              <a:rPr lang="pt-BR" sz="2000" dirty="0" smtClean="0"/>
              <a:t>se </a:t>
            </a:r>
            <a:r>
              <a:rPr lang="pt-BR" sz="2000" dirty="0"/>
              <a:t>apresentado constantemente no meio acadêmico, bem </a:t>
            </a:r>
            <a:endParaRPr lang="pt-BR" sz="2000" dirty="0" smtClean="0"/>
          </a:p>
          <a:p>
            <a:r>
              <a:rPr lang="pt-BR" sz="2000" dirty="0" smtClean="0"/>
              <a:t>como </a:t>
            </a:r>
            <a:r>
              <a:rPr lang="pt-BR" sz="2000" dirty="0"/>
              <a:t>no cenário da política educacional brasileira</a:t>
            </a:r>
            <a:r>
              <a:rPr lang="pt-BR" sz="2000" dirty="0" smtClean="0"/>
              <a:t>. </a:t>
            </a:r>
            <a:r>
              <a:rPr lang="pt-BR" sz="2000" dirty="0"/>
              <a:t>Não só </a:t>
            </a:r>
            <a:r>
              <a:rPr lang="pt-BR" sz="2000" dirty="0" smtClean="0"/>
              <a:t>para</a:t>
            </a:r>
          </a:p>
          <a:p>
            <a:r>
              <a:rPr lang="pt-BR" sz="2000" dirty="0" smtClean="0"/>
              <a:t>atender </a:t>
            </a:r>
            <a:r>
              <a:rPr lang="pt-BR" sz="2000" dirty="0"/>
              <a:t>à legislação e aos acordos internacionais dos </a:t>
            </a:r>
            <a:r>
              <a:rPr lang="pt-BR" sz="2000" dirty="0" smtClean="0"/>
              <a:t>quais</a:t>
            </a:r>
          </a:p>
        </p:txBody>
      </p:sp>
      <p:sp>
        <p:nvSpPr>
          <p:cNvPr id="6" name="Retângulo 5"/>
          <p:cNvSpPr/>
          <p:nvPr/>
        </p:nvSpPr>
        <p:spPr>
          <a:xfrm>
            <a:off x="405488" y="1342509"/>
            <a:ext cx="7681348"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defRPr/>
            </a:pPr>
            <a:r>
              <a:rPr lang="pt-BR" sz="2800" b="1" dirty="0">
                <a:latin typeface="Bahamas" pitchFamily="34" charset="0"/>
              </a:rPr>
              <a:t>1 – INTRODUÇÃO</a:t>
            </a:r>
          </a:p>
        </p:txBody>
      </p:sp>
    </p:spTree>
    <p:extLst>
      <p:ext uri="{BB962C8B-B14F-4D97-AF65-F5344CB8AC3E}">
        <p14:creationId xmlns:p14="http://schemas.microsoft.com/office/powerpoint/2010/main" val="2452282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395536" y="548680"/>
            <a:ext cx="7632848" cy="5632311"/>
          </a:xfrm>
          <a:prstGeom prst="rect">
            <a:avLst/>
          </a:prstGeom>
        </p:spPr>
        <p:txBody>
          <a:bodyPr wrap="square">
            <a:spAutoFit/>
          </a:bodyPr>
          <a:lstStyle/>
          <a:p>
            <a:pPr lvl="1" indent="457200" algn="just"/>
            <a:r>
              <a:rPr lang="pt-BR" sz="2000" i="1" dirty="0" smtClean="0"/>
              <a:t>Entendemos </a:t>
            </a:r>
            <a:r>
              <a:rPr lang="pt-BR" sz="2000" i="1" dirty="0"/>
              <a:t>que é importante para a escola e seus sujeitos o esclarecimento de que a diferença é uma questão emergente do espaço que está sendo construído por todos, uma vez que pessoas diferentes se encontram no mesmo local objetivando produzir e partilhar conhecimentos. Logicamente, dessa interação, emergirão diferentes pensamentos, entendimentos e experiências. </a:t>
            </a:r>
            <a:endParaRPr lang="pt-BR" sz="2000" i="1" dirty="0" smtClean="0"/>
          </a:p>
          <a:p>
            <a:pPr lvl="1" indent="457200" algn="just"/>
            <a:endParaRPr lang="pt-BR" sz="2000" i="1" dirty="0"/>
          </a:p>
          <a:p>
            <a:pPr lvl="1" indent="457200" algn="just"/>
            <a:r>
              <a:rPr lang="pt-BR" sz="2000" i="1" dirty="0" smtClean="0"/>
              <a:t>Quando </a:t>
            </a:r>
            <a:r>
              <a:rPr lang="pt-BR" sz="2000" i="1" dirty="0"/>
              <a:t>trata-se a diferença como algo existente, conseguimos também perceber a educação inclusiva para além da lógica da </a:t>
            </a:r>
            <a:r>
              <a:rPr lang="pt-BR" sz="2000" i="1" dirty="0" smtClean="0"/>
              <a:t>colaboração, mas </a:t>
            </a:r>
            <a:r>
              <a:rPr lang="pt-BR" sz="2000" i="1" dirty="0"/>
              <a:t>sim o sentimento de pertencimento. Em alguns aspectos, a prática da educação inclusiva comete falhas que contribuem para a o silenciamento dos considerados “diferentes”, destacando que chamamos de diferentes aqueles que não conseguem se enquadrar no espaço que a escola diz ser “ideal” .... </a:t>
            </a:r>
            <a:endParaRPr lang="pt-BR" sz="2000" i="1" dirty="0" smtClean="0"/>
          </a:p>
          <a:p>
            <a:pPr lvl="1" algn="just"/>
            <a:r>
              <a:rPr lang="pt-BR" sz="2000" i="1" dirty="0" smtClean="0"/>
              <a:t>A </a:t>
            </a:r>
            <a:r>
              <a:rPr lang="pt-BR" sz="2000" i="1" dirty="0"/>
              <a:t>escola inclusiva se propõe a desenvolver um currículo </a:t>
            </a:r>
            <a:endParaRPr lang="pt-BR" sz="2000" i="1" dirty="0" smtClean="0"/>
          </a:p>
          <a:p>
            <a:pPr lvl="1" algn="just"/>
            <a:r>
              <a:rPr lang="pt-BR" sz="2000" i="1" dirty="0" smtClean="0"/>
              <a:t>que </a:t>
            </a:r>
            <a:r>
              <a:rPr lang="pt-BR" sz="2000" i="1" dirty="0"/>
              <a:t>estimule ao máximo as potencialidades e habilidades </a:t>
            </a:r>
            <a:endParaRPr lang="pt-BR" sz="2000" i="1" dirty="0" smtClean="0"/>
          </a:p>
          <a:p>
            <a:pPr lvl="1" algn="just"/>
            <a:r>
              <a:rPr lang="pt-BR" sz="2000" i="1" dirty="0" smtClean="0"/>
              <a:t>de </a:t>
            </a:r>
            <a:r>
              <a:rPr lang="pt-BR" sz="2000" i="1" dirty="0"/>
              <a:t>seus alunos, possibilitando seu avanço no </a:t>
            </a:r>
            <a:endParaRPr lang="pt-BR" sz="2000" i="1" dirty="0" smtClean="0"/>
          </a:p>
          <a:p>
            <a:pPr lvl="1" algn="just"/>
            <a:r>
              <a:rPr lang="pt-BR" sz="2000" i="1" dirty="0" smtClean="0"/>
              <a:t>conhecimento </a:t>
            </a:r>
            <a:r>
              <a:rPr lang="pt-BR" sz="2000" i="1" dirty="0"/>
              <a:t>científico</a:t>
            </a:r>
            <a:r>
              <a:rPr lang="pt-BR" sz="2000" i="1" dirty="0" smtClean="0"/>
              <a:t>.</a:t>
            </a:r>
            <a:endParaRPr lang="pt-BR" sz="2000" dirty="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683568" y="755987"/>
            <a:ext cx="7416824" cy="4401205"/>
          </a:xfrm>
          <a:prstGeom prst="rect">
            <a:avLst/>
          </a:prstGeom>
        </p:spPr>
        <p:txBody>
          <a:bodyPr wrap="square">
            <a:spAutoFit/>
          </a:bodyPr>
          <a:lstStyle/>
          <a:p>
            <a:pPr lvl="1" algn="just"/>
            <a:r>
              <a:rPr lang="pt-BR" sz="2000" i="1" dirty="0" smtClean="0"/>
              <a:t>... </a:t>
            </a:r>
            <a:r>
              <a:rPr lang="pt-BR" sz="2000" i="1" dirty="0"/>
              <a:t>Em diversos momentos, ainda que o professor faça um trabalho de acolhimento e integração desse aluno, a prática cotidiana das atividades demonstra a dificuldade do mesmo em elaborar e desenvolver conteúdos junto ao currículo pertinente, de maneira onde esse mesmo aluno possa se reconhecer e se apropriar</a:t>
            </a:r>
            <a:r>
              <a:rPr lang="pt-BR" sz="2000" i="1" dirty="0" smtClean="0"/>
              <a:t>.</a:t>
            </a:r>
          </a:p>
          <a:p>
            <a:pPr lvl="1" algn="just"/>
            <a:endParaRPr lang="pt-BR" sz="2000" i="1" dirty="0"/>
          </a:p>
          <a:p>
            <a:pPr lvl="1" indent="457200" algn="just"/>
            <a:r>
              <a:rPr lang="pt-BR" sz="2000" i="1" dirty="0"/>
              <a:t>Pensar o currículo para a inclusão de alunos com deficiência hoje, na maioria dos casos recai em uma prática hegemônica e de poder, uma vez que a política de educação brasileira tende a hegemonizar as discussões sobre currículo, no que tange métodos e conteúdos a serem ensinado se aprendidos pelos alunos, de um determinado grupo que precisa ser nivelado ao que está estabelecido como projeto social</a:t>
            </a:r>
            <a:r>
              <a:rPr lang="pt-BR" sz="2000" i="1" dirty="0" smtClean="0"/>
              <a:t>.</a:t>
            </a:r>
            <a:endParaRPr lang="pt-BR" sz="2000" i="1" dirty="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67544" y="484698"/>
            <a:ext cx="7488832" cy="5170646"/>
          </a:xfrm>
          <a:prstGeom prst="rect">
            <a:avLst/>
          </a:prstGeom>
        </p:spPr>
        <p:txBody>
          <a:bodyPr wrap="square">
            <a:spAutoFit/>
          </a:bodyPr>
          <a:lstStyle/>
          <a:p>
            <a:pPr lvl="1" indent="457200" algn="just">
              <a:lnSpc>
                <a:spcPts val="2200"/>
              </a:lnSpc>
            </a:pPr>
            <a:r>
              <a:rPr lang="pt-BR" sz="2000" i="1" dirty="0" smtClean="0"/>
              <a:t>Pensar </a:t>
            </a:r>
            <a:r>
              <a:rPr lang="pt-BR" sz="2000" i="1" dirty="0"/>
              <a:t>o currículo para a educação inclusiva, hoje, deveria levar em conta que esse binômio inclusão/exclusão, deveria ser repensando em uma perspectiva de negociação das diferenças existentes e não no silenciamento ou anulação das mesmas, que normalmente é propagado e difundido no discurso de universalização de direitos e igualdade de acesso.</a:t>
            </a:r>
          </a:p>
          <a:p>
            <a:pPr lvl="1" indent="457200" algn="just">
              <a:lnSpc>
                <a:spcPts val="2200"/>
              </a:lnSpc>
            </a:pPr>
            <a:endParaRPr lang="pt-BR" sz="2000" i="1" dirty="0" smtClean="0"/>
          </a:p>
          <a:p>
            <a:pPr lvl="1" indent="457200" algn="just">
              <a:lnSpc>
                <a:spcPts val="2200"/>
              </a:lnSpc>
            </a:pPr>
            <a:r>
              <a:rPr lang="pt-BR" sz="2000" i="1" dirty="0" smtClean="0"/>
              <a:t>Um </a:t>
            </a:r>
            <a:r>
              <a:rPr lang="pt-BR" sz="2000" i="1" dirty="0"/>
              <a:t>dos fundamentos da educação inclusiva tem sido marcado pelo paradigma da modernidade, onde se acentua a busca pela igualdade, essa mesma busca também incide na discussão da educação em Direitos Humanos, porém, esse discurso recai em uma prática de tornar iguais àqueles que são diferentes, incluindo-os na rede, reduzindo conflitos e reforçando o caráter normatizador da escola. O espaço escolar se propõe a promover a igualdade, reconhecendo a diferença, infelizmente, em alguns momentos, a igualdade é vista como padronização </a:t>
            </a:r>
            <a:endParaRPr lang="pt-BR" sz="2000" i="1" dirty="0" smtClean="0"/>
          </a:p>
          <a:p>
            <a:pPr lvl="1" algn="just">
              <a:lnSpc>
                <a:spcPts val="2200"/>
              </a:lnSpc>
            </a:pPr>
            <a:r>
              <a:rPr lang="pt-BR" sz="2000" i="1" dirty="0" smtClean="0"/>
              <a:t>e </a:t>
            </a:r>
            <a:r>
              <a:rPr lang="pt-BR" sz="2000" i="1" dirty="0"/>
              <a:t>homogeneização, e as diferenças, encaradas como </a:t>
            </a:r>
            <a:endParaRPr lang="pt-BR" sz="2000" i="1" dirty="0" smtClean="0"/>
          </a:p>
          <a:p>
            <a:pPr lvl="1" algn="just">
              <a:lnSpc>
                <a:spcPts val="2200"/>
              </a:lnSpc>
            </a:pPr>
            <a:r>
              <a:rPr lang="pt-BR" sz="2000" i="1" dirty="0" smtClean="0"/>
              <a:t>problemas</a:t>
            </a:r>
            <a:r>
              <a:rPr lang="pt-BR" sz="2000" i="1" dirty="0" smtClean="0"/>
              <a:t>.”</a:t>
            </a:r>
            <a:endParaRPr lang="pt-BR" sz="2000" dirty="0"/>
          </a:p>
        </p:txBody>
      </p:sp>
      <p:sp>
        <p:nvSpPr>
          <p:cNvPr id="6" name="Retângulo 5"/>
          <p:cNvSpPr/>
          <p:nvPr/>
        </p:nvSpPr>
        <p:spPr>
          <a:xfrm>
            <a:off x="827584" y="5874880"/>
            <a:ext cx="6120680" cy="646331"/>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pt-BR" b="1" i="1" dirty="0"/>
              <a:t>Para ler o texto na íntegra, acesse:</a:t>
            </a:r>
            <a:endParaRPr lang="pt-BR" i="1" dirty="0"/>
          </a:p>
          <a:p>
            <a:r>
              <a:rPr lang="pt-BR" i="1" u="sng" dirty="0">
                <a:hlinkClick r:id="rId3"/>
              </a:rPr>
              <a:t>http://www.coloquiocurriculo.com.br/diversos/Serie4.pdf</a:t>
            </a:r>
            <a:endParaRPr lang="pt-BR" i="1" dirty="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 y="-1028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539552" y="2564904"/>
            <a:ext cx="7344816" cy="4042132"/>
          </a:xfrm>
          <a:prstGeom prst="rect">
            <a:avLst/>
          </a:prstGeom>
        </p:spPr>
        <p:txBody>
          <a:bodyPr wrap="square">
            <a:spAutoFit/>
          </a:bodyPr>
          <a:lstStyle/>
          <a:p>
            <a:pPr indent="457200" algn="just">
              <a:lnSpc>
                <a:spcPts val="2200"/>
              </a:lnSpc>
            </a:pPr>
            <a:r>
              <a:rPr lang="pt-BR" sz="2400" dirty="0"/>
              <a:t> </a:t>
            </a:r>
            <a:r>
              <a:rPr lang="pt-BR" sz="2000" dirty="0" smtClean="0"/>
              <a:t>Para </a:t>
            </a:r>
            <a:r>
              <a:rPr lang="pt-BR" sz="2000" dirty="0"/>
              <a:t>as pesquisadoras Geovana Mendes </a:t>
            </a:r>
            <a:r>
              <a:rPr lang="pt-BR" sz="2000" dirty="0" smtClean="0"/>
              <a:t>(docente </a:t>
            </a:r>
            <a:r>
              <a:rPr lang="pt-BR" sz="2000" dirty="0"/>
              <a:t>da Universidade do Estado de Santa Catarina - </a:t>
            </a:r>
            <a:r>
              <a:rPr lang="pt-BR" sz="2000" dirty="0" smtClean="0"/>
              <a:t>Udesc), </a:t>
            </a:r>
            <a:r>
              <a:rPr lang="pt-BR" sz="2000" dirty="0"/>
              <a:t>Fabiany de Cássia Silva </a:t>
            </a:r>
            <a:r>
              <a:rPr lang="pt-BR" sz="2000" dirty="0" smtClean="0"/>
              <a:t>(docente </a:t>
            </a:r>
            <a:r>
              <a:rPr lang="pt-BR" sz="2000" dirty="0"/>
              <a:t>da Universidade Federal de Mato Grosso do Sul - UFMS) e Márcia Denise Pletsh (docente </a:t>
            </a:r>
            <a:r>
              <a:rPr lang="pt-BR" sz="2000" dirty="0" smtClean="0"/>
              <a:t>da Universidade </a:t>
            </a:r>
            <a:r>
              <a:rPr lang="pt-BR" sz="2000" dirty="0"/>
              <a:t>Federal Rural do Rio de Janeiro - UFRRJ</a:t>
            </a:r>
            <a:r>
              <a:rPr lang="pt-BR" sz="2000" dirty="0" smtClean="0"/>
              <a:t>),</a:t>
            </a:r>
          </a:p>
          <a:p>
            <a:pPr indent="457200" algn="just">
              <a:lnSpc>
                <a:spcPts val="2200"/>
              </a:lnSpc>
            </a:pPr>
            <a:endParaRPr lang="pt-BR" sz="2000" dirty="0"/>
          </a:p>
          <a:p>
            <a:pPr marL="457200" lvl="3" indent="457200" algn="just">
              <a:lnSpc>
                <a:spcPts val="2200"/>
              </a:lnSpc>
            </a:pPr>
            <a:r>
              <a:rPr lang="pt-BR" sz="2000" i="1" dirty="0" smtClean="0"/>
              <a:t>“... na </a:t>
            </a:r>
            <a:r>
              <a:rPr lang="pt-BR" sz="2000" i="1" dirty="0"/>
              <a:t>prática parece que os modelos de atendimento ainda surgem com uma lógica adaptativa. Ou seja, diante das diferenças nos modos de aprendizagem, as </a:t>
            </a:r>
            <a:r>
              <a:rPr lang="pt-BR" sz="2000" i="1" dirty="0" smtClean="0"/>
              <a:t>perguntas</a:t>
            </a:r>
          </a:p>
          <a:p>
            <a:pPr marL="457200" lvl="3" algn="just">
              <a:lnSpc>
                <a:spcPts val="2200"/>
              </a:lnSpc>
            </a:pPr>
            <a:r>
              <a:rPr lang="pt-BR" sz="2000" i="1" dirty="0" smtClean="0"/>
              <a:t>curriculares </a:t>
            </a:r>
            <a:r>
              <a:rPr lang="pt-BR" sz="2000" i="1" dirty="0"/>
              <a:t>parecem nunca incidir sobre as </a:t>
            </a:r>
            <a:r>
              <a:rPr lang="pt-BR" sz="2000" i="1" dirty="0" smtClean="0"/>
              <a:t>próprias </a:t>
            </a:r>
          </a:p>
          <a:p>
            <a:pPr marL="457200" lvl="3" algn="just">
              <a:lnSpc>
                <a:spcPts val="2200"/>
              </a:lnSpc>
            </a:pPr>
            <a:r>
              <a:rPr lang="pt-BR" sz="2000" i="1" dirty="0" smtClean="0"/>
              <a:t>práticas </a:t>
            </a:r>
            <a:r>
              <a:rPr lang="pt-BR" sz="2000" i="1" dirty="0"/>
              <a:t>curriculares a que estão sujeitos os </a:t>
            </a:r>
            <a:r>
              <a:rPr lang="pt-BR" sz="2000" i="1" dirty="0" smtClean="0"/>
              <a:t>alunos </a:t>
            </a:r>
            <a:r>
              <a:rPr lang="pt-BR" sz="2000" i="1" dirty="0"/>
              <a:t>e </a:t>
            </a:r>
            <a:r>
              <a:rPr lang="pt-BR" sz="2000" i="1" dirty="0" smtClean="0"/>
              <a:t>os</a:t>
            </a:r>
          </a:p>
          <a:p>
            <a:pPr marL="457200" lvl="3" algn="just">
              <a:lnSpc>
                <a:spcPts val="2200"/>
              </a:lnSpc>
            </a:pPr>
            <a:r>
              <a:rPr lang="pt-BR" sz="2000" i="1" dirty="0" smtClean="0"/>
              <a:t>professores</a:t>
            </a:r>
            <a:r>
              <a:rPr lang="pt-BR" sz="2000" i="1" dirty="0"/>
              <a:t>. O foco de atenção </a:t>
            </a:r>
            <a:r>
              <a:rPr lang="pt-BR" sz="2000" i="1" dirty="0" smtClean="0"/>
              <a:t>é persistentemente </a:t>
            </a:r>
          </a:p>
          <a:p>
            <a:pPr marL="457200" lvl="3" algn="just">
              <a:lnSpc>
                <a:spcPts val="2200"/>
              </a:lnSpc>
            </a:pPr>
            <a:r>
              <a:rPr lang="pt-BR" sz="2000" i="1" dirty="0" smtClean="0"/>
              <a:t>colocado no </a:t>
            </a:r>
            <a:r>
              <a:rPr lang="pt-BR" sz="2000" i="1" dirty="0"/>
              <a:t>erro, na dificuldade, </a:t>
            </a:r>
            <a:r>
              <a:rPr lang="pt-BR" sz="2000" i="1" dirty="0" smtClean="0"/>
              <a:t>na </a:t>
            </a:r>
            <a:r>
              <a:rPr lang="pt-BR" sz="2000" i="1" dirty="0"/>
              <a:t>incapacidade, na </a:t>
            </a:r>
            <a:endParaRPr lang="pt-BR" sz="2000" i="1" dirty="0" smtClean="0"/>
          </a:p>
          <a:p>
            <a:pPr marL="457200" lvl="3" algn="just">
              <a:lnSpc>
                <a:spcPts val="2200"/>
              </a:lnSpc>
            </a:pPr>
            <a:r>
              <a:rPr lang="pt-BR" sz="2000" i="1" dirty="0" smtClean="0"/>
              <a:t>diferença </a:t>
            </a:r>
            <a:r>
              <a:rPr lang="pt-BR" sz="2000" i="1" dirty="0"/>
              <a:t>e no sujeito</a:t>
            </a:r>
            <a:r>
              <a:rPr lang="pt-BR" sz="2000" i="1" dirty="0" smtClean="0"/>
              <a:t>.</a:t>
            </a:r>
            <a:endParaRPr lang="pt-BR" sz="2000" dirty="0"/>
          </a:p>
        </p:txBody>
      </p:sp>
      <p:sp>
        <p:nvSpPr>
          <p:cNvPr id="7" name="Retângulo 6"/>
          <p:cNvSpPr/>
          <p:nvPr/>
        </p:nvSpPr>
        <p:spPr>
          <a:xfrm>
            <a:off x="539552" y="566678"/>
            <a:ext cx="7344816" cy="1815882"/>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defRPr/>
            </a:pPr>
            <a:r>
              <a:rPr lang="pt-BR" sz="2800" b="1" dirty="0">
                <a:latin typeface="Bahamas" pitchFamily="34" charset="0"/>
              </a:rPr>
              <a:t>5 - ATENDIMENTO EDUCACIONAL </a:t>
            </a:r>
            <a:r>
              <a:rPr lang="pt-BR" sz="2800" b="1" dirty="0" smtClean="0">
                <a:latin typeface="Bahamas" pitchFamily="34" charset="0"/>
              </a:rPr>
              <a:t>ESPECIALIZADO</a:t>
            </a:r>
            <a:r>
              <a:rPr lang="pt-BR" sz="2800" b="1" dirty="0">
                <a:latin typeface="Bahamas" pitchFamily="34" charset="0"/>
              </a:rPr>
              <a:t>: </a:t>
            </a:r>
            <a:r>
              <a:rPr lang="pt-BR" sz="2800" b="1" dirty="0" smtClean="0">
                <a:latin typeface="Bahamas" pitchFamily="34" charset="0"/>
              </a:rPr>
              <a:t>POR </a:t>
            </a:r>
            <a:r>
              <a:rPr lang="pt-BR" sz="2800" b="1" dirty="0">
                <a:latin typeface="Bahamas" pitchFamily="34" charset="0"/>
              </a:rPr>
              <a:t>ENTRE POLÍTICAS, PRÁTICAS E CURRÍCULO  </a:t>
            </a:r>
            <a:r>
              <a:rPr lang="pt-BR" sz="2800" b="1" smtClean="0">
                <a:latin typeface="Bahamas" pitchFamily="34" charset="0"/>
              </a:rPr>
              <a:t>– UM ESPAÇO-TEMPO </a:t>
            </a:r>
            <a:r>
              <a:rPr lang="pt-BR" sz="2800" b="1" dirty="0">
                <a:latin typeface="Bahamas" pitchFamily="34" charset="0"/>
              </a:rPr>
              <a:t>DE INCLUSÃO? </a:t>
            </a:r>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323528" y="683979"/>
            <a:ext cx="7560840" cy="4708981"/>
          </a:xfrm>
          <a:prstGeom prst="rect">
            <a:avLst/>
          </a:prstGeom>
        </p:spPr>
        <p:txBody>
          <a:bodyPr wrap="square">
            <a:spAutoFit/>
          </a:bodyPr>
          <a:lstStyle/>
          <a:p>
            <a:pPr lvl="1" indent="457200" algn="just"/>
            <a:r>
              <a:rPr lang="pt-BR" sz="2000" i="1" dirty="0" smtClean="0"/>
              <a:t>O </a:t>
            </a:r>
            <a:r>
              <a:rPr lang="pt-BR" sz="2000" i="1" dirty="0"/>
              <a:t>processo parece não ser questionado e as alternativas nesse sentido aparecem como maneira de adaptar o sujeito às práticas instituídas. Igualdade e diferença, homogeneização e diversificação estão, portanto, no centro desse debate e precisam ser enfrentadas para podermos entender o objetivo, o sentido e o papel das alternativas curriculares constituídas no atendimento às diferenças no currículo escolar. </a:t>
            </a:r>
            <a:endParaRPr lang="pt-BR" sz="2000" i="1" dirty="0" smtClean="0"/>
          </a:p>
          <a:p>
            <a:pPr lvl="1" indent="457200" algn="just"/>
            <a:endParaRPr lang="pt-BR" sz="2000" i="1" dirty="0"/>
          </a:p>
          <a:p>
            <a:pPr lvl="1" indent="457200" algn="just"/>
            <a:r>
              <a:rPr lang="pt-BR" sz="2000" i="1" dirty="0"/>
              <a:t>Os estudos que temos realizado sobre as práticas curriculares das escolas com sujeitos com deficiência têm nos mostrado que foi uma igualização não desejável, ou seja, uma nítida tentativa de adaptar os modos de aprender ao modo de ensinar e à exclusão sistemática daqueles que não conseguiam se adequar. Como alternativa, os serviços de apoio constituídos e, agora o AEE, podem contribuir ainda com essa igualização. </a:t>
            </a:r>
            <a:endParaRPr lang="pt-BR" sz="2000" i="1" dirty="0" smtClean="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67544" y="404664"/>
            <a:ext cx="7128792" cy="5324535"/>
          </a:xfrm>
          <a:prstGeom prst="rect">
            <a:avLst/>
          </a:prstGeom>
        </p:spPr>
        <p:txBody>
          <a:bodyPr wrap="square">
            <a:spAutoFit/>
          </a:bodyPr>
          <a:lstStyle/>
          <a:p>
            <a:pPr lvl="1" indent="457200" algn="just"/>
            <a:r>
              <a:rPr lang="pt-BR" sz="2000" i="1" dirty="0" smtClean="0"/>
              <a:t>Teoricamente</a:t>
            </a:r>
            <a:r>
              <a:rPr lang="pt-BR" sz="2000" i="1" dirty="0"/>
              <a:t>, poderíamos depreender que esse esforço de igualização dos sujeitos na escola poderia ser válido justamente porque a escola continua trabalhando com um único currículo comum para todos. No entanto, ao identificarmos a fragilidade do conhecimento escolar oferecido em sala de aula, quando não negado, é que percebemos a seriedade desse fato. As alternativas constituídas, em vez de ajudar nesse acesso, acabam sendo formas de adaptar o aluno ao modelo escolar</a:t>
            </a:r>
            <a:r>
              <a:rPr lang="pt-BR" sz="2000" i="1" dirty="0" smtClean="0"/>
              <a:t>.</a:t>
            </a:r>
          </a:p>
          <a:p>
            <a:pPr lvl="1" indent="457200" algn="just"/>
            <a:endParaRPr lang="pt-BR" sz="2000" i="1" dirty="0"/>
          </a:p>
          <a:p>
            <a:pPr lvl="1" indent="457200" algn="just"/>
            <a:r>
              <a:rPr lang="pt-BR" sz="2000" i="1" dirty="0"/>
              <a:t>Considerando o tipo de diferenciação presente nas práticas curriculares, identificamos que também os serviços constituídos vão dar respostas diferenciadas conforme o próprio entendimento que se tem das diferenças que originam o atendimento. A questão do currículo comum trabalhado e da diferenciação sugerida parece não dar conta para </a:t>
            </a:r>
          </a:p>
          <a:p>
            <a:pPr lvl="1" algn="just"/>
            <a:r>
              <a:rPr lang="pt-BR" sz="2000" i="1" dirty="0" smtClean="0"/>
              <a:t>resolver </a:t>
            </a:r>
            <a:r>
              <a:rPr lang="pt-BR" sz="2000" i="1" dirty="0"/>
              <a:t>a questão</a:t>
            </a:r>
            <a:r>
              <a:rPr lang="pt-BR" sz="2000" i="1" dirty="0" smtClean="0"/>
              <a:t>.</a:t>
            </a:r>
            <a:endParaRPr lang="pt-BR" sz="2000" dirty="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33"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683568" y="260648"/>
            <a:ext cx="7130200" cy="5940088"/>
          </a:xfrm>
          <a:prstGeom prst="rect">
            <a:avLst/>
          </a:prstGeom>
        </p:spPr>
        <p:txBody>
          <a:bodyPr wrap="square">
            <a:spAutoFit/>
          </a:bodyPr>
          <a:lstStyle/>
          <a:p>
            <a:pPr lvl="1" indent="457200" algn="just"/>
            <a:r>
              <a:rPr lang="pt-BR" sz="2000" i="1" dirty="0" smtClean="0"/>
              <a:t>Por </a:t>
            </a:r>
            <a:r>
              <a:rPr lang="pt-BR" sz="2000" i="1" dirty="0"/>
              <a:t>estes pequenos exemplos, conseguimos depreender o quanto o currículo organizado para ser a linha mestra da sala de aula continua intacto mesmo depois da inserção de novos sujeitos e novos atendimentos. As práticas curriculares culturalmente sedimentadas e institucionalizadas levam a uma dissociação do processo de ensino e aprendizagem, e à manutenção da ideia de deficiência como uma característica do aluno e como algo que precisa ser reconstituído, corrigido, normalizado. Como é do aluno, ou seja, da aprendizagem, a deficiência precisa, portanto, ser trabalhada em outros tempos e espaços que não o da sala de aula</a:t>
            </a:r>
            <a:r>
              <a:rPr lang="pt-BR" sz="2000" i="1" dirty="0" smtClean="0"/>
              <a:t>.</a:t>
            </a:r>
          </a:p>
          <a:p>
            <a:pPr lvl="1" indent="457200" algn="just"/>
            <a:endParaRPr lang="pt-BR" sz="2000" i="1" dirty="0"/>
          </a:p>
          <a:p>
            <a:pPr lvl="1" indent="457200" algn="just"/>
            <a:r>
              <a:rPr lang="pt-BR" sz="2000" i="1" dirty="0"/>
              <a:t>A forma como aparecem essas alternativas de atendimento, no entanto, é incorporada à organização do trabalho escolar, não conseguindo estabelecer modificações no modo de organização desse cotidiano. Assumem a </a:t>
            </a:r>
            <a:r>
              <a:rPr lang="pt-BR" sz="2000" i="1" dirty="0" smtClean="0"/>
              <a:t>função </a:t>
            </a:r>
          </a:p>
          <a:p>
            <a:pPr lvl="1" algn="just"/>
            <a:r>
              <a:rPr lang="pt-BR" sz="2000" i="1" dirty="0" smtClean="0"/>
              <a:t>de </a:t>
            </a:r>
            <a:r>
              <a:rPr lang="pt-BR" sz="2000" i="1" dirty="0"/>
              <a:t>atendimento das diferenças dos alunos, </a:t>
            </a:r>
            <a:r>
              <a:rPr lang="pt-BR" sz="2000" i="1" dirty="0" smtClean="0"/>
              <a:t>não </a:t>
            </a:r>
          </a:p>
          <a:p>
            <a:pPr lvl="1" algn="just"/>
            <a:r>
              <a:rPr lang="pt-BR" sz="2000" i="1" dirty="0" smtClean="0"/>
              <a:t>estabelecendo </a:t>
            </a:r>
            <a:r>
              <a:rPr lang="pt-BR" sz="2000" i="1" dirty="0"/>
              <a:t>comunicações adequadas entre </a:t>
            </a:r>
            <a:r>
              <a:rPr lang="pt-BR" sz="2000" i="1" dirty="0" smtClean="0"/>
              <a:t>esses </a:t>
            </a:r>
          </a:p>
          <a:p>
            <a:pPr lvl="1" algn="just"/>
            <a:r>
              <a:rPr lang="pt-BR" sz="2000" i="1" dirty="0" smtClean="0"/>
              <a:t>espaços </a:t>
            </a:r>
            <a:r>
              <a:rPr lang="pt-BR" sz="2000" i="1" dirty="0"/>
              <a:t>e a sala de aula. Ao centrar o trabalho </a:t>
            </a:r>
            <a:endParaRPr lang="pt-BR" sz="2000" i="1" dirty="0" smtClean="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67544" y="476672"/>
            <a:ext cx="7416824" cy="5940088"/>
          </a:xfrm>
          <a:prstGeom prst="rect">
            <a:avLst/>
          </a:prstGeom>
        </p:spPr>
        <p:txBody>
          <a:bodyPr wrap="square">
            <a:spAutoFit/>
          </a:bodyPr>
          <a:lstStyle/>
          <a:p>
            <a:pPr lvl="1" algn="just"/>
            <a:r>
              <a:rPr lang="pt-BR" sz="2000" i="1" dirty="0"/>
              <a:t>no aluno, dificultam-se também as possibilidades de reflexão sobre o trabalho pedagógico desenvolvido em sala de aula e, mais uma vez, as perguntas, nomeadamente, curriculares, não são feitas. </a:t>
            </a:r>
          </a:p>
          <a:p>
            <a:pPr lvl="1" indent="457200" algn="just"/>
            <a:endParaRPr lang="pt-BR" sz="2000" dirty="0"/>
          </a:p>
          <a:p>
            <a:pPr lvl="1" indent="457200" algn="just"/>
            <a:r>
              <a:rPr lang="pt-BR" sz="2000" i="1" dirty="0" smtClean="0"/>
              <a:t>Percebemos </a:t>
            </a:r>
            <a:r>
              <a:rPr lang="pt-BR" sz="2000" i="1" dirty="0"/>
              <a:t>que, ao serem disponibilizados aos professores atendimentos às diferenças dos alunos em espaços e tempos diferentes da sala de aula, e ao não se instituir um canal de comunicação válido entre esses serviços, a </a:t>
            </a:r>
            <a:r>
              <a:rPr lang="pt-BR" sz="2000" i="1" dirty="0" smtClean="0"/>
              <a:t>prática curricular continua </a:t>
            </a:r>
            <a:r>
              <a:rPr lang="pt-BR" sz="2000" i="1" dirty="0"/>
              <a:t>a não ser questionada e os </a:t>
            </a:r>
            <a:r>
              <a:rPr lang="pt-BR" sz="2000" i="1" dirty="0" smtClean="0"/>
              <a:t>professores </a:t>
            </a:r>
            <a:r>
              <a:rPr lang="pt-BR" sz="2000" i="1" dirty="0"/>
              <a:t>não </a:t>
            </a:r>
            <a:r>
              <a:rPr lang="pt-BR" sz="2000" i="1" dirty="0" smtClean="0"/>
              <a:t>identificam </a:t>
            </a:r>
            <a:r>
              <a:rPr lang="pt-BR" sz="2000" i="1" dirty="0"/>
              <a:t>como pertinente questioná-la. </a:t>
            </a:r>
            <a:endParaRPr lang="pt-BR" sz="2000" i="1" dirty="0" smtClean="0"/>
          </a:p>
          <a:p>
            <a:pPr lvl="1" indent="457200" algn="just"/>
            <a:endParaRPr lang="pt-BR" sz="2000" i="1" dirty="0"/>
          </a:p>
          <a:p>
            <a:pPr lvl="1" indent="457200" algn="just"/>
            <a:r>
              <a:rPr lang="pt-BR" sz="2000" i="1" dirty="0"/>
              <a:t>As trocas de experiência que poderiam possibilitar a constituição de novos habitus são solapadas por um cotidiano que impede o trabalho coletivo. Cada professor em sua sala de aula acaba sendo sujeito de práticas cristalizadas, </a:t>
            </a:r>
            <a:endParaRPr lang="pt-BR" sz="2000" i="1" dirty="0" smtClean="0"/>
          </a:p>
          <a:p>
            <a:pPr lvl="1" algn="just"/>
            <a:r>
              <a:rPr lang="pt-BR" sz="2000" i="1" dirty="0" smtClean="0"/>
              <a:t>acontecendo </a:t>
            </a:r>
            <a:r>
              <a:rPr lang="pt-BR" sz="2000" i="1" dirty="0"/>
              <a:t>o mesmo com os professores dos serviços. </a:t>
            </a:r>
            <a:endParaRPr lang="pt-BR" sz="2000" i="1" dirty="0" smtClean="0"/>
          </a:p>
          <a:p>
            <a:pPr lvl="1" algn="just"/>
            <a:r>
              <a:rPr lang="pt-BR" sz="2000" i="1" dirty="0" smtClean="0"/>
              <a:t>Aquilo que identificamos </a:t>
            </a:r>
            <a:r>
              <a:rPr lang="pt-BR" sz="2000" i="1" dirty="0"/>
              <a:t>como práticas distintas da sala </a:t>
            </a:r>
          </a:p>
          <a:p>
            <a:pPr lvl="1" algn="just"/>
            <a:r>
              <a:rPr lang="pt-BR" sz="2000" i="1" dirty="0" smtClean="0"/>
              <a:t>de aula nada </a:t>
            </a:r>
            <a:r>
              <a:rPr lang="pt-BR" sz="2000" i="1" dirty="0"/>
              <a:t>mais são que expressões diferentes de um </a:t>
            </a:r>
            <a:endParaRPr lang="pt-BR" sz="2000" i="1" dirty="0" smtClean="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539552" y="514415"/>
            <a:ext cx="7272808" cy="2554545"/>
          </a:xfrm>
          <a:prstGeom prst="rect">
            <a:avLst/>
          </a:prstGeom>
        </p:spPr>
        <p:txBody>
          <a:bodyPr wrap="square">
            <a:spAutoFit/>
          </a:bodyPr>
          <a:lstStyle/>
          <a:p>
            <a:pPr lvl="1" algn="just"/>
            <a:r>
              <a:rPr lang="pt-BR" sz="2000" i="1" dirty="0"/>
              <a:t>mesmo cotidiano, </a:t>
            </a:r>
            <a:r>
              <a:rPr lang="pt-BR" sz="2000" i="1" dirty="0" smtClean="0"/>
              <a:t>que </a:t>
            </a:r>
            <a:r>
              <a:rPr lang="pt-BR" sz="2000" i="1" dirty="0"/>
              <a:t>sendo regulador organiza as práticas de modo a tornar possível a manutenção e o controle do trabalho pedagógico.</a:t>
            </a:r>
          </a:p>
          <a:p>
            <a:pPr lvl="1" indent="457200" algn="just"/>
            <a:endParaRPr lang="pt-BR" sz="2000" dirty="0"/>
          </a:p>
          <a:p>
            <a:pPr lvl="1" indent="457200" algn="just"/>
            <a:r>
              <a:rPr lang="pt-BR" sz="2000" i="1" dirty="0" smtClean="0"/>
              <a:t>Nesse </a:t>
            </a:r>
            <a:r>
              <a:rPr lang="pt-BR" sz="2000" i="1" dirty="0"/>
              <a:t>sentido, os serviços de apoio constituídos para o atendimento às diferenças dos alunos no processo ensino-aprendizagem precisam ser repensados, considerando o papel que estes vêm a desempenhar no cotidiano </a:t>
            </a:r>
            <a:r>
              <a:rPr lang="pt-BR" sz="2000" i="1" dirty="0" smtClean="0"/>
              <a:t>escolar”.</a:t>
            </a:r>
            <a:endParaRPr lang="pt-BR" sz="2000" dirty="0"/>
          </a:p>
        </p:txBody>
      </p:sp>
      <p:sp>
        <p:nvSpPr>
          <p:cNvPr id="9" name="Retângulo 8"/>
          <p:cNvSpPr/>
          <p:nvPr/>
        </p:nvSpPr>
        <p:spPr>
          <a:xfrm>
            <a:off x="611560" y="3861048"/>
            <a:ext cx="6984776" cy="646331"/>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pt-BR" b="1" i="1" dirty="0"/>
              <a:t>Para ler o texto na íntegra, acesse:</a:t>
            </a:r>
            <a:endParaRPr lang="pt-BR" i="1" dirty="0"/>
          </a:p>
          <a:p>
            <a:r>
              <a:rPr lang="pt-BR" i="1" u="sng" dirty="0">
                <a:hlinkClick r:id="rId3"/>
              </a:rPr>
              <a:t>https://</a:t>
            </a:r>
            <a:r>
              <a:rPr lang="pt-BR" i="1" u="sng" dirty="0" smtClean="0">
                <a:hlinkClick r:id="rId3"/>
              </a:rPr>
              <a:t>siaiap32.univali.br/seer/index.php/rc/article/view/2969/2027</a:t>
            </a:r>
            <a:r>
              <a:rPr lang="pt-BR" i="1" u="sng" dirty="0" smtClean="0"/>
              <a:t> </a:t>
            </a:r>
            <a:endParaRPr lang="pt-BR" i="1" dirty="0"/>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549236" y="1195005"/>
            <a:ext cx="7191116" cy="3477875"/>
          </a:xfrm>
          <a:prstGeom prst="rect">
            <a:avLst/>
          </a:prstGeom>
        </p:spPr>
        <p:txBody>
          <a:bodyPr wrap="square">
            <a:spAutoFit/>
          </a:bodyPr>
          <a:lstStyle/>
          <a:p>
            <a:pPr indent="457200" algn="just"/>
            <a:r>
              <a:rPr lang="pt-BR" sz="2000" dirty="0" smtClean="0"/>
              <a:t>Podemos </a:t>
            </a:r>
            <a:r>
              <a:rPr lang="pt-BR" sz="2000" dirty="0"/>
              <a:t>perceber que até mesmo entre os pesquisadores não há consenso sobre a construção do currículo e o atendimento educacional especializado aos estudantes com deficiência. </a:t>
            </a:r>
            <a:endParaRPr lang="pt-BR" sz="2000" dirty="0" smtClean="0"/>
          </a:p>
          <a:p>
            <a:pPr indent="457200" algn="just"/>
            <a:endParaRPr lang="pt-BR" sz="2000" dirty="0"/>
          </a:p>
          <a:p>
            <a:pPr indent="457200" algn="just"/>
            <a:r>
              <a:rPr lang="pt-BR" sz="2000" dirty="0" smtClean="0"/>
              <a:t>Os </a:t>
            </a:r>
            <a:r>
              <a:rPr lang="pt-BR" sz="2000" dirty="0"/>
              <a:t>mais radicais afirmam que não é preciso manter instituições de educação especial. </a:t>
            </a:r>
            <a:r>
              <a:rPr lang="pt-BR" sz="2000" dirty="0" smtClean="0"/>
              <a:t>Outros </a:t>
            </a:r>
            <a:r>
              <a:rPr lang="pt-BR" sz="2000" dirty="0"/>
              <a:t>defendem que está no âmbito do direito da família escolher se sua criança/jovem será escolarizada em escola especial ou regular. </a:t>
            </a:r>
            <a:endParaRPr lang="pt-BR" sz="2000" dirty="0" smtClean="0"/>
          </a:p>
          <a:p>
            <a:pPr indent="457200" algn="just"/>
            <a:endParaRPr lang="pt-BR" sz="2000" dirty="0"/>
          </a:p>
          <a:p>
            <a:pPr indent="457200" algn="just"/>
            <a:r>
              <a:rPr lang="pt-BR" sz="2000" dirty="0" smtClean="0"/>
              <a:t>É </a:t>
            </a:r>
            <a:r>
              <a:rPr lang="pt-BR" sz="2000" dirty="0"/>
              <a:t>importante salientar </a:t>
            </a:r>
            <a:r>
              <a:rPr lang="pt-BR" sz="2000" dirty="0" smtClean="0"/>
              <a:t>que, </a:t>
            </a:r>
            <a:r>
              <a:rPr lang="pt-BR" sz="2000" dirty="0"/>
              <a:t>nem mesmo em países mais desenvolvidos, as escolas especiais não foram extintas</a:t>
            </a:r>
            <a:r>
              <a:rPr lang="pt-BR" sz="2000" dirty="0" smtClean="0"/>
              <a:t>.</a:t>
            </a:r>
            <a:endParaRPr lang="pt-BR" sz="2000" dirty="0"/>
          </a:p>
        </p:txBody>
      </p:sp>
      <p:sp>
        <p:nvSpPr>
          <p:cNvPr id="7" name="Retângulo 6"/>
          <p:cNvSpPr/>
          <p:nvPr/>
        </p:nvSpPr>
        <p:spPr>
          <a:xfrm>
            <a:off x="477228" y="5025950"/>
            <a:ext cx="6491564" cy="92333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pt-BR" b="1" i="1" dirty="0"/>
              <a:t>Acesse a palestra da professora Enicéia G. </a:t>
            </a:r>
            <a:r>
              <a:rPr lang="pt-BR" b="1" i="1" dirty="0" smtClean="0"/>
              <a:t>Mendes (I </a:t>
            </a:r>
            <a:r>
              <a:rPr lang="pt-BR" b="1" i="1" dirty="0"/>
              <a:t>Seminário Paulista de Educação </a:t>
            </a:r>
            <a:r>
              <a:rPr lang="pt-BR" b="1" i="1" dirty="0" smtClean="0"/>
              <a:t>Inclusiva):</a:t>
            </a:r>
            <a:endParaRPr lang="pt-BR" i="1" dirty="0"/>
          </a:p>
          <a:p>
            <a:r>
              <a:rPr lang="pt-BR" i="1" u="sng" dirty="0">
                <a:hlinkClick r:id="rId3"/>
              </a:rPr>
              <a:t>https://www.youtube.com/watch?v=nNHKhWn73P0</a:t>
            </a:r>
            <a:endParaRPr lang="pt-BR" i="1" dirty="0"/>
          </a:p>
        </p:txBody>
      </p:sp>
      <p:sp>
        <p:nvSpPr>
          <p:cNvPr id="8" name="Retângulo 7"/>
          <p:cNvSpPr/>
          <p:nvPr/>
        </p:nvSpPr>
        <p:spPr>
          <a:xfrm>
            <a:off x="477228" y="332656"/>
            <a:ext cx="7191116"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defRPr/>
            </a:pPr>
            <a:r>
              <a:rPr lang="pt-BR" sz="2800" b="1" dirty="0">
                <a:latin typeface="Bahamas" pitchFamily="34" charset="0"/>
              </a:rPr>
              <a:t>6 - ESCOLA </a:t>
            </a:r>
            <a:r>
              <a:rPr lang="pt-BR" sz="2800" b="1" dirty="0" smtClean="0">
                <a:latin typeface="Bahamas" pitchFamily="34" charset="0"/>
              </a:rPr>
              <a:t>ESPECIAL E </a:t>
            </a:r>
            <a:r>
              <a:rPr lang="pt-BR" sz="2800" b="1" dirty="0">
                <a:latin typeface="Bahamas" pitchFamily="34" charset="0"/>
              </a:rPr>
              <a:t>ESCOLA REGULAR</a:t>
            </a:r>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ângulo 1"/>
          <p:cNvSpPr/>
          <p:nvPr/>
        </p:nvSpPr>
        <p:spPr>
          <a:xfrm>
            <a:off x="467544" y="611971"/>
            <a:ext cx="7488832" cy="4401205"/>
          </a:xfrm>
          <a:prstGeom prst="rect">
            <a:avLst/>
          </a:prstGeom>
        </p:spPr>
        <p:txBody>
          <a:bodyPr wrap="square">
            <a:spAutoFit/>
          </a:bodyPr>
          <a:lstStyle/>
          <a:p>
            <a:pPr algn="just"/>
            <a:r>
              <a:rPr lang="pt-BR" sz="2000" dirty="0" smtClean="0"/>
              <a:t>o </a:t>
            </a:r>
            <a:r>
              <a:rPr lang="pt-BR" sz="2000" dirty="0"/>
              <a:t>Brasil é signatário, mas também questionar se existe, na </a:t>
            </a:r>
          </a:p>
          <a:p>
            <a:pPr algn="just"/>
            <a:r>
              <a:rPr lang="pt-BR" sz="2000" dirty="0" smtClean="0"/>
              <a:t>prática, uma política de inclusão.</a:t>
            </a:r>
          </a:p>
          <a:p>
            <a:pPr algn="just"/>
            <a:endParaRPr lang="pt-BR" sz="2000" dirty="0"/>
          </a:p>
          <a:p>
            <a:pPr indent="457200" algn="just"/>
            <a:r>
              <a:rPr lang="pt-BR" sz="2000" dirty="0" smtClean="0"/>
              <a:t>Ao abraçarmos os desafios de incluir estudantes com deficiência em classes comuns de ensino, identificamos ser de extrema importância pensarmos sobre o currículo </a:t>
            </a:r>
            <a:r>
              <a:rPr lang="pt-BR" sz="2000" dirty="0"/>
              <a:t>na perspectiva da (re)organização da escola no sentido de respeito às especificidades de cada educando e na garantia dos direitos de aprendizagem a </a:t>
            </a:r>
            <a:r>
              <a:rPr lang="pt-BR" sz="2000" dirty="0" smtClean="0"/>
              <a:t>todos.</a:t>
            </a:r>
          </a:p>
          <a:p>
            <a:pPr indent="457200" algn="just"/>
            <a:endParaRPr lang="pt-BR" sz="2000" dirty="0"/>
          </a:p>
          <a:p>
            <a:pPr indent="457200" algn="just"/>
            <a:r>
              <a:rPr lang="pt-BR" sz="2000" dirty="0" smtClean="0"/>
              <a:t>Pretendemos</a:t>
            </a:r>
            <a:r>
              <a:rPr lang="pt-BR" sz="2000" dirty="0"/>
              <a:t>, então, de maneira panorâmica, questionar a organização curricular e o trabalho pedagógico, buscando desacomodar discursos e colaborar para o enfrentamento das limitações que impedem o acesso e a permanência de estudantes na perspectiva da inclusão escolar. </a:t>
            </a:r>
          </a:p>
        </p:txBody>
      </p:sp>
      <p:sp>
        <p:nvSpPr>
          <p:cNvPr id="5" name="Retângulo 4"/>
          <p:cNvSpPr/>
          <p:nvPr/>
        </p:nvSpPr>
        <p:spPr>
          <a:xfrm>
            <a:off x="467544" y="5493430"/>
            <a:ext cx="6480720" cy="10609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pt-BR" b="1" i="1" dirty="0" smtClean="0"/>
              <a:t>Para saber mais sobre inclusão e marcos legais, acesse:</a:t>
            </a:r>
          </a:p>
          <a:p>
            <a:r>
              <a:rPr lang="pt-BR" b="1" i="1" dirty="0" smtClean="0">
                <a:hlinkClick r:id="rId3"/>
              </a:rPr>
              <a:t>http://www.todospelaeducacao.org.br/reportagens-tpe/31129/conheca-o-historico-da-legislacao-sobre-inclusao/</a:t>
            </a:r>
            <a:endParaRPr lang="pt-BR" dirty="0"/>
          </a:p>
        </p:txBody>
      </p:sp>
    </p:spTree>
    <p:extLst>
      <p:ext uri="{BB962C8B-B14F-4D97-AF65-F5344CB8AC3E}">
        <p14:creationId xmlns:p14="http://schemas.microsoft.com/office/powerpoint/2010/main" val="24522821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99748" y="1751474"/>
            <a:ext cx="7560840" cy="4811574"/>
          </a:xfrm>
          <a:prstGeom prst="rect">
            <a:avLst/>
          </a:prstGeom>
        </p:spPr>
        <p:txBody>
          <a:bodyPr wrap="square">
            <a:spAutoFit/>
          </a:bodyPr>
          <a:lstStyle/>
          <a:p>
            <a:pPr indent="457200" algn="just">
              <a:lnSpc>
                <a:spcPts val="2300"/>
              </a:lnSpc>
            </a:pPr>
            <a:r>
              <a:rPr lang="pt-BR" sz="2000" dirty="0"/>
              <a:t> </a:t>
            </a:r>
            <a:r>
              <a:rPr lang="pt-BR" sz="2000" dirty="0" smtClean="0"/>
              <a:t>Para o SINPEEM, na </a:t>
            </a:r>
            <a:r>
              <a:rPr lang="pt-BR" sz="2000" dirty="0"/>
              <a:t>temática educação </a:t>
            </a:r>
            <a:r>
              <a:rPr lang="pt-BR" sz="2000" dirty="0" smtClean="0"/>
              <a:t>inclusiva ainda há inúmeros desafios a serem superados. Nesse sentido, é imprescindível a implementação de política pública de Estado, permanente, que considere nesse processo a formação acadêmica e continuada de todos os educadores, assim como subsidiar a rede municipal de ensino com recursos materiais e humanos para atender com qualidade às crianças, levando em consideração as especificidades dos sujeitos no processo de ensino e aprendizagem.</a:t>
            </a:r>
          </a:p>
          <a:p>
            <a:pPr indent="457200" algn="just">
              <a:lnSpc>
                <a:spcPts val="2300"/>
              </a:lnSpc>
            </a:pPr>
            <a:endParaRPr lang="pt-BR" sz="2000" dirty="0"/>
          </a:p>
          <a:p>
            <a:pPr indent="457200" algn="just">
              <a:lnSpc>
                <a:spcPts val="2300"/>
              </a:lnSpc>
            </a:pPr>
            <a:r>
              <a:rPr lang="pt-BR" sz="2000" dirty="0" smtClean="0"/>
              <a:t>Por isso, no que tange à inclusão, o </a:t>
            </a:r>
            <a:r>
              <a:rPr lang="pt-BR" sz="2000" dirty="0"/>
              <a:t>SINPEEM defende a manutenção e ampliação de Escolas Municipais de Educação </a:t>
            </a:r>
            <a:endParaRPr lang="pt-BR" sz="2000" dirty="0" smtClean="0"/>
          </a:p>
          <a:p>
            <a:pPr algn="just">
              <a:lnSpc>
                <a:spcPts val="2300"/>
              </a:lnSpc>
            </a:pPr>
            <a:r>
              <a:rPr lang="pt-BR" sz="2000" dirty="0" smtClean="0"/>
              <a:t>Bilíngue </a:t>
            </a:r>
            <a:r>
              <a:rPr lang="pt-BR" sz="2000" dirty="0"/>
              <a:t>para Surdos (Emebss). Ao mesmo tempo, luta para que </a:t>
            </a:r>
            <a:endParaRPr lang="pt-BR" sz="2000" dirty="0" smtClean="0"/>
          </a:p>
          <a:p>
            <a:pPr algn="just">
              <a:lnSpc>
                <a:spcPts val="2300"/>
              </a:lnSpc>
            </a:pPr>
            <a:r>
              <a:rPr lang="pt-BR" sz="2000" dirty="0" smtClean="0"/>
              <a:t>Todas as </a:t>
            </a:r>
            <a:r>
              <a:rPr lang="pt-BR" sz="2000" dirty="0"/>
              <a:t>unidades da </a:t>
            </a:r>
            <a:r>
              <a:rPr lang="pt-BR" sz="2000" dirty="0" smtClean="0"/>
              <a:t>rede </a:t>
            </a:r>
            <a:r>
              <a:rPr lang="pt-BR" sz="2000" dirty="0"/>
              <a:t>tenham política educacional, </a:t>
            </a:r>
            <a:endParaRPr lang="pt-BR" sz="2000" dirty="0" smtClean="0"/>
          </a:p>
          <a:p>
            <a:pPr algn="just">
              <a:lnSpc>
                <a:spcPts val="2300"/>
              </a:lnSpc>
            </a:pPr>
            <a:r>
              <a:rPr lang="pt-BR" sz="2000" dirty="0" smtClean="0"/>
              <a:t>estrutura</a:t>
            </a:r>
            <a:r>
              <a:rPr lang="pt-BR" sz="2000" dirty="0"/>
              <a:t>, </a:t>
            </a:r>
            <a:r>
              <a:rPr lang="pt-BR" sz="2000" dirty="0" smtClean="0"/>
              <a:t>logística</a:t>
            </a:r>
            <a:r>
              <a:rPr lang="pt-BR" sz="2000" dirty="0"/>
              <a:t>, recursos humanos com formação </a:t>
            </a:r>
            <a:endParaRPr lang="pt-BR" sz="2000" dirty="0" smtClean="0"/>
          </a:p>
          <a:p>
            <a:pPr algn="just">
              <a:lnSpc>
                <a:spcPts val="2300"/>
              </a:lnSpc>
            </a:pPr>
            <a:r>
              <a:rPr lang="pt-BR" sz="2000" dirty="0" smtClean="0"/>
              <a:t>adequada </a:t>
            </a:r>
            <a:r>
              <a:rPr lang="pt-BR" sz="2000" dirty="0"/>
              <a:t>e </a:t>
            </a:r>
            <a:r>
              <a:rPr lang="pt-BR" sz="2000" dirty="0" smtClean="0"/>
              <a:t>necessária </a:t>
            </a:r>
            <a:r>
              <a:rPr lang="pt-BR" sz="2000" dirty="0"/>
              <a:t>para o atendimento pleno aos alunos </a:t>
            </a:r>
            <a:endParaRPr lang="pt-BR" sz="2000" dirty="0" smtClean="0"/>
          </a:p>
          <a:p>
            <a:pPr algn="just">
              <a:lnSpc>
                <a:spcPts val="2300"/>
              </a:lnSpc>
            </a:pPr>
            <a:r>
              <a:rPr lang="pt-BR" sz="2000" dirty="0" smtClean="0"/>
              <a:t>com deficiências, entre outros.</a:t>
            </a:r>
            <a:endParaRPr lang="pt-BR" sz="2000" dirty="0"/>
          </a:p>
        </p:txBody>
      </p:sp>
      <p:sp>
        <p:nvSpPr>
          <p:cNvPr id="7" name="Retângulo 6"/>
          <p:cNvSpPr/>
          <p:nvPr/>
        </p:nvSpPr>
        <p:spPr>
          <a:xfrm>
            <a:off x="539552" y="602685"/>
            <a:ext cx="7416824" cy="95410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defRPr/>
            </a:pPr>
            <a:r>
              <a:rPr lang="pt-BR" sz="2800" b="1" dirty="0">
                <a:latin typeface="Bahamas" pitchFamily="34" charset="0"/>
              </a:rPr>
              <a:t>7 </a:t>
            </a:r>
            <a:r>
              <a:rPr lang="pt-BR" sz="2800" b="1" dirty="0" smtClean="0">
                <a:latin typeface="Bahamas" pitchFamily="34" charset="0"/>
              </a:rPr>
              <a:t>– EDUCAÇÃO INCLUSIVA É POLÍTICA PERMANENTE DO SINPEEM</a:t>
            </a:r>
            <a:endParaRPr lang="pt-BR" sz="2800" dirty="0">
              <a:latin typeface="Bahamas" pitchFamily="34" charset="0"/>
            </a:endParaRPr>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67544" y="332656"/>
            <a:ext cx="7416824" cy="6299160"/>
          </a:xfrm>
          <a:prstGeom prst="rect">
            <a:avLst/>
          </a:prstGeom>
        </p:spPr>
        <p:txBody>
          <a:bodyPr wrap="square">
            <a:spAutoFit/>
          </a:bodyPr>
          <a:lstStyle/>
          <a:p>
            <a:pPr indent="457200" algn="just">
              <a:lnSpc>
                <a:spcPts val="2200"/>
              </a:lnSpc>
            </a:pPr>
            <a:r>
              <a:rPr lang="pt-BR" sz="2000" dirty="0"/>
              <a:t>A prática curricular efetivamente inclusiva é aquela que possibilita ao </a:t>
            </a:r>
            <a:r>
              <a:rPr lang="pt-BR" sz="2000" dirty="0" smtClean="0"/>
              <a:t>aluno </a:t>
            </a:r>
            <a:r>
              <a:rPr lang="pt-BR" sz="2000" dirty="0"/>
              <a:t>participar, produzir e se apropriar da cultura própria da </a:t>
            </a:r>
            <a:r>
              <a:rPr lang="pt-BR" sz="2000" dirty="0" smtClean="0"/>
              <a:t>escola, independentemente da sua deficiência.</a:t>
            </a:r>
            <a:endParaRPr lang="pt-BR" sz="2000" dirty="0"/>
          </a:p>
          <a:p>
            <a:pPr indent="457200" algn="just">
              <a:lnSpc>
                <a:spcPts val="2200"/>
              </a:lnSpc>
            </a:pPr>
            <a:endParaRPr lang="pt-BR" sz="2000" dirty="0"/>
          </a:p>
          <a:p>
            <a:pPr indent="457200" algn="just">
              <a:lnSpc>
                <a:spcPts val="2200"/>
              </a:lnSpc>
            </a:pPr>
            <a:r>
              <a:rPr lang="pt-BR" sz="2000" dirty="0"/>
              <a:t>Ao compararmos o ideal e o real, concluímos que o processo de inclusão fracassa em função das práticas serem </a:t>
            </a:r>
            <a:r>
              <a:rPr lang="pt-BR" sz="2000" dirty="0" smtClean="0"/>
              <a:t>marcadas por </a:t>
            </a:r>
            <a:r>
              <a:rPr lang="pt-BR" sz="2000" dirty="0"/>
              <a:t>tradicionalismo, o que significa ser marcada por uma visão </a:t>
            </a:r>
            <a:r>
              <a:rPr lang="pt-BR" sz="2000" dirty="0" smtClean="0"/>
              <a:t>única </a:t>
            </a:r>
            <a:r>
              <a:rPr lang="pt-BR" sz="2000" dirty="0"/>
              <a:t>e enraizada em crenças que, no passado, faziam sentido, </a:t>
            </a:r>
            <a:r>
              <a:rPr lang="pt-BR" sz="2000" dirty="0" smtClean="0"/>
              <a:t>mas </a:t>
            </a:r>
            <a:r>
              <a:rPr lang="pt-BR" sz="2000" dirty="0"/>
              <a:t>que precisam ser ampliadas para continuar a ser </a:t>
            </a:r>
            <a:r>
              <a:rPr lang="pt-BR" sz="2000" dirty="0" smtClean="0"/>
              <a:t>sentidas </a:t>
            </a:r>
            <a:r>
              <a:rPr lang="pt-BR" sz="2000" dirty="0"/>
              <a:t>e vividas no presente. </a:t>
            </a:r>
          </a:p>
          <a:p>
            <a:pPr indent="457200" algn="just">
              <a:lnSpc>
                <a:spcPts val="2200"/>
              </a:lnSpc>
            </a:pPr>
            <a:endParaRPr lang="pt-BR" sz="2000" dirty="0" smtClean="0"/>
          </a:p>
          <a:p>
            <a:pPr indent="457200" algn="just">
              <a:lnSpc>
                <a:spcPts val="2200"/>
              </a:lnSpc>
            </a:pPr>
            <a:r>
              <a:rPr lang="pt-BR" sz="2000" dirty="0" smtClean="0"/>
              <a:t>A </a:t>
            </a:r>
            <a:r>
              <a:rPr lang="pt-BR" sz="2000" dirty="0"/>
              <a:t>prática ainda recai em uma perspectiva reguladora, normatizadora e em muitos casos excludentes, uma vez que igualar não é valorizar a diferença e sim governá-la. </a:t>
            </a:r>
          </a:p>
          <a:p>
            <a:pPr indent="457200" algn="just">
              <a:lnSpc>
                <a:spcPts val="2200"/>
              </a:lnSpc>
            </a:pPr>
            <a:endParaRPr lang="pt-BR" sz="2000" dirty="0" smtClean="0"/>
          </a:p>
          <a:p>
            <a:pPr indent="457200" algn="just">
              <a:lnSpc>
                <a:spcPts val="2200"/>
              </a:lnSpc>
            </a:pPr>
            <a:r>
              <a:rPr lang="pt-BR" sz="2000" dirty="0"/>
              <a:t>As adaptações curriculares se dão no que diz respeito aos conteúdos, e não em uma perspectiva de currículo como produção </a:t>
            </a:r>
            <a:endParaRPr lang="pt-BR" sz="2000" dirty="0" smtClean="0"/>
          </a:p>
          <a:p>
            <a:pPr algn="just">
              <a:lnSpc>
                <a:spcPts val="2200"/>
              </a:lnSpc>
            </a:pPr>
            <a:r>
              <a:rPr lang="pt-BR" sz="2000" dirty="0" smtClean="0"/>
              <a:t>de </a:t>
            </a:r>
            <a:r>
              <a:rPr lang="pt-BR" sz="2000" dirty="0"/>
              <a:t>conhecimento. Por isso, entendemos que um maior contato </a:t>
            </a:r>
            <a:endParaRPr lang="pt-BR" sz="2000" dirty="0" smtClean="0"/>
          </a:p>
          <a:p>
            <a:pPr algn="just">
              <a:lnSpc>
                <a:spcPts val="2200"/>
              </a:lnSpc>
            </a:pPr>
            <a:r>
              <a:rPr lang="pt-BR" sz="2000" dirty="0" smtClean="0"/>
              <a:t>com </a:t>
            </a:r>
            <a:r>
              <a:rPr lang="pt-BR" sz="2000" dirty="0"/>
              <a:t>a produção acadêmica contribuirá para a elaboração do </a:t>
            </a:r>
            <a:endParaRPr lang="pt-BR" sz="2000" dirty="0" smtClean="0"/>
          </a:p>
          <a:p>
            <a:pPr algn="just">
              <a:lnSpc>
                <a:spcPts val="2200"/>
              </a:lnSpc>
            </a:pPr>
            <a:r>
              <a:rPr lang="pt-BR" sz="2000" dirty="0" smtClean="0"/>
              <a:t>currículo </a:t>
            </a:r>
            <a:r>
              <a:rPr lang="pt-BR" sz="2000" dirty="0"/>
              <a:t>vivo, que considera as características </a:t>
            </a:r>
            <a:r>
              <a:rPr lang="pt-BR" sz="2000" dirty="0" smtClean="0"/>
              <a:t>individuais</a:t>
            </a:r>
          </a:p>
          <a:p>
            <a:pPr algn="just">
              <a:lnSpc>
                <a:spcPts val="2200"/>
              </a:lnSpc>
            </a:pPr>
            <a:r>
              <a:rPr lang="pt-BR" sz="2000" dirty="0" smtClean="0"/>
              <a:t>de </a:t>
            </a:r>
            <a:r>
              <a:rPr lang="pt-BR" sz="2000" dirty="0"/>
              <a:t>aprendizagem. Nesse sentido, não é o aluno que se </a:t>
            </a:r>
            <a:endParaRPr lang="pt-BR" sz="2000" dirty="0" smtClean="0"/>
          </a:p>
          <a:p>
            <a:pPr algn="just">
              <a:lnSpc>
                <a:spcPts val="2200"/>
              </a:lnSpc>
            </a:pPr>
            <a:r>
              <a:rPr lang="pt-BR" sz="2000" dirty="0" smtClean="0"/>
              <a:t>adapta </a:t>
            </a:r>
            <a:r>
              <a:rPr lang="pt-BR" sz="2000" dirty="0"/>
              <a:t>à escola, mas a escola que se adapta ao aluno</a:t>
            </a:r>
            <a:r>
              <a:rPr lang="pt-BR" sz="2000" dirty="0" smtClean="0"/>
              <a:t>.</a:t>
            </a:r>
            <a:endParaRPr lang="pt-BR" sz="2000" dirty="0"/>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539552" y="1336987"/>
            <a:ext cx="7344816" cy="4324261"/>
          </a:xfrm>
          <a:prstGeom prst="rect">
            <a:avLst/>
          </a:prstGeom>
        </p:spPr>
        <p:txBody>
          <a:bodyPr wrap="square">
            <a:spAutoFit/>
          </a:bodyPr>
          <a:lstStyle/>
          <a:p>
            <a:pPr algn="just">
              <a:lnSpc>
                <a:spcPts val="2200"/>
              </a:lnSpc>
            </a:pPr>
            <a:r>
              <a:rPr lang="pt-BR" sz="2000" dirty="0" smtClean="0"/>
              <a:t>BRANDÃO</a:t>
            </a:r>
            <a:r>
              <a:rPr lang="pt-BR" sz="2000" dirty="0"/>
              <a:t>, Aryanna Garcia. SILVA e Erica Cristina da Silva.  </a:t>
            </a:r>
            <a:r>
              <a:rPr lang="pt-BR" sz="2000" b="1" dirty="0"/>
              <a:t>Currículo inclusivo, onde incluídos são os "outros": reflexão a partir da perspectiva pedagógica de educação em direitos humano</a:t>
            </a:r>
            <a:r>
              <a:rPr lang="pt-BR" sz="2000" dirty="0"/>
              <a:t>s. </a:t>
            </a:r>
            <a:endParaRPr lang="pt-BR" sz="2000" dirty="0" smtClean="0"/>
          </a:p>
          <a:p>
            <a:pPr algn="just">
              <a:lnSpc>
                <a:spcPts val="2200"/>
              </a:lnSpc>
            </a:pPr>
            <a:r>
              <a:rPr lang="pt-BR" sz="2000" dirty="0" smtClean="0"/>
              <a:t>In</a:t>
            </a:r>
            <a:r>
              <a:rPr lang="pt-BR" sz="2000" dirty="0"/>
              <a:t>: </a:t>
            </a:r>
            <a:r>
              <a:rPr lang="pt-BR" sz="2000" i="1" dirty="0"/>
              <a:t>Currículo, cultura, inclusão e diferenças </a:t>
            </a:r>
            <a:r>
              <a:rPr lang="pt-BR" sz="2000" dirty="0"/>
              <a:t>- Anais do XII. Colóquio sobre questões curriculares/VIII Colóquio luso-brasileiro de currículo/II Colóquio luso-afro-brasileiro de questões curriculares. Série. Organização: Márcia Angela da Silva Aguiar, José Augusto de Brito Pacheco e Geovana Mendonça Lunardi Mendes, [Livro Eletrônico]. </a:t>
            </a:r>
            <a:r>
              <a:rPr lang="en-US" sz="2000" dirty="0"/>
              <a:t>Recife: ANPAE, 2017.</a:t>
            </a:r>
            <a:endParaRPr lang="pt-BR" sz="2000" dirty="0"/>
          </a:p>
          <a:p>
            <a:pPr algn="just">
              <a:lnSpc>
                <a:spcPts val="2200"/>
              </a:lnSpc>
            </a:pPr>
            <a:endParaRPr lang="en-US" sz="2000" dirty="0" smtClean="0"/>
          </a:p>
          <a:p>
            <a:pPr algn="just">
              <a:lnSpc>
                <a:spcPts val="2200"/>
              </a:lnSpc>
            </a:pPr>
            <a:r>
              <a:rPr lang="en-US" sz="2000" dirty="0" smtClean="0"/>
              <a:t>DALLA </a:t>
            </a:r>
            <a:r>
              <a:rPr lang="en-US" sz="2000" dirty="0"/>
              <a:t>ZEN, Maria Isabel Habckost. HICKMANN, Roseli Inês. </a:t>
            </a:r>
            <a:r>
              <a:rPr lang="pt-BR" sz="2000" b="1" dirty="0"/>
              <a:t>Currículo e diferenças: “invenções” sobre ensinar e aprender</a:t>
            </a:r>
            <a:r>
              <a:rPr lang="pt-BR" sz="2000" dirty="0"/>
              <a:t>. In: </a:t>
            </a:r>
            <a:r>
              <a:rPr lang="pt-BR" sz="2000" i="1" dirty="0"/>
              <a:t>Currículo e inclusão na escola de ensino fundamental</a:t>
            </a:r>
            <a:r>
              <a:rPr lang="pt-BR" sz="2000" dirty="0"/>
              <a:t> [recurso eletrônico] / </a:t>
            </a:r>
            <a:endParaRPr lang="pt-BR" sz="2000" dirty="0" smtClean="0"/>
          </a:p>
          <a:p>
            <a:pPr algn="just">
              <a:lnSpc>
                <a:spcPts val="2200"/>
              </a:lnSpc>
            </a:pPr>
            <a:r>
              <a:rPr lang="pt-BR" sz="2000" dirty="0" smtClean="0"/>
              <a:t>orgs</a:t>
            </a:r>
            <a:r>
              <a:rPr lang="pt-BR" sz="2000" dirty="0"/>
              <a:t>. Clarice Salete Traversini ... [et al.]. – Dados eletrônicos. </a:t>
            </a:r>
            <a:endParaRPr lang="pt-BR" sz="2000" dirty="0" smtClean="0"/>
          </a:p>
          <a:p>
            <a:pPr algn="just">
              <a:lnSpc>
                <a:spcPts val="2200"/>
              </a:lnSpc>
            </a:pPr>
            <a:r>
              <a:rPr lang="pt-BR" sz="2000" dirty="0" smtClean="0"/>
              <a:t>– </a:t>
            </a:r>
            <a:r>
              <a:rPr lang="pt-BR" sz="2000" dirty="0"/>
              <a:t>Porto Alegre: EDIPUCRS, 2013</a:t>
            </a:r>
            <a:r>
              <a:rPr lang="pt-BR" sz="2000" dirty="0" smtClean="0"/>
              <a:t>.</a:t>
            </a:r>
            <a:endParaRPr lang="pt-BR" sz="2000" dirty="0"/>
          </a:p>
        </p:txBody>
      </p:sp>
      <p:sp>
        <p:nvSpPr>
          <p:cNvPr id="7" name="Retângulo 6"/>
          <p:cNvSpPr/>
          <p:nvPr/>
        </p:nvSpPr>
        <p:spPr>
          <a:xfrm>
            <a:off x="539552" y="476672"/>
            <a:ext cx="7344816" cy="523220"/>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defRPr/>
            </a:pPr>
            <a:r>
              <a:rPr lang="pt-BR" sz="2800" b="1" dirty="0" smtClean="0">
                <a:latin typeface="Bahamas" pitchFamily="34" charset="0"/>
              </a:rPr>
              <a:t>8 </a:t>
            </a:r>
            <a:r>
              <a:rPr lang="pt-BR" sz="2800" b="1" dirty="0">
                <a:latin typeface="Bahamas" pitchFamily="34" charset="0"/>
              </a:rPr>
              <a:t>–</a:t>
            </a:r>
            <a:r>
              <a:rPr lang="pt-BR" sz="2800" dirty="0">
                <a:latin typeface="Bahamas" pitchFamily="34" charset="0"/>
              </a:rPr>
              <a:t> </a:t>
            </a:r>
            <a:r>
              <a:rPr lang="pt-BR" sz="2800" b="1" dirty="0">
                <a:latin typeface="Bahamas" pitchFamily="34" charset="0"/>
              </a:rPr>
              <a:t>BIBLIOGRAFIA</a:t>
            </a:r>
            <a:endParaRPr lang="pt-BR" sz="2800" dirty="0">
              <a:latin typeface="Bahamas" pitchFamily="34" charset="0"/>
            </a:endParaRPr>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67544" y="539963"/>
            <a:ext cx="7488832" cy="4401205"/>
          </a:xfrm>
          <a:prstGeom prst="rect">
            <a:avLst/>
          </a:prstGeom>
        </p:spPr>
        <p:txBody>
          <a:bodyPr wrap="square">
            <a:spAutoFit/>
          </a:bodyPr>
          <a:lstStyle/>
          <a:p>
            <a:pPr algn="just"/>
            <a:r>
              <a:rPr lang="pt-BR" sz="2000" dirty="0"/>
              <a:t>MANTOAN, Maria Tereza Eglér. </a:t>
            </a:r>
            <a:r>
              <a:rPr lang="pt-BR" sz="2000" b="1" i="1" dirty="0"/>
              <a:t>Inclusão escolar – o que é? Por quê? Como fazer?</a:t>
            </a:r>
            <a:r>
              <a:rPr lang="pt-BR" sz="2000" dirty="0"/>
              <a:t> São Paulo: Summus Editorial, 2015.</a:t>
            </a:r>
          </a:p>
          <a:p>
            <a:pPr algn="just"/>
            <a:endParaRPr lang="pt-BR" sz="2000" dirty="0" smtClean="0"/>
          </a:p>
          <a:p>
            <a:pPr algn="just"/>
            <a:r>
              <a:rPr lang="pt-BR" sz="2000" dirty="0" smtClean="0"/>
              <a:t>MENDES</a:t>
            </a:r>
            <a:r>
              <a:rPr lang="pt-BR" sz="2000" dirty="0"/>
              <a:t>, Geovana Mendonça Lunardi. SILVA, Fabiany de Cássia Tavares e PLETSH, Márcia Denise. Especializado: por entre </a:t>
            </a:r>
            <a:r>
              <a:rPr lang="pt-BR" sz="2000" b="1" i="1" dirty="0"/>
              <a:t>Políticas, práticas e currículo – um espaço-tempo de inclusão</a:t>
            </a:r>
            <a:r>
              <a:rPr lang="pt-BR" sz="2000" dirty="0"/>
              <a:t>?  In: </a:t>
            </a:r>
            <a:r>
              <a:rPr lang="pt-BR" sz="2000" i="1" dirty="0"/>
              <a:t>Revista Contrapontos</a:t>
            </a:r>
            <a:r>
              <a:rPr lang="pt-BR" sz="2000" dirty="0"/>
              <a:t> - Eletrônica, Vol. 11 - n. 3 - p. 255-265 / set-dez 2011. </a:t>
            </a:r>
          </a:p>
          <a:p>
            <a:pPr algn="just"/>
            <a:r>
              <a:rPr lang="pt-BR" sz="2000" dirty="0"/>
              <a:t>POKER, Rosimar Bortolini ... [et al.]. </a:t>
            </a:r>
            <a:r>
              <a:rPr lang="pt-BR" sz="2000" b="1" i="1" dirty="0"/>
              <a:t>Plano de desenvolvimento individual para o atendimento educacional especializado</a:t>
            </a:r>
            <a:r>
              <a:rPr lang="pt-BR" sz="2000" dirty="0"/>
              <a:t>. São Paulo: Cultura Acadêmica; Marília: Oficina Universitária, 2013.</a:t>
            </a:r>
          </a:p>
          <a:p>
            <a:pPr algn="just"/>
            <a:endParaRPr lang="pt-BR" sz="2000" dirty="0" smtClean="0"/>
          </a:p>
          <a:p>
            <a:pPr algn="just"/>
            <a:r>
              <a:rPr lang="pt-BR" sz="2000" dirty="0" smtClean="0"/>
              <a:t>São </a:t>
            </a:r>
            <a:r>
              <a:rPr lang="pt-BR" sz="2000" dirty="0"/>
              <a:t>Paulo (SP). Secretaria Municipal de Educação. Coordenadoria Pedagógica. </a:t>
            </a:r>
            <a:r>
              <a:rPr lang="pt-BR" sz="2000" b="1" i="1" dirty="0"/>
              <a:t>Currículo da cidade: ensino fundamental: História</a:t>
            </a:r>
            <a:r>
              <a:rPr lang="pt-BR" sz="2000" dirty="0"/>
              <a:t>. São Paulo: SME/COPED, 2017. </a:t>
            </a:r>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616144" y="1916832"/>
            <a:ext cx="7560840" cy="2862322"/>
          </a:xfrm>
          <a:prstGeom prst="rect">
            <a:avLst/>
          </a:prstGeom>
        </p:spPr>
        <p:txBody>
          <a:bodyPr wrap="square">
            <a:spAutoFit/>
          </a:bodyPr>
          <a:lstStyle/>
          <a:p>
            <a:pPr lvl="0" indent="457200" algn="just"/>
            <a:r>
              <a:rPr lang="pt-BR" sz="2000" b="1" dirty="0" smtClean="0"/>
              <a:t>1 - Segundo Dalla </a:t>
            </a:r>
            <a:r>
              <a:rPr lang="pt-BR" sz="2000" b="1" dirty="0"/>
              <a:t>Zen e </a:t>
            </a:r>
            <a:r>
              <a:rPr lang="pt-BR" sz="2000" b="1" dirty="0" smtClean="0"/>
              <a:t>Hickmann, o currículo é como “uma </a:t>
            </a:r>
            <a:r>
              <a:rPr lang="pt-BR" sz="2000" b="1" dirty="0"/>
              <a:t>construção histórica de saberes e culturas, um território para se pensar as diferenças numa dimensão que movimenta o ensinar e o aprender no âmbito escolar. Incorpora os conteúdos e práticas de ensino e aprendizagem para construir o sujeito em seus processos no âmbito do cognitivo e de sua inserção sociocultural</a:t>
            </a:r>
            <a:r>
              <a:rPr lang="pt-BR" sz="2000" b="1" dirty="0" smtClean="0"/>
              <a:t>”.</a:t>
            </a:r>
          </a:p>
          <a:p>
            <a:pPr lvl="0" indent="457200" algn="just"/>
            <a:endParaRPr lang="pt-BR" sz="2000" dirty="0"/>
          </a:p>
          <a:p>
            <a:pPr indent="457200" algn="just"/>
            <a:r>
              <a:rPr lang="pt-BR" sz="2000" b="1" dirty="0"/>
              <a:t>Diante desta definição, é possível afirmar que  o currículo é, entre outras coisas</a:t>
            </a:r>
            <a:r>
              <a:rPr lang="pt-BR" sz="2000" b="1" dirty="0" smtClean="0"/>
              <a:t>:</a:t>
            </a:r>
            <a:endParaRPr lang="pt-BR" sz="2400" b="1" dirty="0"/>
          </a:p>
        </p:txBody>
      </p:sp>
      <p:graphicFrame>
        <p:nvGraphicFramePr>
          <p:cNvPr id="4" name="Tabela 3"/>
          <p:cNvGraphicFramePr>
            <a:graphicFrameLocks noGrp="1"/>
          </p:cNvGraphicFramePr>
          <p:nvPr>
            <p:extLst>
              <p:ext uri="{D42A27DB-BD31-4B8C-83A1-F6EECF244321}">
                <p14:modId xmlns:p14="http://schemas.microsoft.com/office/powerpoint/2010/main" val="1569572215"/>
              </p:ext>
            </p:extLst>
          </p:nvPr>
        </p:nvGraphicFramePr>
        <p:xfrm>
          <a:off x="611560" y="908720"/>
          <a:ext cx="7560840" cy="518160"/>
        </p:xfrm>
        <a:graphic>
          <a:graphicData uri="http://schemas.openxmlformats.org/drawingml/2006/table">
            <a:tbl>
              <a:tblPr firstRow="1" bandRow="1">
                <a:tableStyleId>{18603FDC-E32A-4AB5-989C-0864C3EAD2B8}</a:tableStyleId>
              </a:tblPr>
              <a:tblGrid>
                <a:gridCol w="7560840"/>
              </a:tblGrid>
              <a:tr h="370840">
                <a:tc>
                  <a:txBody>
                    <a:bodyPr/>
                    <a:lstStyle/>
                    <a:p>
                      <a:pPr algn="ctr"/>
                      <a:r>
                        <a:rPr lang="pt-BR" sz="2800" dirty="0" smtClean="0">
                          <a:latin typeface="Bahamas" pitchFamily="34" charset="0"/>
                        </a:rPr>
                        <a:t>9 - TESTE OS SEUS CONHECIMENTOS </a:t>
                      </a:r>
                      <a:endParaRPr lang="pt-BR" sz="2800" dirty="0">
                        <a:latin typeface="Bahamas" pitchFamily="34" charset="0"/>
                      </a:endParaRPr>
                    </a:p>
                  </a:txBody>
                  <a:tcPr/>
                </a:tc>
              </a:tr>
            </a:tbl>
          </a:graphicData>
        </a:graphic>
      </p:graphicFrame>
    </p:spTree>
    <p:extLst>
      <p:ext uri="{BB962C8B-B14F-4D97-AF65-F5344CB8AC3E}">
        <p14:creationId xmlns:p14="http://schemas.microsoft.com/office/powerpoint/2010/main" val="13887324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323528" y="570160"/>
            <a:ext cx="7560840" cy="4154984"/>
          </a:xfrm>
          <a:prstGeom prst="rect">
            <a:avLst/>
          </a:prstGeom>
        </p:spPr>
        <p:txBody>
          <a:bodyPr wrap="square">
            <a:spAutoFit/>
          </a:bodyPr>
          <a:lstStyle/>
          <a:p>
            <a:pPr indent="457200" algn="just"/>
            <a:r>
              <a:rPr lang="pt-BR" sz="2400" dirty="0"/>
              <a:t> </a:t>
            </a:r>
            <a:r>
              <a:rPr lang="pt-BR" sz="2000" b="1" dirty="0" smtClean="0"/>
              <a:t>a) </a:t>
            </a:r>
            <a:r>
              <a:rPr lang="pt-BR" sz="2000" dirty="0" smtClean="0"/>
              <a:t>a </a:t>
            </a:r>
            <a:r>
              <a:rPr lang="pt-BR" sz="2000" dirty="0"/>
              <a:t>história pessoal dos </a:t>
            </a:r>
            <a:r>
              <a:rPr lang="pt-BR" sz="2000" dirty="0" smtClean="0"/>
              <a:t>estudantes;</a:t>
            </a:r>
          </a:p>
          <a:p>
            <a:pPr lvl="1" algn="just"/>
            <a:endParaRPr lang="pt-BR" sz="2000" dirty="0" smtClean="0"/>
          </a:p>
          <a:p>
            <a:pPr lvl="1" algn="just"/>
            <a:r>
              <a:rPr lang="pt-BR" sz="2000" b="1" dirty="0" smtClean="0"/>
              <a:t>b) </a:t>
            </a:r>
            <a:r>
              <a:rPr lang="pt-BR" sz="2000" dirty="0" smtClean="0"/>
              <a:t>os </a:t>
            </a:r>
            <a:r>
              <a:rPr lang="pt-BR" sz="2000" dirty="0"/>
              <a:t>conteúdos e práticas que acontecem na vida pessoal dos estudantes</a:t>
            </a:r>
            <a:r>
              <a:rPr lang="pt-BR" sz="2000" dirty="0" smtClean="0"/>
              <a:t>;</a:t>
            </a:r>
          </a:p>
          <a:p>
            <a:pPr lvl="1" algn="just"/>
            <a:endParaRPr lang="pt-BR" sz="2000" dirty="0"/>
          </a:p>
          <a:p>
            <a:pPr lvl="1" algn="just"/>
            <a:r>
              <a:rPr lang="pt-BR" sz="2000" b="1" dirty="0" smtClean="0"/>
              <a:t>c) </a:t>
            </a:r>
            <a:r>
              <a:rPr lang="pt-BR" sz="2000" dirty="0" smtClean="0"/>
              <a:t>um </a:t>
            </a:r>
            <a:r>
              <a:rPr lang="pt-BR" sz="2000" dirty="0"/>
              <a:t>espaço no qual se repensa as diferenças, que não são contempladas socialmente</a:t>
            </a:r>
            <a:r>
              <a:rPr lang="pt-BR" sz="2000" dirty="0" smtClean="0"/>
              <a:t>;</a:t>
            </a:r>
          </a:p>
          <a:p>
            <a:pPr lvl="1" algn="just"/>
            <a:endParaRPr lang="pt-BR" sz="2000" dirty="0"/>
          </a:p>
          <a:p>
            <a:pPr lvl="1" algn="just"/>
            <a:r>
              <a:rPr lang="pt-BR" sz="2000" b="1" dirty="0" smtClean="0"/>
              <a:t>d) </a:t>
            </a:r>
            <a:r>
              <a:rPr lang="pt-BR" sz="2000" dirty="0" smtClean="0"/>
              <a:t>a </a:t>
            </a:r>
            <a:r>
              <a:rPr lang="pt-BR" sz="2000" dirty="0"/>
              <a:t>incorporação de tudo quanto se ensina e aprende na constituição cognitiva e sociocultural do sujeito</a:t>
            </a:r>
            <a:r>
              <a:rPr lang="pt-BR" sz="2000" dirty="0" smtClean="0"/>
              <a:t>;</a:t>
            </a:r>
          </a:p>
          <a:p>
            <a:pPr lvl="1" algn="just"/>
            <a:endParaRPr lang="pt-BR" sz="2000" dirty="0"/>
          </a:p>
          <a:p>
            <a:pPr lvl="1" algn="just"/>
            <a:r>
              <a:rPr lang="pt-BR" sz="2000" b="1" dirty="0" smtClean="0"/>
              <a:t>e) </a:t>
            </a:r>
            <a:r>
              <a:rPr lang="pt-BR" sz="2000" dirty="0" smtClean="0"/>
              <a:t>o </a:t>
            </a:r>
            <a:r>
              <a:rPr lang="pt-BR" sz="2000" dirty="0"/>
              <a:t>documento que estrutura os conteúdos a partir das necessidades de cada um dos agentes escolares. </a:t>
            </a:r>
          </a:p>
        </p:txBody>
      </p:sp>
    </p:spTree>
    <p:extLst>
      <p:ext uri="{BB962C8B-B14F-4D97-AF65-F5344CB8AC3E}">
        <p14:creationId xmlns:p14="http://schemas.microsoft.com/office/powerpoint/2010/main" val="41185826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68" y="-2205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539552" y="404664"/>
            <a:ext cx="7560840" cy="6093976"/>
          </a:xfrm>
          <a:prstGeom prst="rect">
            <a:avLst/>
          </a:prstGeom>
        </p:spPr>
        <p:txBody>
          <a:bodyPr wrap="square">
            <a:spAutoFit/>
          </a:bodyPr>
          <a:lstStyle/>
          <a:p>
            <a:pPr lvl="0" indent="457200" algn="just">
              <a:lnSpc>
                <a:spcPts val="2600"/>
              </a:lnSpc>
            </a:pPr>
            <a:r>
              <a:rPr lang="pt-BR" sz="2000" b="1" dirty="0" smtClean="0"/>
              <a:t>2 - O “Currículo </a:t>
            </a:r>
            <a:r>
              <a:rPr lang="pt-BR" sz="2000" b="1" dirty="0"/>
              <a:t>da </a:t>
            </a:r>
            <a:r>
              <a:rPr lang="pt-BR" sz="2000" b="1" dirty="0" smtClean="0"/>
              <a:t>cidade”, </a:t>
            </a:r>
            <a:r>
              <a:rPr lang="pt-BR" sz="2000" b="1" dirty="0"/>
              <a:t>alinhado à Base Nacional </a:t>
            </a:r>
            <a:r>
              <a:rPr lang="pt-BR" sz="2000" b="1" dirty="0" smtClean="0"/>
              <a:t>Comum Curricular, </a:t>
            </a:r>
            <a:r>
              <a:rPr lang="pt-BR" sz="2000" b="1" dirty="0"/>
              <a:t>apenas não </a:t>
            </a:r>
            <a:r>
              <a:rPr lang="pt-BR" sz="2000" b="1" dirty="0" smtClean="0"/>
              <a:t>afirma, </a:t>
            </a:r>
            <a:r>
              <a:rPr lang="pt-BR" sz="2000" b="1" dirty="0"/>
              <a:t>sobre educação inclusiva, que:</a:t>
            </a:r>
          </a:p>
          <a:p>
            <a:pPr algn="just">
              <a:lnSpc>
                <a:spcPts val="2600"/>
              </a:lnSpc>
            </a:pPr>
            <a:r>
              <a:rPr lang="pt-BR" sz="2000" dirty="0"/>
              <a:t> </a:t>
            </a:r>
          </a:p>
          <a:p>
            <a:pPr lvl="1" algn="just">
              <a:lnSpc>
                <a:spcPts val="2600"/>
              </a:lnSpc>
            </a:pPr>
            <a:r>
              <a:rPr lang="pt-BR" sz="2000" b="1" dirty="0" smtClean="0"/>
              <a:t>a) </a:t>
            </a:r>
            <a:r>
              <a:rPr lang="pt-BR" sz="2000" dirty="0" smtClean="0"/>
              <a:t>os </a:t>
            </a:r>
            <a:r>
              <a:rPr lang="pt-BR" sz="2000" dirty="0"/>
              <a:t>conteúdos </a:t>
            </a:r>
            <a:r>
              <a:rPr lang="pt-BR" sz="2000" dirty="0" smtClean="0"/>
              <a:t>devem </a:t>
            </a:r>
            <a:r>
              <a:rPr lang="pt-BR" sz="2000" dirty="0"/>
              <a:t>possibilitar a entrada de </a:t>
            </a:r>
            <a:r>
              <a:rPr lang="pt-BR" sz="2000" dirty="0" smtClean="0"/>
              <a:t>todos;</a:t>
            </a:r>
          </a:p>
          <a:p>
            <a:pPr lvl="1" algn="just">
              <a:lnSpc>
                <a:spcPts val="2600"/>
              </a:lnSpc>
            </a:pPr>
            <a:endParaRPr lang="pt-BR" sz="2000" dirty="0"/>
          </a:p>
          <a:p>
            <a:pPr lvl="1" algn="just">
              <a:lnSpc>
                <a:spcPts val="2600"/>
              </a:lnSpc>
            </a:pPr>
            <a:r>
              <a:rPr lang="pt-BR" sz="2000" b="1" dirty="0" smtClean="0"/>
              <a:t>b) </a:t>
            </a:r>
            <a:r>
              <a:rPr lang="pt-BR" sz="2000" dirty="0" smtClean="0"/>
              <a:t>a </a:t>
            </a:r>
            <a:r>
              <a:rPr lang="pt-BR" sz="2000" dirty="0"/>
              <a:t>prática educacional não pode se ater apenas </a:t>
            </a:r>
            <a:r>
              <a:rPr lang="pt-BR" sz="2000" dirty="0" smtClean="0"/>
              <a:t>às </a:t>
            </a:r>
            <a:r>
              <a:rPr lang="pt-BR" sz="2000" dirty="0"/>
              <a:t>tarefas escolares que sejam </a:t>
            </a:r>
            <a:r>
              <a:rPr lang="pt-BR" sz="2000" dirty="0" smtClean="0"/>
              <a:t>iguais;</a:t>
            </a:r>
          </a:p>
          <a:p>
            <a:pPr lvl="1" algn="just">
              <a:lnSpc>
                <a:spcPts val="2600"/>
              </a:lnSpc>
            </a:pPr>
            <a:endParaRPr lang="pt-BR" sz="2000" dirty="0" smtClean="0"/>
          </a:p>
          <a:p>
            <a:pPr lvl="1" algn="just">
              <a:lnSpc>
                <a:spcPts val="2600"/>
              </a:lnSpc>
            </a:pPr>
            <a:r>
              <a:rPr lang="pt-BR" sz="2000" b="1" dirty="0" smtClean="0"/>
              <a:t>c) </a:t>
            </a:r>
            <a:r>
              <a:rPr lang="pt-BR" sz="2000" dirty="0" smtClean="0"/>
              <a:t>deve </a:t>
            </a:r>
            <a:r>
              <a:rPr lang="pt-BR" sz="2000" dirty="0"/>
              <a:t>haver respeito à forma e </a:t>
            </a:r>
            <a:r>
              <a:rPr lang="pt-BR" sz="2000" dirty="0" smtClean="0"/>
              <a:t>à </a:t>
            </a:r>
            <a:r>
              <a:rPr lang="pt-BR" sz="2000" dirty="0"/>
              <a:t>característica de cada estudante, valorizando o desejo de cada </a:t>
            </a:r>
            <a:r>
              <a:rPr lang="pt-BR" sz="2000" dirty="0" smtClean="0"/>
              <a:t>um; </a:t>
            </a:r>
          </a:p>
          <a:p>
            <a:pPr lvl="1" algn="just">
              <a:lnSpc>
                <a:spcPts val="2600"/>
              </a:lnSpc>
            </a:pPr>
            <a:endParaRPr lang="pt-BR" sz="2000" dirty="0"/>
          </a:p>
          <a:p>
            <a:pPr lvl="1" algn="just">
              <a:lnSpc>
                <a:spcPts val="2600"/>
              </a:lnSpc>
            </a:pPr>
            <a:r>
              <a:rPr lang="pt-BR" sz="2000" b="1" dirty="0" smtClean="0"/>
              <a:t>d) </a:t>
            </a:r>
            <a:r>
              <a:rPr lang="pt-BR" sz="2000" dirty="0" smtClean="0"/>
              <a:t>as</a:t>
            </a:r>
            <a:r>
              <a:rPr lang="pt-BR" sz="2000" b="1" dirty="0" smtClean="0"/>
              <a:t> </a:t>
            </a:r>
            <a:r>
              <a:rPr lang="pt-BR" sz="2000" dirty="0" smtClean="0"/>
              <a:t>atividades devem </a:t>
            </a:r>
            <a:r>
              <a:rPr lang="pt-BR" sz="2000" dirty="0"/>
              <a:t>ser organizadas de modo </a:t>
            </a:r>
            <a:r>
              <a:rPr lang="pt-BR" sz="2000" dirty="0" smtClean="0"/>
              <a:t>diversificado </a:t>
            </a:r>
            <a:r>
              <a:rPr lang="pt-BR" sz="2000" dirty="0"/>
              <a:t>e </a:t>
            </a:r>
            <a:r>
              <a:rPr lang="pt-BR" sz="2000" dirty="0" smtClean="0"/>
              <a:t>com diferentes encaminhamentos, </a:t>
            </a:r>
            <a:r>
              <a:rPr lang="pt-BR" sz="2000" dirty="0"/>
              <a:t>a fim de atingir o mesmo objetivo em relação ao </a:t>
            </a:r>
            <a:r>
              <a:rPr lang="pt-BR" sz="2000" dirty="0" smtClean="0"/>
              <a:t>alunos;</a:t>
            </a:r>
          </a:p>
          <a:p>
            <a:pPr lvl="1" algn="just">
              <a:lnSpc>
                <a:spcPts val="2600"/>
              </a:lnSpc>
            </a:pPr>
            <a:endParaRPr lang="pt-BR" sz="2000" dirty="0"/>
          </a:p>
          <a:p>
            <a:pPr lvl="1" algn="just">
              <a:lnSpc>
                <a:spcPts val="2600"/>
              </a:lnSpc>
            </a:pPr>
            <a:r>
              <a:rPr lang="pt-BR" sz="2000" b="1" dirty="0" smtClean="0"/>
              <a:t>e) </a:t>
            </a:r>
            <a:r>
              <a:rPr lang="pt-BR" sz="2000" dirty="0" smtClean="0"/>
              <a:t>o </a:t>
            </a:r>
            <a:r>
              <a:rPr lang="pt-BR" sz="2000" dirty="0"/>
              <a:t>trabalho colaborativo e articulado da </a:t>
            </a:r>
            <a:r>
              <a:rPr lang="pt-BR" sz="2000" dirty="0" smtClean="0"/>
              <a:t>equipe </a:t>
            </a:r>
          </a:p>
          <a:p>
            <a:pPr lvl="1" algn="just">
              <a:lnSpc>
                <a:spcPts val="2600"/>
              </a:lnSpc>
            </a:pPr>
            <a:r>
              <a:rPr lang="pt-BR" sz="2000" dirty="0" smtClean="0"/>
              <a:t>gestora </a:t>
            </a:r>
            <a:r>
              <a:rPr lang="pt-BR" sz="2000" dirty="0"/>
              <a:t>e dos </a:t>
            </a:r>
            <a:r>
              <a:rPr lang="pt-BR" sz="2000" dirty="0" smtClean="0"/>
              <a:t>docentes, </a:t>
            </a:r>
            <a:r>
              <a:rPr lang="pt-BR" sz="2000" dirty="0"/>
              <a:t>com </a:t>
            </a:r>
            <a:r>
              <a:rPr lang="pt-BR" sz="2000" dirty="0" smtClean="0"/>
              <a:t>diferentes profissionais</a:t>
            </a:r>
          </a:p>
          <a:p>
            <a:pPr lvl="1" algn="just">
              <a:lnSpc>
                <a:spcPts val="2600"/>
              </a:lnSpc>
            </a:pPr>
            <a:r>
              <a:rPr lang="pt-BR" sz="2000" dirty="0" smtClean="0"/>
              <a:t>especializados</a:t>
            </a:r>
            <a:r>
              <a:rPr lang="pt-BR" sz="2000" dirty="0"/>
              <a:t>, a fim de formar </a:t>
            </a:r>
            <a:r>
              <a:rPr lang="pt-BR" sz="2000" dirty="0" smtClean="0"/>
              <a:t>parcerias</a:t>
            </a:r>
            <a:r>
              <a:rPr lang="pt-BR" sz="2000" dirty="0"/>
              <a:t>, </a:t>
            </a:r>
            <a:r>
              <a:rPr lang="pt-BR" sz="2000" dirty="0" smtClean="0"/>
              <a:t>é essencial.</a:t>
            </a:r>
            <a:endParaRPr lang="pt-BR" sz="2000" dirty="0"/>
          </a:p>
        </p:txBody>
      </p:sp>
    </p:spTree>
    <p:extLst>
      <p:ext uri="{BB962C8B-B14F-4D97-AF65-F5344CB8AC3E}">
        <p14:creationId xmlns:p14="http://schemas.microsoft.com/office/powerpoint/2010/main" val="4118582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539552" y="836712"/>
            <a:ext cx="7632848" cy="5693866"/>
          </a:xfrm>
          <a:prstGeom prst="rect">
            <a:avLst/>
          </a:prstGeom>
        </p:spPr>
        <p:txBody>
          <a:bodyPr wrap="square">
            <a:spAutoFit/>
          </a:bodyPr>
          <a:lstStyle/>
          <a:p>
            <a:pPr indent="457200" algn="just"/>
            <a:r>
              <a:rPr lang="pt-BR" sz="2400" b="1" dirty="0"/>
              <a:t> </a:t>
            </a:r>
            <a:r>
              <a:rPr lang="pt-BR" sz="2000" b="1" dirty="0" smtClean="0"/>
              <a:t>3 - Qual </a:t>
            </a:r>
            <a:r>
              <a:rPr lang="pt-BR" sz="2000" b="1" dirty="0"/>
              <a:t>é o termo que melhor completa a afirmação abaixo, de acordo com o texto que você leu:</a:t>
            </a:r>
          </a:p>
          <a:p>
            <a:pPr indent="457200" algn="just"/>
            <a:endParaRPr lang="pt-BR" sz="2000" dirty="0" smtClean="0"/>
          </a:p>
          <a:p>
            <a:pPr indent="457200" algn="just"/>
            <a:r>
              <a:rPr lang="pt-BR" sz="2000" dirty="0" smtClean="0"/>
              <a:t>“O currículo </a:t>
            </a:r>
            <a:r>
              <a:rPr lang="pt-BR" sz="2000" dirty="0"/>
              <a:t>inclusivo deve contemplar mais que </a:t>
            </a:r>
            <a:r>
              <a:rPr lang="pt-BR" sz="2000" dirty="0" smtClean="0"/>
              <a:t>___________________________________________aos alunos</a:t>
            </a:r>
            <a:r>
              <a:rPr lang="pt-BR" sz="2000" dirty="0"/>
              <a:t>, caso isso não aconteça, haverá o distanciamento e até mesmo a exclusão de alguns </a:t>
            </a:r>
            <a:r>
              <a:rPr lang="pt-BR" sz="2000" dirty="0" smtClean="0"/>
              <a:t>deles”.</a:t>
            </a:r>
            <a:endParaRPr lang="pt-BR" sz="2000" dirty="0"/>
          </a:p>
          <a:p>
            <a:pPr lvl="0" algn="just"/>
            <a:endParaRPr lang="pt-BR" sz="2000" dirty="0" smtClean="0"/>
          </a:p>
          <a:p>
            <a:pPr lvl="1" algn="just"/>
            <a:r>
              <a:rPr lang="pt-BR" sz="2000" b="1" dirty="0" smtClean="0"/>
              <a:t>a) </a:t>
            </a:r>
            <a:r>
              <a:rPr lang="pt-BR" sz="2000" dirty="0" smtClean="0"/>
              <a:t>padrões externos;</a:t>
            </a:r>
          </a:p>
          <a:p>
            <a:pPr marL="914400" lvl="1" indent="-457200" algn="just">
              <a:buFont typeface="+mj-lt"/>
              <a:buAutoNum type="alphaLcParenR"/>
            </a:pPr>
            <a:endParaRPr lang="pt-BR" sz="2000" dirty="0"/>
          </a:p>
          <a:p>
            <a:pPr lvl="1" algn="just"/>
            <a:r>
              <a:rPr lang="pt-BR" sz="2000" b="1" dirty="0" smtClean="0"/>
              <a:t>b) </a:t>
            </a:r>
            <a:r>
              <a:rPr lang="pt-BR" sz="2000" dirty="0" smtClean="0"/>
              <a:t>conteúdo padronizado;</a:t>
            </a:r>
          </a:p>
          <a:p>
            <a:pPr marL="914400" lvl="1" indent="-457200" algn="just">
              <a:buFont typeface="+mj-lt"/>
              <a:buAutoNum type="alphaLcParenR"/>
            </a:pPr>
            <a:endParaRPr lang="pt-BR" sz="2000" dirty="0"/>
          </a:p>
          <a:p>
            <a:pPr lvl="1" algn="just"/>
            <a:r>
              <a:rPr lang="pt-BR" sz="2000" b="1" dirty="0" smtClean="0"/>
              <a:t>c) </a:t>
            </a:r>
            <a:r>
              <a:rPr lang="pt-BR" sz="2000" dirty="0" smtClean="0"/>
              <a:t>atividades diversificadas;</a:t>
            </a:r>
          </a:p>
          <a:p>
            <a:pPr lvl="1" algn="just"/>
            <a:endParaRPr lang="pt-BR" sz="2000" dirty="0"/>
          </a:p>
          <a:p>
            <a:pPr lvl="1" algn="just"/>
            <a:r>
              <a:rPr lang="pt-BR" sz="2000" b="1" dirty="0" smtClean="0"/>
              <a:t>d) </a:t>
            </a:r>
            <a:r>
              <a:rPr lang="pt-BR" sz="2000" dirty="0" smtClean="0"/>
              <a:t>conteúdos diferenciados;</a:t>
            </a:r>
          </a:p>
          <a:p>
            <a:pPr marL="914400" lvl="1" indent="-457200" algn="just">
              <a:buFont typeface="+mj-lt"/>
              <a:buAutoNum type="alphaLcParenR"/>
            </a:pPr>
            <a:endParaRPr lang="pt-BR" sz="2000" dirty="0"/>
          </a:p>
          <a:p>
            <a:pPr lvl="1" algn="just"/>
            <a:r>
              <a:rPr lang="pt-BR" sz="2000" b="1" dirty="0" smtClean="0"/>
              <a:t>e) </a:t>
            </a:r>
            <a:r>
              <a:rPr lang="pt-BR" sz="2000" dirty="0" smtClean="0"/>
              <a:t>todas </a:t>
            </a:r>
            <a:r>
              <a:rPr lang="pt-BR" sz="2000" dirty="0"/>
              <a:t>as alternativas acima se encaixam.</a:t>
            </a:r>
          </a:p>
          <a:p>
            <a:r>
              <a:rPr lang="pt-BR" sz="2000" dirty="0"/>
              <a:t> </a:t>
            </a:r>
          </a:p>
        </p:txBody>
      </p:sp>
    </p:spTree>
    <p:extLst>
      <p:ext uri="{BB962C8B-B14F-4D97-AF65-F5344CB8AC3E}">
        <p14:creationId xmlns:p14="http://schemas.microsoft.com/office/powerpoint/2010/main" val="41185826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tângulo 3"/>
          <p:cNvSpPr/>
          <p:nvPr/>
        </p:nvSpPr>
        <p:spPr>
          <a:xfrm>
            <a:off x="467544" y="585256"/>
            <a:ext cx="7560840" cy="5940088"/>
          </a:xfrm>
          <a:prstGeom prst="rect">
            <a:avLst/>
          </a:prstGeom>
        </p:spPr>
        <p:txBody>
          <a:bodyPr wrap="square">
            <a:spAutoFit/>
          </a:bodyPr>
          <a:lstStyle/>
          <a:p>
            <a:pPr lvl="0" indent="457200" algn="just"/>
            <a:r>
              <a:rPr lang="pt-BR" sz="2000" b="1" dirty="0" smtClean="0"/>
              <a:t>4 - De </a:t>
            </a:r>
            <a:r>
              <a:rPr lang="pt-BR" sz="2000" b="1" dirty="0"/>
              <a:t>acordo com o material lido, entre as dificuldades de se implementar um </a:t>
            </a:r>
            <a:r>
              <a:rPr lang="pt-BR" sz="2000" b="1" dirty="0" smtClean="0"/>
              <a:t>currículo, </a:t>
            </a:r>
            <a:r>
              <a:rPr lang="pt-BR" sz="2000" b="1" dirty="0"/>
              <a:t>tendo em vista a inclusão, está</a:t>
            </a:r>
            <a:r>
              <a:rPr lang="pt-BR" sz="2000" b="1" dirty="0" smtClean="0"/>
              <a:t>:</a:t>
            </a:r>
          </a:p>
          <a:p>
            <a:pPr lvl="0" indent="457200" algn="just"/>
            <a:endParaRPr lang="pt-BR" sz="2000" dirty="0"/>
          </a:p>
          <a:p>
            <a:pPr indent="457200" algn="just"/>
            <a:r>
              <a:rPr lang="pt-BR" sz="2000" dirty="0"/>
              <a:t> </a:t>
            </a:r>
            <a:r>
              <a:rPr lang="pt-BR" sz="2000" b="1" dirty="0" smtClean="0"/>
              <a:t>a) </a:t>
            </a:r>
            <a:r>
              <a:rPr lang="pt-BR" sz="2000" dirty="0" smtClean="0"/>
              <a:t>a </a:t>
            </a:r>
            <a:r>
              <a:rPr lang="pt-BR" sz="2000" dirty="0"/>
              <a:t>falta de compreensão dos profissionais da educação sobre as diferentes deficiências</a:t>
            </a:r>
            <a:r>
              <a:rPr lang="pt-BR" sz="2000" dirty="0" smtClean="0"/>
              <a:t>;</a:t>
            </a:r>
          </a:p>
          <a:p>
            <a:pPr marL="457200" lvl="0" algn="just"/>
            <a:endParaRPr lang="pt-BR" sz="2000" dirty="0"/>
          </a:p>
          <a:p>
            <a:pPr marL="457200" lvl="0" algn="just"/>
            <a:r>
              <a:rPr lang="pt-BR" sz="2000" b="1" dirty="0" smtClean="0"/>
              <a:t>b) </a:t>
            </a:r>
            <a:r>
              <a:rPr lang="pt-BR" sz="2000" dirty="0" smtClean="0"/>
              <a:t>a </a:t>
            </a:r>
            <a:r>
              <a:rPr lang="pt-BR" sz="2000" dirty="0"/>
              <a:t>falta de verbas públicas para se pensar de modo mais moderno e atual conteúdos que favoreçam a inclusão</a:t>
            </a:r>
            <a:r>
              <a:rPr lang="pt-BR" sz="2000" dirty="0" smtClean="0"/>
              <a:t>;</a:t>
            </a:r>
          </a:p>
          <a:p>
            <a:pPr marL="457200" lvl="0" algn="just"/>
            <a:endParaRPr lang="pt-BR" sz="2000" dirty="0"/>
          </a:p>
          <a:p>
            <a:pPr marL="457200" lvl="0" algn="just"/>
            <a:r>
              <a:rPr lang="pt-BR" sz="2000" b="1" dirty="0" smtClean="0"/>
              <a:t>c) </a:t>
            </a:r>
            <a:r>
              <a:rPr lang="pt-BR" sz="2000" dirty="0" smtClean="0"/>
              <a:t>o </a:t>
            </a:r>
            <a:r>
              <a:rPr lang="pt-BR" sz="2000" dirty="0"/>
              <a:t>tradicionalismo da </a:t>
            </a:r>
            <a:r>
              <a:rPr lang="pt-BR" sz="2000" dirty="0" smtClean="0"/>
              <a:t>escola, que </a:t>
            </a:r>
            <a:r>
              <a:rPr lang="pt-BR" sz="2000" dirty="0"/>
              <a:t>não aceita a diferença como algo a ser contemplado</a:t>
            </a:r>
            <a:r>
              <a:rPr lang="pt-BR" sz="2000" dirty="0" smtClean="0"/>
              <a:t>;</a:t>
            </a:r>
          </a:p>
          <a:p>
            <a:pPr marL="457200" lvl="0" algn="just"/>
            <a:endParaRPr lang="pt-BR" sz="2000" dirty="0"/>
          </a:p>
          <a:p>
            <a:pPr marL="457200" lvl="0" algn="just"/>
            <a:r>
              <a:rPr lang="pt-BR" sz="2000" b="1" dirty="0" smtClean="0"/>
              <a:t>d) </a:t>
            </a:r>
            <a:r>
              <a:rPr lang="pt-BR" sz="2000" dirty="0" smtClean="0"/>
              <a:t>a </a:t>
            </a:r>
            <a:r>
              <a:rPr lang="pt-BR" sz="2000" dirty="0"/>
              <a:t>falta de clareza em compreender e realizar adaptações curriculares que não digam respeito </a:t>
            </a:r>
            <a:r>
              <a:rPr lang="pt-BR" sz="2000" dirty="0" smtClean="0"/>
              <a:t>aos </a:t>
            </a:r>
            <a:r>
              <a:rPr lang="pt-BR" sz="2000" dirty="0"/>
              <a:t>conteúdos, mas sim </a:t>
            </a:r>
            <a:r>
              <a:rPr lang="pt-BR" sz="2000" dirty="0" smtClean="0"/>
              <a:t>em </a:t>
            </a:r>
            <a:r>
              <a:rPr lang="pt-BR" sz="2000" dirty="0"/>
              <a:t>uma perspectiva de currículo como produção de </a:t>
            </a:r>
            <a:endParaRPr lang="pt-BR" sz="2000" dirty="0" smtClean="0"/>
          </a:p>
          <a:p>
            <a:pPr marL="457200" lvl="0" algn="just"/>
            <a:r>
              <a:rPr lang="pt-BR" sz="2000" dirty="0" smtClean="0"/>
              <a:t>conhecimento</a:t>
            </a:r>
            <a:r>
              <a:rPr lang="pt-BR" sz="2000" dirty="0"/>
              <a:t>;  </a:t>
            </a:r>
            <a:endParaRPr lang="pt-BR" sz="2000" dirty="0" smtClean="0"/>
          </a:p>
          <a:p>
            <a:pPr marL="457200" lvl="0" indent="457200" algn="just">
              <a:buFont typeface="+mj-lt"/>
              <a:buAutoNum type="alphaLcParenR"/>
            </a:pPr>
            <a:endParaRPr lang="pt-BR" sz="2000" b="1" dirty="0"/>
          </a:p>
          <a:p>
            <a:pPr marL="457200" lvl="0" algn="just"/>
            <a:r>
              <a:rPr lang="pt-BR" sz="2000" b="1" dirty="0" smtClean="0"/>
              <a:t>e) </a:t>
            </a:r>
            <a:r>
              <a:rPr lang="pt-BR" sz="2000" dirty="0" smtClean="0"/>
              <a:t>a </a:t>
            </a:r>
            <a:r>
              <a:rPr lang="pt-BR" sz="2000" dirty="0"/>
              <a:t>compreensão de que o aluno precisa se adaptar à </a:t>
            </a:r>
            <a:endParaRPr lang="pt-BR" sz="2000" dirty="0" smtClean="0"/>
          </a:p>
          <a:p>
            <a:pPr marL="457200" lvl="0" algn="just"/>
            <a:r>
              <a:rPr lang="pt-BR" sz="2000" dirty="0" smtClean="0"/>
              <a:t>escola</a:t>
            </a:r>
            <a:r>
              <a:rPr lang="pt-BR" sz="2000" dirty="0"/>
              <a:t>.</a:t>
            </a:r>
          </a:p>
        </p:txBody>
      </p:sp>
    </p:spTree>
    <p:extLst>
      <p:ext uri="{BB962C8B-B14F-4D97-AF65-F5344CB8AC3E}">
        <p14:creationId xmlns:p14="http://schemas.microsoft.com/office/powerpoint/2010/main" val="9105954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89A2EE8-4074-4931-9300-D48723F65AF5" descr="489A2EE8-4074-4931-9300-D48723F65AF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ângulo 7"/>
          <p:cNvSpPr/>
          <p:nvPr/>
        </p:nvSpPr>
        <p:spPr>
          <a:xfrm>
            <a:off x="409640" y="205472"/>
            <a:ext cx="7186696" cy="6247864"/>
          </a:xfrm>
          <a:prstGeom prst="rect">
            <a:avLst/>
          </a:prstGeom>
        </p:spPr>
        <p:txBody>
          <a:bodyPr wrap="square">
            <a:spAutoFit/>
          </a:bodyPr>
          <a:lstStyle/>
          <a:p>
            <a:pPr lvl="0" indent="457200"/>
            <a:r>
              <a:rPr lang="pt-BR" sz="2000" b="1" dirty="0" smtClean="0"/>
              <a:t>5 - Reconhecemos </a:t>
            </a:r>
            <a:r>
              <a:rPr lang="pt-BR" sz="2000" b="1" dirty="0"/>
              <a:t>uma escola inclusiva quando:</a:t>
            </a:r>
          </a:p>
          <a:p>
            <a:pPr indent="457200"/>
            <a:r>
              <a:rPr lang="pt-BR" sz="2000" dirty="0"/>
              <a:t> </a:t>
            </a:r>
          </a:p>
          <a:p>
            <a:pPr lvl="1" algn="just"/>
            <a:r>
              <a:rPr lang="pt-BR" sz="2000" b="1" i="1" dirty="0" smtClean="0"/>
              <a:t>a) </a:t>
            </a:r>
            <a:r>
              <a:rPr lang="pt-BR" sz="2000" i="1" dirty="0" smtClean="0"/>
              <a:t>a </a:t>
            </a:r>
            <a:r>
              <a:rPr lang="pt-BR" sz="2000" i="1" dirty="0"/>
              <a:t>equipe gestora e os demais profissionais da unidade escolar conseguem estabelecer modificações no modo de organização do seu cotidiano e no currículo para atender aos alunos, especialmente aqueles com </a:t>
            </a:r>
            <a:r>
              <a:rPr lang="pt-BR" sz="2000" i="1" dirty="0" smtClean="0"/>
              <a:t>deficiência;</a:t>
            </a:r>
          </a:p>
          <a:p>
            <a:pPr lvl="1" algn="just"/>
            <a:endParaRPr lang="pt-BR" sz="2000" dirty="0"/>
          </a:p>
          <a:p>
            <a:pPr lvl="1" algn="just"/>
            <a:r>
              <a:rPr lang="pt-BR" sz="2000" b="1" i="1" dirty="0" smtClean="0"/>
              <a:t>b) </a:t>
            </a:r>
            <a:r>
              <a:rPr lang="pt-BR" sz="2000" i="1" dirty="0" smtClean="0"/>
              <a:t>cada </a:t>
            </a:r>
            <a:r>
              <a:rPr lang="pt-BR" sz="2000" i="1" dirty="0"/>
              <a:t>professor em sua sala de aula procura atender às especificidades de seus educandos</a:t>
            </a:r>
            <a:r>
              <a:rPr lang="pt-BR" sz="2000" i="1" dirty="0" smtClean="0"/>
              <a:t>;</a:t>
            </a:r>
          </a:p>
          <a:p>
            <a:pPr lvl="1" algn="just"/>
            <a:endParaRPr lang="pt-BR" sz="2000" dirty="0"/>
          </a:p>
          <a:p>
            <a:pPr lvl="1" algn="just"/>
            <a:r>
              <a:rPr lang="pt-BR" sz="2000" b="1" i="1" dirty="0" smtClean="0"/>
              <a:t>c) </a:t>
            </a:r>
            <a:r>
              <a:rPr lang="pt-BR" sz="2000" i="1" dirty="0" smtClean="0"/>
              <a:t>as </a:t>
            </a:r>
            <a:r>
              <a:rPr lang="pt-BR" sz="2000" i="1" dirty="0"/>
              <a:t>práticas curriculares para sujeitos com deficiência tentam apenas adaptá-los ao currículo comum</a:t>
            </a:r>
            <a:r>
              <a:rPr lang="pt-BR" sz="2000" i="1" dirty="0" smtClean="0"/>
              <a:t>;</a:t>
            </a:r>
          </a:p>
          <a:p>
            <a:pPr lvl="1" algn="just"/>
            <a:endParaRPr lang="pt-BR" sz="2000" dirty="0"/>
          </a:p>
          <a:p>
            <a:pPr lvl="1" algn="just"/>
            <a:r>
              <a:rPr lang="pt-BR" sz="2000" b="1" i="1" dirty="0" smtClean="0"/>
              <a:t>d) </a:t>
            </a:r>
            <a:r>
              <a:rPr lang="pt-BR" sz="2000" i="1" dirty="0" smtClean="0"/>
              <a:t>em </a:t>
            </a:r>
            <a:r>
              <a:rPr lang="pt-BR" sz="2000" i="1" dirty="0"/>
              <a:t>diversos momentos, o professor faz um trabalho de acolhimento e integração desse aluno, sem que ele seja capaz de se reconhecer e se apropriar</a:t>
            </a:r>
            <a:r>
              <a:rPr lang="pt-BR" sz="2000" i="1" dirty="0" smtClean="0"/>
              <a:t>;</a:t>
            </a:r>
          </a:p>
          <a:p>
            <a:pPr lvl="1" algn="just"/>
            <a:endParaRPr lang="pt-BR" sz="2000" dirty="0"/>
          </a:p>
          <a:p>
            <a:pPr lvl="1" algn="just"/>
            <a:r>
              <a:rPr lang="pt-BR" sz="2000" b="1" i="1" dirty="0" smtClean="0"/>
              <a:t>e) </a:t>
            </a:r>
            <a:r>
              <a:rPr lang="pt-BR" sz="2000" i="1" dirty="0" smtClean="0"/>
              <a:t>a </a:t>
            </a:r>
            <a:r>
              <a:rPr lang="pt-BR" sz="2000" i="1" dirty="0"/>
              <a:t>organização do trabalho escolar consegue </a:t>
            </a:r>
            <a:endParaRPr lang="pt-BR" sz="2000" i="1" dirty="0" smtClean="0"/>
          </a:p>
          <a:p>
            <a:pPr lvl="1" algn="just"/>
            <a:r>
              <a:rPr lang="pt-BR" sz="2000" i="1" dirty="0" smtClean="0"/>
              <a:t>estabelecer </a:t>
            </a:r>
            <a:r>
              <a:rPr lang="pt-BR" sz="2000" i="1" dirty="0"/>
              <a:t>modificações na infraestrutura do prédio </a:t>
            </a:r>
            <a:endParaRPr lang="pt-BR" sz="2000" i="1" dirty="0" smtClean="0"/>
          </a:p>
          <a:p>
            <a:pPr lvl="1" algn="just"/>
            <a:r>
              <a:rPr lang="pt-BR" sz="2000" i="1" dirty="0" smtClean="0"/>
              <a:t>para </a:t>
            </a:r>
            <a:r>
              <a:rPr lang="pt-BR" sz="2000" i="1" dirty="0"/>
              <a:t>atender os </a:t>
            </a:r>
            <a:r>
              <a:rPr lang="pt-BR" sz="2000" i="1" dirty="0" smtClean="0"/>
              <a:t>alunos e </a:t>
            </a:r>
            <a:r>
              <a:rPr lang="pt-BR" sz="2000" i="1" dirty="0"/>
              <a:t>as alunas com deficiência</a:t>
            </a:r>
            <a:r>
              <a:rPr lang="pt-BR" sz="2000" i="1" dirty="0" smtClean="0"/>
              <a:t>.</a:t>
            </a:r>
            <a:endParaRPr lang="pt-BR" sz="2000" b="1" dirty="0"/>
          </a:p>
        </p:txBody>
      </p:sp>
    </p:spTree>
    <p:extLst>
      <p:ext uri="{BB962C8B-B14F-4D97-AF65-F5344CB8AC3E}">
        <p14:creationId xmlns:p14="http://schemas.microsoft.com/office/powerpoint/2010/main" val="2151463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72"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ângulo 1"/>
          <p:cNvSpPr/>
          <p:nvPr/>
        </p:nvSpPr>
        <p:spPr>
          <a:xfrm>
            <a:off x="372569" y="1556792"/>
            <a:ext cx="7583808" cy="4969053"/>
          </a:xfrm>
          <a:prstGeom prst="rect">
            <a:avLst/>
          </a:prstGeom>
        </p:spPr>
        <p:txBody>
          <a:bodyPr wrap="square">
            <a:spAutoFit/>
          </a:bodyPr>
          <a:lstStyle/>
          <a:p>
            <a:pPr indent="457200" algn="just">
              <a:lnSpc>
                <a:spcPts val="2000"/>
              </a:lnSpc>
            </a:pPr>
            <a:r>
              <a:rPr lang="pt-BR" sz="2000" dirty="0" smtClean="0"/>
              <a:t>Estruturado </a:t>
            </a:r>
            <a:r>
              <a:rPr lang="pt-BR" sz="2000" dirty="0"/>
              <a:t>em disciplinas, o currículo corresponde ao conjunto de conteúdos selecionados pela coordenação pedagógica ou pelos livros didáticos, englobando o saber que o aluno deverá apreender durante a sua escolarização. Esta seria uma definição simplista? Também pode ser definido </a:t>
            </a:r>
            <a:r>
              <a:rPr lang="pt-BR" sz="2000" dirty="0" smtClean="0"/>
              <a:t>como</a:t>
            </a:r>
            <a:r>
              <a:rPr lang="pt-BR" sz="2000" dirty="0"/>
              <a:t> plano para </a:t>
            </a:r>
            <a:r>
              <a:rPr lang="pt-BR" sz="2000" dirty="0" smtClean="0"/>
              <a:t>a aprendizagem </a:t>
            </a:r>
            <a:r>
              <a:rPr lang="pt-BR" sz="2000" dirty="0"/>
              <a:t>e </a:t>
            </a:r>
            <a:r>
              <a:rPr lang="pt-BR" sz="2000" dirty="0" smtClean="0"/>
              <a:t>parte </a:t>
            </a:r>
            <a:r>
              <a:rPr lang="pt-BR" sz="2000" dirty="0"/>
              <a:t>do projeto político-pedagógico. Ou como resultado de uma construção social, que consiste em uma seleção de elementos culturais. </a:t>
            </a:r>
            <a:endParaRPr lang="pt-BR" sz="2000" dirty="0" smtClean="0"/>
          </a:p>
          <a:p>
            <a:pPr indent="457200" algn="just">
              <a:lnSpc>
                <a:spcPts val="2000"/>
              </a:lnSpc>
            </a:pPr>
            <a:endParaRPr lang="pt-BR" sz="2000" dirty="0"/>
          </a:p>
          <a:p>
            <a:pPr indent="457200" algn="just">
              <a:lnSpc>
                <a:spcPts val="2000"/>
              </a:lnSpc>
            </a:pPr>
            <a:r>
              <a:rPr lang="pt-BR" sz="2000" dirty="0"/>
              <a:t>Dalla Zen e Hickmann definem currículo como “uma construção histórica de saberes e culturas, um território para se pensar as diferenças numa dimensão que movimenta o ensinar e o aprender</a:t>
            </a:r>
          </a:p>
          <a:p>
            <a:pPr algn="just">
              <a:lnSpc>
                <a:spcPts val="2000"/>
              </a:lnSpc>
            </a:pPr>
            <a:r>
              <a:rPr lang="pt-BR" sz="2000" dirty="0"/>
              <a:t>no âmbito escolar. Incorpora os conteúdos e práticas </a:t>
            </a:r>
            <a:r>
              <a:rPr lang="pt-BR" sz="2000" dirty="0" smtClean="0"/>
              <a:t>de ensino</a:t>
            </a:r>
          </a:p>
          <a:p>
            <a:pPr algn="just">
              <a:lnSpc>
                <a:spcPts val="2000"/>
              </a:lnSpc>
            </a:pPr>
            <a:r>
              <a:rPr lang="pt-BR" sz="2000" dirty="0" smtClean="0"/>
              <a:t>e </a:t>
            </a:r>
            <a:r>
              <a:rPr lang="pt-BR" sz="2000" dirty="0"/>
              <a:t>aprendizagem para construir o sujeito em seus </a:t>
            </a:r>
            <a:r>
              <a:rPr lang="pt-BR" sz="2000" dirty="0" smtClean="0"/>
              <a:t>processos</a:t>
            </a:r>
          </a:p>
          <a:p>
            <a:pPr algn="just">
              <a:lnSpc>
                <a:spcPts val="2000"/>
              </a:lnSpc>
            </a:pPr>
            <a:r>
              <a:rPr lang="pt-BR" sz="2000" dirty="0" smtClean="0"/>
              <a:t>no </a:t>
            </a:r>
            <a:r>
              <a:rPr lang="pt-BR" sz="2000" dirty="0"/>
              <a:t>âmbito do cognitivo e de sua inserção </a:t>
            </a:r>
            <a:r>
              <a:rPr lang="pt-BR" sz="2000" dirty="0" smtClean="0"/>
              <a:t>sociocultural</a:t>
            </a:r>
            <a:r>
              <a:rPr lang="pt-BR" sz="2000" dirty="0"/>
              <a:t>”. </a:t>
            </a:r>
          </a:p>
          <a:p>
            <a:pPr algn="just">
              <a:lnSpc>
                <a:spcPts val="2000"/>
              </a:lnSpc>
            </a:pPr>
            <a:endParaRPr lang="pt-BR" sz="2000" dirty="0" smtClean="0"/>
          </a:p>
          <a:p>
            <a:pPr indent="457200" algn="just">
              <a:lnSpc>
                <a:spcPts val="2000"/>
              </a:lnSpc>
            </a:pPr>
            <a:r>
              <a:rPr lang="pt-BR" sz="2000" dirty="0" smtClean="0"/>
              <a:t>Podemos </a:t>
            </a:r>
            <a:r>
              <a:rPr lang="pt-BR" sz="2000" dirty="0"/>
              <a:t>concluir, então, que não há consenso para a </a:t>
            </a:r>
            <a:endParaRPr lang="pt-BR" sz="2000" dirty="0"/>
          </a:p>
          <a:p>
            <a:pPr algn="just">
              <a:lnSpc>
                <a:spcPts val="2000"/>
              </a:lnSpc>
            </a:pPr>
            <a:r>
              <a:rPr lang="pt-BR" sz="2000" dirty="0" smtClean="0"/>
              <a:t>definição de </a:t>
            </a:r>
            <a:r>
              <a:rPr lang="pt-BR" sz="2000" dirty="0"/>
              <a:t>currículo. Entretanto, sem ele não há </a:t>
            </a:r>
            <a:endParaRPr lang="pt-BR" sz="2000" dirty="0" smtClean="0"/>
          </a:p>
          <a:p>
            <a:pPr algn="just">
              <a:lnSpc>
                <a:spcPts val="2000"/>
              </a:lnSpc>
            </a:pPr>
            <a:r>
              <a:rPr lang="pt-BR" sz="2000" dirty="0" smtClean="0"/>
              <a:t>educação </a:t>
            </a:r>
            <a:r>
              <a:rPr lang="pt-BR" sz="2000" dirty="0"/>
              <a:t>que contribua </a:t>
            </a:r>
            <a:r>
              <a:rPr lang="pt-BR" sz="2000" dirty="0" smtClean="0"/>
              <a:t>para </a:t>
            </a:r>
            <a:r>
              <a:rPr lang="pt-BR" sz="2000" dirty="0"/>
              <a:t>a construção de uma </a:t>
            </a:r>
            <a:endParaRPr lang="pt-BR" sz="2000" dirty="0" smtClean="0"/>
          </a:p>
          <a:p>
            <a:pPr algn="just">
              <a:lnSpc>
                <a:spcPts val="2000"/>
              </a:lnSpc>
            </a:pPr>
            <a:r>
              <a:rPr lang="pt-BR" sz="2000" dirty="0" smtClean="0"/>
              <a:t>sociedade democrática</a:t>
            </a:r>
            <a:r>
              <a:rPr lang="pt-BR" sz="2000" dirty="0" smtClean="0"/>
              <a:t>.</a:t>
            </a:r>
          </a:p>
        </p:txBody>
      </p:sp>
      <p:sp>
        <p:nvSpPr>
          <p:cNvPr id="3" name="Retângulo 2"/>
          <p:cNvSpPr/>
          <p:nvPr/>
        </p:nvSpPr>
        <p:spPr>
          <a:xfrm>
            <a:off x="395536" y="404664"/>
            <a:ext cx="7488832" cy="1066959"/>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marL="514350" indent="-514350" algn="ctr">
              <a:lnSpc>
                <a:spcPts val="3800"/>
              </a:lnSpc>
              <a:buFontTx/>
              <a:buAutoNum type="arabicPlain" startAt="2"/>
              <a:defRPr/>
            </a:pPr>
            <a:r>
              <a:rPr lang="pt-BR" sz="2800" b="1" dirty="0" smtClean="0">
                <a:latin typeface="Bahamas" pitchFamily="34" charset="0"/>
              </a:rPr>
              <a:t>- O QUE ENTENDEMOS POR </a:t>
            </a:r>
            <a:r>
              <a:rPr lang="pt-BR" sz="2800" b="1" dirty="0" smtClean="0">
                <a:latin typeface="Bahamas" pitchFamily="34" charset="0"/>
              </a:rPr>
              <a:t>CURRÍCULO</a:t>
            </a:r>
            <a:r>
              <a:rPr lang="pt-BR" sz="2800" b="1" dirty="0" smtClean="0">
                <a:latin typeface="Bahamas" pitchFamily="34" charset="0"/>
              </a:rPr>
              <a:t>? </a:t>
            </a:r>
            <a:endParaRPr lang="pt-BR" sz="2800" b="1" dirty="0">
              <a:latin typeface="Bahamas" pitchFamily="34" charset="0"/>
            </a:endParaRPr>
          </a:p>
        </p:txBody>
      </p:sp>
    </p:spTree>
    <p:extLst>
      <p:ext uri="{BB962C8B-B14F-4D97-AF65-F5344CB8AC3E}">
        <p14:creationId xmlns:p14="http://schemas.microsoft.com/office/powerpoint/2010/main" val="24522821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ela 2"/>
          <p:cNvGraphicFramePr>
            <a:graphicFrameLocks noGrp="1"/>
          </p:cNvGraphicFramePr>
          <p:nvPr>
            <p:extLst>
              <p:ext uri="{D42A27DB-BD31-4B8C-83A1-F6EECF244321}">
                <p14:modId xmlns:p14="http://schemas.microsoft.com/office/powerpoint/2010/main" val="3431116243"/>
              </p:ext>
            </p:extLst>
          </p:nvPr>
        </p:nvGraphicFramePr>
        <p:xfrm>
          <a:off x="467544" y="476672"/>
          <a:ext cx="7272808" cy="579120"/>
        </p:xfrm>
        <a:graphic>
          <a:graphicData uri="http://schemas.openxmlformats.org/drawingml/2006/table">
            <a:tbl>
              <a:tblPr firstRow="1" bandRow="1">
                <a:tableStyleId>{638B1855-1B75-4FBE-930C-398BA8C253C6}</a:tableStyleId>
              </a:tblPr>
              <a:tblGrid>
                <a:gridCol w="7272808"/>
              </a:tblGrid>
              <a:tr h="370840">
                <a:tc>
                  <a:txBody>
                    <a:bodyPr/>
                    <a:lstStyle/>
                    <a:p>
                      <a:pPr marL="0" lvl="1" algn="ctr"/>
                      <a:r>
                        <a:rPr lang="pt-BR" sz="3200" dirty="0" smtClean="0"/>
                        <a:t>10 - GABARITO</a:t>
                      </a:r>
                      <a:endParaRPr lang="pt-BR" sz="3200" b="1" dirty="0"/>
                    </a:p>
                  </a:txBody>
                  <a:tcPr/>
                </a:tc>
              </a:tr>
            </a:tbl>
          </a:graphicData>
        </a:graphic>
      </p:graphicFrame>
      <p:sp>
        <p:nvSpPr>
          <p:cNvPr id="4" name="Retângulo 3"/>
          <p:cNvSpPr/>
          <p:nvPr/>
        </p:nvSpPr>
        <p:spPr>
          <a:xfrm>
            <a:off x="1115616" y="1628800"/>
            <a:ext cx="6192688" cy="3693319"/>
          </a:xfrm>
          <a:prstGeom prst="rect">
            <a:avLst/>
          </a:prstGeom>
        </p:spPr>
        <p:txBody>
          <a:bodyPr wrap="square">
            <a:spAutoFit/>
          </a:bodyPr>
          <a:lstStyle/>
          <a:p>
            <a:r>
              <a:rPr lang="pt-BR" dirty="0"/>
              <a:t> </a:t>
            </a:r>
          </a:p>
          <a:p>
            <a:pPr lvl="0"/>
            <a:r>
              <a:rPr lang="pt-BR" sz="2400" b="1" dirty="0" smtClean="0"/>
              <a:t>1 – D</a:t>
            </a:r>
            <a:endParaRPr lang="pt-BR" sz="2400" b="1" dirty="0"/>
          </a:p>
          <a:p>
            <a:r>
              <a:rPr lang="pt-BR" sz="2400" b="1" dirty="0"/>
              <a:t> </a:t>
            </a:r>
          </a:p>
          <a:p>
            <a:pPr lvl="0"/>
            <a:r>
              <a:rPr lang="pt-BR" sz="2400" b="1" dirty="0" smtClean="0"/>
              <a:t>2 – C</a:t>
            </a:r>
            <a:endParaRPr lang="pt-BR" sz="2400" b="1" dirty="0"/>
          </a:p>
          <a:p>
            <a:r>
              <a:rPr lang="pt-BR" sz="2400" b="1" dirty="0"/>
              <a:t> </a:t>
            </a:r>
          </a:p>
          <a:p>
            <a:pPr lvl="0"/>
            <a:r>
              <a:rPr lang="pt-BR" sz="2400" b="1" dirty="0" smtClean="0"/>
              <a:t>3 – B</a:t>
            </a:r>
            <a:endParaRPr lang="pt-BR" sz="2400" b="1" dirty="0"/>
          </a:p>
          <a:p>
            <a:r>
              <a:rPr lang="pt-BR" sz="2400" b="1" dirty="0"/>
              <a:t> </a:t>
            </a:r>
          </a:p>
          <a:p>
            <a:pPr lvl="0"/>
            <a:r>
              <a:rPr lang="pt-BR" sz="2400" b="1" dirty="0" smtClean="0"/>
              <a:t>4 – </a:t>
            </a:r>
            <a:r>
              <a:rPr lang="pt-BR" sz="2400" b="1" dirty="0"/>
              <a:t>D</a:t>
            </a:r>
          </a:p>
          <a:p>
            <a:r>
              <a:rPr lang="pt-BR" sz="2400" b="1" dirty="0"/>
              <a:t> </a:t>
            </a:r>
          </a:p>
          <a:p>
            <a:pPr lvl="0"/>
            <a:r>
              <a:rPr lang="pt-BR" sz="2400" b="1" dirty="0" smtClean="0"/>
              <a:t>5 – </a:t>
            </a:r>
            <a:r>
              <a:rPr lang="pt-BR" sz="2400" b="1" dirty="0"/>
              <a:t>A</a:t>
            </a:r>
            <a:r>
              <a:rPr lang="pt-BR" sz="2400" b="1" dirty="0" smtClean="0"/>
              <a:t> </a:t>
            </a:r>
            <a:endParaRPr lang="pt-BR" sz="2400" b="1" dirty="0"/>
          </a:p>
        </p:txBody>
      </p:sp>
    </p:spTree>
    <p:extLst>
      <p:ext uri="{BB962C8B-B14F-4D97-AF65-F5344CB8AC3E}">
        <p14:creationId xmlns:p14="http://schemas.microsoft.com/office/powerpoint/2010/main" val="1617823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8"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395536" y="1918955"/>
            <a:ext cx="7488832" cy="4606389"/>
          </a:xfrm>
          <a:prstGeom prst="rect">
            <a:avLst/>
          </a:prstGeom>
        </p:spPr>
        <p:txBody>
          <a:bodyPr wrap="square">
            <a:spAutoFit/>
          </a:bodyPr>
          <a:lstStyle/>
          <a:p>
            <a:pPr indent="457200" algn="just">
              <a:lnSpc>
                <a:spcPts val="2200"/>
              </a:lnSpc>
            </a:pPr>
            <a:r>
              <a:rPr lang="pt-BR" sz="2000" dirty="0" smtClean="0"/>
              <a:t>No </a:t>
            </a:r>
            <a:r>
              <a:rPr lang="pt-BR" sz="2000" dirty="0"/>
              <a:t>final de 2017 a Secretaria Municipal de Educação de São Paulo publicou o documento “</a:t>
            </a:r>
            <a:r>
              <a:rPr lang="pt-BR" sz="2000" b="1" dirty="0"/>
              <a:t>Currículo da cidade</a:t>
            </a:r>
            <a:r>
              <a:rPr lang="pt-BR" sz="2000" dirty="0"/>
              <a:t>”, tendo como objetivos atingir um “salto qualitativo na aprendizagem dos estudantes, [...] garantir os direitos de aprendizagem e desenvolvimento dos estudantes da </a:t>
            </a:r>
            <a:r>
              <a:rPr lang="pt-BR" sz="2000" dirty="0" smtClean="0"/>
              <a:t>rede</a:t>
            </a:r>
            <a:r>
              <a:rPr lang="pt-BR" sz="2000" dirty="0"/>
              <a:t>”. O documento tem como conceitos orientadores a </a:t>
            </a:r>
            <a:r>
              <a:rPr lang="pt-BR" sz="2000" dirty="0" smtClean="0"/>
              <a:t>educação integral, a equidade e a educação inclusiva.</a:t>
            </a:r>
          </a:p>
          <a:p>
            <a:pPr indent="457200" algn="just">
              <a:lnSpc>
                <a:spcPts val="2200"/>
              </a:lnSpc>
            </a:pPr>
            <a:endParaRPr lang="pt-BR" sz="2000" dirty="0"/>
          </a:p>
          <a:p>
            <a:pPr marL="457200" lvl="2" indent="457200" algn="just">
              <a:lnSpc>
                <a:spcPts val="2200"/>
              </a:lnSpc>
            </a:pPr>
            <a:r>
              <a:rPr lang="pt-BR" sz="2000" i="1" dirty="0"/>
              <a:t>O Currículo da cidade busca alinhar as orientações curriculares do Município de São Paulo ao processo de construção da Base Nacional Comum Curricular (BNCC), documento que define as aprendizagens essenciais a que todos os </a:t>
            </a:r>
            <a:endParaRPr lang="pt-BR" sz="2000" i="1" dirty="0" smtClean="0"/>
          </a:p>
          <a:p>
            <a:pPr marL="457200" lvl="2" algn="just">
              <a:lnSpc>
                <a:spcPts val="2200"/>
              </a:lnSpc>
            </a:pPr>
            <a:r>
              <a:rPr lang="pt-BR" sz="2000" i="1" dirty="0" smtClean="0"/>
              <a:t>estudantes </a:t>
            </a:r>
            <a:r>
              <a:rPr lang="pt-BR" sz="2000" i="1" dirty="0"/>
              <a:t>brasileiros têm direito ao longo da </a:t>
            </a:r>
            <a:r>
              <a:rPr lang="pt-BR" sz="2000" i="1" dirty="0" smtClean="0"/>
              <a:t>educação </a:t>
            </a:r>
          </a:p>
          <a:p>
            <a:pPr marL="457200" lvl="2" algn="just">
              <a:lnSpc>
                <a:spcPts val="2200"/>
              </a:lnSpc>
            </a:pPr>
            <a:r>
              <a:rPr lang="pt-BR" sz="2000" i="1" dirty="0" smtClean="0"/>
              <a:t>básica.  A </a:t>
            </a:r>
            <a:r>
              <a:rPr lang="pt-BR" sz="2000" i="1" dirty="0"/>
              <a:t>BNCC </a:t>
            </a:r>
            <a:r>
              <a:rPr lang="pt-BR" sz="2000" i="1" dirty="0" smtClean="0"/>
              <a:t>se estrutura </a:t>
            </a:r>
            <a:r>
              <a:rPr lang="pt-BR" sz="2000" i="1" dirty="0"/>
              <a:t>com foco em </a:t>
            </a:r>
            <a:r>
              <a:rPr lang="pt-BR" sz="2000" i="1" dirty="0" smtClean="0"/>
              <a:t>conhecimentos,</a:t>
            </a:r>
          </a:p>
          <a:p>
            <a:pPr marL="457200" lvl="2" algn="just">
              <a:lnSpc>
                <a:spcPts val="2200"/>
              </a:lnSpc>
            </a:pPr>
            <a:r>
              <a:rPr lang="pt-BR" sz="2000" i="1" dirty="0" smtClean="0"/>
              <a:t>habilidades</a:t>
            </a:r>
            <a:r>
              <a:rPr lang="pt-BR" sz="2000" i="1" dirty="0"/>
              <a:t>, atitudes e valores para promover o </a:t>
            </a:r>
            <a:endParaRPr lang="pt-BR" sz="2000" i="1" dirty="0" smtClean="0"/>
          </a:p>
          <a:p>
            <a:pPr marL="457200" lvl="2" algn="just">
              <a:lnSpc>
                <a:spcPts val="2200"/>
              </a:lnSpc>
            </a:pPr>
            <a:r>
              <a:rPr lang="pt-BR" sz="2000" i="1" dirty="0"/>
              <a:t>d</a:t>
            </a:r>
            <a:r>
              <a:rPr lang="pt-BR" sz="2000" i="1" dirty="0" smtClean="0"/>
              <a:t>esenvolvimento integral </a:t>
            </a:r>
            <a:r>
              <a:rPr lang="pt-BR" sz="2000" i="1" dirty="0"/>
              <a:t>dos estudantes e a sua </a:t>
            </a:r>
            <a:r>
              <a:rPr lang="pt-BR" sz="2000" i="1" dirty="0" smtClean="0"/>
              <a:t>atuação </a:t>
            </a:r>
          </a:p>
          <a:p>
            <a:pPr marL="457200" lvl="2" algn="just">
              <a:lnSpc>
                <a:spcPts val="2200"/>
              </a:lnSpc>
            </a:pPr>
            <a:r>
              <a:rPr lang="pt-BR" sz="2000" i="1" dirty="0" smtClean="0"/>
              <a:t>na </a:t>
            </a:r>
            <a:r>
              <a:rPr lang="pt-BR" sz="2000" i="1" dirty="0"/>
              <a:t>sociedade</a:t>
            </a:r>
            <a:r>
              <a:rPr lang="pt-BR" sz="2000" i="1" dirty="0" smtClean="0"/>
              <a:t>.</a:t>
            </a:r>
            <a:endParaRPr lang="pt-BR" sz="2000" dirty="0"/>
          </a:p>
        </p:txBody>
      </p:sp>
      <p:sp>
        <p:nvSpPr>
          <p:cNvPr id="8" name="Retângulo 7"/>
          <p:cNvSpPr/>
          <p:nvPr/>
        </p:nvSpPr>
        <p:spPr>
          <a:xfrm>
            <a:off x="395536" y="620688"/>
            <a:ext cx="7488832" cy="95410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pt-BR" sz="2800" b="1" dirty="0" smtClean="0">
                <a:latin typeface="Bahamas" pitchFamily="34" charset="0"/>
                <a:cs typeface="Tahoma" pitchFamily="34" charset="0"/>
              </a:rPr>
              <a:t>3 - “CURRÍCULO DA CIDADE” </a:t>
            </a:r>
          </a:p>
          <a:p>
            <a:pPr algn="ctr"/>
            <a:r>
              <a:rPr lang="pt-BR" sz="2800" b="1" dirty="0" smtClean="0">
                <a:latin typeface="Bahamas" pitchFamily="34" charset="0"/>
                <a:cs typeface="Tahoma" pitchFamily="34" charset="0"/>
              </a:rPr>
              <a:t>PARA O ENSINO FUNDAMENTAL</a:t>
            </a:r>
            <a:endParaRPr lang="pt-BR" sz="2800" b="1" dirty="0">
              <a:latin typeface="Bahamas" pitchFamily="34" charset="0"/>
              <a:cs typeface="Tahoma" pitchFamily="34" charset="0"/>
            </a:endParaRPr>
          </a:p>
        </p:txBody>
      </p:sp>
    </p:spTree>
    <p:extLst>
      <p:ext uri="{BB962C8B-B14F-4D97-AF65-F5344CB8AC3E}">
        <p14:creationId xmlns:p14="http://schemas.microsoft.com/office/powerpoint/2010/main" val="2589052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539552" y="559708"/>
            <a:ext cx="7344816" cy="4093428"/>
          </a:xfrm>
          <a:prstGeom prst="rect">
            <a:avLst/>
          </a:prstGeom>
        </p:spPr>
        <p:txBody>
          <a:bodyPr wrap="square">
            <a:spAutoFit/>
          </a:bodyPr>
          <a:lstStyle/>
          <a:p>
            <a:pPr lvl="1" indent="457200" algn="just"/>
            <a:r>
              <a:rPr lang="pt-BR" sz="2000" i="1" dirty="0" smtClean="0"/>
              <a:t>Sua </a:t>
            </a:r>
            <a:r>
              <a:rPr lang="pt-BR" sz="2000" i="1" dirty="0"/>
              <a:t>implementação acontece por meio da construção de currículos locais, de responsabilidade das redes de ensino e escolas, que têm autonomia para organizar seus percursos formativos a partir da sua própria realidade, incorporando as diversidades regionais e subsidiando a forma como as aprendizagens serão desenvolvidas em cada contexto </a:t>
            </a:r>
            <a:endParaRPr lang="pt-BR" sz="2000" i="1" dirty="0" smtClean="0"/>
          </a:p>
          <a:p>
            <a:pPr lvl="1" algn="just"/>
            <a:r>
              <a:rPr lang="pt-BR" sz="2000" i="1" dirty="0" smtClean="0"/>
              <a:t>escolar</a:t>
            </a:r>
            <a:r>
              <a:rPr lang="pt-BR" sz="2000" i="1" dirty="0"/>
              <a:t>. (Currículo da Cidade, p. 10</a:t>
            </a:r>
            <a:r>
              <a:rPr lang="pt-BR" sz="2000" i="1" dirty="0" smtClean="0"/>
              <a:t>)</a:t>
            </a:r>
          </a:p>
          <a:p>
            <a:pPr lvl="1" algn="just"/>
            <a:endParaRPr lang="pt-BR" sz="2000" i="1" dirty="0"/>
          </a:p>
          <a:p>
            <a:pPr marL="0" lvl="1" indent="457200" algn="just"/>
            <a:r>
              <a:rPr lang="pt-BR" sz="2000" dirty="0"/>
              <a:t>O “Currículo da cidade” foi construído a partir da compreensão de </a:t>
            </a:r>
            <a:r>
              <a:rPr lang="pt-BR" sz="2000" dirty="0" smtClean="0"/>
              <a:t>que </a:t>
            </a:r>
            <a:r>
              <a:rPr lang="pt-BR" sz="2000" dirty="0"/>
              <a:t>currículos são plurais, orientadores, não lineares, processos permanentes e não um produto acabado, tendo os professores como protagonistas e centrados nos estudantes.</a:t>
            </a:r>
          </a:p>
          <a:p>
            <a:pPr lvl="1" algn="just"/>
            <a:endParaRPr lang="pt-BR" sz="2000" i="1" dirty="0"/>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4"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467544" y="683979"/>
            <a:ext cx="7416824" cy="4401205"/>
          </a:xfrm>
          <a:prstGeom prst="rect">
            <a:avLst/>
          </a:prstGeom>
        </p:spPr>
        <p:txBody>
          <a:bodyPr wrap="square">
            <a:spAutoFit/>
          </a:bodyPr>
          <a:lstStyle/>
          <a:p>
            <a:pPr indent="457200" algn="just"/>
            <a:r>
              <a:rPr lang="pt-BR" sz="2000" dirty="0" smtClean="0"/>
              <a:t>Este </a:t>
            </a:r>
            <a:r>
              <a:rPr lang="pt-BR" sz="2000" dirty="0"/>
              <a:t>documento afirma que a educação inclusiva: </a:t>
            </a:r>
            <a:endParaRPr lang="pt-BR" sz="2000" dirty="0" smtClean="0"/>
          </a:p>
          <a:p>
            <a:pPr indent="457200" algn="just"/>
            <a:endParaRPr lang="pt-BR" sz="2000" dirty="0"/>
          </a:p>
          <a:p>
            <a:pPr lvl="1" algn="just"/>
            <a:r>
              <a:rPr lang="pt-BR" sz="2000" i="1" dirty="0"/>
              <a:t>[...] sustenta-se em um movimento mundial de reconhecimento da diversidade humana e da necessidade contemporânea de se constituir uma escola para todos, sem barreiras, na qual a matrícula, a permanência, a aprendizagem e a garantia do processo de </a:t>
            </a:r>
            <a:r>
              <a:rPr lang="pt-BR" sz="2000" i="1" dirty="0" smtClean="0"/>
              <a:t>escolarização </a:t>
            </a:r>
            <a:r>
              <a:rPr lang="pt-BR" sz="2000" i="1" dirty="0"/>
              <a:t>sejam, realmente e sem distinções, para todos. [...] Ao pensar em uma educação inclusiva e em seu significado, é preciso que os conteúdos sejam portas abertas para a aprendizagem de todos. De acordo com Connell, “</a:t>
            </a:r>
            <a:r>
              <a:rPr lang="pt-BR" sz="2000" i="1" dirty="0" smtClean="0"/>
              <a:t>ensinar bem </a:t>
            </a:r>
            <a:r>
              <a:rPr lang="pt-BR" sz="2000" i="1" dirty="0"/>
              <a:t>[nas] escolas [...] requer uma mudança na maneira </a:t>
            </a:r>
            <a:r>
              <a:rPr lang="pt-BR" sz="2000" i="1" dirty="0" smtClean="0"/>
              <a:t>como o </a:t>
            </a:r>
            <a:r>
              <a:rPr lang="pt-BR" sz="2000" i="1" dirty="0"/>
              <a:t>conteúdo é determinado e na pedagogia. Uma </a:t>
            </a:r>
            <a:r>
              <a:rPr lang="pt-BR" sz="2000" i="1" dirty="0" smtClean="0"/>
              <a:t>mudança em </a:t>
            </a:r>
            <a:r>
              <a:rPr lang="pt-BR" sz="2000" i="1" dirty="0"/>
              <a:t>direção a um currículo mais negociado </a:t>
            </a:r>
            <a:r>
              <a:rPr lang="pt-BR" sz="2000" i="1" dirty="0" smtClean="0"/>
              <a:t>e a </a:t>
            </a:r>
            <a:r>
              <a:rPr lang="pt-BR" sz="2000" i="1" dirty="0"/>
              <a:t>uma prática </a:t>
            </a:r>
            <a:r>
              <a:rPr lang="pt-BR" sz="2000" i="1" dirty="0" smtClean="0"/>
              <a:t>de </a:t>
            </a:r>
            <a:r>
              <a:rPr lang="pt-BR" sz="2000" i="1" dirty="0"/>
              <a:t>sala de aula mais participativa” </a:t>
            </a:r>
            <a:r>
              <a:rPr lang="pt-BR" sz="2000" i="1" dirty="0" smtClean="0"/>
              <a:t>(2004</a:t>
            </a:r>
            <a:r>
              <a:rPr lang="pt-BR" sz="2000" i="1" dirty="0"/>
              <a:t>, p. 27). </a:t>
            </a:r>
            <a:endParaRPr lang="pt-BR" sz="2000" dirty="0"/>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395536" y="518477"/>
            <a:ext cx="7488832" cy="5324535"/>
          </a:xfrm>
          <a:prstGeom prst="rect">
            <a:avLst/>
          </a:prstGeom>
        </p:spPr>
        <p:txBody>
          <a:bodyPr wrap="square">
            <a:spAutoFit/>
          </a:bodyPr>
          <a:lstStyle/>
          <a:p>
            <a:pPr lvl="1" indent="457200" algn="just"/>
            <a:r>
              <a:rPr lang="pt-BR" sz="2000" i="1" dirty="0" smtClean="0"/>
              <a:t>Portanto</a:t>
            </a:r>
            <a:r>
              <a:rPr lang="pt-BR" sz="2000" i="1" dirty="0"/>
              <a:t>, coloca-se o desafio de se pensar formas diversas de aplicar o currículo no contexto da sala de aula e adequá-lo para que todos os estudantes tenham acesso ao conhecimento, por meio de estratégias e caminhos diferenciados. Cada um pode adquirir o conhecimento escolar nas condições que lhe são possibilitadas em determinados momentos de sua trajetória escolar. </a:t>
            </a:r>
            <a:r>
              <a:rPr lang="pt-BR" sz="2000" dirty="0"/>
              <a:t>(OLIVEIRA, 2013</a:t>
            </a:r>
            <a:r>
              <a:rPr lang="pt-BR" sz="2000" dirty="0" smtClean="0"/>
              <a:t>)</a:t>
            </a:r>
          </a:p>
          <a:p>
            <a:pPr lvl="1" indent="457200" algn="just"/>
            <a:endParaRPr lang="pt-BR" sz="2000" dirty="0"/>
          </a:p>
          <a:p>
            <a:pPr lvl="1" indent="457200" algn="just"/>
            <a:r>
              <a:rPr lang="pt-BR" sz="2000" i="1" dirty="0"/>
              <a:t>A prática educacional não pode limitar-se a tarefas escolares homogêneas ou padronizadas, as quais não condizem com a perspectiva inclusiva, uma vez que se preconiza o respeito à forma e à característica de aprendizagem de todos</a:t>
            </a:r>
            <a:r>
              <a:rPr lang="pt-BR" sz="2000" i="1" dirty="0" smtClean="0"/>
              <a:t>.</a:t>
            </a:r>
          </a:p>
          <a:p>
            <a:pPr lvl="1" indent="457200" algn="just"/>
            <a:endParaRPr lang="pt-BR" sz="2000" dirty="0"/>
          </a:p>
          <a:p>
            <a:pPr lvl="1" indent="457200" algn="just"/>
            <a:r>
              <a:rPr lang="pt-BR" sz="2000" i="1" dirty="0"/>
              <a:t>Portanto, para ensinar a todos, é preciso que se pense </a:t>
            </a:r>
            <a:r>
              <a:rPr lang="pt-BR" sz="2000" i="1" dirty="0" smtClean="0"/>
              <a:t>em </a:t>
            </a:r>
            <a:r>
              <a:rPr lang="pt-BR" sz="2000" i="1" dirty="0"/>
              <a:t>atividades diversificadas, propostas diferenciadas e </a:t>
            </a:r>
          </a:p>
          <a:p>
            <a:pPr lvl="1" algn="just"/>
            <a:r>
              <a:rPr lang="pt-BR" sz="2000" i="1" dirty="0" smtClean="0"/>
              <a:t>caminhos </a:t>
            </a:r>
            <a:r>
              <a:rPr lang="pt-BR" sz="2000" i="1" dirty="0"/>
              <a:t>múltiplos que podem levar ao mesmo </a:t>
            </a:r>
            <a:r>
              <a:rPr lang="pt-BR" sz="2000" i="1" dirty="0" smtClean="0"/>
              <a:t>objetivo</a:t>
            </a:r>
          </a:p>
          <a:p>
            <a:pPr lvl="1" algn="just"/>
            <a:r>
              <a:rPr lang="pt-BR" sz="2000" i="1" dirty="0" smtClean="0"/>
              <a:t>educacional</a:t>
            </a:r>
            <a:r>
              <a:rPr lang="pt-BR" sz="2000" i="1" dirty="0"/>
              <a:t>. </a:t>
            </a:r>
            <a:endParaRPr lang="pt-BR" dirty="0"/>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dirty="0"/>
          </a:p>
        </p:txBody>
      </p:sp>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ln/>
          <a:extLst/>
        </p:spPr>
        <p:style>
          <a:lnRef idx="1">
            <a:schemeClr val="accent5"/>
          </a:lnRef>
          <a:fillRef idx="2">
            <a:schemeClr val="accent5"/>
          </a:fillRef>
          <a:effectRef idx="1">
            <a:schemeClr val="accent5"/>
          </a:effectRef>
          <a:fontRef idx="minor">
            <a:schemeClr val="dk1"/>
          </a:fontRef>
        </p:style>
      </p:pic>
      <p:sp>
        <p:nvSpPr>
          <p:cNvPr id="7" name="Retângulo 6"/>
          <p:cNvSpPr/>
          <p:nvPr/>
        </p:nvSpPr>
        <p:spPr>
          <a:xfrm>
            <a:off x="683568" y="697920"/>
            <a:ext cx="7272808" cy="1938992"/>
          </a:xfrm>
          <a:prstGeom prst="rect">
            <a:avLst/>
          </a:prstGeom>
        </p:spPr>
        <p:txBody>
          <a:bodyPr wrap="square">
            <a:spAutoFit/>
          </a:bodyPr>
          <a:lstStyle/>
          <a:p>
            <a:pPr lvl="1" indent="457200" algn="just"/>
            <a:r>
              <a:rPr lang="pt-BR" sz="2000" i="1" dirty="0" smtClean="0"/>
              <a:t>Nessa </a:t>
            </a:r>
            <a:r>
              <a:rPr lang="pt-BR" sz="2000" i="1" dirty="0"/>
              <a:t>perspectiva educacional, as parcerias são essenciais e demandam o trabalho colaborativo e articulado da equipe gestora e dos docentes com profissionais especializados que integram os Centros de Formação e Acompanhamento à Inclusão (Cefais) e o Núcleo de Apoio e Acompanhamento para a Aprendizagem (</a:t>
            </a:r>
            <a:r>
              <a:rPr lang="pt-BR" sz="2000" i="1" dirty="0" smtClean="0"/>
              <a:t>Naapa). </a:t>
            </a:r>
            <a:r>
              <a:rPr lang="pt-BR" sz="2000" dirty="0"/>
              <a:t>(Currículo da </a:t>
            </a:r>
            <a:r>
              <a:rPr lang="pt-BR" sz="2000" dirty="0" smtClean="0"/>
              <a:t>cidade</a:t>
            </a:r>
            <a:r>
              <a:rPr lang="pt-BR" sz="2000" dirty="0"/>
              <a:t>, p. 25 – 26)</a:t>
            </a:r>
          </a:p>
        </p:txBody>
      </p:sp>
      <p:sp>
        <p:nvSpPr>
          <p:cNvPr id="8" name="Retângulo 7"/>
          <p:cNvSpPr/>
          <p:nvPr/>
        </p:nvSpPr>
        <p:spPr>
          <a:xfrm>
            <a:off x="683568" y="3573016"/>
            <a:ext cx="7272808" cy="1200329"/>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just"/>
            <a:r>
              <a:rPr lang="pt-BR" b="1" i="1" dirty="0"/>
              <a:t>Para ler o documento na íntegra acesse:</a:t>
            </a:r>
            <a:endParaRPr lang="pt-BR" i="1" dirty="0"/>
          </a:p>
          <a:p>
            <a:pPr algn="just"/>
            <a:r>
              <a:rPr lang="pt-BR" i="1" u="sng" dirty="0">
                <a:hlinkClick r:id="rId3"/>
              </a:rPr>
              <a:t>http://portal.sme.prefeitura.sp.gov.br//Main/Noticia/Visualizar/PortalSMESP/Primeiro-curriculo-da-rede-municipal-de-Sao-Paulo-tera-aulas-de-programacao</a:t>
            </a:r>
            <a:endParaRPr lang="pt-BR" i="1" dirty="0"/>
          </a:p>
        </p:txBody>
      </p:sp>
    </p:spTree>
    <p:extLst>
      <p:ext uri="{BB962C8B-B14F-4D97-AF65-F5344CB8AC3E}">
        <p14:creationId xmlns:p14="http://schemas.microsoft.com/office/powerpoint/2010/main" val="2133073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89A2EE8-4074-4931-9300-D48723F65AF5" descr="489A2EE8-4074-4931-9300-D48723F65AF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61" y="9939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899592" y="3140968"/>
            <a:ext cx="7038136" cy="2862322"/>
          </a:xfrm>
          <a:prstGeom prst="rect">
            <a:avLst/>
          </a:prstGeom>
        </p:spPr>
        <p:txBody>
          <a:bodyPr wrap="square">
            <a:spAutoFit/>
          </a:bodyPr>
          <a:lstStyle/>
          <a:p>
            <a:pPr indent="457200" algn="just"/>
            <a:r>
              <a:rPr lang="pt-BR" sz="2000" dirty="0" smtClean="0"/>
              <a:t>Aryanna </a:t>
            </a:r>
            <a:r>
              <a:rPr lang="pt-BR" sz="2000" dirty="0"/>
              <a:t>Garcia Brandão e Erica Cristina da Silva e Silva, pesquisadoras da Universidade Estadual do Rio de Janeiro (UERJ), consideram que o currículo da escola inclusiva</a:t>
            </a:r>
            <a:r>
              <a:rPr lang="pt-BR" sz="2000" dirty="0" smtClean="0"/>
              <a:t>:</a:t>
            </a:r>
          </a:p>
          <a:p>
            <a:pPr indent="457200" algn="just"/>
            <a:endParaRPr lang="pt-BR" sz="2000" dirty="0"/>
          </a:p>
          <a:p>
            <a:pPr lvl="1" indent="457200"/>
            <a:r>
              <a:rPr lang="pt-BR" sz="2000" i="1" dirty="0" smtClean="0"/>
              <a:t>“Precisa </a:t>
            </a:r>
            <a:r>
              <a:rPr lang="pt-BR" sz="2000" i="1" dirty="0"/>
              <a:t>ser pensado de maneira a contribuir neste processo de inclusão, que é um processo mais denso do  que a </a:t>
            </a:r>
          </a:p>
          <a:p>
            <a:pPr lvl="1"/>
            <a:r>
              <a:rPr lang="pt-BR" sz="2000" i="1" dirty="0"/>
              <a:t>simples padronização do conteúdo oferecido e aprendido, </a:t>
            </a:r>
          </a:p>
          <a:p>
            <a:pPr lvl="1"/>
            <a:r>
              <a:rPr lang="pt-BR" sz="2000" i="1" dirty="0"/>
              <a:t>caso  contrário, esse currículo pode acabar cooperando </a:t>
            </a:r>
          </a:p>
          <a:p>
            <a:pPr lvl="1"/>
            <a:r>
              <a:rPr lang="pt-BR" sz="2000" i="1" dirty="0"/>
              <a:t>com o distanciamento e até a exclusão destes alunos. </a:t>
            </a:r>
          </a:p>
        </p:txBody>
      </p:sp>
      <p:sp>
        <p:nvSpPr>
          <p:cNvPr id="7" name="Retângulo 6"/>
          <p:cNvSpPr/>
          <p:nvPr/>
        </p:nvSpPr>
        <p:spPr>
          <a:xfrm>
            <a:off x="683568" y="638686"/>
            <a:ext cx="7200800" cy="2246769"/>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a:defRPr/>
            </a:pPr>
            <a:r>
              <a:rPr lang="pt-BR" sz="2800" b="1" dirty="0">
                <a:latin typeface="Bahamas" pitchFamily="34" charset="0"/>
              </a:rPr>
              <a:t>4 - CURRÍCULO INCLUSIVO, NO QUAL  INCLUÍDOS SÃO OS "OUTROS": REFLEXÃO A PARTIR DA PERSPECTIVA PEDAGÓGICA DE EDUCAÇÃO EM </a:t>
            </a:r>
            <a:endParaRPr lang="pt-BR" sz="2800" b="1" dirty="0" smtClean="0">
              <a:latin typeface="Bahamas" pitchFamily="34" charset="0"/>
            </a:endParaRPr>
          </a:p>
          <a:p>
            <a:pPr algn="ctr">
              <a:defRPr/>
            </a:pPr>
            <a:r>
              <a:rPr lang="pt-BR" sz="2800" b="1" dirty="0" smtClean="0">
                <a:latin typeface="Bahamas" pitchFamily="34" charset="0"/>
              </a:rPr>
              <a:t>DIREITOS </a:t>
            </a:r>
            <a:r>
              <a:rPr lang="pt-BR" sz="2800" b="1" dirty="0">
                <a:latin typeface="Bahamas" pitchFamily="34" charset="0"/>
              </a:rPr>
              <a:t>HUMANOS</a:t>
            </a:r>
          </a:p>
        </p:txBody>
      </p:sp>
    </p:spTree>
    <p:extLst>
      <p:ext uri="{BB962C8B-B14F-4D97-AF65-F5344CB8AC3E}">
        <p14:creationId xmlns:p14="http://schemas.microsoft.com/office/powerpoint/2010/main" val="679783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TotalTime>
  <Words>3016</Words>
  <Application>Microsoft Office PowerPoint</Application>
  <PresentationFormat>Apresentação na tela (4:3)</PresentationFormat>
  <Paragraphs>237</Paragraphs>
  <Slides>30</Slides>
  <Notes>2</Notes>
  <HiddenSlides>0</HiddenSlides>
  <MMClips>0</MMClips>
  <ScaleCrop>false</ScaleCrop>
  <HeadingPairs>
    <vt:vector size="4" baseType="variant">
      <vt:variant>
        <vt:lpstr>Tema</vt:lpstr>
      </vt:variant>
      <vt:variant>
        <vt:i4>1</vt:i4>
      </vt:variant>
      <vt:variant>
        <vt:lpstr>Títulos de slides</vt:lpstr>
      </vt:variant>
      <vt:variant>
        <vt:i4>30</vt:i4>
      </vt:variant>
    </vt:vector>
  </HeadingPairs>
  <TitlesOfParts>
    <vt:vector size="31"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Sinpeem</dc:creator>
  <cp:lastModifiedBy>Windows 7</cp:lastModifiedBy>
  <cp:revision>84</cp:revision>
  <cp:lastPrinted>2018-02-09T10:56:27Z</cp:lastPrinted>
  <dcterms:created xsi:type="dcterms:W3CDTF">2018-02-05T14:48:16Z</dcterms:created>
  <dcterms:modified xsi:type="dcterms:W3CDTF">2018-08-27T13:10:25Z</dcterms:modified>
</cp:coreProperties>
</file>