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61"/>
  </p:notesMasterIdLst>
  <p:handoutMasterIdLst>
    <p:handoutMasterId r:id="rId62"/>
  </p:handoutMasterIdLst>
  <p:sldIdLst>
    <p:sldId id="284" r:id="rId2"/>
    <p:sldId id="305" r:id="rId3"/>
    <p:sldId id="306" r:id="rId4"/>
    <p:sldId id="354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80" r:id="rId16"/>
    <p:sldId id="376" r:id="rId17"/>
    <p:sldId id="349" r:id="rId18"/>
    <p:sldId id="379" r:id="rId19"/>
    <p:sldId id="377" r:id="rId20"/>
    <p:sldId id="347" r:id="rId21"/>
    <p:sldId id="378" r:id="rId22"/>
    <p:sldId id="353" r:id="rId23"/>
    <p:sldId id="265" r:id="rId24"/>
    <p:sldId id="314" r:id="rId25"/>
    <p:sldId id="315" r:id="rId26"/>
    <p:sldId id="316" r:id="rId27"/>
    <p:sldId id="317" r:id="rId28"/>
    <p:sldId id="318" r:id="rId29"/>
    <p:sldId id="381" r:id="rId30"/>
    <p:sldId id="360" r:id="rId31"/>
    <p:sldId id="382" r:id="rId32"/>
    <p:sldId id="359" r:id="rId33"/>
    <p:sldId id="383" r:id="rId34"/>
    <p:sldId id="384" r:id="rId35"/>
    <p:sldId id="385" r:id="rId36"/>
    <p:sldId id="386" r:id="rId37"/>
    <p:sldId id="319" r:id="rId38"/>
    <p:sldId id="303" r:id="rId39"/>
    <p:sldId id="321" r:id="rId40"/>
    <p:sldId id="322" r:id="rId41"/>
    <p:sldId id="308" r:id="rId42"/>
    <p:sldId id="270" r:id="rId43"/>
    <p:sldId id="301" r:id="rId44"/>
    <p:sldId id="280" r:id="rId45"/>
    <p:sldId id="289" r:id="rId46"/>
    <p:sldId id="278" r:id="rId47"/>
    <p:sldId id="272" r:id="rId48"/>
    <p:sldId id="271" r:id="rId49"/>
    <p:sldId id="310" r:id="rId50"/>
    <p:sldId id="299" r:id="rId51"/>
    <p:sldId id="323" r:id="rId52"/>
    <p:sldId id="324" r:id="rId53"/>
    <p:sldId id="346" r:id="rId54"/>
    <p:sldId id="325" r:id="rId55"/>
    <p:sldId id="345" r:id="rId56"/>
    <p:sldId id="336" r:id="rId57"/>
    <p:sldId id="341" r:id="rId58"/>
    <p:sldId id="340" r:id="rId59"/>
    <p:sldId id="313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41A"/>
    <a:srgbClr val="CC3399"/>
    <a:srgbClr val="008000"/>
    <a:srgbClr val="9C5106"/>
    <a:srgbClr val="00A249"/>
    <a:srgbClr val="674D27"/>
    <a:srgbClr val="009900"/>
    <a:srgbClr val="302412"/>
    <a:srgbClr val="0000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78835" autoAdjust="0"/>
  </p:normalViewPr>
  <p:slideViewPr>
    <p:cSldViewPr>
      <p:cViewPr varScale="1">
        <p:scale>
          <a:sx n="116" d="100"/>
          <a:sy n="116" d="100"/>
        </p:scale>
        <p:origin x="21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A52E-05A4-456D-AE72-678222B3D421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0FC9D-3785-4349-9D07-D11BDCD4FE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29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F585-10AE-4BE4-80CF-F1E506115C1E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66D0-5CA9-433C-AF39-5C2DEFCEC5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5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66D0-5CA9-433C-AF39-5C2DEFCEC507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9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0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47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38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0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5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0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46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15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17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3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A91BF-56B2-4D56-9467-C05959774A34}" type="datetimeFigureOut">
              <a:rPr lang="pt-BR" smtClean="0"/>
              <a:pPr/>
              <a:t>18/08/2016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675E-2E46-40B2-8E6F-DA1F3FC5F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ideiasmodernas.com/wp-content/uploads/2011/04/brinquedos-da-barbie-notebook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42088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002060"/>
                </a:solidFill>
                <a:latin typeface="Palatino Linotype" pitchFamily="18" charset="0"/>
              </a:rPr>
              <a:t>Trabalhando com gênero e etnia</a:t>
            </a:r>
            <a:br>
              <a:rPr lang="pt-BR" sz="4000" dirty="0" smtClean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pt-BR" sz="4000" dirty="0" smtClean="0">
                <a:solidFill>
                  <a:srgbClr val="002060"/>
                </a:solidFill>
                <a:latin typeface="Palatino Linotype" pitchFamily="18" charset="0"/>
              </a:rPr>
              <a:t>na educação infantil</a:t>
            </a:r>
            <a:endParaRPr lang="pt-BR" sz="4000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52246" y="4005064"/>
            <a:ext cx="7192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Palatino Linotype" pitchFamily="18" charset="0"/>
              </a:rPr>
              <a:t>Lula Ramires</a:t>
            </a:r>
          </a:p>
          <a:p>
            <a:pPr algn="ctr"/>
            <a:r>
              <a:rPr lang="pt-BR" sz="3200" dirty="0" smtClean="0">
                <a:solidFill>
                  <a:srgbClr val="00A249"/>
                </a:solidFill>
                <a:latin typeface="Palatino Linotype" pitchFamily="18" charset="0"/>
              </a:rPr>
              <a:t>Doutorando em Educação/FE USP</a:t>
            </a:r>
          </a:p>
        </p:txBody>
      </p:sp>
      <p:pic>
        <p:nvPicPr>
          <p:cNvPr id="6146" name="Picture 2" descr="http://vivapernambuco.com.br/site/images/stories/adiversi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3168352" cy="1935666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673336"/>
            <a:ext cx="1955378" cy="65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Na educação infantil...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 relação EU 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  <a:sym typeface="Wingdings" pitchFamily="2" charset="2"/>
              </a:rPr>
              <a:t> OUTRO é aprendida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  <a:sym typeface="Wingdings" pitchFamily="2" charset="2"/>
              </a:rPr>
              <a:t>na observação do comportamento dos adultos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  <a:sym typeface="Wingdings" pitchFamily="2" charset="2"/>
              </a:rPr>
              <a:t>entre eles e deles com as crianças (inclusive eu)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  <a:sym typeface="Wingdings" pitchFamily="2" charset="2"/>
              </a:rPr>
              <a:t>na interação das crianças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  <a:sym typeface="Wingdings" pitchFamily="2" charset="2"/>
              </a:rPr>
              <a:t>-  entre si e de como lidam com os adultos</a:t>
            </a:r>
          </a:p>
          <a:p>
            <a:pPr marL="0" indent="0">
              <a:buNone/>
            </a:pPr>
            <a:endParaRPr lang="pt-BR" dirty="0">
              <a:sym typeface="Wingdings" pitchFamily="2" charset="2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37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Educação para o século XXI:</a:t>
            </a:r>
            <a:b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os pilares da UNESCO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028" name="Picture 4" descr="http://static.wixstatic.com/media/e6dab0_2b37dfd590a34948b001cdcbfe83a4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2547"/>
            <a:ext cx="6199543" cy="464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5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2060"/>
                </a:solidFill>
                <a:latin typeface="Palatino Linotype" pitchFamily="18" charset="0"/>
              </a:rPr>
              <a:t>Aprender a </a:t>
            </a: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aprender</a:t>
            </a:r>
            <a:endParaRPr lang="pt-BR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Adquirir conhecimento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Desenvolver o raciocínio lógico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Ter pensamento crítico, autônomo e reflexivo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Despertar a vontade de saber e pesquisar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Mergulhar no universo da cultura: local, regional, nacional, universal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3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Aprender a fazer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Por a teoria em prática = “colocar a mão na massa”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674D27"/>
                </a:solidFill>
                <a:latin typeface="Palatino Linotype" pitchFamily="18" charset="0"/>
              </a:rPr>
              <a:t>Observar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Tentativa e erro (iniciativa e humildade)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Trabalhar em equipe = cooperar, comunicar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Enfrentar problemas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2"/>
                </a:solidFill>
                <a:latin typeface="Palatino Linotype" pitchFamily="18" charset="0"/>
              </a:rPr>
              <a:t>Avaliar os resultados, refazer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“A </a:t>
            </a:r>
            <a:r>
              <a:rPr lang="pt-BR" dirty="0">
                <a:solidFill>
                  <a:srgbClr val="7030A0"/>
                </a:solidFill>
                <a:latin typeface="Palatino Linotype" pitchFamily="18" charset="0"/>
              </a:rPr>
              <a:t>inteligência é o que você 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usa</a:t>
            </a:r>
            <a:b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quando </a:t>
            </a:r>
            <a:r>
              <a:rPr lang="pt-BR" dirty="0">
                <a:solidFill>
                  <a:srgbClr val="7030A0"/>
                </a:solidFill>
                <a:latin typeface="Palatino Linotype" pitchFamily="18" charset="0"/>
              </a:rPr>
              <a:t>não sabe o que fazer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.”</a:t>
            </a:r>
            <a:r>
              <a:rPr lang="pt-BR" dirty="0" smtClean="0">
                <a:latin typeface="Palatino Linotype" pitchFamily="18" charset="0"/>
              </a:rPr>
              <a:t> </a:t>
            </a:r>
            <a:br>
              <a:rPr lang="pt-BR" dirty="0" smtClean="0">
                <a:latin typeface="Palatino Linotype" pitchFamily="18" charset="0"/>
              </a:rPr>
            </a:br>
            <a:r>
              <a:rPr lang="pt-BR" dirty="0" smtClean="0">
                <a:solidFill>
                  <a:srgbClr val="00B0F0"/>
                </a:solidFill>
                <a:latin typeface="Palatino Linotype" pitchFamily="18" charset="0"/>
              </a:rPr>
              <a:t>Jean Piaget</a:t>
            </a:r>
            <a:endParaRPr lang="pt-BR" dirty="0">
              <a:solidFill>
                <a:srgbClr val="00B0F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7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Aprender a ser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rgbClr val="46341A"/>
                </a:solidFill>
                <a:latin typeface="Palatino Linotype" pitchFamily="18" charset="0"/>
              </a:rPr>
              <a:t>Fazer parte de um todo maior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0070C0"/>
                </a:solidFill>
                <a:latin typeface="Palatino Linotype" pitchFamily="18" charset="0"/>
              </a:rPr>
              <a:t>Cumprir um papel, contribuir para o bem comum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CC3399"/>
                </a:solidFill>
                <a:latin typeface="Palatino Linotype" pitchFamily="18" charset="0"/>
              </a:rPr>
              <a:t>Encontrar potencialidades e talentos</a:t>
            </a:r>
          </a:p>
          <a:p>
            <a:pPr marL="0" indent="0">
              <a:buNone/>
            </a:pPr>
            <a:r>
              <a:rPr lang="pt-BR" sz="2600" dirty="0" smtClean="0">
                <a:solidFill>
                  <a:srgbClr val="008000"/>
                </a:solidFill>
                <a:latin typeface="Palatino Linotype" pitchFamily="18" charset="0"/>
              </a:rPr>
              <a:t>Lembrar que corpo e mente caminham juntos</a:t>
            </a:r>
          </a:p>
          <a:p>
            <a:pPr marL="0" indent="0">
              <a:buNone/>
            </a:pPr>
            <a:endParaRPr lang="pt-BR" sz="26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Palatino Linotype" pitchFamily="18" charset="0"/>
              </a:rPr>
              <a:t>Menina ou menino</a:t>
            </a:r>
          </a:p>
          <a:p>
            <a:pPr marL="0" indent="0">
              <a:buNone/>
            </a:pPr>
            <a:endParaRPr lang="pt-BR" sz="26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FF0000"/>
                </a:solidFill>
                <a:latin typeface="Palatino Linotype" pitchFamily="18" charset="0"/>
              </a:rPr>
              <a:t>Filha ou filho, irmã ou irmão, primo/a, neta/o, sobrinho</a:t>
            </a:r>
          </a:p>
          <a:p>
            <a:pPr marL="0" indent="0">
              <a:buNone/>
            </a:pPr>
            <a:endParaRPr lang="pt-BR" sz="26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solidFill>
                  <a:srgbClr val="7030A0"/>
                </a:solidFill>
                <a:latin typeface="Palatino Linotype" pitchFamily="18" charset="0"/>
              </a:rPr>
              <a:t>Amiga ou amigo</a:t>
            </a:r>
          </a:p>
          <a:p>
            <a:pPr marL="0" indent="0">
              <a:buNone/>
            </a:pPr>
            <a:endParaRPr lang="pt-BR" sz="26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Palatino Linotype" pitchFamily="18" charset="0"/>
              </a:rPr>
              <a:t>Aluna ou aluno</a:t>
            </a:r>
          </a:p>
        </p:txBody>
      </p:sp>
    </p:spTree>
    <p:extLst>
      <p:ext uri="{BB962C8B-B14F-4D97-AF65-F5344CB8AC3E}">
        <p14:creationId xmlns:p14="http://schemas.microsoft.com/office/powerpoint/2010/main" val="121861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C00000"/>
                </a:solidFill>
                <a:latin typeface="Palatino Linotype" pitchFamily="18" charset="0"/>
              </a:rPr>
              <a:t>Ser mais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rgbClr val="0070C0"/>
                </a:solidFill>
                <a:latin typeface="Palatino Linotype" pitchFamily="18" charset="0"/>
              </a:rPr>
              <a:t>Ser inteiro/a</a:t>
            </a:r>
          </a:p>
          <a:p>
            <a:pPr marL="0" indent="0">
              <a:buNone/>
            </a:pPr>
            <a:r>
              <a:rPr lang="pt-BR" sz="4000" dirty="0" smtClean="0">
                <a:solidFill>
                  <a:srgbClr val="008000"/>
                </a:solidFill>
                <a:latin typeface="Palatino Linotype" pitchFamily="18" charset="0"/>
              </a:rPr>
              <a:t>Gostar do que vê no espelho</a:t>
            </a:r>
          </a:p>
          <a:p>
            <a:pPr marL="0" indent="0">
              <a:buNone/>
            </a:pPr>
            <a:endParaRPr lang="pt-BR" sz="11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FF0000"/>
                </a:solidFill>
                <a:latin typeface="Palatino Linotype" pitchFamily="18" charset="0"/>
              </a:rPr>
              <a:t>Ter voz própria</a:t>
            </a:r>
          </a:p>
          <a:p>
            <a:pPr marL="0" indent="0">
              <a:buNone/>
            </a:pPr>
            <a:endParaRPr lang="pt-BR" sz="11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Não se ver diminuído ao se </a:t>
            </a:r>
            <a:r>
              <a:rPr lang="pt-BR" sz="4000" dirty="0" err="1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com-parar</a:t>
            </a: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 com os outros, sobretudo, não se ver com os olhos dos outros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0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674D27"/>
                </a:solidFill>
                <a:latin typeface="Palatino Linotype" pitchFamily="18" charset="0"/>
              </a:rPr>
              <a:t>Aprender a viver juntos</a:t>
            </a:r>
            <a:endParaRPr lang="pt-BR" dirty="0">
              <a:solidFill>
                <a:srgbClr val="674D27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Observar as pessoas ao meu redor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Perceber as diferenças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9900"/>
                </a:solidFill>
                <a:latin typeface="Palatino Linotype" pitchFamily="18" charset="0"/>
              </a:rPr>
              <a:t>Lidar com visões e atitudes dos outros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Respeitar e ser respeitado - autonomia</a:t>
            </a:r>
          </a:p>
          <a:p>
            <a:pPr marL="0" indent="0">
              <a:buNone/>
            </a:pPr>
            <a:r>
              <a:rPr lang="pt-BR" dirty="0" smtClean="0">
                <a:latin typeface="Palatino Linotype" pitchFamily="18" charset="0"/>
              </a:rPr>
              <a:t>Civilidade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Empatia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Solidariedade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Conhecer as regras para cumpri-las mas também para rebelar-se</a:t>
            </a:r>
            <a:endParaRPr lang="pt-BR" dirty="0">
              <a:solidFill>
                <a:srgbClr val="CC3399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4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3093" y="1196752"/>
            <a:ext cx="6696744" cy="5472608"/>
          </a:xfrm>
        </p:spPr>
        <p:txBody>
          <a:bodyPr>
            <a:normAutofit/>
          </a:bodyPr>
          <a:lstStyle/>
          <a:p>
            <a:pPr algn="l"/>
            <a:r>
              <a:rPr lang="pt-BR" sz="2700" dirty="0" smtClean="0">
                <a:latin typeface="Palatino Linotype" pitchFamily="18" charset="0"/>
              </a:rPr>
              <a:t>		</a:t>
            </a:r>
            <a:r>
              <a:rPr lang="pt-BR" sz="2700" dirty="0" smtClean="0">
                <a:solidFill>
                  <a:srgbClr val="C00000"/>
                </a:solidFill>
                <a:latin typeface="Palatino Linotype" pitchFamily="18" charset="0"/>
              </a:rPr>
              <a:t>“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O que fez a espécie humana</a:t>
            </a:r>
            <a:b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	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	sobreviver	não </a:t>
            </a: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foi apenas a inteligência, mas a nossa capacidade de produzir diversidade. Essa diversidade está sendo negada nos dias de hoje por um sistema que escolhe apenas 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por</a:t>
            </a:r>
            <a:b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razões </a:t>
            </a: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de 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lucro e</a:t>
            </a:r>
            <a:b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facilidade </a:t>
            </a:r>
            <a:r>
              <a:rPr lang="pt-BR" sz="2800" dirty="0">
                <a:solidFill>
                  <a:srgbClr val="C00000"/>
                </a:solidFill>
                <a:latin typeface="Palatino Linotype" pitchFamily="18" charset="0"/>
              </a:rPr>
              <a:t>de sucesso</a:t>
            </a:r>
            <a:r>
              <a:rPr lang="pt-BR" sz="2800" dirty="0" smtClean="0">
                <a:solidFill>
                  <a:srgbClr val="C00000"/>
                </a:solidFill>
                <a:latin typeface="Palatino Linotype" pitchFamily="18" charset="0"/>
              </a:rPr>
              <a:t>.”</a:t>
            </a:r>
            <a:r>
              <a:rPr lang="pt-BR" sz="2800" dirty="0" smtClean="0">
                <a:latin typeface="Palatino Linotype" pitchFamily="18" charset="0"/>
              </a:rPr>
              <a:t/>
            </a:r>
            <a:br>
              <a:rPr lang="pt-BR" sz="2800" dirty="0" smtClean="0">
                <a:latin typeface="Palatino Linotype" pitchFamily="18" charset="0"/>
              </a:rPr>
            </a:br>
            <a:r>
              <a:rPr lang="pt-BR" sz="2800" dirty="0">
                <a:latin typeface="Palatino Linotype" pitchFamily="18" charset="0"/>
              </a:rPr>
              <a:t/>
            </a:r>
            <a:br>
              <a:rPr lang="pt-BR" sz="2800" dirty="0">
                <a:latin typeface="Palatino Linotype" pitchFamily="18" charset="0"/>
              </a:rPr>
            </a:br>
            <a:r>
              <a:rPr lang="pt-BR" sz="2800" dirty="0" smtClean="0">
                <a:latin typeface="Palatino Linotype" pitchFamily="18" charset="0"/>
              </a:rPr>
              <a:t>		Mia Couto</a:t>
            </a:r>
            <a:endParaRPr lang="pt-BR" sz="2800" dirty="0">
              <a:latin typeface="Palatino Linotype" pitchFamily="18" charset="0"/>
            </a:endParaRPr>
          </a:p>
        </p:txBody>
      </p:sp>
      <p:pic>
        <p:nvPicPr>
          <p:cNvPr id="1026" name="Picture 2" descr="http://3.bp.blogspot.com/-KRpMtNR96Cw/UksHowDSMuI/AAAAAAAAAI4/-iuQIh7YuDo/s1600/cor+e+ra%C3%A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65169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saiosdegenero.files.wordpress.com/2013/01/c3a9-muito-difc3adcil-ser-de-esquerd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952328" cy="19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As diferenças podem</a:t>
            </a:r>
            <a:b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Palatino Linotype" pitchFamily="18" charset="0"/>
              </a:rPr>
              <a:t>ser vistas como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46341A"/>
                </a:solidFill>
                <a:latin typeface="Palatino Linotype" pitchFamily="18" charset="0"/>
              </a:rPr>
              <a:t>Variação permitindo que haja diversidade</a:t>
            </a:r>
          </a:p>
          <a:p>
            <a:pPr marL="0" indent="0">
              <a:buNone/>
            </a:pPr>
            <a:endParaRPr lang="pt-BR" sz="11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		 gera oportunidades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Defeito sendo, por isso, causa de marginalização, exclusão ou agressão</a:t>
            </a:r>
          </a:p>
          <a:p>
            <a:pPr marL="0" indent="0">
              <a:buNone/>
            </a:pPr>
            <a:endParaRPr lang="pt-BR" sz="1000" dirty="0" smtClean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		produz obstáculos impedimentos</a:t>
            </a:r>
            <a:endParaRPr lang="pt-BR" dirty="0">
              <a:solidFill>
                <a:srgbClr val="008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4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dirty="0" smtClean="0">
                <a:solidFill>
                  <a:srgbClr val="C00000"/>
                </a:solidFill>
                <a:latin typeface="Palatino Linotype" pitchFamily="18" charset="0"/>
              </a:rPr>
              <a:t>No “aprender a ser” e no “aprender a viver juntos”,</a:t>
            </a:r>
            <a:br>
              <a:rPr lang="pt-BR" sz="4000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Palatino Linotype" pitchFamily="18" charset="0"/>
              </a:rPr>
              <a:t>vamos destacar dois aspectos</a:t>
            </a:r>
          </a:p>
          <a:p>
            <a:pPr marL="0" indent="0">
              <a:buNone/>
            </a:pPr>
            <a:endParaRPr lang="pt-BR" sz="40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0070C0"/>
                </a:solidFill>
                <a:latin typeface="Palatino Linotype" pitchFamily="18" charset="0"/>
              </a:rPr>
              <a:t>O âmbito étnico-racial</a:t>
            </a:r>
          </a:p>
          <a:p>
            <a:pPr marL="0" indent="0">
              <a:buNone/>
            </a:pPr>
            <a:endParaRPr lang="pt-BR" sz="40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674D27"/>
                </a:solidFill>
                <a:latin typeface="Palatino Linotype" pitchFamily="18" charset="0"/>
              </a:rPr>
              <a:t>A dimensão de gênero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26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39552" y="2647453"/>
            <a:ext cx="7869560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Graduação e licenciatura em Filosofia (USP)</a:t>
            </a:r>
          </a:p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Mestrado em Educação (USP) – dissertação sobre oito jovens gays no Ensino Médio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Doutorando em Educação (USP)</a:t>
            </a: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Coordenador do CORSA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Membro do Grupo de Ação Pastoral da Diversidade de São Paulo </a:t>
            </a:r>
            <a:r>
              <a:rPr lang="pt-BR" dirty="0" smtClean="0">
                <a:solidFill>
                  <a:srgbClr val="302412"/>
                </a:solidFill>
                <a:latin typeface="Palatino Linotype" pitchFamily="18" charset="0"/>
              </a:rPr>
              <a:t>(LGBT Católicos)</a:t>
            </a:r>
            <a:endParaRPr lang="pt-BR" dirty="0">
              <a:solidFill>
                <a:srgbClr val="302412"/>
              </a:solidFill>
              <a:latin typeface="Palatino Linotype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83568" y="764704"/>
            <a:ext cx="3312368" cy="72008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>
                <a:latin typeface="Palatino Linotype" pitchFamily="18" charset="0"/>
              </a:rPr>
              <a:t>Sobre Lula</a:t>
            </a:r>
            <a:endParaRPr lang="pt-BR" dirty="0">
              <a:latin typeface="Palatino Linotype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14" y="130374"/>
            <a:ext cx="1749970" cy="23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09797"/>
            <a:ext cx="5400600" cy="53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7.media.tumblr.com/060bdb3b705a29c1661b249ae9daefa0/tumblr_nmfv37HQLa1u6nqe1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6389"/>
            <a:ext cx="7920880" cy="60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1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35734"/>
            <a:ext cx="8136905" cy="61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04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alavrastodaspalavras.files.wordpress.com/2012/03/simone-de-beauvoir.jpg?w=50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317" y="692696"/>
            <a:ext cx="5578971" cy="557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476672"/>
            <a:ext cx="7970837" cy="56269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Monotype Sorts" pitchFamily="2" charset="2"/>
              <a:buNone/>
              <a:defRPr/>
            </a:pPr>
            <a:r>
              <a:rPr lang="pt-PT" sz="4000" b="1" dirty="0" smtClean="0">
                <a:solidFill>
                  <a:srgbClr val="FF0000"/>
                </a:solidFill>
                <a:latin typeface="Palatino Linotype" pitchFamily="18" charset="0"/>
              </a:rPr>
              <a:t>Antes de falar do bullying,</a:t>
            </a:r>
            <a:br>
              <a:rPr lang="pt-PT" sz="4000" b="1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PT" sz="4000" b="1" dirty="0" smtClean="0">
                <a:solidFill>
                  <a:srgbClr val="FF0000"/>
                </a:solidFill>
                <a:latin typeface="Palatino Linotype" pitchFamily="18" charset="0"/>
              </a:rPr>
              <a:t>vamos refletir...</a:t>
            </a:r>
          </a:p>
          <a:p>
            <a:pPr>
              <a:buFont typeface="Monotype Sorts" pitchFamily="2" charset="2"/>
              <a:buNone/>
              <a:defRPr/>
            </a:pPr>
            <a:endParaRPr lang="pt-PT" sz="3200" dirty="0" smtClean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Como explicar a existência de preconceitos e discriminações num espaço destinado a construir a cidadania?</a:t>
            </a:r>
          </a:p>
          <a:p>
            <a:pPr>
              <a:buFont typeface="Monotype Sorts" pitchFamily="2" charset="2"/>
              <a:buNone/>
              <a:defRPr/>
            </a:pPr>
            <a:endParaRPr lang="pt-PT" sz="3200" dirty="0" smtClean="0">
              <a:solidFill>
                <a:srgbClr val="33CC33"/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pt-PT" sz="3200" dirty="0" smtClean="0">
                <a:solidFill>
                  <a:srgbClr val="006600"/>
                </a:solidFill>
                <a:latin typeface="Palatino Linotype" pitchFamily="18" charset="0"/>
              </a:rPr>
              <a:t>Quais preconceitos observamos? Alguns são mais fortes do que outros?</a:t>
            </a:r>
          </a:p>
          <a:p>
            <a:pPr>
              <a:buFont typeface="Monotype Sorts" pitchFamily="2" charset="2"/>
              <a:buNone/>
              <a:defRPr/>
            </a:pPr>
            <a:endParaRPr lang="pt-PT" sz="3200" dirty="0" smtClean="0">
              <a:solidFill>
                <a:srgbClr val="006600"/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pt-PT" sz="3200" dirty="0" smtClean="0">
                <a:solidFill>
                  <a:srgbClr val="7030A0"/>
                </a:solidFill>
                <a:latin typeface="Palatino Linotype" pitchFamily="18" charset="0"/>
              </a:rPr>
              <a:t>Qual o papel de educadoras/es e gestoras/es?</a:t>
            </a:r>
          </a:p>
        </p:txBody>
      </p:sp>
    </p:spTree>
    <p:extLst>
      <p:ext uri="{BB962C8B-B14F-4D97-AF65-F5344CB8AC3E}">
        <p14:creationId xmlns:p14="http://schemas.microsoft.com/office/powerpoint/2010/main" val="36798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404664"/>
            <a:ext cx="7772400" cy="619125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latin typeface="Palatino Linotype" pitchFamily="18" charset="0"/>
              </a:rPr>
              <a:t>Preconceito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124744"/>
            <a:ext cx="7772400" cy="496887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Monotype Sorts" pitchFamily="2" charset="2"/>
              <a:buNone/>
            </a:pPr>
            <a:endParaRPr lang="pt-BR" sz="1400" dirty="0" smtClean="0">
              <a:solidFill>
                <a:srgbClr val="FF3399"/>
              </a:solidFill>
            </a:endParaRPr>
          </a:p>
          <a:p>
            <a:pPr marL="0" indent="0">
              <a:buFont typeface="Monotype Sorts" pitchFamily="2" charset="2"/>
              <a:buNone/>
            </a:pP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É um </a:t>
            </a:r>
            <a:r>
              <a:rPr lang="pt-BR" i="1" dirty="0" smtClean="0">
                <a:solidFill>
                  <a:srgbClr val="00B050"/>
                </a:solidFill>
                <a:latin typeface="Palatino Linotype" pitchFamily="18" charset="0"/>
              </a:rPr>
              <a:t>pré-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conceito, opinião que se emite antecipadamente, sem que se conheça o tema ou a pessoa, um julgamento não fundamentado</a:t>
            </a:r>
          </a:p>
          <a:p>
            <a:pPr marL="0" indent="0">
              <a:buFont typeface="Monotype Sorts" pitchFamily="2" charset="2"/>
              <a:buNone/>
            </a:pPr>
            <a:endParaRPr lang="pt-BR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pt-BR" dirty="0" smtClean="0">
                <a:solidFill>
                  <a:srgbClr val="00B0F0"/>
                </a:solidFill>
                <a:latin typeface="Palatino Linotype" pitchFamily="18" charset="0"/>
              </a:rPr>
              <a:t>Indisposição ou julgamento prévio negativo devido ao estigma ou estereótipo.</a:t>
            </a:r>
          </a:p>
          <a:p>
            <a:pPr marL="0" indent="0">
              <a:buFont typeface="Monotype Sorts" pitchFamily="2" charset="2"/>
              <a:buNone/>
            </a:pPr>
            <a:endParaRPr lang="pt-BR" dirty="0" smtClean="0">
              <a:solidFill>
                <a:srgbClr val="FFFF00"/>
              </a:solidFill>
              <a:latin typeface="Palatino Linotype" pitchFamily="18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Tem origem social, pois é assimilado no meio em que vivemos e o aplicamos espontaneamente.</a:t>
            </a:r>
          </a:p>
        </p:txBody>
      </p:sp>
    </p:spTree>
    <p:extLst>
      <p:ext uri="{BB962C8B-B14F-4D97-AF65-F5344CB8AC3E}">
        <p14:creationId xmlns:p14="http://schemas.microsoft.com/office/powerpoint/2010/main" val="29430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4787900" cy="6619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Estereótipo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7993062" cy="4467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É uma crença socialmente compartilhada a respeito de membros de um determinado grupo social. Supõe que o grupo é homogêneo e segue sempre o mesmo padrão de comportamento, eliminando as diferenças</a:t>
            </a:r>
          </a:p>
          <a:p>
            <a:pPr>
              <a:defRPr/>
            </a:pPr>
            <a:endParaRPr lang="pt-BR" sz="3200" dirty="0" smtClean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pt-BR" sz="3200" dirty="0" smtClean="0">
                <a:solidFill>
                  <a:srgbClr val="0070C0"/>
                </a:solidFill>
                <a:latin typeface="Palatino Linotype" pitchFamily="18" charset="0"/>
              </a:rPr>
              <a:t>O preconceito é um estereótipo negativo.</a:t>
            </a:r>
          </a:p>
        </p:txBody>
      </p:sp>
    </p:spTree>
    <p:extLst>
      <p:ext uri="{BB962C8B-B14F-4D97-AF65-F5344CB8AC3E}">
        <p14:creationId xmlns:p14="http://schemas.microsoft.com/office/powerpoint/2010/main" val="6269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 idx="4294967295"/>
          </p:nvPr>
        </p:nvSpPr>
        <p:spPr>
          <a:xfrm>
            <a:off x="0" y="606425"/>
            <a:ext cx="2628900" cy="806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Estigma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772816"/>
            <a:ext cx="8183563" cy="4105275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Palatino Linotype" pitchFamily="18" charset="0"/>
              </a:rPr>
              <a:t>Atributo ou característica de uma pessoa que a torna diferente das outras, em situação de inferioridade ou descrédito.</a:t>
            </a:r>
          </a:p>
          <a:p>
            <a:pPr marL="0" indent="0">
              <a:buNone/>
            </a:pPr>
            <a:endParaRPr lang="pt-BR" sz="2000" dirty="0">
              <a:solidFill>
                <a:srgbClr val="C00000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pt-BR" sz="20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pt-BR" sz="3200" dirty="0" smtClean="0">
                <a:solidFill>
                  <a:srgbClr val="00B050"/>
                </a:solidFill>
                <a:latin typeface="Palatino Linotype" pitchFamily="18" charset="0"/>
              </a:rPr>
              <a:t>É uma marca desqualificadora que se sobrepõe a quaisquer outros atributos que a pessoa possa ter.</a:t>
            </a:r>
          </a:p>
        </p:txBody>
      </p:sp>
    </p:spTree>
    <p:extLst>
      <p:ext uri="{BB962C8B-B14F-4D97-AF65-F5344CB8AC3E}">
        <p14:creationId xmlns:p14="http://schemas.microsoft.com/office/powerpoint/2010/main" val="17176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3852863" cy="7334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dirty="0" smtClean="0">
                <a:solidFill>
                  <a:srgbClr val="C00000"/>
                </a:solidFill>
                <a:latin typeface="Palatino Linotype" pitchFamily="18" charset="0"/>
              </a:rPr>
              <a:t>Discriminação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353425" cy="50405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Toda distinção, exclusão ou preferência fundada em raça/cor/etnia, sexo, orientação sexual, religião, opinião política, origem geográfica ou social que </a:t>
            </a:r>
            <a:r>
              <a:rPr lang="pt-BR" sz="3200" dirty="0" err="1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destroi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ou altera a igualdade de oportunidades ou de tratamento.</a:t>
            </a:r>
          </a:p>
          <a:p>
            <a:pPr marL="0" indent="0">
              <a:buNone/>
              <a:defRPr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pt-BR" sz="3200" dirty="0" smtClean="0">
                <a:solidFill>
                  <a:srgbClr val="008000"/>
                </a:solidFill>
                <a:latin typeface="Palatino Linotype" pitchFamily="18" charset="0"/>
              </a:rPr>
              <a:t>É ser colocado/a de lado por ter uma forma de ser ou de pensar diferente do que é imposto pelo padrão social.</a:t>
            </a:r>
          </a:p>
        </p:txBody>
      </p:sp>
    </p:spTree>
    <p:extLst>
      <p:ext uri="{BB962C8B-B14F-4D97-AF65-F5344CB8AC3E}">
        <p14:creationId xmlns:p14="http://schemas.microsoft.com/office/powerpoint/2010/main" val="105011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pt-BR" sz="3800" dirty="0" smtClean="0">
                <a:solidFill>
                  <a:srgbClr val="FF0000"/>
                </a:solidFill>
                <a:latin typeface="Palatino Linotype" pitchFamily="18" charset="0"/>
              </a:rPr>
              <a:t>Diferenças que se tornam</a:t>
            </a:r>
            <a:br>
              <a:rPr lang="pt-BR" sz="3800" dirty="0" smtClean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BR" sz="3800" dirty="0" smtClean="0">
                <a:solidFill>
                  <a:srgbClr val="FF0000"/>
                </a:solidFill>
                <a:latin typeface="Palatino Linotype" pitchFamily="18" charset="0"/>
              </a:rPr>
              <a:t>desigualdades e que são naturalizadas</a:t>
            </a:r>
            <a:endParaRPr lang="pt-BR" sz="38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428676"/>
              </p:ext>
            </p:extLst>
          </p:nvPr>
        </p:nvGraphicFramePr>
        <p:xfrm>
          <a:off x="107504" y="2060848"/>
          <a:ext cx="8856984" cy="423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26"/>
                <a:gridCol w="5472658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2800" dirty="0" smtClean="0">
                          <a:latin typeface="Palatino Linotype" pitchFamily="18" charset="0"/>
                        </a:rPr>
                        <a:t>Passar da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2400" dirty="0" smtClean="0">
                          <a:latin typeface="Palatino Linotype" pitchFamily="18" charset="0"/>
                        </a:rPr>
                        <a:t>Para</a:t>
                      </a:r>
                      <a:endParaRPr lang="pt-BR" sz="24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“Questão da mulher”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Relações de gênero</a:t>
                      </a:r>
                      <a:endParaRPr lang="pt-BR" sz="2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“Opção sexual”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Multiplicidade</a:t>
                      </a:r>
                      <a:r>
                        <a:rPr lang="pt-BR" sz="2200" baseline="0" dirty="0" smtClean="0"/>
                        <a:t> dos desejos eróticos e  afetivos</a:t>
                      </a:r>
                      <a:endParaRPr lang="pt-BR" sz="2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“Questão do negro”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Relações</a:t>
                      </a:r>
                      <a:r>
                        <a:rPr lang="pt-BR" sz="2200" baseline="0" dirty="0" smtClean="0"/>
                        <a:t> étnico-raciais</a:t>
                      </a:r>
                      <a:endParaRPr lang="pt-BR" sz="2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“Problema da diversidade”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A diversidade</a:t>
                      </a:r>
                      <a:r>
                        <a:rPr lang="pt-BR" sz="2200" baseline="0" dirty="0" smtClean="0"/>
                        <a:t> como valor</a:t>
                      </a:r>
                      <a:endParaRPr lang="pt-B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65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ONG de defesa dos direitos LGBT com estratégias de visibilidade e demanda por políticas públicas através de </a:t>
            </a:r>
            <a:r>
              <a:rPr lang="pt-BR" i="1" dirty="0" smtClean="0">
                <a:solidFill>
                  <a:srgbClr val="7030A0"/>
                </a:solidFill>
                <a:latin typeface="Palatino Linotype" pitchFamily="18" charset="0"/>
              </a:rPr>
              <a:t>ações afirmativas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Atua na perspectiva dos Direitos Humanos, de combate ao preconceito e discriminação, incremento da autoestima, de incentivo ao protagonismo (participação política) e visibilidade social e cultural.</a:t>
            </a: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Projetos: prevenção das DST/Aids, formação de professores, produção de material didático</a:t>
            </a:r>
          </a:p>
          <a:p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Busca usar as </a:t>
            </a:r>
            <a:r>
              <a:rPr lang="pt-BR" dirty="0" err="1" smtClean="0">
                <a:solidFill>
                  <a:srgbClr val="006600"/>
                </a:solidFill>
                <a:latin typeface="Palatino Linotype" pitchFamily="18" charset="0"/>
              </a:rPr>
              <a:t>TICs</a:t>
            </a:r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 para formação de redes</a:t>
            </a:r>
            <a:endParaRPr lang="pt-BR" dirty="0">
              <a:solidFill>
                <a:srgbClr val="006600"/>
              </a:solidFill>
              <a:latin typeface="Palatino Linotype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29208" y="490662"/>
            <a:ext cx="3826768" cy="70609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Sobre o Corsa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83" y="436428"/>
            <a:ext cx="2254573" cy="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Desigualdades sociais</a:t>
            </a:r>
            <a:endParaRPr lang="pt-B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Pobres, ricos, remediados</a:t>
            </a:r>
          </a:p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Local de moradia: bairro nobre, bairro central, bairro popular, periferia</a:t>
            </a:r>
          </a:p>
          <a:p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Status social: profissão, salário, prestígio, capacidade de influenciar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Vulnerabilidade: exposição a doenças, moradia precária, desemprego, filhos</a:t>
            </a:r>
          </a:p>
          <a:p>
            <a:r>
              <a:rPr lang="pt-BR" dirty="0" smtClean="0">
                <a:latin typeface="Palatino Linotype" pitchFamily="18" charset="0"/>
              </a:rPr>
              <a:t>Perspectivas de futuro</a:t>
            </a:r>
            <a:endParaRPr lang="pt-B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21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Qual o lugar do corpo das crianças?</a:t>
            </a:r>
            <a:endParaRPr lang="pt-BR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dirty="0">
                <a:solidFill>
                  <a:srgbClr val="FF0000"/>
                </a:solidFill>
                <a:latin typeface="Palatino Linotype" pitchFamily="18" charset="0"/>
              </a:rPr>
              <a:t>O corpo é levado em </a:t>
            </a:r>
            <a:r>
              <a:rPr lang="pt-BR" sz="3000" dirty="0" smtClean="0">
                <a:solidFill>
                  <a:srgbClr val="FF0000"/>
                </a:solidFill>
                <a:latin typeface="Palatino Linotype" pitchFamily="18" charset="0"/>
              </a:rPr>
              <a:t>conta? As diferenças são percebidas ou ignoradas?</a:t>
            </a:r>
          </a:p>
          <a:p>
            <a:pPr marL="0" indent="0">
              <a:buNone/>
            </a:pPr>
            <a:r>
              <a:rPr lang="pt-BR" sz="3000" dirty="0" smtClean="0">
                <a:solidFill>
                  <a:srgbClr val="7030A0"/>
                </a:solidFill>
                <a:latin typeface="Palatino Linotype" pitchFamily="18" charset="0"/>
              </a:rPr>
              <a:t>É visto como elemento fundamental para a construção da identidade?</a:t>
            </a:r>
          </a:p>
          <a:p>
            <a:pPr marL="0" indent="0">
              <a:buNone/>
            </a:pPr>
            <a:r>
              <a:rPr lang="pt-BR" sz="3000" dirty="0" smtClean="0">
                <a:solidFill>
                  <a:srgbClr val="008000"/>
                </a:solidFill>
                <a:latin typeface="Palatino Linotype" pitchFamily="18" charset="0"/>
              </a:rPr>
              <a:t>Com que “óculos” vemos as diferenças entre as crianças?</a:t>
            </a:r>
          </a:p>
          <a:p>
            <a:pPr marL="0" indent="0">
              <a:buNone/>
            </a:pPr>
            <a:r>
              <a:rPr lang="pt-BR" sz="3000" dirty="0" smtClean="0">
                <a:solidFill>
                  <a:srgbClr val="9C5106"/>
                </a:solidFill>
                <a:latin typeface="Palatino Linotype" pitchFamily="18" charset="0"/>
              </a:rPr>
              <a:t>Há uma escala de valor nestas diferenças? (umas valorizadas e outras inferiorizadas)</a:t>
            </a:r>
          </a:p>
          <a:p>
            <a:pPr marL="0" indent="0">
              <a:buNone/>
            </a:pPr>
            <a:r>
              <a:rPr lang="pt-BR" sz="3000" dirty="0" smtClean="0">
                <a:solidFill>
                  <a:srgbClr val="002060"/>
                </a:solidFill>
                <a:latin typeface="Palatino Linotype" pitchFamily="18" charset="0"/>
              </a:rPr>
              <a:t>O corpo da criança é lugar de tensão ou respeito?</a:t>
            </a:r>
          </a:p>
          <a:p>
            <a:pPr marL="0" indent="0">
              <a:buNone/>
            </a:pPr>
            <a:r>
              <a:rPr lang="pt-BR" sz="3000" dirty="0" smtClean="0">
                <a:solidFill>
                  <a:srgbClr val="CC3399"/>
                </a:solidFill>
                <a:latin typeface="Palatino Linotype" pitchFamily="18" charset="0"/>
              </a:rPr>
              <a:t>Os corpos de todas as crianças são respeitados?</a:t>
            </a:r>
          </a:p>
        </p:txBody>
      </p:sp>
    </p:spTree>
    <p:extLst>
      <p:ext uri="{BB962C8B-B14F-4D97-AF65-F5344CB8AC3E}">
        <p14:creationId xmlns:p14="http://schemas.microsoft.com/office/powerpoint/2010/main" val="1374385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Racismo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733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O termo “raça”</a:t>
            </a:r>
          </a:p>
          <a:p>
            <a:pPr marL="0" indent="0" algn="just">
              <a:buNone/>
            </a:pPr>
            <a:r>
              <a:rPr lang="pt-PT" dirty="0" smtClean="0">
                <a:solidFill>
                  <a:srgbClr val="9C5106"/>
                </a:solidFill>
                <a:latin typeface="Palatino Linotype" pitchFamily="18" charset="0"/>
              </a:rPr>
              <a:t>- Foi elaborado pela Antropologia e foi inicialmente utilizado para descrever e explicar </a:t>
            </a:r>
            <a:r>
              <a:rPr lang="pt-PT" dirty="0">
                <a:solidFill>
                  <a:srgbClr val="9C5106"/>
                </a:solidFill>
                <a:latin typeface="Palatino Linotype" pitchFamily="18" charset="0"/>
              </a:rPr>
              <a:t>as diferenças fisionômicas, comportamentais, organizacionais e </a:t>
            </a:r>
            <a:r>
              <a:rPr lang="pt-PT" dirty="0" smtClean="0">
                <a:solidFill>
                  <a:srgbClr val="9C5106"/>
                </a:solidFill>
                <a:latin typeface="Palatino Linotype" pitchFamily="18" charset="0"/>
              </a:rPr>
              <a:t>culturais de diferentes povos</a:t>
            </a:r>
          </a:p>
          <a:p>
            <a:pPr marL="0" indent="0">
              <a:buNone/>
            </a:pPr>
            <a:endParaRPr lang="pt-PT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PT" dirty="0" smtClean="0">
                <a:solidFill>
                  <a:srgbClr val="0070C0"/>
                </a:solidFill>
                <a:latin typeface="Palatino Linotype" pitchFamily="18" charset="0"/>
              </a:rPr>
              <a:t>Genética:</a:t>
            </a:r>
          </a:p>
          <a:p>
            <a:pPr marL="0" indent="0" algn="just">
              <a:buNone/>
            </a:pPr>
            <a:r>
              <a:rPr lang="pt-PT" dirty="0" smtClean="0">
                <a:solidFill>
                  <a:srgbClr val="46341A"/>
                </a:solidFill>
                <a:latin typeface="Palatino Linotype" pitchFamily="18" charset="0"/>
              </a:rPr>
              <a:t>- A </a:t>
            </a:r>
            <a:r>
              <a:rPr lang="pt-PT" dirty="0">
                <a:solidFill>
                  <a:srgbClr val="46341A"/>
                </a:solidFill>
                <a:latin typeface="Palatino Linotype" pitchFamily="18" charset="0"/>
              </a:rPr>
              <a:t>constituição básica é a mesma, as variações são secundárias (cor da pele, formato dos olhos, estatura, tipo de cabelo, etc.)</a:t>
            </a:r>
            <a:endParaRPr lang="pt-PT" dirty="0" smtClean="0">
              <a:solidFill>
                <a:srgbClr val="46341A"/>
              </a:solidFill>
              <a:latin typeface="Palatino Linotype" pitchFamily="18" charset="0"/>
            </a:endParaRPr>
          </a:p>
          <a:p>
            <a:pPr algn="just">
              <a:buFontTx/>
              <a:buChar char="-"/>
            </a:pPr>
            <a:endParaRPr lang="pt-PT" dirty="0" smtClean="0">
              <a:solidFill>
                <a:srgbClr val="46341A"/>
              </a:solidFill>
              <a:latin typeface="Palatino Linotype" pitchFamily="18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Só existe uma ÚNICA E MESMA raça humana</a:t>
            </a:r>
          </a:p>
        </p:txBody>
      </p:sp>
    </p:spTree>
    <p:extLst>
      <p:ext uri="{BB962C8B-B14F-4D97-AF65-F5344CB8AC3E}">
        <p14:creationId xmlns:p14="http://schemas.microsoft.com/office/powerpoint/2010/main" val="2826950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Não existem “raças” mas nos deparamos com o fenômeno em várias sociedades em que uns grupos étnicos são valorizados enquanto outros são inferiorizados</a:t>
            </a:r>
          </a:p>
          <a:p>
            <a:pPr marL="0" indent="0">
              <a:buNone/>
            </a:pPr>
            <a:endParaRPr lang="pt-BR" dirty="0" smtClean="0">
              <a:latin typeface="Palatino Linotype" pitchFamily="18" charset="0"/>
            </a:endParaRPr>
          </a:p>
          <a:p>
            <a:pPr algn="just"/>
            <a:r>
              <a:rPr lang="pt-BR" dirty="0">
                <a:solidFill>
                  <a:srgbClr val="00B050"/>
                </a:solidFill>
                <a:latin typeface="Palatino Linotype" pitchFamily="18" charset="0"/>
              </a:rPr>
              <a:t>No Brasil: os indicadores apontam 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grandes desníveis </a:t>
            </a:r>
            <a:r>
              <a:rPr lang="pt-BR" dirty="0">
                <a:solidFill>
                  <a:srgbClr val="00B050"/>
                </a:solidFill>
                <a:latin typeface="Palatino Linotype" pitchFamily="18" charset="0"/>
              </a:rPr>
              <a:t>de escolarização, de renda, de local de moradia, de número de 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detentos, </a:t>
            </a:r>
            <a:r>
              <a:rPr lang="pt-BR" dirty="0">
                <a:solidFill>
                  <a:srgbClr val="00B050"/>
                </a:solidFill>
                <a:latin typeface="Palatino Linotype" pitchFamily="18" charset="0"/>
              </a:rPr>
              <a:t>presença nos cargos de chefia, acesso à universidade, imagem na 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mídia, etc.</a:t>
            </a:r>
            <a:endParaRPr lang="pt-BR" dirty="0">
              <a:solidFill>
                <a:srgbClr val="00B050"/>
              </a:solidFill>
              <a:latin typeface="Palatino Linotype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247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Raça e etnia</a:t>
            </a:r>
            <a:endParaRPr lang="pt-BR" dirty="0">
              <a:solidFill>
                <a:srgbClr val="9C5106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>
            <a:normAutofit fontScale="92500"/>
          </a:bodyPr>
          <a:lstStyle/>
          <a:p>
            <a:pPr algn="just"/>
            <a:r>
              <a:rPr lang="pt-PT" dirty="0" smtClean="0">
                <a:solidFill>
                  <a:srgbClr val="C00000"/>
                </a:solidFill>
                <a:latin typeface="Palatino Linotype" pitchFamily="18" charset="0"/>
              </a:rPr>
              <a:t>“Raça” tem sentido social, tal como mostrado anteriormente e envolve fatores </a:t>
            </a:r>
            <a:r>
              <a:rPr lang="pt-PT" dirty="0">
                <a:solidFill>
                  <a:srgbClr val="C00000"/>
                </a:solidFill>
                <a:latin typeface="Palatino Linotype" pitchFamily="18" charset="0"/>
              </a:rPr>
              <a:t>relacionados à constituição </a:t>
            </a:r>
            <a:r>
              <a:rPr lang="pt-PT" dirty="0" smtClean="0">
                <a:solidFill>
                  <a:srgbClr val="C00000"/>
                </a:solidFill>
                <a:latin typeface="Palatino Linotype" pitchFamily="18" charset="0"/>
              </a:rPr>
              <a:t>física e a aparência.</a:t>
            </a:r>
          </a:p>
          <a:p>
            <a:endParaRPr lang="pt-PT" dirty="0" smtClean="0">
              <a:latin typeface="Palatino Linotype" pitchFamily="18" charset="0"/>
            </a:endParaRPr>
          </a:p>
          <a:p>
            <a:pPr algn="just"/>
            <a:r>
              <a:rPr lang="pt-PT" dirty="0" smtClean="0">
                <a:solidFill>
                  <a:srgbClr val="008000"/>
                </a:solidFill>
                <a:latin typeface="Palatino Linotype" pitchFamily="18" charset="0"/>
              </a:rPr>
              <a:t>Etnia</a:t>
            </a:r>
            <a:r>
              <a:rPr lang="pt-PT" dirty="0">
                <a:solidFill>
                  <a:srgbClr val="008000"/>
                </a:solidFill>
                <a:latin typeface="Palatino Linotype" pitchFamily="18" charset="0"/>
              </a:rPr>
              <a:t>, por sua vez, é definida como uma comunidade humana marcada por afinidades que podem ser linguísticas, culturais, de usos e tradições, de ocupação de um mesmo território, de hábitos alimentares, etc.</a:t>
            </a:r>
            <a:endParaRPr lang="pt-BR" dirty="0">
              <a:solidFill>
                <a:srgbClr val="008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95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Fatores históricos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Como se deu a inserção das populações africanas no Brasil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Não nasceram escravos, foram escravizados</a:t>
            </a:r>
          </a:p>
          <a:p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Desconheciam armas e principalmente a pólvora</a:t>
            </a: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A ciência na época acreditava que havia povos superiores a outros</a:t>
            </a:r>
          </a:p>
          <a:p>
            <a:r>
              <a:rPr lang="pt-BR" dirty="0" smtClean="0">
                <a:solidFill>
                  <a:srgbClr val="46341A"/>
                </a:solidFill>
                <a:latin typeface="Palatino Linotype" pitchFamily="18" charset="0"/>
              </a:rPr>
              <a:t>Tratados como mercadoria</a:t>
            </a:r>
          </a:p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Forçados a executar trabalhos pesados ou domésticos</a:t>
            </a:r>
            <a:endParaRPr lang="pt-BR" dirty="0">
              <a:solidFill>
                <a:srgbClr val="00B05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12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Criança negra na escola</a:t>
            </a:r>
            <a:endParaRPr lang="pt-BR" dirty="0"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É altamente discriminada pelos colegas e, às vezes, pelos profissionais que não a tratam igualmente às outras crianças</a:t>
            </a: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Pela sua origem (quando foram “libertados”, não tinham para onde ir, onde morar, onde trabalhar – por isso situação econômica mais precária</a:t>
            </a: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Daí se deduz que não tem inteligência nem cultura (“não tem berço”)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Não esperamos que possa atingir bom desempenho escolar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592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41316" y="1340768"/>
            <a:ext cx="39308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9900"/>
                </a:solidFill>
                <a:latin typeface="Palatino Linotype" pitchFamily="18" charset="0"/>
              </a:rPr>
              <a:t>Gênero</a:t>
            </a:r>
          </a:p>
          <a:p>
            <a:pPr algn="ctr"/>
            <a:endParaRPr lang="pt-BR" sz="5400" dirty="0">
              <a:latin typeface="Palatino Linotype" pitchFamily="18" charset="0"/>
            </a:endParaRPr>
          </a:p>
          <a:p>
            <a:pPr algn="ctr"/>
            <a:r>
              <a:rPr lang="pt-BR" sz="5400" dirty="0">
                <a:solidFill>
                  <a:srgbClr val="7030A0"/>
                </a:solidFill>
                <a:latin typeface="Palatino Linotype" pitchFamily="18" charset="0"/>
              </a:rPr>
              <a:t>e</a:t>
            </a:r>
            <a:endParaRPr lang="pt-BR" sz="5400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pPr algn="ctr"/>
            <a:endParaRPr lang="pt-BR" sz="5400" dirty="0">
              <a:latin typeface="Palatino Linotype" pitchFamily="18" charset="0"/>
            </a:endParaRPr>
          </a:p>
          <a:p>
            <a:pPr algn="ctr"/>
            <a:r>
              <a:rPr lang="pt-BR" sz="5400" dirty="0" smtClean="0">
                <a:solidFill>
                  <a:srgbClr val="CC3399"/>
                </a:solidFill>
                <a:latin typeface="Palatino Linotype" pitchFamily="18" charset="0"/>
              </a:rPr>
              <a:t>Sexualidade</a:t>
            </a:r>
            <a:endParaRPr lang="pt-BR" sz="5400" dirty="0">
              <a:solidFill>
                <a:srgbClr val="CC3399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14939" y="2277447"/>
            <a:ext cx="617348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  <a:latin typeface="Palatino Linotype" pitchFamily="18" charset="0"/>
              </a:rPr>
              <a:t>O que é ser mulher?</a:t>
            </a:r>
          </a:p>
          <a:p>
            <a:endParaRPr lang="pt-BR" sz="2000" b="1" dirty="0" smtClean="0">
              <a:latin typeface="Palatino Linotype" pitchFamily="18" charset="0"/>
            </a:endParaRPr>
          </a:p>
          <a:p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O que é ser homem? </a:t>
            </a:r>
          </a:p>
          <a:p>
            <a:endParaRPr lang="pt-BR" sz="2000" b="1" dirty="0" smtClean="0">
              <a:latin typeface="Palatino Linotype" pitchFamily="18" charset="0"/>
            </a:endParaRPr>
          </a:p>
          <a:p>
            <a:r>
              <a:rPr lang="pt-BR" sz="3600" b="1" dirty="0" smtClean="0">
                <a:solidFill>
                  <a:srgbClr val="0070C0"/>
                </a:solidFill>
                <a:latin typeface="Palatino Linotype" pitchFamily="18" charset="0"/>
              </a:rPr>
              <a:t>O que gênero tem a ver com </a:t>
            </a:r>
          </a:p>
          <a:p>
            <a:r>
              <a:rPr lang="pt-BR" sz="3600" b="1" dirty="0" smtClean="0">
                <a:solidFill>
                  <a:srgbClr val="0070C0"/>
                </a:solidFill>
                <a:latin typeface="Palatino Linotype" pitchFamily="18" charset="0"/>
              </a:rPr>
              <a:t>sexualidade?</a:t>
            </a:r>
          </a:p>
          <a:p>
            <a:endParaRPr lang="pt-BR" sz="3600" b="1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r>
              <a:rPr lang="pt-BR" sz="3600" b="1" dirty="0" smtClean="0">
                <a:solidFill>
                  <a:srgbClr val="FF0000"/>
                </a:solidFill>
                <a:latin typeface="Palatino Linotype" pitchFamily="18" charset="0"/>
              </a:rPr>
              <a:t>Onde ficam as diferenças?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8000"/>
                </a:solidFill>
                <a:latin typeface="Palatino Linotype" pitchFamily="18" charset="0"/>
              </a:rPr>
              <a:t>Retomando a conversa...</a:t>
            </a:r>
            <a:endParaRPr lang="pt-BR" sz="4800" b="1" dirty="0">
              <a:solidFill>
                <a:srgbClr val="008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61963"/>
            <a:ext cx="6996113" cy="80645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Palatino Linotype" pitchFamily="18" charset="0"/>
              </a:rPr>
              <a:t>3 conceitos fundamentais</a:t>
            </a:r>
            <a:endParaRPr lang="pt-BR" sz="4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424863" cy="460851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Sexo biológico</a:t>
            </a:r>
          </a:p>
          <a:p>
            <a:pPr marL="0" indent="0">
              <a:buNone/>
            </a:pPr>
            <a:r>
              <a:rPr lang="pt-BR" dirty="0"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Cromossomos XX e XY, fêmea e macho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Identidade de gênero</a:t>
            </a:r>
          </a:p>
          <a:p>
            <a:pPr marL="457200" lvl="1" indent="0">
              <a:buNone/>
            </a:pPr>
            <a:r>
              <a:rPr lang="pt-BR" dirty="0"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Construção individual dentro de um contexto 	social e cultural</a:t>
            </a:r>
          </a:p>
          <a:p>
            <a:pPr marL="457200" lvl="1" indent="0">
              <a:buNone/>
            </a:pPr>
            <a:endParaRPr lang="pt-BR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pt-BR" dirty="0" smtClean="0">
                <a:latin typeface="Palatino Linotype" pitchFamily="18" charset="0"/>
              </a:rPr>
              <a:t>Orientação sexual</a:t>
            </a:r>
          </a:p>
          <a:p>
            <a:pPr marL="914400" lvl="2" indent="0">
              <a:buNone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Direção (seta) para onde aponta o desejo</a:t>
            </a:r>
          </a:p>
          <a:p>
            <a:pPr marL="914400" lvl="2" indent="0">
              <a:buNone/>
            </a:pP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Espontânea, não influenciável</a:t>
            </a:r>
          </a:p>
          <a:p>
            <a:pPr marL="914400" lvl="2" indent="0">
              <a:buNone/>
            </a:pP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Hetero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, homo e bissexual</a:t>
            </a:r>
          </a:p>
          <a:p>
            <a:endParaRPr lang="pt-B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Perfil das e dos participantes</a:t>
            </a:r>
            <a:endParaRPr lang="pt-B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Palatino Linotype" pitchFamily="18" charset="0"/>
              </a:rPr>
              <a:t>Homens e mulheres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Faixas etárias: 20-30, 31-40, 41-50, 51-60</a:t>
            </a:r>
          </a:p>
          <a:p>
            <a:r>
              <a:rPr lang="pt-BR" dirty="0" smtClean="0">
                <a:solidFill>
                  <a:srgbClr val="009900"/>
                </a:solidFill>
                <a:latin typeface="Palatino Linotype" pitchFamily="18" charset="0"/>
              </a:rPr>
              <a:t>Regiões: Norte, Sul, Leste, Oeste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Nível: Ed. Infantil, EF I, EF II</a:t>
            </a:r>
          </a:p>
          <a:p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Outras funções:</a:t>
            </a:r>
          </a:p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Características aleatórias: cor, prato, animais, status civil, filhos...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16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vapernambuco.com.br/site/images/stories/adiversi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334" y="405338"/>
            <a:ext cx="1531138" cy="93543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95536" y="62068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  <a:latin typeface="Palatino Linotype" pitchFamily="18" charset="0"/>
              </a:rPr>
              <a:t>GÊNERO</a:t>
            </a:r>
          </a:p>
          <a:p>
            <a:endParaRPr lang="pt-BR" sz="3200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Construção social das diferenças </a:t>
            </a:r>
          </a:p>
          <a:p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percebidas entre os sexos (Joan Scott)</a:t>
            </a:r>
          </a:p>
          <a:p>
            <a:endParaRPr lang="pt-BR" sz="3200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As diferenças percebidas entre homens e mulheres são construídas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pela sociedade 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e </a:t>
            </a:r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não</a:t>
            </a: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 determinadas pela diferença biológica entre os sexos.</a:t>
            </a:r>
          </a:p>
          <a:p>
            <a:pPr>
              <a:buFontTx/>
              <a:buChar char="-"/>
            </a:pPr>
            <a:endParaRPr lang="pt-BR" sz="3200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 Expressões de 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gênero</a:t>
            </a:r>
            <a:r>
              <a:rPr lang="pt-BR" sz="3200" dirty="0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: masculinidades, feminilidades, </a:t>
            </a:r>
            <a:r>
              <a:rPr lang="pt-BR" sz="3200" dirty="0" err="1" smtClean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transgeneridades</a:t>
            </a:r>
            <a:endParaRPr lang="pt-BR" sz="3200" dirty="0">
              <a:solidFill>
                <a:schemeClr val="accent4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7" y="1844675"/>
            <a:ext cx="7920880" cy="4251325"/>
          </a:xfrm>
          <a:prstGeom prst="rect">
            <a:avLst/>
          </a:prstGeom>
        </p:spPr>
        <p:txBody>
          <a:bodyPr/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Conceito feminista para denunciar que as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diferenças biológicas são insuficientes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para explicar as desigualdade sociais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rgbClr val="006600"/>
                </a:solidFill>
                <a:latin typeface="Palatino Linotype" pitchFamily="18" charset="0"/>
              </a:rPr>
              <a:t>entre homens e mulheres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sz="3200" dirty="0" smtClean="0">
              <a:solidFill>
                <a:srgbClr val="00660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		</a:t>
            </a: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Gênero </a:t>
            </a:r>
            <a: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  <a:t>é elemento constitutivo e </a:t>
            </a: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	estruturante </a:t>
            </a:r>
            <a: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  <a:t>das relações sociais, </a:t>
            </a: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	primeiro </a:t>
            </a:r>
            <a: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  <a:t>modo de dar sentido às</a:t>
            </a:r>
            <a:br>
              <a:rPr lang="pt-BR" sz="3200" dirty="0">
                <a:solidFill>
                  <a:srgbClr val="FF0000"/>
                </a:solidFill>
                <a:latin typeface="Palatino Linotype" pitchFamily="18" charset="0"/>
              </a:rPr>
            </a:br>
            <a:r>
              <a:rPr lang="pt-BR" sz="3200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pt-BR" sz="3200" i="1" dirty="0" smtClean="0">
                <a:solidFill>
                  <a:srgbClr val="FF0000"/>
                </a:solidFill>
                <a:latin typeface="Palatino Linotype" pitchFamily="18" charset="0"/>
              </a:rPr>
              <a:t>relações </a:t>
            </a:r>
            <a:r>
              <a:rPr lang="pt-BR" sz="3200" i="1" dirty="0">
                <a:solidFill>
                  <a:srgbClr val="FF0000"/>
                </a:solidFill>
                <a:latin typeface="Palatino Linotype" pitchFamily="18" charset="0"/>
              </a:rPr>
              <a:t>de poder</a:t>
            </a:r>
            <a:endParaRPr lang="pt-BR" sz="32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6926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Palatino Linotype" pitchFamily="18" charset="0"/>
              </a:rPr>
              <a:t>Gênero</a:t>
            </a:r>
            <a:endParaRPr lang="pt-BR" sz="4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Baby Boy Sitting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228850" cy="2847975"/>
          </a:xfrm>
          <a:prstGeom prst="rect">
            <a:avLst/>
          </a:prstGeom>
          <a:noFill/>
        </p:spPr>
      </p:pic>
      <p:pic>
        <p:nvPicPr>
          <p:cNvPr id="28678" name="Picture 6" descr="Baby Boy Sitting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228850" cy="2847975"/>
          </a:xfrm>
          <a:prstGeom prst="rect">
            <a:avLst/>
          </a:prstGeom>
          <a:noFill/>
        </p:spPr>
      </p:pic>
      <p:pic>
        <p:nvPicPr>
          <p:cNvPr id="28682" name="Picture 10" descr="http://media18.onsugar.com/files/2011/06/23/5/1780/17806835/im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3072085" cy="3403476"/>
          </a:xfrm>
          <a:prstGeom prst="rect">
            <a:avLst/>
          </a:prstGeom>
          <a:noFill/>
        </p:spPr>
      </p:pic>
      <p:pic>
        <p:nvPicPr>
          <p:cNvPr id="28684" name="Picture 12" descr="http://us.123rf.com/400wm/400/400/tasia12/tasia121004/tasia12100400094/6775488-collection-of-the-cute-baby-girl-cloth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3449960" cy="3449960"/>
          </a:xfrm>
          <a:prstGeom prst="rect">
            <a:avLst/>
          </a:prstGeom>
          <a:noFill/>
        </p:spPr>
      </p:pic>
      <p:pic>
        <p:nvPicPr>
          <p:cNvPr id="28686" name="Picture 14" descr="http://i1.squidoocdn.com/resize/squidoo_images/590/draft_lens1847939module148603020photo_1299014145babies-clip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3467"/>
            <a:ext cx="3096344" cy="234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196752"/>
            <a:ext cx="8045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Criação diferenciada de meninos e meninas</a:t>
            </a:r>
          </a:p>
          <a:p>
            <a:endParaRPr lang="pt-BR" sz="2400" b="1" dirty="0" smtClean="0">
              <a:latin typeface="Palatino Linotype" pitchFamily="18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Palatino Linotype" pitchFamily="18" charset="0"/>
              </a:rPr>
              <a:t>- Histórias Infantis (príncipes e princesas)</a:t>
            </a:r>
          </a:p>
          <a:p>
            <a:endParaRPr lang="pt-BR" sz="2400" b="1" dirty="0" smtClean="0">
              <a:latin typeface="Palatino Linotype" pitchFamily="18" charset="0"/>
            </a:endParaRPr>
          </a:p>
          <a:p>
            <a:r>
              <a:rPr lang="pt-BR" sz="2400" b="1" dirty="0" smtClean="0">
                <a:solidFill>
                  <a:srgbClr val="C00000"/>
                </a:solidFill>
                <a:latin typeface="Palatino Linotype" pitchFamily="18" charset="0"/>
              </a:rPr>
              <a:t>- Brinquedos diferentes, roupas diferentes</a:t>
            </a:r>
          </a:p>
          <a:p>
            <a:endParaRPr lang="pt-BR" sz="2400" b="1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rgbClr val="00B050"/>
                </a:solidFill>
                <a:latin typeface="Palatino Linotype" pitchFamily="18" charset="0"/>
              </a:rPr>
              <a:t> Atitudes distintas por parte do pai, mãe ou responsável</a:t>
            </a:r>
          </a:p>
          <a:p>
            <a:endParaRPr lang="pt-BR" sz="2400" b="1" dirty="0" smtClean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rgbClr val="7030A0"/>
                </a:solidFill>
                <a:latin typeface="Palatino Linotype" pitchFamily="18" charset="0"/>
              </a:rPr>
              <a:t> Expectativas de comportamento e</a:t>
            </a:r>
            <a:br>
              <a:rPr lang="pt-BR" sz="2400" b="1" dirty="0" smtClean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pt-BR" sz="2400" b="1" dirty="0" smtClean="0">
                <a:solidFill>
                  <a:srgbClr val="7030A0"/>
                </a:solidFill>
                <a:latin typeface="Palatino Linotype" pitchFamily="18" charset="0"/>
              </a:rPr>
              <a:t>desempenho não são as mesmas</a:t>
            </a:r>
          </a:p>
          <a:p>
            <a:endParaRPr lang="pt-BR" sz="2400" b="1" dirty="0" smtClean="0">
              <a:latin typeface="Palatino Linotype" pitchFamily="18" charset="0"/>
            </a:endParaRPr>
          </a:p>
          <a:p>
            <a:r>
              <a:rPr lang="pt-B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- Naturalização de identidades e dos</a:t>
            </a:r>
            <a:br>
              <a:rPr lang="pt-B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</a:br>
            <a:r>
              <a:rPr lang="pt-B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comportamentos</a:t>
            </a:r>
            <a:endParaRPr lang="pt-BR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endParaRPr lang="pt-BR" sz="2400" dirty="0" smtClean="0">
              <a:latin typeface="Palatino Linotype" pitchFamily="18" charset="0"/>
            </a:endParaRPr>
          </a:p>
        </p:txBody>
      </p:sp>
      <p:pic>
        <p:nvPicPr>
          <p:cNvPr id="43010" name="Picture 2" descr="http://desinformacoes.files.wordpress.com/2009/08/princesas_dis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09120"/>
            <a:ext cx="2200360" cy="192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437763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/>
          </a:p>
        </p:txBody>
      </p:sp>
      <p:pic>
        <p:nvPicPr>
          <p:cNvPr id="25604" name="Picture 4" descr="http://www.wiki2buy.com.br/images/c/c8/Brinquedos_para_men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55104"/>
            <a:ext cx="3089920" cy="3089920"/>
          </a:xfrm>
          <a:prstGeom prst="rect">
            <a:avLst/>
          </a:prstGeom>
          <a:noFill/>
        </p:spPr>
      </p:pic>
      <p:pic>
        <p:nvPicPr>
          <p:cNvPr id="25608" name="Picture 8" descr="brinquedos da barbie notebook 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94" y="4021409"/>
            <a:ext cx="2608489" cy="2071887"/>
          </a:xfrm>
          <a:prstGeom prst="rect">
            <a:avLst/>
          </a:prstGeom>
          <a:noFill/>
        </p:spPr>
      </p:pic>
      <p:pic>
        <p:nvPicPr>
          <p:cNvPr id="25614" name="Picture 14" descr="http://www.tecnologiaecia.com.br/wp-content/uploads/2010/03/menina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504" y="4365104"/>
            <a:ext cx="2126592" cy="1885579"/>
          </a:xfrm>
          <a:prstGeom prst="rect">
            <a:avLst/>
          </a:prstGeom>
          <a:noFill/>
        </p:spPr>
      </p:pic>
      <p:pic>
        <p:nvPicPr>
          <p:cNvPr id="25616" name="Picture 16" descr="http://www.mpbrinquedos.com.br/octopus/design/images/1/products/b/1210m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583336"/>
            <a:ext cx="2664296" cy="2664296"/>
          </a:xfrm>
          <a:prstGeom prst="rect">
            <a:avLst/>
          </a:prstGeom>
          <a:noFill/>
        </p:spPr>
      </p:pic>
      <p:pic>
        <p:nvPicPr>
          <p:cNvPr id="25618" name="Picture 18" descr="http://img1.mlstatic.com/s_MLB_v_O_f_212934918_12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76672"/>
            <a:ext cx="3096344" cy="3096345"/>
          </a:xfrm>
          <a:prstGeom prst="rect">
            <a:avLst/>
          </a:prstGeom>
          <a:noFill/>
        </p:spPr>
      </p:pic>
      <p:pic>
        <p:nvPicPr>
          <p:cNvPr id="25620" name="Picture 20" descr="http://www.dsconto.com/wp-content/themes/dealies/timthumb.php?src=http%3A%2F%2Fgloballeadsgroup.demand.production.s3.amazonaws.com%2F00000134-84ec-9341-1e47-26e2dc8bbf72.jpg&amp;w=250&amp;h=&amp;zc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196752"/>
            <a:ext cx="2381250" cy="23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418.photobucket.com/albums/pp267/tonyab4/Top%2010%20Store/Top%2010%20Toys%20for%20Boys/515aLadi09L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168" y="476672"/>
            <a:ext cx="1905000" cy="1905000"/>
          </a:xfrm>
          <a:prstGeom prst="rect">
            <a:avLst/>
          </a:prstGeom>
          <a:noFill/>
        </p:spPr>
      </p:pic>
      <p:pic>
        <p:nvPicPr>
          <p:cNvPr id="29702" name="Picture 6" descr="http://toycrunch.com/wp-content/uploads/2011/03/Spider_Man_Jack_In_The_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83868"/>
            <a:ext cx="2425452" cy="2425452"/>
          </a:xfrm>
          <a:prstGeom prst="rect">
            <a:avLst/>
          </a:prstGeom>
          <a:noFill/>
        </p:spPr>
      </p:pic>
      <p:pic>
        <p:nvPicPr>
          <p:cNvPr id="29704" name="Picture 8" descr="http://ecx.images-amazon.com/images/I/410c6aJANvL._SL500_AA28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21088"/>
            <a:ext cx="2018928" cy="2018928"/>
          </a:xfrm>
          <a:prstGeom prst="rect">
            <a:avLst/>
          </a:prstGeom>
          <a:noFill/>
        </p:spPr>
      </p:pic>
      <p:pic>
        <p:nvPicPr>
          <p:cNvPr id="29706" name="Picture 10" descr="http://www.christmasgiftcentral.com/wp-content/uploads/2011/10/Top-Toys-for-Boys-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376264" cy="2376264"/>
          </a:xfrm>
          <a:prstGeom prst="rect">
            <a:avLst/>
          </a:prstGeom>
          <a:noFill/>
        </p:spPr>
      </p:pic>
      <p:pic>
        <p:nvPicPr>
          <p:cNvPr id="29710" name="Picture 14" descr="http://outdoorplaytoys.com/images/TT656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988840"/>
            <a:ext cx="2194596" cy="2194596"/>
          </a:xfrm>
          <a:prstGeom prst="rect">
            <a:avLst/>
          </a:prstGeom>
          <a:noFill/>
        </p:spPr>
      </p:pic>
      <p:pic>
        <p:nvPicPr>
          <p:cNvPr id="29714" name="Picture 18" descr="http://i3.squidoocdn.com/resize/squidoo_images/-1/lens12480441_128076864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9222" y="3933056"/>
            <a:ext cx="2381250" cy="2381250"/>
          </a:xfrm>
          <a:prstGeom prst="rect">
            <a:avLst/>
          </a:prstGeom>
          <a:noFill/>
        </p:spPr>
      </p:pic>
      <p:pic>
        <p:nvPicPr>
          <p:cNvPr id="29716" name="Picture 20" descr="http://www.germes-online.com/direct/dbimage/50349436/Toys_1_8_Scale_Off_Road_Tru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920" y="404665"/>
            <a:ext cx="2304255" cy="2304256"/>
          </a:xfrm>
          <a:prstGeom prst="rect">
            <a:avLst/>
          </a:prstGeom>
          <a:noFill/>
        </p:spPr>
      </p:pic>
      <p:pic>
        <p:nvPicPr>
          <p:cNvPr id="29718" name="Picture 22" descr="http://www.online-wholesale.net/img/p/m/toy-gun-with-sound-ak-7700b-57366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564904"/>
            <a:ext cx="1944216" cy="1944216"/>
          </a:xfrm>
          <a:prstGeom prst="rect">
            <a:avLst/>
          </a:prstGeom>
          <a:noFill/>
        </p:spPr>
      </p:pic>
      <p:pic>
        <p:nvPicPr>
          <p:cNvPr id="29720" name="Picture 24" descr="http://i.s8.com.br/images/games/cover/img8/21443378_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125143"/>
            <a:ext cx="2256185" cy="22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oyshopuk.co.uk/assets/gfx/barbie-glamour-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26182"/>
            <a:ext cx="4495800" cy="2990850"/>
          </a:xfrm>
          <a:prstGeom prst="rect">
            <a:avLst/>
          </a:prstGeom>
          <a:noFill/>
        </p:spPr>
      </p:pic>
      <p:pic>
        <p:nvPicPr>
          <p:cNvPr id="37890" name="Picture 2" descr="http://images01.olx.com.br/ui/18/40/96/1326230846_298563496_3-Aviao-R-18000-NO-armazemchinescom-Jogos-Brinque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432" y="2276872"/>
            <a:ext cx="4098032" cy="409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anishmama.com/wp-content/uploads/2012/01/IMG_8959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791744" cy="2843808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RJfWlyPofF-ihVmM24MpD6KAcXTj2DVwQHr2Mz2XnDjMNmfAtgelC0Ay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236050" cy="2423915"/>
          </a:xfrm>
          <a:prstGeom prst="rect">
            <a:avLst/>
          </a:prstGeom>
          <a:noFill/>
        </p:spPr>
      </p:pic>
      <p:pic>
        <p:nvPicPr>
          <p:cNvPr id="28680" name="Picture 8" descr="http://edfd127.wikispaces.com/file/view/girls_soccer.jpg/30534153/girls_socc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2200275" cy="2381250"/>
          </a:xfrm>
          <a:prstGeom prst="rect">
            <a:avLst/>
          </a:prstGeom>
          <a:noFill/>
        </p:spPr>
      </p:pic>
      <p:pic>
        <p:nvPicPr>
          <p:cNvPr id="28682" name="Picture 10" descr="http://thenewagenda.net/wp-content/uploads/2010/05/KC-G114-G97260-image-292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5507" y="3861048"/>
            <a:ext cx="2500949" cy="2569468"/>
          </a:xfrm>
          <a:prstGeom prst="rect">
            <a:avLst/>
          </a:prstGeom>
          <a:noFill/>
        </p:spPr>
      </p:pic>
      <p:pic>
        <p:nvPicPr>
          <p:cNvPr id="28686" name="Picture 14" descr="http://images3.minhavida.com.br/imagensConteudo/13989/sexismo3_13989_24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2998" y="620688"/>
            <a:ext cx="2813298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5300" y="476672"/>
            <a:ext cx="69284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Diferentes Tipos e Instâncias</a:t>
            </a:r>
            <a:br>
              <a:rPr lang="pt-BR" sz="3200" b="1" dirty="0" smtClean="0"/>
            </a:br>
            <a:r>
              <a:rPr lang="pt-BR" sz="3200" b="1" dirty="0" smtClean="0"/>
              <a:t>de Socialização</a:t>
            </a:r>
            <a:endParaRPr lang="pt-BR" sz="3200" b="1" dirty="0"/>
          </a:p>
        </p:txBody>
      </p:sp>
      <p:pic>
        <p:nvPicPr>
          <p:cNvPr id="28680" name="Picture 8" descr="http://www.smartkids.com.br/conteudo/datas-comemorativas/agosto/dia-da-televi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55527"/>
            <a:ext cx="1584176" cy="2009777"/>
          </a:xfrm>
          <a:prstGeom prst="rect">
            <a:avLst/>
          </a:prstGeom>
          <a:noFill/>
        </p:spPr>
      </p:pic>
      <p:pic>
        <p:nvPicPr>
          <p:cNvPr id="28684" name="Picture 12" descr="http://1.bp.blogspot.com/_fRNT5ziY1mw/SOP455V09-I/AAAAAAAAAMU/z4KdnmBqYOk/s1600/revist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51" y="4370411"/>
            <a:ext cx="2181225" cy="1866901"/>
          </a:xfrm>
          <a:prstGeom prst="rect">
            <a:avLst/>
          </a:prstGeom>
          <a:noFill/>
        </p:spPr>
      </p:pic>
      <p:pic>
        <p:nvPicPr>
          <p:cNvPr id="28686" name="Picture 14" descr="http://4.bp.blogspot.com/_DzGVcA52pQU/S6rQ8t0RU4I/AAAAAAAAAk0/ggm8hH2nNLg/s1600/imagem_internet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676517"/>
            <a:ext cx="2088232" cy="1488787"/>
          </a:xfrm>
          <a:prstGeom prst="rect">
            <a:avLst/>
          </a:prstGeom>
          <a:noFill/>
        </p:spPr>
      </p:pic>
      <p:pic>
        <p:nvPicPr>
          <p:cNvPr id="28690" name="Picture 18" descr="http://1.bp.blogspot.com/_YILnYHWBWfU/TIaneg1SUcI/AAAAAAAAKU0/zYqDfrnDyW0/s1600/POSTO+DE+SAU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153628"/>
            <a:ext cx="2016224" cy="2143565"/>
          </a:xfrm>
          <a:prstGeom prst="rect">
            <a:avLst/>
          </a:prstGeom>
          <a:noFill/>
        </p:spPr>
      </p:pic>
      <p:pic>
        <p:nvPicPr>
          <p:cNvPr id="28694" name="Picture 22" descr="http://www.spcentercar.com.br/site_descontomartelinho/img_ami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916832"/>
            <a:ext cx="1925960" cy="1925961"/>
          </a:xfrm>
          <a:prstGeom prst="rect">
            <a:avLst/>
          </a:prstGeom>
          <a:noFill/>
        </p:spPr>
      </p:pic>
      <p:pic>
        <p:nvPicPr>
          <p:cNvPr id="28696" name="Picture 24" descr="http://outlinestoledo.com/wp-content/uploads/2010/06/GayFami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7" y="1844824"/>
            <a:ext cx="1572478" cy="1965598"/>
          </a:xfrm>
          <a:prstGeom prst="rect">
            <a:avLst/>
          </a:prstGeom>
          <a:noFill/>
        </p:spPr>
      </p:pic>
      <p:pic>
        <p:nvPicPr>
          <p:cNvPr id="28704" name="Picture 32" descr="http://3.bp.blogspot.com/_1Ore5QuNsms/Sk33EzdoLDI/AAAAAAAAAJ8/mBu5omFTeWk/s320/igreja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1988840"/>
            <a:ext cx="1972822" cy="1800200"/>
          </a:xfrm>
          <a:prstGeom prst="rect">
            <a:avLst/>
          </a:prstGeom>
          <a:noFill/>
        </p:spPr>
      </p:pic>
      <p:pic>
        <p:nvPicPr>
          <p:cNvPr id="28706" name="Picture 34" descr="http://www.planetaeducacao.com.br/portal/imagens/artigos/diario/aula_aberta_biologia_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772816"/>
            <a:ext cx="2088232" cy="203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5688013" cy="105251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Identidade de Gênero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05025"/>
            <a:ext cx="7772400" cy="4419600"/>
          </a:xfrm>
        </p:spPr>
        <p:txBody>
          <a:bodyPr/>
          <a:lstStyle/>
          <a:p>
            <a:r>
              <a:rPr lang="pt-BR" sz="3200" dirty="0" smtClean="0">
                <a:solidFill>
                  <a:srgbClr val="7030A0"/>
                </a:solidFill>
                <a:latin typeface="Palatino Linotype" pitchFamily="18" charset="0"/>
              </a:rPr>
              <a:t>É como nos </a:t>
            </a:r>
            <a:r>
              <a:rPr lang="pt-BR" sz="3200" i="1" u="sng" dirty="0" smtClean="0">
                <a:solidFill>
                  <a:srgbClr val="7030A0"/>
                </a:solidFill>
                <a:latin typeface="Palatino Linotype" pitchFamily="18" charset="0"/>
              </a:rPr>
              <a:t>sentimos</a:t>
            </a:r>
            <a:r>
              <a:rPr lang="pt-BR" sz="3200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pt-BR" sz="3200" dirty="0" smtClean="0">
                <a:solidFill>
                  <a:srgbClr val="7030A0"/>
                </a:solidFill>
                <a:latin typeface="Palatino Linotype" pitchFamily="18" charset="0"/>
              </a:rPr>
              <a:t>e nos </a:t>
            </a:r>
            <a:r>
              <a:rPr lang="pt-BR" sz="3200" i="1" u="sng" dirty="0" smtClean="0">
                <a:solidFill>
                  <a:srgbClr val="7030A0"/>
                </a:solidFill>
                <a:latin typeface="Palatino Linotype" pitchFamily="18" charset="0"/>
              </a:rPr>
              <a:t>portamos</a:t>
            </a:r>
            <a:r>
              <a:rPr lang="pt-BR" sz="3200" i="1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pt-BR" sz="3200" dirty="0" smtClean="0">
                <a:solidFill>
                  <a:srgbClr val="7030A0"/>
                </a:solidFill>
                <a:latin typeface="Palatino Linotype" pitchFamily="18" charset="0"/>
              </a:rPr>
              <a:t>em face da maneira como somos vistos e </a:t>
            </a:r>
            <a:r>
              <a:rPr lang="pt-BR" sz="3200" i="1" dirty="0" smtClean="0">
                <a:solidFill>
                  <a:srgbClr val="7030A0"/>
                </a:solidFill>
                <a:latin typeface="Palatino Linotype" pitchFamily="18" charset="0"/>
              </a:rPr>
              <a:t>somos tratados </a:t>
            </a:r>
            <a:r>
              <a:rPr lang="pt-BR" sz="3200" dirty="0" smtClean="0">
                <a:solidFill>
                  <a:srgbClr val="7030A0"/>
                </a:solidFill>
                <a:latin typeface="Palatino Linotype" pitchFamily="18" charset="0"/>
              </a:rPr>
              <a:t>pelas pessoas ao nosso redor</a:t>
            </a:r>
          </a:p>
          <a:p>
            <a:endParaRPr lang="pt-BR" sz="3200" dirty="0" smtClean="0">
              <a:latin typeface="Palatino Linotype" pitchFamily="18" charset="0"/>
            </a:endParaRPr>
          </a:p>
          <a:p>
            <a:r>
              <a:rPr lang="pt-BR" sz="3200" dirty="0" smtClean="0">
                <a:solidFill>
                  <a:srgbClr val="0070C0"/>
                </a:solidFill>
                <a:latin typeface="Palatino Linotype" pitchFamily="18" charset="0"/>
              </a:rPr>
              <a:t>É uma </a:t>
            </a:r>
            <a:r>
              <a:rPr lang="pt-BR" sz="3200" i="1" u="sng" dirty="0" smtClean="0">
                <a:solidFill>
                  <a:srgbClr val="0070C0"/>
                </a:solidFill>
                <a:latin typeface="Palatino Linotype" pitchFamily="18" charset="0"/>
              </a:rPr>
              <a:t>CONSTRUÇÃO</a:t>
            </a:r>
            <a:r>
              <a:rPr lang="pt-BR" sz="3200" dirty="0" smtClean="0">
                <a:solidFill>
                  <a:srgbClr val="0070C0"/>
                </a:solidFill>
                <a:latin typeface="Palatino Linotype" pitchFamily="18" charset="0"/>
              </a:rPr>
              <a:t>: não nascemos nada, nos tornamos o que somos</a:t>
            </a:r>
          </a:p>
          <a:p>
            <a:pPr>
              <a:buFont typeface="Monotype Sorts" pitchFamily="2" charset="2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928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  <a:cs typeface="Angsana New" pitchFamily="18" charset="-34"/>
              </a:rPr>
              <a:t>Comecemos por uma distinção</a:t>
            </a:r>
            <a:endParaRPr lang="pt-BR" dirty="0">
              <a:solidFill>
                <a:srgbClr val="FF0000"/>
              </a:solidFill>
              <a:latin typeface="Palatino Linotype" pitchFamily="18" charset="0"/>
              <a:cs typeface="Angsana New" pitchFamily="18" charset="-3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800" dirty="0" smtClean="0">
                <a:latin typeface="Palatino Linotype" pitchFamily="18" charset="0"/>
              </a:rPr>
              <a:t>Por que usamos os termos</a:t>
            </a:r>
          </a:p>
          <a:p>
            <a:pPr marL="0" indent="0" algn="ctr">
              <a:buNone/>
            </a:pPr>
            <a:r>
              <a:rPr lang="pt-BR" sz="4800" dirty="0" smtClean="0">
                <a:latin typeface="Palatino Linotype" pitchFamily="18" charset="0"/>
              </a:rPr>
              <a:t/>
            </a:r>
            <a:br>
              <a:rPr lang="pt-BR" sz="4800" dirty="0" smtClean="0">
                <a:latin typeface="Palatino Linotype" pitchFamily="18" charset="0"/>
              </a:rPr>
            </a:b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“</a:t>
            </a:r>
            <a:r>
              <a:rPr lang="pt-BR" sz="4800" dirty="0" smtClean="0">
                <a:solidFill>
                  <a:srgbClr val="0070C0"/>
                </a:solidFill>
                <a:latin typeface="Palatino Linotype" pitchFamily="18" charset="0"/>
              </a:rPr>
              <a:t>educação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infantil”</a:t>
            </a:r>
            <a:r>
              <a:rPr lang="pt-BR" sz="4800" dirty="0" smtClean="0">
                <a:latin typeface="Palatino Linotype" pitchFamily="18" charset="0"/>
              </a:rPr>
              <a:t/>
            </a:r>
            <a:br>
              <a:rPr lang="pt-BR" sz="4800" dirty="0" smtClean="0">
                <a:latin typeface="Palatino Linotype" pitchFamily="18" charset="0"/>
              </a:rPr>
            </a:br>
            <a:r>
              <a:rPr lang="pt-BR" sz="4800" dirty="0" smtClean="0">
                <a:latin typeface="Palatino Linotype" pitchFamily="18" charset="0"/>
              </a:rPr>
              <a:t>e</a:t>
            </a:r>
            <a:br>
              <a:rPr lang="pt-BR" sz="4800" dirty="0" smtClean="0">
                <a:latin typeface="Palatino Linotype" pitchFamily="18" charset="0"/>
              </a:rPr>
            </a:b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“</a:t>
            </a:r>
            <a:r>
              <a:rPr lang="pt-BR" sz="4800" dirty="0" smtClean="0">
                <a:solidFill>
                  <a:srgbClr val="CC3399"/>
                </a:solidFill>
                <a:latin typeface="Palatino Linotype" pitchFamily="18" charset="0"/>
              </a:rPr>
              <a:t>ensino</a:t>
            </a:r>
            <a:r>
              <a:rPr lang="pt-BR" sz="4800" dirty="0" smtClean="0">
                <a:solidFill>
                  <a:srgbClr val="0070C0"/>
                </a:solidFill>
                <a:latin typeface="Palatino Linotype" pitchFamily="18" charset="0"/>
              </a:rPr>
              <a:t> 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itchFamily="18" charset="0"/>
              </a:rPr>
              <a:t>fundamental”?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90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-heD-0onnP2w/Tp5McUUoHQI/AAAAAAAAPMs/D560Uz77TQI/s320/casa_bagun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3384376" cy="4997068"/>
          </a:xfrm>
          <a:prstGeom prst="rect">
            <a:avLst/>
          </a:prstGeom>
          <a:noFill/>
        </p:spPr>
      </p:pic>
      <p:pic>
        <p:nvPicPr>
          <p:cNvPr id="33796" name="Picture 4" descr="http://www.kgminstalacoes.com.br/gerenciador/images/mance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536501" cy="453650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444208" y="5949280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Linda Nicholson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795963" cy="8064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CC3399"/>
                </a:solidFill>
                <a:latin typeface="Palatino Linotype" pitchFamily="18" charset="0"/>
              </a:rPr>
              <a:t>Sexualidade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0438" y="1773238"/>
            <a:ext cx="8183562" cy="4679950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pt-BR" sz="3600" dirty="0" smtClean="0">
                <a:solidFill>
                  <a:srgbClr val="00B0F0"/>
                </a:solidFill>
                <a:latin typeface="Palatino Linotype" pitchFamily="18" charset="0"/>
              </a:rPr>
              <a:t>= Energia vital cuja base é:</a:t>
            </a:r>
            <a:br>
              <a:rPr lang="pt-BR" sz="3600" dirty="0" smtClean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pt-BR" sz="3600" dirty="0" smtClean="0">
                <a:solidFill>
                  <a:schemeClr val="accent1"/>
                </a:solidFill>
                <a:latin typeface="Palatino Linotype" pitchFamily="18" charset="0"/>
              </a:rPr>
              <a:t>	</a:t>
            </a:r>
            <a:r>
              <a:rPr lang="pt-BR" sz="3600" dirty="0" smtClean="0">
                <a:solidFill>
                  <a:schemeClr val="hlink"/>
                </a:solidFill>
                <a:latin typeface="Palatino Linotype" pitchFamily="18" charset="0"/>
              </a:rPr>
              <a:t>os corpos humanos são sexuados</a:t>
            </a:r>
          </a:p>
          <a:p>
            <a:pPr>
              <a:buFont typeface="Monotype Sorts" pitchFamily="2" charset="2"/>
              <a:buNone/>
            </a:pPr>
            <a:endParaRPr lang="pt-BR" sz="2000" dirty="0" smtClean="0">
              <a:solidFill>
                <a:srgbClr val="FFCC00"/>
              </a:solidFill>
              <a:latin typeface="Palatino Linotype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pt-BR" sz="3600" dirty="0" smtClean="0">
                <a:solidFill>
                  <a:srgbClr val="9C5106"/>
                </a:solidFill>
                <a:latin typeface="Palatino Linotype" pitchFamily="18" charset="0"/>
              </a:rPr>
              <a:t>Cromossomos</a:t>
            </a:r>
            <a:r>
              <a:rPr lang="pt-BR" sz="3600" dirty="0" smtClean="0">
                <a:solidFill>
                  <a:srgbClr val="FFCC00"/>
                </a:solidFill>
                <a:latin typeface="Palatino Linotype" pitchFamily="18" charset="0"/>
              </a:rPr>
              <a:t> </a:t>
            </a:r>
            <a:r>
              <a:rPr lang="pt-BR" sz="3600" dirty="0" smtClean="0">
                <a:solidFill>
                  <a:srgbClr val="7030A0"/>
                </a:solidFill>
                <a:latin typeface="Palatino Linotype" pitchFamily="18" charset="0"/>
              </a:rPr>
              <a:t>XY = macho</a:t>
            </a:r>
          </a:p>
          <a:p>
            <a:pPr>
              <a:buFont typeface="Monotype Sorts" pitchFamily="2" charset="2"/>
              <a:buNone/>
            </a:pPr>
            <a:r>
              <a:rPr lang="pt-BR" sz="3600" dirty="0" smtClean="0">
                <a:solidFill>
                  <a:srgbClr val="FFFF99"/>
                </a:solidFill>
                <a:latin typeface="Palatino Linotype" pitchFamily="18" charset="0"/>
              </a:rPr>
              <a:t>				  </a:t>
            </a:r>
            <a:r>
              <a:rPr lang="pt-BR" sz="3600" dirty="0" smtClean="0">
                <a:solidFill>
                  <a:srgbClr val="FF6600"/>
                </a:solidFill>
                <a:latin typeface="Palatino Linotype" pitchFamily="18" charset="0"/>
              </a:rPr>
              <a:t>XX = fêmea</a:t>
            </a:r>
          </a:p>
          <a:p>
            <a:pPr>
              <a:buFont typeface="Monotype Sorts" pitchFamily="2" charset="2"/>
              <a:buNone/>
            </a:pPr>
            <a:r>
              <a:rPr lang="pt-BR" sz="3600" dirty="0" smtClean="0">
                <a:solidFill>
                  <a:srgbClr val="0070C0"/>
                </a:solidFill>
                <a:latin typeface="Palatino Linotype" pitchFamily="18" charset="0"/>
              </a:rPr>
              <a:t>= Procriação, reprodução da espécie</a:t>
            </a:r>
          </a:p>
          <a:p>
            <a:pPr>
              <a:buFont typeface="Monotype Sorts" pitchFamily="2" charset="2"/>
              <a:buNone/>
            </a:pPr>
            <a:r>
              <a:rPr lang="pt-BR" sz="3600" dirty="0" smtClean="0">
                <a:solidFill>
                  <a:srgbClr val="FF0000"/>
                </a:solidFill>
                <a:latin typeface="Palatino Linotype" pitchFamily="18" charset="0"/>
              </a:rPr>
              <a:t>= Prazer, elo erótico e/ou afetivo entre as pessoas</a:t>
            </a:r>
          </a:p>
        </p:txBody>
      </p:sp>
    </p:spTree>
    <p:extLst>
      <p:ext uri="{BB962C8B-B14F-4D97-AF65-F5344CB8AC3E}">
        <p14:creationId xmlns:p14="http://schemas.microsoft.com/office/powerpoint/2010/main" val="20908424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11713" y="549275"/>
            <a:ext cx="4332287" cy="7334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Orientação Sexual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76400"/>
            <a:ext cx="7772400" cy="441960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É a direção (seta) do desejo, para onde aponta a nossa libido</a:t>
            </a:r>
          </a:p>
          <a:p>
            <a:endParaRPr lang="pt-BR" dirty="0" smtClean="0">
              <a:solidFill>
                <a:srgbClr val="FFCCFF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É atração espontânea, não influenciável</a:t>
            </a:r>
          </a:p>
          <a:p>
            <a:pPr marL="0" indent="0">
              <a:buNone/>
            </a:pPr>
            <a:endParaRPr lang="pt-BR" dirty="0" smtClean="0">
              <a:solidFill>
                <a:srgbClr val="66FFFF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3 possibilidades: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>
                <a:solidFill>
                  <a:srgbClr val="FF6600"/>
                </a:solidFill>
                <a:latin typeface="Palatino Linotype" pitchFamily="18" charset="0"/>
              </a:rPr>
              <a:t>	Pelo sexo oposto:    </a:t>
            </a:r>
            <a:r>
              <a:rPr lang="pt-BR" dirty="0" smtClean="0">
                <a:solidFill>
                  <a:srgbClr val="33CC33"/>
                </a:solidFill>
                <a:latin typeface="Palatino Linotype" pitchFamily="18" charset="0"/>
              </a:rPr>
              <a:t>heterossexual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>
                <a:solidFill>
                  <a:srgbClr val="FF6600"/>
                </a:solidFill>
                <a:latin typeface="Palatino Linotype" pitchFamily="18" charset="0"/>
              </a:rPr>
              <a:t>	Pelo mesmo sexo:</a:t>
            </a:r>
            <a:r>
              <a:rPr lang="pt-BR" dirty="0" smtClean="0">
                <a:latin typeface="Palatino Linotype" pitchFamily="18" charset="0"/>
              </a:rPr>
              <a:t>   </a:t>
            </a:r>
            <a:r>
              <a:rPr lang="pt-BR" dirty="0" smtClean="0">
                <a:solidFill>
                  <a:schemeClr val="hlink"/>
                </a:solidFill>
                <a:latin typeface="Palatino Linotype" pitchFamily="18" charset="0"/>
              </a:rPr>
              <a:t>homossexual</a:t>
            </a:r>
          </a:p>
          <a:p>
            <a:pPr>
              <a:buFont typeface="Monotype Sorts" pitchFamily="2" charset="2"/>
              <a:buNone/>
            </a:pPr>
            <a:r>
              <a:rPr lang="pt-BR" dirty="0" smtClean="0"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rgbClr val="FF6600"/>
                </a:solidFill>
                <a:latin typeface="Palatino Linotype" pitchFamily="18" charset="0"/>
              </a:rPr>
              <a:t>Indistinta:               </a:t>
            </a:r>
            <a:r>
              <a:rPr lang="pt-BR" dirty="0" smtClean="0">
                <a:latin typeface="Palatino Linotype" pitchFamily="18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 bissexual</a:t>
            </a:r>
          </a:p>
          <a:p>
            <a:pPr>
              <a:buFont typeface="Monotype Sorts" pitchFamily="2" charset="2"/>
              <a:buNone/>
            </a:pPr>
            <a:endParaRPr lang="pt-BR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57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Heteronormatividade</a:t>
            </a:r>
            <a:endParaRPr lang="pt-BR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949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Pressuposto: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há dois sexos que são opostos, cada um tem 	um destino próprio a cumprir - quem nasceu 	com o pênis é homem, terá comportamento 	viril (agressivo) e se sentirá atraído 	sexualmente pela vagina e pelas condutas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	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consideradas femininas, delicadas, submissas.</a:t>
            </a:r>
          </a:p>
          <a:p>
            <a:endParaRPr lang="pt-BR" dirty="0" smtClean="0">
              <a:latin typeface="Palatino Linotype" pitchFamily="18" charset="0"/>
            </a:endParaRPr>
          </a:p>
          <a:p>
            <a:r>
              <a:rPr lang="pt-BR" sz="3400" dirty="0" smtClean="0">
                <a:solidFill>
                  <a:srgbClr val="7030A0"/>
                </a:solidFill>
                <a:latin typeface="Palatino Linotype" pitchFamily="18" charset="0"/>
              </a:rPr>
              <a:t>Mas isso é ser homem ou mulher hoje em dia?</a:t>
            </a:r>
          </a:p>
          <a:p>
            <a:endParaRPr lang="pt-BR" dirty="0" smtClean="0">
              <a:latin typeface="Palatino Linotype" pitchFamily="18" charset="0"/>
            </a:endParaRPr>
          </a:p>
          <a:p>
            <a:pPr algn="just"/>
            <a:r>
              <a:rPr lang="pt-BR" sz="3400" dirty="0" smtClean="0">
                <a:solidFill>
                  <a:srgbClr val="FF0000"/>
                </a:solidFill>
                <a:latin typeface="Palatino Linotype" pitchFamily="18" charset="0"/>
              </a:rPr>
              <a:t>Menos do que apagar as diferenças, trata-se de </a:t>
            </a:r>
            <a:r>
              <a:rPr lang="pt-BR" sz="3400" dirty="0" err="1" smtClean="0">
                <a:solidFill>
                  <a:srgbClr val="FF0000"/>
                </a:solidFill>
                <a:latin typeface="Palatino Linotype" pitchFamily="18" charset="0"/>
              </a:rPr>
              <a:t>re-significá-las</a:t>
            </a:r>
            <a:r>
              <a:rPr lang="pt-BR" sz="3400" dirty="0" smtClean="0">
                <a:solidFill>
                  <a:srgbClr val="FF0000"/>
                </a:solidFill>
                <a:latin typeface="Palatino Linotype" pitchFamily="18" charset="0"/>
              </a:rPr>
              <a:t>, dar-lhes novo sentido e principalmente fazer com que deixem de ser marcadores da desigualdade.</a:t>
            </a:r>
            <a:endParaRPr lang="pt-BR" sz="3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88013" y="333375"/>
            <a:ext cx="3455987" cy="6477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Homofobia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35038" y="1125538"/>
            <a:ext cx="8208962" cy="5327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Definição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   Medo, aversão, hostilidade aos não-heterossexuais</a:t>
            </a:r>
          </a:p>
          <a:p>
            <a:pPr marL="0" indent="0">
              <a:buNone/>
            </a:pPr>
            <a:endParaRPr lang="pt-BR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Subproduto do sexismo (diferenças entre os sexos transformadas em hierarquia e desigualdade)</a:t>
            </a:r>
          </a:p>
          <a:p>
            <a:pPr marL="0" indent="0">
              <a:buNone/>
            </a:pPr>
            <a:endParaRPr lang="pt-BR" dirty="0" smtClean="0">
              <a:solidFill>
                <a:srgbClr val="7030A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Afeta todo mundo, inclusive </a:t>
            </a:r>
            <a:r>
              <a:rPr lang="pt-BR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heterossexuais</a:t>
            </a:r>
          </a:p>
          <a:p>
            <a:pPr marL="0" indent="0">
              <a:buNone/>
            </a:pPr>
            <a:endParaRPr lang="pt-BR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6600"/>
                </a:solidFill>
                <a:latin typeface="Palatino Linotype" pitchFamily="18" charset="0"/>
              </a:rPr>
              <a:t>Disseminada no cotidiano – desde as interações pessoais até as instituições</a:t>
            </a:r>
          </a:p>
          <a:p>
            <a:pPr marL="0" indent="0">
              <a:buNone/>
            </a:pPr>
            <a:endParaRPr lang="pt-BR" dirty="0" smtClean="0">
              <a:solidFill>
                <a:srgbClr val="006600"/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Fenômeno complexo que requer uma atitude ética de repúdio à desvalorização do outro.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Implicações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/>
          </a:bodyPr>
          <a:lstStyle/>
          <a:p>
            <a:r>
              <a:rPr lang="pt-BR" sz="3400" dirty="0" smtClean="0">
                <a:solidFill>
                  <a:srgbClr val="0070C0"/>
                </a:solidFill>
                <a:latin typeface="Palatino Linotype" pitchFamily="18" charset="0"/>
              </a:rPr>
              <a:t>Como promover uma cultura da paz em que o </a:t>
            </a:r>
            <a:r>
              <a:rPr lang="pt-BR" sz="3400" b="1" dirty="0" smtClean="0">
                <a:solidFill>
                  <a:srgbClr val="0070C0"/>
                </a:solidFill>
                <a:latin typeface="Palatino Linotype" pitchFamily="18" charset="0"/>
              </a:rPr>
              <a:t>RESPEITO </a:t>
            </a:r>
            <a:r>
              <a:rPr lang="pt-BR" sz="3400" dirty="0" smtClean="0">
                <a:solidFill>
                  <a:srgbClr val="0070C0"/>
                </a:solidFill>
                <a:latin typeface="Palatino Linotype" pitchFamily="18" charset="0"/>
              </a:rPr>
              <a:t>às diferenças é o item primordial?</a:t>
            </a:r>
          </a:p>
          <a:p>
            <a:pPr marL="0" indent="0">
              <a:buNone/>
            </a:pPr>
            <a:endParaRPr lang="pt-BR" dirty="0" smtClean="0">
              <a:solidFill>
                <a:srgbClr val="0070C0"/>
              </a:solidFill>
              <a:latin typeface="Palatino Linotype" pitchFamily="18" charset="0"/>
            </a:endParaRPr>
          </a:p>
          <a:p>
            <a:pPr algn="ctr"/>
            <a:r>
              <a:rPr lang="pt-BR" sz="3400" dirty="0" smtClean="0">
                <a:solidFill>
                  <a:srgbClr val="FF0000"/>
                </a:solidFill>
                <a:latin typeface="Palatino Linotype" pitchFamily="18" charset="0"/>
              </a:rPr>
              <a:t>É possível </a:t>
            </a:r>
            <a:r>
              <a:rPr lang="pt-BR" sz="3400" b="1" i="1" dirty="0" smtClean="0">
                <a:solidFill>
                  <a:srgbClr val="C00000"/>
                </a:solidFill>
                <a:latin typeface="Palatino Linotype" pitchFamily="18" charset="0"/>
              </a:rPr>
              <a:t>sensibilizar / alargar / educar o olhar e a sensibilidade?</a:t>
            </a:r>
            <a:endParaRPr lang="pt-BR" sz="3400" b="1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pt-BR" dirty="0" smtClean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9900"/>
                </a:solidFill>
                <a:latin typeface="Palatino Linotype" pitchFamily="18" charset="0"/>
              </a:rPr>
              <a:t>Precisa ser pensado no planejamento pedagógico</a:t>
            </a:r>
            <a:endParaRPr lang="pt-BR" dirty="0">
              <a:solidFill>
                <a:srgbClr val="0099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iz\Pictures\wedding_r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49325"/>
            <a:ext cx="2463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vidaderecemcasada.files.wordpress.com/2010/01/500376711_ead2445f5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67295"/>
            <a:ext cx="295433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papofoda.com.br/wp-content/uploads/2012/03/famili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3789363"/>
            <a:ext cx="24590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http://novotempo.com/tiaceceu/files/2010/09/Brincando-de-arte_-ca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21138"/>
            <a:ext cx="266541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uiz\Pictures\NY 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6"/>
            <a:ext cx="37671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53219"/>
            <a:ext cx="329565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 descr="http://1.bp.blogspot.com/-YSqWbLkt9UQ/T04wWeAZCUI/AAAAAAAADC4/okzQ4vLmbn0/s1600/casal_g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5712"/>
            <a:ext cx="2781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www.abril.com.br/imagem/casal-lesbicas-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377666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20852" y="2924944"/>
            <a:ext cx="5823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70C0"/>
                </a:solidFill>
                <a:latin typeface="Palatino Linotype" pitchFamily="18" charset="0"/>
              </a:rPr>
              <a:t>Novas/outras imagens</a:t>
            </a:r>
            <a:endParaRPr lang="pt-BR" sz="44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71691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“A 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alegria não chega apenas </a:t>
            </a:r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quando encontramos algo, ela também faz 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parte do </a:t>
            </a:r>
            <a:r>
              <a:rPr lang="pt-BR" sz="3600" b="1" i="1" dirty="0">
                <a:solidFill>
                  <a:srgbClr val="C00000"/>
                </a:solidFill>
                <a:latin typeface="Palatino Linotype" pitchFamily="18" charset="0"/>
              </a:rPr>
              <a:t>processo da busca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. E ensinar e aprender não pode dar-se fora da procura, </a:t>
            </a:r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da beleza e </a:t>
            </a:r>
            <a:r>
              <a:rPr lang="pt-BR" sz="3600" dirty="0">
                <a:solidFill>
                  <a:srgbClr val="002060"/>
                </a:solidFill>
                <a:latin typeface="Palatino Linotype" pitchFamily="18" charset="0"/>
              </a:rPr>
              <a:t>da alegria</a:t>
            </a:r>
            <a:r>
              <a:rPr lang="pt-BR" sz="3600" dirty="0" smtClean="0">
                <a:solidFill>
                  <a:srgbClr val="002060"/>
                </a:solidFill>
                <a:latin typeface="Palatino Linotype" pitchFamily="18" charset="0"/>
              </a:rPr>
              <a:t>.”</a:t>
            </a:r>
          </a:p>
          <a:p>
            <a:pPr algn="r"/>
            <a:endParaRPr lang="pt-BR" sz="3600" dirty="0">
              <a:solidFill>
                <a:srgbClr val="002060"/>
              </a:solidFill>
              <a:latin typeface="Palatino Linotype" pitchFamily="18" charset="0"/>
            </a:endParaRPr>
          </a:p>
          <a:p>
            <a:pPr algn="r"/>
            <a:r>
              <a:rPr lang="pt-BR" sz="3600" dirty="0" smtClean="0">
                <a:solidFill>
                  <a:srgbClr val="009900"/>
                </a:solidFill>
                <a:latin typeface="Palatino Linotype" pitchFamily="18" charset="0"/>
              </a:rPr>
              <a:t>Paulo Freire</a:t>
            </a:r>
          </a:p>
        </p:txBody>
      </p:sp>
      <p:pic>
        <p:nvPicPr>
          <p:cNvPr id="2050" name="Picture 2" descr="http://revistaescola.abril.com.br/img/historia/022-paulo-fre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781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854075"/>
          </a:xfrm>
        </p:spPr>
        <p:txBody>
          <a:bodyPr>
            <a:normAutofit/>
          </a:bodyPr>
          <a:lstStyle/>
          <a:p>
            <a:pPr algn="ctr"/>
            <a:r>
              <a:rPr lang="pt-BR" sz="4800" b="1" i="1" dirty="0" smtClean="0">
                <a:solidFill>
                  <a:srgbClr val="FF0000"/>
                </a:solidFill>
                <a:latin typeface="Palatino Linotype" pitchFamily="18" charset="0"/>
              </a:rPr>
              <a:t>L U L A   R A M I R E 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28800"/>
            <a:ext cx="7416800" cy="491522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pt-BR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	</a:t>
            </a:r>
            <a:r>
              <a:rPr lang="pt-BR" sz="3600" b="1" dirty="0" smtClean="0">
                <a:solidFill>
                  <a:srgbClr val="0070C0"/>
                </a:solidFill>
                <a:latin typeface="Palatino Linotype" pitchFamily="18" charset="0"/>
              </a:rPr>
              <a:t>lularamires@terra.com.br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pt-BR" dirty="0" smtClean="0">
              <a:solidFill>
                <a:schemeClr val="hlink"/>
              </a:solidFill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Fones: 3773 5514</a:t>
            </a:r>
            <a:b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</a:b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97171 5055 (Vivo e </a:t>
            </a:r>
            <a:r>
              <a:rPr lang="pt-BR" b="1" dirty="0" err="1" smtClean="0">
                <a:solidFill>
                  <a:srgbClr val="674D27"/>
                </a:solidFill>
                <a:latin typeface="Palatino Linotype" pitchFamily="18" charset="0"/>
              </a:rPr>
              <a:t>Whats</a:t>
            </a: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)</a:t>
            </a:r>
            <a:b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</a:br>
            <a:r>
              <a:rPr lang="pt-BR" b="1" dirty="0" smtClean="0">
                <a:solidFill>
                  <a:srgbClr val="674D27"/>
                </a:solidFill>
                <a:latin typeface="Palatino Linotype" pitchFamily="18" charset="0"/>
              </a:rPr>
              <a:t>98564 7627 (Tim)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pt-BR" dirty="0" smtClean="0">
              <a:solidFill>
                <a:srgbClr val="FFCCCC"/>
              </a:solidFill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pt-BR" dirty="0" err="1" smtClean="0">
                <a:solidFill>
                  <a:srgbClr val="00B050"/>
                </a:solidFill>
                <a:latin typeface="Palatino Linotype" pitchFamily="18" charset="0"/>
              </a:rPr>
              <a:t>Facebook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: Lula Ramires</a:t>
            </a:r>
            <a:endParaRPr lang="pt-BR" sz="3600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pt-BR" b="1" dirty="0" smtClean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Tradicionalmente, aprender era...</a:t>
            </a:r>
            <a:endParaRPr lang="pt-BR" dirty="0">
              <a:solidFill>
                <a:srgbClr val="CC3399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Absorver conteúdos e desenvolver habilidades envolvendo ou apenas voltadas para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00A249"/>
                </a:solidFill>
                <a:latin typeface="Palatino Linotype" pitchFamily="18" charset="0"/>
              </a:rPr>
              <a:t>o aspecto cognitivo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a inteligência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a percepção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o raciocínio lógico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86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Hoje, introduziu-se um</a:t>
            </a:r>
            <a:b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</a:b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novo ingrediente</a:t>
            </a:r>
            <a:endParaRPr lang="pt-BR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A afetividade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Para </a:t>
            </a:r>
            <a:r>
              <a:rPr lang="pt-BR" i="1" dirty="0" smtClean="0">
                <a:solidFill>
                  <a:srgbClr val="00B050"/>
                </a:solidFill>
                <a:latin typeface="Palatino Linotype" pitchFamily="18" charset="0"/>
              </a:rPr>
              <a:t>promover/facilitar</a:t>
            </a:r>
            <a:r>
              <a:rPr lang="pt-BR" dirty="0" smtClean="0">
                <a:solidFill>
                  <a:srgbClr val="00B050"/>
                </a:solidFill>
                <a:latin typeface="Palatino Linotype" pitchFamily="18" charset="0"/>
              </a:rPr>
              <a:t> a aprendizagem</a:t>
            </a:r>
          </a:p>
          <a:p>
            <a:r>
              <a:rPr lang="pt-BR" i="1" dirty="0" smtClean="0">
                <a:solidFill>
                  <a:srgbClr val="0070C0"/>
                </a:solidFill>
                <a:latin typeface="Palatino Linotype" pitchFamily="18" charset="0"/>
              </a:rPr>
              <a:t>Construir conhecimentos</a:t>
            </a: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O foco é no processo e não mais no produto</a:t>
            </a:r>
          </a:p>
          <a:p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O elemento principal é educando e não o educador</a:t>
            </a:r>
            <a:endParaRPr lang="pt-BR" dirty="0">
              <a:solidFill>
                <a:srgbClr val="9C5106"/>
              </a:solidFill>
              <a:latin typeface="Palatino Linotype" pitchFamily="18" charset="0"/>
            </a:endParaRPr>
          </a:p>
          <a:p>
            <a:pPr marL="0" indent="0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458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C5106"/>
                </a:solidFill>
                <a:latin typeface="Palatino Linotype" pitchFamily="18" charset="0"/>
              </a:rPr>
              <a:t>Assim, a atenção volta-se para</a:t>
            </a:r>
            <a:endParaRPr lang="pt-BR" dirty="0">
              <a:solidFill>
                <a:srgbClr val="9C5106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009900"/>
                </a:solidFill>
                <a:latin typeface="Palatino Linotype" pitchFamily="18" charset="0"/>
              </a:rPr>
              <a:t>Receber</a:t>
            </a:r>
          </a:p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Acolher</a:t>
            </a:r>
          </a:p>
          <a:p>
            <a:r>
              <a:rPr lang="pt-BR" dirty="0" smtClean="0">
                <a:solidFill>
                  <a:srgbClr val="FF0000"/>
                </a:solidFill>
                <a:latin typeface="Palatino Linotype" pitchFamily="18" charset="0"/>
              </a:rPr>
              <a:t>Cuidar</a:t>
            </a:r>
          </a:p>
          <a:p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Ouvir</a:t>
            </a:r>
          </a:p>
          <a:p>
            <a:r>
              <a:rPr lang="pt-BR" dirty="0" smtClean="0">
                <a:solidFill>
                  <a:srgbClr val="CC3399"/>
                </a:solidFill>
                <a:latin typeface="Palatino Linotype" pitchFamily="18" charset="0"/>
              </a:rPr>
              <a:t>Respeitar</a:t>
            </a:r>
          </a:p>
          <a:p>
            <a:endParaRPr lang="pt-BR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2060"/>
                </a:solidFill>
                <a:latin typeface="Palatino Linotype" pitchFamily="18" charset="0"/>
              </a:rPr>
              <a:t>- As crianças trazem expectativas e curiosidade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- São capazes de criar (e não apenas repetir)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674D27"/>
                </a:solidFill>
                <a:latin typeface="Palatino Linotype" pitchFamily="18" charset="0"/>
              </a:rPr>
              <a:t>- São sujeitos e não meros receptores passivos</a:t>
            </a:r>
            <a:endParaRPr lang="pt-BR" dirty="0">
              <a:solidFill>
                <a:srgbClr val="674D27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5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  <a:latin typeface="Palatino Linotype" pitchFamily="18" charset="0"/>
              </a:rPr>
              <a:t>A afetividade</a:t>
            </a:r>
            <a:endParaRPr lang="pt-BR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7030A0"/>
                </a:solidFill>
                <a:latin typeface="Palatino Linotype" pitchFamily="18" charset="0"/>
              </a:rPr>
              <a:t>Implica em nos relacionarmos com aquilo que está fora de nós, ao nosso redor</a:t>
            </a:r>
          </a:p>
          <a:p>
            <a:pPr marL="0" indent="0">
              <a:buNone/>
            </a:pPr>
            <a:endParaRPr lang="pt-BR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8000"/>
                </a:solidFill>
                <a:latin typeface="Palatino Linotype" pitchFamily="18" charset="0"/>
              </a:rPr>
              <a:t>Nenê – confunde-se com a mãe que amamenta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46341A"/>
                </a:solidFill>
                <a:latin typeface="Palatino Linotype" pitchFamily="18" charset="0"/>
              </a:rPr>
              <a:t>Bebê – pensa que é o centro da realidade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C00000"/>
                </a:solidFill>
                <a:latin typeface="Palatino Linotype" pitchFamily="18" charset="0"/>
              </a:rPr>
              <a:t>Criança – começa a perceber que existem outras pessoas: mãe, pai, irmã(s) e irmão(s), parentes, vizinhos</a:t>
            </a:r>
            <a:endParaRPr lang="pt-BR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9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</TotalTime>
  <Words>1673</Words>
  <Application>Microsoft Office PowerPoint</Application>
  <PresentationFormat>Apresentação na tela (4:3)</PresentationFormat>
  <Paragraphs>313</Paragraphs>
  <Slides>59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8" baseType="lpstr">
      <vt:lpstr>Angsana New</vt:lpstr>
      <vt:lpstr>Arial</vt:lpstr>
      <vt:lpstr>Calibri</vt:lpstr>
      <vt:lpstr>Monotype Sorts</vt:lpstr>
      <vt:lpstr>Palatino Linotype</vt:lpstr>
      <vt:lpstr>Times New Roman</vt:lpstr>
      <vt:lpstr>Wingdings</vt:lpstr>
      <vt:lpstr>Wingdings 2</vt:lpstr>
      <vt:lpstr>Tema do Office</vt:lpstr>
      <vt:lpstr>Apresentação do PowerPoint</vt:lpstr>
      <vt:lpstr>Apresentação do PowerPoint</vt:lpstr>
      <vt:lpstr>Apresentação do PowerPoint</vt:lpstr>
      <vt:lpstr>Perfil das e dos participantes</vt:lpstr>
      <vt:lpstr>Comecemos por uma distinção</vt:lpstr>
      <vt:lpstr>Tradicionalmente, aprender era...</vt:lpstr>
      <vt:lpstr>Hoje, introduziu-se um novo ingrediente</vt:lpstr>
      <vt:lpstr>Assim, a atenção volta-se para</vt:lpstr>
      <vt:lpstr>A afetividade</vt:lpstr>
      <vt:lpstr>Na educação infantil...</vt:lpstr>
      <vt:lpstr>Educação para o século XXI: os pilares da UNESCO</vt:lpstr>
      <vt:lpstr>Aprender a aprender</vt:lpstr>
      <vt:lpstr>Aprender a fazer</vt:lpstr>
      <vt:lpstr>Aprender a ser</vt:lpstr>
      <vt:lpstr>Apresentação do PowerPoint</vt:lpstr>
      <vt:lpstr>Aprender a viver juntos</vt:lpstr>
      <vt:lpstr>  “O que fez a espécie humana   sobreviver não foi apenas a inteligência, mas a nossa capacidade de produzir diversidade. Essa diversidade está sendo negada nos dias de hoje por um sistema que escolhe apenas por razões de lucro e facilidade de sucesso.”    Mia Couto</vt:lpstr>
      <vt:lpstr>As diferenças podem ser vistas como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Preconceito</vt:lpstr>
      <vt:lpstr>Estereótipo</vt:lpstr>
      <vt:lpstr>Estigma</vt:lpstr>
      <vt:lpstr>Discriminação</vt:lpstr>
      <vt:lpstr>Diferenças que se tornam desigualdades e que são naturalizadas</vt:lpstr>
      <vt:lpstr>Desigualdades sociais</vt:lpstr>
      <vt:lpstr>Qual o lugar do corpo das crianças?</vt:lpstr>
      <vt:lpstr>Racismo</vt:lpstr>
      <vt:lpstr>Apresentação do PowerPoint</vt:lpstr>
      <vt:lpstr>Raça e etnia</vt:lpstr>
      <vt:lpstr>Fatores históricos</vt:lpstr>
      <vt:lpstr>Criança negra na escola</vt:lpstr>
      <vt:lpstr>Apresentação do PowerPoint</vt:lpstr>
      <vt:lpstr>Apresentação do PowerPoint</vt:lpstr>
      <vt:lpstr>3 conceitos fundamentais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Identidade de Gênero</vt:lpstr>
      <vt:lpstr>Apresentação do PowerPoint</vt:lpstr>
      <vt:lpstr>Sexualidade</vt:lpstr>
      <vt:lpstr>Orientação Sexual</vt:lpstr>
      <vt:lpstr>Heteronormatividade</vt:lpstr>
      <vt:lpstr>Homofobia</vt:lpstr>
      <vt:lpstr>Implicações</vt:lpstr>
      <vt:lpstr>Apresentação do PowerPoint</vt:lpstr>
      <vt:lpstr>Apresentação do PowerPoint</vt:lpstr>
      <vt:lpstr>Apresentação do PowerPoint</vt:lpstr>
      <vt:lpstr>L U L A   R A M I R E S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Elisabete</dc:creator>
  <cp:lastModifiedBy>Elizabeth Mariza Marinho</cp:lastModifiedBy>
  <cp:revision>386</cp:revision>
  <dcterms:created xsi:type="dcterms:W3CDTF">2011-10-16T17:56:34Z</dcterms:created>
  <dcterms:modified xsi:type="dcterms:W3CDTF">2016-08-18T14:52:33Z</dcterms:modified>
</cp:coreProperties>
</file>