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Roboto" panose="020B0604020202020204" charset="0"/>
      <p:regular r:id="rId27"/>
      <p:bold r:id="rId28"/>
      <p:italic r:id="rId29"/>
      <p:boldItalic r:id="rId30"/>
    </p:embeddedFont>
    <p:embeddedFont>
      <p:font typeface="Roboto Light" panose="020B0604020202020204" charset="0"/>
      <p:regular r:id="rId31"/>
      <p:bold r:id="rId32"/>
      <p:italic r:id="rId33"/>
      <p:boldItalic r:id="rId34"/>
    </p:embeddedFont>
    <p:embeddedFont>
      <p:font typeface="Roboto Black" panose="020B0604020202020204" charset="0"/>
      <p:bold r:id="rId35"/>
      <p:boldItalic r:id="rId36"/>
    </p:embeddedFont>
    <p:embeddedFont>
      <p:font typeface="Century Gothic" panose="020B0502020202020204" pitchFamily="3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53292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" name="Google Shape;3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6777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852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8339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2998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005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5171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9840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2610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0636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88193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8501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PENSAMENTO COMPUTACIONAL</a:t>
            </a:r>
            <a:r>
              <a:rPr lang="pt-BR" b="0"/>
              <a:t/>
            </a:r>
            <a:br>
              <a:rPr lang="pt-BR" b="0"/>
            </a:br>
            <a:r>
              <a:rPr lang="pt-BR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Capacidade de resolver problemas utilizando conhecimentos e práticas da computação. Compreende sistematizar, representar, analisar e resolver problemas. Fonte: RAABE, 2017. </a:t>
            </a:r>
            <a:r>
              <a:rPr lang="pt-BR"/>
              <a:t/>
            </a:r>
            <a:br>
              <a:rPr lang="pt-BR"/>
            </a:br>
            <a:endParaRPr/>
          </a:p>
        </p:txBody>
      </p:sp>
    </p:spTree>
    <p:extLst>
      <p:ext uri="{BB962C8B-B14F-4D97-AF65-F5344CB8AC3E}">
        <p14:creationId xmlns:p14="http://schemas.microsoft.com/office/powerpoint/2010/main" val="2756635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1801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07917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37562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06186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510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4625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6167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043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1421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2107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9727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05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eraja.com.br/jogo/1sdt9f9kfo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42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pnld.moderna.com.br/colecao/ensino-medio/projeto-de-vida/educacao-para-a-vida/" TargetMode="External"/><Relationship Id="rId3" Type="http://schemas.openxmlformats.org/officeDocument/2006/relationships/image" Target="../media/image48.png"/><Relationship Id="rId7" Type="http://schemas.openxmlformats.org/officeDocument/2006/relationships/hyperlink" Target="https://www.br-ie.org/pub/index.php/sbie/article/view/7541/5337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academia.edu/31849410/Rela%C3%A7%C3%B5es_entre_o_Pensamento_Computacional_e_a_Matem%C3%A1tica_uma_Revis%C3%A3o_Sistem%C3%A1tica_da_Literatura" TargetMode="External"/><Relationship Id="rId5" Type="http://schemas.openxmlformats.org/officeDocument/2006/relationships/image" Target="../media/image53.png"/><Relationship Id="rId4" Type="http://schemas.openxmlformats.org/officeDocument/2006/relationships/image" Target="../media/image49.png"/><Relationship Id="rId9" Type="http://schemas.openxmlformats.org/officeDocument/2006/relationships/hyperlink" Target="https://cieb.net.br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fundacaotelefonicavivo.org.br/noticias/4-maneiras-de-desenvolver-competencias-cognitivas-e-emocionais-em-sala-de-aula/" TargetMode="External"/><Relationship Id="rId3" Type="http://schemas.openxmlformats.org/officeDocument/2006/relationships/image" Target="../media/image48.png"/><Relationship Id="rId7" Type="http://schemas.openxmlformats.org/officeDocument/2006/relationships/hyperlink" Target="https://www.youtube.com/watch?v=cDA3_5982h8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IhpTfJ6e0Cg" TargetMode="External"/><Relationship Id="rId11" Type="http://schemas.openxmlformats.org/officeDocument/2006/relationships/hyperlink" Target="https://canaisglobo.globo.com/assistir/futura/turma-da-robotica/v/9497669/" TargetMode="External"/><Relationship Id="rId5" Type="http://schemas.openxmlformats.org/officeDocument/2006/relationships/image" Target="../media/image53.png"/><Relationship Id="rId10" Type="http://schemas.openxmlformats.org/officeDocument/2006/relationships/hyperlink" Target="https://open.spotify.com/episode/5L51UlQidlsc2cs8Qbd8oF?go=1&amp;utm_source=embed_v3&amp;t=0&amp;nd=1" TargetMode="External"/><Relationship Id="rId4" Type="http://schemas.openxmlformats.org/officeDocument/2006/relationships/image" Target="../media/image49.png"/><Relationship Id="rId9" Type="http://schemas.openxmlformats.org/officeDocument/2006/relationships/hyperlink" Target="https://youtu.be/S5XnN6w3Xlw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.jpg"/><Relationship Id="rId4" Type="http://schemas.openxmlformats.org/officeDocument/2006/relationships/image" Target="../media/image6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3">
            <a:alphaModFix/>
          </a:blip>
          <a:srcRect r="29173"/>
          <a:stretch/>
        </p:blipFill>
        <p:spPr>
          <a:xfrm>
            <a:off x="2081184" y="-1347239"/>
            <a:ext cx="6890670" cy="670820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0"/>
          <p:cNvSpPr/>
          <p:nvPr/>
        </p:nvSpPr>
        <p:spPr>
          <a:xfrm>
            <a:off x="-1257604" y="-504496"/>
            <a:ext cx="5206332" cy="5206332"/>
          </a:xfrm>
          <a:prstGeom prst="ellipse">
            <a:avLst/>
          </a:prstGeom>
          <a:solidFill>
            <a:srgbClr val="FBDB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10"/>
          <p:cNvSpPr/>
          <p:nvPr/>
        </p:nvSpPr>
        <p:spPr>
          <a:xfrm>
            <a:off x="-192092" y="3367666"/>
            <a:ext cx="2448082" cy="2448082"/>
          </a:xfrm>
          <a:prstGeom prst="ellipse">
            <a:avLst/>
          </a:prstGeom>
          <a:solidFill>
            <a:srgbClr val="EB29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10"/>
          <p:cNvSpPr txBox="1"/>
          <p:nvPr/>
        </p:nvSpPr>
        <p:spPr>
          <a:xfrm>
            <a:off x="451454" y="1799492"/>
            <a:ext cx="3259460" cy="1497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625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8000"/>
              <a:buFont typeface="Arial"/>
              <a:buNone/>
            </a:pPr>
            <a:r>
              <a:rPr lang="pt-BR" sz="4500" b="1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ROBÓTICA </a:t>
            </a:r>
            <a:r>
              <a:rPr lang="pt-BR" sz="6900" b="1" i="0" u="none" strike="noStrike" cap="non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ACESSIVEL</a:t>
            </a:r>
            <a:endParaRPr/>
          </a:p>
        </p:txBody>
      </p:sp>
      <p:sp>
        <p:nvSpPr>
          <p:cNvPr id="44" name="Google Shape;44;p10"/>
          <p:cNvSpPr/>
          <p:nvPr/>
        </p:nvSpPr>
        <p:spPr>
          <a:xfrm>
            <a:off x="7680855" y="-852810"/>
            <a:ext cx="2340234" cy="2340234"/>
          </a:xfrm>
          <a:prstGeom prst="ellipse">
            <a:avLst/>
          </a:prstGeom>
          <a:noFill/>
          <a:ln w="7620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10"/>
          <p:cNvSpPr/>
          <p:nvPr/>
        </p:nvSpPr>
        <p:spPr>
          <a:xfrm>
            <a:off x="2265943" y="3136634"/>
            <a:ext cx="6890669" cy="2224336"/>
          </a:xfrm>
          <a:prstGeom prst="rect">
            <a:avLst/>
          </a:prstGeom>
          <a:gradFill>
            <a:gsLst>
              <a:gs pos="0">
                <a:srgbClr val="FFC000">
                  <a:alpha val="33725"/>
                </a:srgbClr>
              </a:gs>
              <a:gs pos="15000">
                <a:srgbClr val="FFC000">
                  <a:alpha val="33725"/>
                </a:srgbClr>
              </a:gs>
              <a:gs pos="74000">
                <a:srgbClr val="F2F2F2"/>
              </a:gs>
              <a:gs pos="83000">
                <a:srgbClr val="F2F2F2"/>
              </a:gs>
              <a:gs pos="100000">
                <a:srgbClr val="FBDB4E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0"/>
          <p:cNvSpPr txBox="1"/>
          <p:nvPr/>
        </p:nvSpPr>
        <p:spPr>
          <a:xfrm>
            <a:off x="3385159" y="4051355"/>
            <a:ext cx="578140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Profa. Dra. </a:t>
            </a:r>
            <a:r>
              <a:rPr lang="pt-BR" sz="2800" b="1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Mary Grace P. Andrioli</a:t>
            </a:r>
            <a:endParaRPr sz="2800" b="1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47" name="Google Shape;47;p10" descr="Sinpeem Tabela De Vencimentos 20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901" y="-370280"/>
            <a:ext cx="2313246" cy="221105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/>
          <p:nvPr/>
        </p:nvSpPr>
        <p:spPr>
          <a:xfrm>
            <a:off x="0" y="0"/>
            <a:ext cx="5513832" cy="5143500"/>
          </a:xfrm>
          <a:prstGeom prst="rect">
            <a:avLst/>
          </a:prstGeom>
          <a:solidFill>
            <a:srgbClr val="FAA8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9"/>
          <p:cNvSpPr/>
          <p:nvPr/>
        </p:nvSpPr>
        <p:spPr>
          <a:xfrm>
            <a:off x="5393410" y="0"/>
            <a:ext cx="3750590" cy="5143500"/>
          </a:xfrm>
          <a:prstGeom prst="rect">
            <a:avLst/>
          </a:prstGeom>
          <a:solidFill>
            <a:srgbClr val="EB29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3" name="Google Shape;173;p19"/>
          <p:cNvCxnSpPr/>
          <p:nvPr/>
        </p:nvCxnSpPr>
        <p:spPr>
          <a:xfrm>
            <a:off x="780135" y="3268497"/>
            <a:ext cx="128635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4" name="Google Shape;17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37937"/>
            <a:ext cx="469900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600000">
            <a:off x="8400" y="256561"/>
            <a:ext cx="665874" cy="263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64772" y="1002678"/>
            <a:ext cx="2649801" cy="267991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9"/>
          <p:cNvSpPr txBox="1"/>
          <p:nvPr/>
        </p:nvSpPr>
        <p:spPr>
          <a:xfrm>
            <a:off x="1484793" y="4058459"/>
            <a:ext cx="2544280" cy="30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Mouse de rolo - IFRS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9"/>
          <p:cNvSpPr/>
          <p:nvPr/>
        </p:nvSpPr>
        <p:spPr>
          <a:xfrm>
            <a:off x="1512974" y="4370971"/>
            <a:ext cx="2901764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http://cta.ifrs.edu.br/manuais/visualizar/51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53185" y="1002678"/>
            <a:ext cx="2818445" cy="279530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9"/>
          <p:cNvSpPr txBox="1"/>
          <p:nvPr/>
        </p:nvSpPr>
        <p:spPr>
          <a:xfrm>
            <a:off x="4830099" y="4010804"/>
            <a:ext cx="2544280" cy="30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Mouse de botão  - IFRS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9"/>
          <p:cNvSpPr/>
          <p:nvPr/>
        </p:nvSpPr>
        <p:spPr>
          <a:xfrm>
            <a:off x="4813700" y="4340100"/>
            <a:ext cx="2901764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http://cta.ifrs.edu.br/manuais/visualizar/55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9"/>
          <p:cNvSpPr txBox="1"/>
          <p:nvPr/>
        </p:nvSpPr>
        <p:spPr>
          <a:xfrm>
            <a:off x="893317" y="272905"/>
            <a:ext cx="7519736" cy="415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Tecnologia</a:t>
            </a:r>
            <a:r>
              <a:rPr lang="pt-BR" sz="22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2800" b="1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Assistiva desenvolvida no IFRS</a:t>
            </a:r>
            <a:endParaRPr sz="2800" b="1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/>
          <p:nvPr/>
        </p:nvSpPr>
        <p:spPr>
          <a:xfrm>
            <a:off x="0" y="0"/>
            <a:ext cx="5513832" cy="5143500"/>
          </a:xfrm>
          <a:prstGeom prst="rect">
            <a:avLst/>
          </a:prstGeom>
          <a:solidFill>
            <a:srgbClr val="FAA8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20"/>
          <p:cNvSpPr/>
          <p:nvPr/>
        </p:nvSpPr>
        <p:spPr>
          <a:xfrm>
            <a:off x="5393410" y="0"/>
            <a:ext cx="3750590" cy="5143500"/>
          </a:xfrm>
          <a:prstGeom prst="rect">
            <a:avLst/>
          </a:prstGeom>
          <a:solidFill>
            <a:srgbClr val="EB29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9" name="Google Shape;189;p20"/>
          <p:cNvCxnSpPr/>
          <p:nvPr/>
        </p:nvCxnSpPr>
        <p:spPr>
          <a:xfrm>
            <a:off x="780135" y="3268497"/>
            <a:ext cx="128635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0" name="Google Shape;19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5848" y="-409903"/>
            <a:ext cx="3582553" cy="3551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337937"/>
            <a:ext cx="469900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600000">
            <a:off x="8400" y="256561"/>
            <a:ext cx="665874" cy="26306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/>
          <p:nvPr/>
        </p:nvSpPr>
        <p:spPr>
          <a:xfrm>
            <a:off x="1062801" y="530346"/>
            <a:ext cx="7130703" cy="423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Veículo</a:t>
            </a:r>
            <a:r>
              <a:rPr lang="pt-BR"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pt-BR" sz="2800" b="1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Urbano para cadeirantes utilizando Fonte Solar - IFSC</a:t>
            </a:r>
            <a:endParaRPr sz="2800" b="1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08509" y="1725545"/>
            <a:ext cx="4429679" cy="2978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/>
          <p:nvPr/>
        </p:nvSpPr>
        <p:spPr>
          <a:xfrm>
            <a:off x="0" y="0"/>
            <a:ext cx="5513832" cy="5143500"/>
          </a:xfrm>
          <a:prstGeom prst="rect">
            <a:avLst/>
          </a:prstGeom>
          <a:solidFill>
            <a:srgbClr val="FAA8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5393410" y="0"/>
            <a:ext cx="3750590" cy="5143500"/>
          </a:xfrm>
          <a:prstGeom prst="rect">
            <a:avLst/>
          </a:prstGeom>
          <a:solidFill>
            <a:srgbClr val="EB29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1" name="Google Shape;201;p21"/>
          <p:cNvCxnSpPr/>
          <p:nvPr/>
        </p:nvCxnSpPr>
        <p:spPr>
          <a:xfrm>
            <a:off x="780135" y="3268497"/>
            <a:ext cx="128635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2" name="Google Shape;20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5848" y="-409903"/>
            <a:ext cx="3582553" cy="3551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337937"/>
            <a:ext cx="469900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600000">
            <a:off x="8400" y="256561"/>
            <a:ext cx="665874" cy="263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08786" y="350226"/>
            <a:ext cx="1952434" cy="152354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1589474" y="1885950"/>
            <a:ext cx="2131392" cy="243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pt-BR" sz="1400" b="1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entra</a:t>
            </a:r>
            <a:r>
              <a:rPr lang="pt-BR" sz="135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 </a:t>
            </a:r>
            <a:r>
              <a:rPr lang="pt-BR" sz="1400" b="1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com acionador – IFRS </a:t>
            </a:r>
            <a:endParaRPr sz="1400" b="1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07" name="Google Shape;207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40439" y="411545"/>
            <a:ext cx="2042962" cy="238524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1"/>
          <p:cNvSpPr txBox="1"/>
          <p:nvPr/>
        </p:nvSpPr>
        <p:spPr>
          <a:xfrm>
            <a:off x="4809746" y="2875872"/>
            <a:ext cx="2240872" cy="414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Prótese mioelétrica de baixo custo – IFSP </a:t>
            </a:r>
            <a:endParaRPr sz="1400" b="1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09" name="Google Shape;209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30429" y="2334777"/>
            <a:ext cx="1767563" cy="2231772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1"/>
          <p:cNvSpPr txBox="1"/>
          <p:nvPr/>
        </p:nvSpPr>
        <p:spPr>
          <a:xfrm>
            <a:off x="2157001" y="4566549"/>
            <a:ext cx="2808438" cy="51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Controle da potência do chuveiro – IFSP </a:t>
            </a:r>
            <a:endParaRPr sz="1400" b="1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2"/>
          <p:cNvSpPr/>
          <p:nvPr/>
        </p:nvSpPr>
        <p:spPr>
          <a:xfrm>
            <a:off x="0" y="0"/>
            <a:ext cx="5513832" cy="5143500"/>
          </a:xfrm>
          <a:prstGeom prst="rect">
            <a:avLst/>
          </a:prstGeom>
          <a:solidFill>
            <a:srgbClr val="FAA8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2"/>
          <p:cNvSpPr/>
          <p:nvPr/>
        </p:nvSpPr>
        <p:spPr>
          <a:xfrm>
            <a:off x="5393410" y="0"/>
            <a:ext cx="3750590" cy="5143500"/>
          </a:xfrm>
          <a:prstGeom prst="rect">
            <a:avLst/>
          </a:prstGeom>
          <a:solidFill>
            <a:srgbClr val="EB29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7" name="Google Shape;217;p22"/>
          <p:cNvCxnSpPr/>
          <p:nvPr/>
        </p:nvCxnSpPr>
        <p:spPr>
          <a:xfrm>
            <a:off x="780135" y="3268497"/>
            <a:ext cx="128635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8" name="Google Shape;21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5848" y="-409903"/>
            <a:ext cx="3582553" cy="3551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337937"/>
            <a:ext cx="469900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600000">
            <a:off x="8400" y="256561"/>
            <a:ext cx="665874" cy="263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2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34446" y="594282"/>
            <a:ext cx="4940737" cy="405802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2"/>
          <p:cNvSpPr txBox="1"/>
          <p:nvPr/>
        </p:nvSpPr>
        <p:spPr>
          <a:xfrm>
            <a:off x="3936858" y="3652292"/>
            <a:ext cx="2048525" cy="489000"/>
          </a:xfrm>
          <a:prstGeom prst="rect">
            <a:avLst/>
          </a:prstGeom>
          <a:solidFill>
            <a:srgbClr val="FAA820"/>
          </a:solidFill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jogar olhando</a:t>
            </a:r>
            <a:endParaRPr sz="2000" b="1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23" name="Google Shape;223;p22"/>
          <p:cNvSpPr txBox="1"/>
          <p:nvPr/>
        </p:nvSpPr>
        <p:spPr>
          <a:xfrm>
            <a:off x="6279784" y="3652292"/>
            <a:ext cx="2324301" cy="489000"/>
          </a:xfrm>
          <a:prstGeom prst="rect">
            <a:avLst/>
          </a:prstGeom>
          <a:solidFill>
            <a:srgbClr val="55BF91"/>
          </a:solidFill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jogar ouvindo</a:t>
            </a:r>
            <a:endParaRPr sz="2000" b="1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24" name="Google Shape;224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734574" y="1963700"/>
            <a:ext cx="538278" cy="90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2" descr="Forma&#10;&#10;Descrição gerada automa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50841" y="498018"/>
            <a:ext cx="1683733" cy="103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3"/>
          <p:cNvSpPr/>
          <p:nvPr/>
        </p:nvSpPr>
        <p:spPr>
          <a:xfrm>
            <a:off x="0" y="0"/>
            <a:ext cx="5513832" cy="5143500"/>
          </a:xfrm>
          <a:prstGeom prst="rect">
            <a:avLst/>
          </a:prstGeom>
          <a:solidFill>
            <a:srgbClr val="FAA8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3"/>
          <p:cNvSpPr/>
          <p:nvPr/>
        </p:nvSpPr>
        <p:spPr>
          <a:xfrm>
            <a:off x="5393410" y="0"/>
            <a:ext cx="3750590" cy="5143500"/>
          </a:xfrm>
          <a:prstGeom prst="rect">
            <a:avLst/>
          </a:prstGeom>
          <a:solidFill>
            <a:srgbClr val="EB29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" name="Google Shape;232;p23"/>
          <p:cNvCxnSpPr/>
          <p:nvPr/>
        </p:nvCxnSpPr>
        <p:spPr>
          <a:xfrm>
            <a:off x="780135" y="3268497"/>
            <a:ext cx="128635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33" name="Google Shape;23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5848" y="-409903"/>
            <a:ext cx="3582553" cy="3551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337937"/>
            <a:ext cx="469900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600000">
            <a:off x="8400" y="256561"/>
            <a:ext cx="665874" cy="263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3000" y="419100"/>
            <a:ext cx="6858000" cy="42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3"/>
          <p:cNvSpPr/>
          <p:nvPr/>
        </p:nvSpPr>
        <p:spPr>
          <a:xfrm>
            <a:off x="3862386" y="2012841"/>
            <a:ext cx="1674675" cy="59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05200" y="1674798"/>
            <a:ext cx="2124000" cy="9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3"/>
          <p:cNvSpPr/>
          <p:nvPr/>
        </p:nvSpPr>
        <p:spPr>
          <a:xfrm>
            <a:off x="4891758" y="3672282"/>
            <a:ext cx="967950" cy="8298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3"/>
          <p:cNvSpPr/>
          <p:nvPr/>
        </p:nvSpPr>
        <p:spPr>
          <a:xfrm>
            <a:off x="3239225" y="3672282"/>
            <a:ext cx="967949" cy="8298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3"/>
          <p:cNvSpPr/>
          <p:nvPr/>
        </p:nvSpPr>
        <p:spPr>
          <a:xfrm>
            <a:off x="1825759" y="3672282"/>
            <a:ext cx="967950" cy="8298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3"/>
          <p:cNvSpPr/>
          <p:nvPr/>
        </p:nvSpPr>
        <p:spPr>
          <a:xfrm>
            <a:off x="6373433" y="3672282"/>
            <a:ext cx="967950" cy="8298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3"/>
          <p:cNvSpPr txBox="1"/>
          <p:nvPr/>
        </p:nvSpPr>
        <p:spPr>
          <a:xfrm>
            <a:off x="1572500" y="1249950"/>
            <a:ext cx="1817400" cy="537000"/>
          </a:xfrm>
          <a:prstGeom prst="rect">
            <a:avLst/>
          </a:prstGeom>
          <a:solidFill>
            <a:srgbClr val="FBDB4E"/>
          </a:solidFill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Navegação por acionadores</a:t>
            </a:r>
            <a:endParaRPr sz="1800" b="1" i="0" u="none" strike="noStrike" cap="none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4" name="Google Shape;244;p23"/>
          <p:cNvSpPr/>
          <p:nvPr/>
        </p:nvSpPr>
        <p:spPr>
          <a:xfrm>
            <a:off x="1721893" y="2073277"/>
            <a:ext cx="1848722" cy="1363506"/>
          </a:xfrm>
          <a:custGeom>
            <a:avLst/>
            <a:gdLst/>
            <a:ahLst/>
            <a:cxnLst/>
            <a:rect l="l" t="t" r="r" b="b"/>
            <a:pathLst>
              <a:path w="2464963" h="1818008" extrusionOk="0">
                <a:moveTo>
                  <a:pt x="522870" y="0"/>
                </a:moveTo>
                <a:cubicBezTo>
                  <a:pt x="481372" y="16603"/>
                  <a:pt x="435563" y="25011"/>
                  <a:pt x="398377" y="49808"/>
                </a:cubicBezTo>
                <a:cubicBezTo>
                  <a:pt x="359311" y="75858"/>
                  <a:pt x="333874" y="118226"/>
                  <a:pt x="298783" y="149425"/>
                </a:cubicBezTo>
                <a:cubicBezTo>
                  <a:pt x="259064" y="184739"/>
                  <a:pt x="215788" y="215836"/>
                  <a:pt x="174290" y="249042"/>
                </a:cubicBezTo>
                <a:cubicBezTo>
                  <a:pt x="149391" y="298850"/>
                  <a:pt x="126632" y="349787"/>
                  <a:pt x="99594" y="398467"/>
                </a:cubicBezTo>
                <a:cubicBezTo>
                  <a:pt x="85062" y="424631"/>
                  <a:pt x="60304" y="445156"/>
                  <a:pt x="49797" y="473180"/>
                </a:cubicBezTo>
                <a:cubicBezTo>
                  <a:pt x="39355" y="501031"/>
                  <a:pt x="2798" y="730336"/>
                  <a:pt x="0" y="747126"/>
                </a:cubicBezTo>
                <a:cubicBezTo>
                  <a:pt x="8299" y="821839"/>
                  <a:pt x="2796" y="899415"/>
                  <a:pt x="24898" y="971264"/>
                </a:cubicBezTo>
                <a:cubicBezTo>
                  <a:pt x="62010" y="1091906"/>
                  <a:pt x="380588" y="1263443"/>
                  <a:pt x="398377" y="1270115"/>
                </a:cubicBezTo>
                <a:cubicBezTo>
                  <a:pt x="464773" y="1295019"/>
                  <a:pt x="529047" y="1326552"/>
                  <a:pt x="597565" y="1344828"/>
                </a:cubicBezTo>
                <a:cubicBezTo>
                  <a:pt x="654269" y="1359953"/>
                  <a:pt x="713851" y="1360806"/>
                  <a:pt x="771855" y="1369732"/>
                </a:cubicBezTo>
                <a:cubicBezTo>
                  <a:pt x="1220961" y="1438840"/>
                  <a:pt x="590155" y="1347327"/>
                  <a:pt x="1095537" y="1419540"/>
                </a:cubicBezTo>
                <a:cubicBezTo>
                  <a:pt x="1244928" y="1411239"/>
                  <a:pt x="1395076" y="1411790"/>
                  <a:pt x="1543711" y="1394636"/>
                </a:cubicBezTo>
                <a:cubicBezTo>
                  <a:pt x="1611700" y="1386789"/>
                  <a:pt x="1742900" y="1344828"/>
                  <a:pt x="1742900" y="1344828"/>
                </a:cubicBezTo>
                <a:cubicBezTo>
                  <a:pt x="1792988" y="1347214"/>
                  <a:pt x="2218171" y="1296851"/>
                  <a:pt x="2365364" y="1419540"/>
                </a:cubicBezTo>
                <a:cubicBezTo>
                  <a:pt x="2388354" y="1438703"/>
                  <a:pt x="2398562" y="1469349"/>
                  <a:pt x="2415161" y="1494253"/>
                </a:cubicBezTo>
                <a:cubicBezTo>
                  <a:pt x="2423461" y="1527459"/>
                  <a:pt x="2434434" y="1560108"/>
                  <a:pt x="2440060" y="1593870"/>
                </a:cubicBezTo>
                <a:cubicBezTo>
                  <a:pt x="2465987" y="1749470"/>
                  <a:pt x="2464958" y="1732610"/>
                  <a:pt x="2464958" y="1818008"/>
                </a:cubicBezTo>
              </a:path>
            </a:pathLst>
          </a:cu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"/>
          <p:cNvSpPr/>
          <p:nvPr/>
        </p:nvSpPr>
        <p:spPr>
          <a:xfrm>
            <a:off x="0" y="0"/>
            <a:ext cx="5513832" cy="5143500"/>
          </a:xfrm>
          <a:prstGeom prst="rect">
            <a:avLst/>
          </a:prstGeom>
          <a:solidFill>
            <a:srgbClr val="FAA8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4"/>
          <p:cNvSpPr/>
          <p:nvPr/>
        </p:nvSpPr>
        <p:spPr>
          <a:xfrm>
            <a:off x="5393410" y="0"/>
            <a:ext cx="3750590" cy="5143500"/>
          </a:xfrm>
          <a:prstGeom prst="rect">
            <a:avLst/>
          </a:prstGeom>
          <a:solidFill>
            <a:srgbClr val="EB29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1" name="Google Shape;251;p24"/>
          <p:cNvCxnSpPr/>
          <p:nvPr/>
        </p:nvCxnSpPr>
        <p:spPr>
          <a:xfrm>
            <a:off x="780135" y="3268497"/>
            <a:ext cx="128635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2" name="Google Shape;25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5848" y="-409903"/>
            <a:ext cx="3582553" cy="3551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337937"/>
            <a:ext cx="469900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600000">
            <a:off x="8400" y="256561"/>
            <a:ext cx="665874" cy="263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43000" y="419100"/>
            <a:ext cx="6858000" cy="42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4"/>
          <p:cNvSpPr/>
          <p:nvPr/>
        </p:nvSpPr>
        <p:spPr>
          <a:xfrm>
            <a:off x="3862386" y="2012841"/>
            <a:ext cx="1674675" cy="59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78783" y="1032949"/>
            <a:ext cx="786375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"/>
          <p:cNvSpPr/>
          <p:nvPr/>
        </p:nvSpPr>
        <p:spPr>
          <a:xfrm>
            <a:off x="0" y="0"/>
            <a:ext cx="5513832" cy="5143500"/>
          </a:xfrm>
          <a:prstGeom prst="rect">
            <a:avLst/>
          </a:prstGeom>
          <a:solidFill>
            <a:srgbClr val="FAA8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5"/>
          <p:cNvSpPr/>
          <p:nvPr/>
        </p:nvSpPr>
        <p:spPr>
          <a:xfrm>
            <a:off x="5393410" y="0"/>
            <a:ext cx="3750590" cy="5143500"/>
          </a:xfrm>
          <a:prstGeom prst="rect">
            <a:avLst/>
          </a:prstGeom>
          <a:solidFill>
            <a:srgbClr val="EB29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4" name="Google Shape;264;p25"/>
          <p:cNvCxnSpPr/>
          <p:nvPr/>
        </p:nvCxnSpPr>
        <p:spPr>
          <a:xfrm>
            <a:off x="780135" y="3268497"/>
            <a:ext cx="128635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5" name="Google Shape;26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5848" y="-409903"/>
            <a:ext cx="3582553" cy="3551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337937"/>
            <a:ext cx="469900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600000">
            <a:off x="8400" y="256561"/>
            <a:ext cx="665874" cy="263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701591">
            <a:off x="542125" y="236518"/>
            <a:ext cx="1904802" cy="186490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69" name="Google Shape;269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2054" y="1875003"/>
            <a:ext cx="3395989" cy="321126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70" name="Google Shape;270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20598" y="214831"/>
            <a:ext cx="4063091" cy="385184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6"/>
          <p:cNvSpPr/>
          <p:nvPr/>
        </p:nvSpPr>
        <p:spPr>
          <a:xfrm>
            <a:off x="0" y="0"/>
            <a:ext cx="5513832" cy="5143500"/>
          </a:xfrm>
          <a:prstGeom prst="rect">
            <a:avLst/>
          </a:prstGeom>
          <a:solidFill>
            <a:srgbClr val="FAA8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6"/>
          <p:cNvSpPr/>
          <p:nvPr/>
        </p:nvSpPr>
        <p:spPr>
          <a:xfrm>
            <a:off x="5393410" y="0"/>
            <a:ext cx="3750590" cy="5143500"/>
          </a:xfrm>
          <a:prstGeom prst="rect">
            <a:avLst/>
          </a:prstGeom>
          <a:solidFill>
            <a:srgbClr val="EB29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7" name="Google Shape;277;p26"/>
          <p:cNvCxnSpPr/>
          <p:nvPr/>
        </p:nvCxnSpPr>
        <p:spPr>
          <a:xfrm>
            <a:off x="780135" y="3268497"/>
            <a:ext cx="128635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78" name="Google Shape;278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37937"/>
            <a:ext cx="469900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600000">
            <a:off x="8400" y="256561"/>
            <a:ext cx="665874" cy="263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06615" y="742189"/>
            <a:ext cx="4306262" cy="412077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1" name="Google Shape;281;p26"/>
          <p:cNvPicPr preferRelativeResize="0"/>
          <p:nvPr/>
        </p:nvPicPr>
        <p:blipFill rotWithShape="1">
          <a:blip r:embed="rId6">
            <a:alphaModFix/>
          </a:blip>
          <a:srcRect l="8691"/>
          <a:stretch/>
        </p:blipFill>
        <p:spPr>
          <a:xfrm>
            <a:off x="656025" y="388090"/>
            <a:ext cx="3750590" cy="351014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2" name="Google Shape;282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55848" y="-409903"/>
            <a:ext cx="3582553" cy="3551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7"/>
          <p:cNvSpPr/>
          <p:nvPr/>
        </p:nvSpPr>
        <p:spPr>
          <a:xfrm>
            <a:off x="0" y="0"/>
            <a:ext cx="5513832" cy="5143500"/>
          </a:xfrm>
          <a:prstGeom prst="rect">
            <a:avLst/>
          </a:prstGeom>
          <a:solidFill>
            <a:srgbClr val="FAA8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7"/>
          <p:cNvSpPr/>
          <p:nvPr/>
        </p:nvSpPr>
        <p:spPr>
          <a:xfrm>
            <a:off x="5393410" y="0"/>
            <a:ext cx="3750590" cy="5143500"/>
          </a:xfrm>
          <a:prstGeom prst="rect">
            <a:avLst/>
          </a:prstGeom>
          <a:solidFill>
            <a:srgbClr val="EB29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9" name="Google Shape;289;p27"/>
          <p:cNvCxnSpPr/>
          <p:nvPr/>
        </p:nvCxnSpPr>
        <p:spPr>
          <a:xfrm>
            <a:off x="780135" y="3268497"/>
            <a:ext cx="128635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90" name="Google Shape;29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5848" y="-409903"/>
            <a:ext cx="3582553" cy="3551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337937"/>
            <a:ext cx="469900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600000">
            <a:off x="8400" y="256561"/>
            <a:ext cx="665874" cy="263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7"/>
          <p:cNvPicPr preferRelativeResize="0"/>
          <p:nvPr/>
        </p:nvPicPr>
        <p:blipFill rotWithShape="1">
          <a:blip r:embed="rId6">
            <a:alphaModFix/>
          </a:blip>
          <a:srcRect r="6638"/>
          <a:stretch/>
        </p:blipFill>
        <p:spPr>
          <a:xfrm>
            <a:off x="60959" y="139967"/>
            <a:ext cx="4041289" cy="367277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4" name="Google Shape;294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59134" y="634586"/>
            <a:ext cx="4502253" cy="4153314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8"/>
          <p:cNvSpPr/>
          <p:nvPr/>
        </p:nvSpPr>
        <p:spPr>
          <a:xfrm>
            <a:off x="0" y="0"/>
            <a:ext cx="5513832" cy="5143500"/>
          </a:xfrm>
          <a:prstGeom prst="rect">
            <a:avLst/>
          </a:prstGeom>
          <a:solidFill>
            <a:srgbClr val="FAA8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8"/>
          <p:cNvSpPr/>
          <p:nvPr/>
        </p:nvSpPr>
        <p:spPr>
          <a:xfrm>
            <a:off x="5393410" y="0"/>
            <a:ext cx="3750590" cy="5143500"/>
          </a:xfrm>
          <a:prstGeom prst="rect">
            <a:avLst/>
          </a:prstGeom>
          <a:solidFill>
            <a:srgbClr val="EB29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1" name="Google Shape;301;p28"/>
          <p:cNvCxnSpPr/>
          <p:nvPr/>
        </p:nvCxnSpPr>
        <p:spPr>
          <a:xfrm>
            <a:off x="780135" y="3268497"/>
            <a:ext cx="128635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02" name="Google Shape;30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37937"/>
            <a:ext cx="469900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600000">
            <a:off x="8400" y="256561"/>
            <a:ext cx="665874" cy="263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28"/>
          <p:cNvPicPr preferRelativeResize="0"/>
          <p:nvPr/>
        </p:nvPicPr>
        <p:blipFill rotWithShape="1">
          <a:blip r:embed="rId5">
            <a:alphaModFix/>
          </a:blip>
          <a:srcRect l="-1" t="20351" r="40230"/>
          <a:stretch/>
        </p:blipFill>
        <p:spPr>
          <a:xfrm>
            <a:off x="301418" y="894468"/>
            <a:ext cx="4101769" cy="4096753"/>
          </a:xfrm>
          <a:prstGeom prst="ellipse">
            <a:avLst/>
          </a:prstGeom>
          <a:noFill/>
          <a:ln>
            <a:noFill/>
          </a:ln>
        </p:spPr>
      </p:pic>
      <p:sp>
        <p:nvSpPr>
          <p:cNvPr id="305" name="Google Shape;305;p28"/>
          <p:cNvSpPr/>
          <p:nvPr/>
        </p:nvSpPr>
        <p:spPr>
          <a:xfrm>
            <a:off x="2334384" y="152279"/>
            <a:ext cx="2370221" cy="2129952"/>
          </a:xfrm>
          <a:prstGeom prst="ellipse">
            <a:avLst/>
          </a:prstGeom>
          <a:solidFill>
            <a:schemeClr val="dk1">
              <a:alpha val="8235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81988" y="0"/>
            <a:ext cx="3582553" cy="3551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8"/>
          <p:cNvPicPr preferRelativeResize="0"/>
          <p:nvPr/>
        </p:nvPicPr>
        <p:blipFill rotWithShape="1">
          <a:blip r:embed="rId7">
            <a:alphaModFix/>
          </a:blip>
          <a:srcRect r="19276"/>
          <a:stretch/>
        </p:blipFill>
        <p:spPr>
          <a:xfrm>
            <a:off x="3958914" y="219042"/>
            <a:ext cx="5185086" cy="4940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5BF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1"/>
          <p:cNvSpPr/>
          <p:nvPr/>
        </p:nvSpPr>
        <p:spPr>
          <a:xfrm>
            <a:off x="-1401986" y="-504496"/>
            <a:ext cx="5206332" cy="5206332"/>
          </a:xfrm>
          <a:prstGeom prst="ellipse">
            <a:avLst/>
          </a:prstGeom>
          <a:solidFill>
            <a:srgbClr val="FBDB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02130" y="702671"/>
            <a:ext cx="3362323" cy="333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1" descr="Exact Instructions Challenge - THIS is why my kids hate me. | Josh Darni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21743" y="655570"/>
            <a:ext cx="6699573" cy="3785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 descr="Sinpeem Tabela De Vencimentos 20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01307" y="3526278"/>
            <a:ext cx="1642693" cy="1570121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"/>
          <p:cNvSpPr/>
          <p:nvPr/>
        </p:nvSpPr>
        <p:spPr>
          <a:xfrm>
            <a:off x="0" y="0"/>
            <a:ext cx="5513832" cy="5143500"/>
          </a:xfrm>
          <a:prstGeom prst="rect">
            <a:avLst/>
          </a:prstGeom>
          <a:solidFill>
            <a:srgbClr val="FAA8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9"/>
          <p:cNvSpPr/>
          <p:nvPr/>
        </p:nvSpPr>
        <p:spPr>
          <a:xfrm>
            <a:off x="5393410" y="0"/>
            <a:ext cx="3750590" cy="5143500"/>
          </a:xfrm>
          <a:prstGeom prst="rect">
            <a:avLst/>
          </a:prstGeom>
          <a:solidFill>
            <a:srgbClr val="EB29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" name="Google Shape;314;p29"/>
          <p:cNvCxnSpPr/>
          <p:nvPr/>
        </p:nvCxnSpPr>
        <p:spPr>
          <a:xfrm>
            <a:off x="780135" y="3268497"/>
            <a:ext cx="128635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15" name="Google Shape;31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5848" y="-409903"/>
            <a:ext cx="3582553" cy="3551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337937"/>
            <a:ext cx="469900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600000">
            <a:off x="8400" y="256561"/>
            <a:ext cx="665874" cy="263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9900" y="-21294"/>
            <a:ext cx="3860800" cy="513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567511" y="0"/>
            <a:ext cx="382304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0"/>
          <p:cNvSpPr/>
          <p:nvPr/>
        </p:nvSpPr>
        <p:spPr>
          <a:xfrm>
            <a:off x="0" y="0"/>
            <a:ext cx="5513832" cy="5143500"/>
          </a:xfrm>
          <a:prstGeom prst="rect">
            <a:avLst/>
          </a:prstGeom>
          <a:solidFill>
            <a:srgbClr val="FAA8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0"/>
          <p:cNvSpPr/>
          <p:nvPr/>
        </p:nvSpPr>
        <p:spPr>
          <a:xfrm>
            <a:off x="5393410" y="0"/>
            <a:ext cx="3750590" cy="5143500"/>
          </a:xfrm>
          <a:prstGeom prst="rect">
            <a:avLst/>
          </a:prstGeom>
          <a:solidFill>
            <a:srgbClr val="EB29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6" name="Google Shape;326;p30"/>
          <p:cNvCxnSpPr/>
          <p:nvPr/>
        </p:nvCxnSpPr>
        <p:spPr>
          <a:xfrm>
            <a:off x="780135" y="3268497"/>
            <a:ext cx="128635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27" name="Google Shape;32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5848" y="-409903"/>
            <a:ext cx="3582553" cy="3551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337937"/>
            <a:ext cx="469900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600000">
            <a:off x="8400" y="256561"/>
            <a:ext cx="665874" cy="263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3487" y="0"/>
            <a:ext cx="383862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04125" y="0"/>
            <a:ext cx="380443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251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1"/>
          <p:cNvSpPr txBox="1"/>
          <p:nvPr/>
        </p:nvSpPr>
        <p:spPr>
          <a:xfrm>
            <a:off x="357193" y="330978"/>
            <a:ext cx="399823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obrigada</a:t>
            </a:r>
            <a:endParaRPr sz="5000" b="1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cxnSp>
        <p:nvCxnSpPr>
          <p:cNvPr id="338" name="Google Shape;338;p31"/>
          <p:cNvCxnSpPr/>
          <p:nvPr/>
        </p:nvCxnSpPr>
        <p:spPr>
          <a:xfrm>
            <a:off x="1682974" y="2735757"/>
            <a:ext cx="128635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339" name="Google Shape;33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729547" y="-2081049"/>
            <a:ext cx="2309358" cy="108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766" y="1210362"/>
            <a:ext cx="1370172" cy="2722777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1"/>
          <p:cNvSpPr/>
          <p:nvPr/>
        </p:nvSpPr>
        <p:spPr>
          <a:xfrm>
            <a:off x="6448097" y="0"/>
            <a:ext cx="2695903" cy="5143500"/>
          </a:xfrm>
          <a:prstGeom prst="rect">
            <a:avLst/>
          </a:prstGeom>
          <a:solidFill>
            <a:srgbClr val="7343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2" name="Google Shape;342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2303955" y="3993039"/>
            <a:ext cx="653273" cy="767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73764" y="3286348"/>
            <a:ext cx="1444298" cy="90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1" descr="Pode ser uma imagem de 1 pesso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19602" y="1287966"/>
            <a:ext cx="1622510" cy="144779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45" name="Google Shape;345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65650" y="2565400"/>
            <a:ext cx="12700" cy="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1" descr="Uma imagem contendo pessoa, segurando, em pé, homem&#10;&#10;Descrição gerada automaticamente"/>
          <p:cNvPicPr preferRelativeResize="0"/>
          <p:nvPr/>
        </p:nvPicPr>
        <p:blipFill rotWithShape="1">
          <a:blip r:embed="rId9">
            <a:alphaModFix/>
          </a:blip>
          <a:srcRect l="22471"/>
          <a:stretch/>
        </p:blipFill>
        <p:spPr>
          <a:xfrm>
            <a:off x="4826975" y="660512"/>
            <a:ext cx="4085637" cy="3835176"/>
          </a:xfrm>
          <a:prstGeom prst="ellipse">
            <a:avLst/>
          </a:prstGeom>
          <a:noFill/>
          <a:ln>
            <a:noFill/>
          </a:ln>
        </p:spPr>
      </p:pic>
      <p:sp>
        <p:nvSpPr>
          <p:cNvPr id="347" name="Google Shape;347;p31"/>
          <p:cNvSpPr txBox="1"/>
          <p:nvPr/>
        </p:nvSpPr>
        <p:spPr>
          <a:xfrm>
            <a:off x="1268549" y="3394794"/>
            <a:ext cx="34015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maryandrioli@gmail.com</a:t>
            </a: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251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729547" y="-2081049"/>
            <a:ext cx="2309358" cy="108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766" y="1210362"/>
            <a:ext cx="1370172" cy="2722777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32"/>
          <p:cNvSpPr/>
          <p:nvPr/>
        </p:nvSpPr>
        <p:spPr>
          <a:xfrm>
            <a:off x="6448097" y="0"/>
            <a:ext cx="2695903" cy="5143500"/>
          </a:xfrm>
          <a:prstGeom prst="rect">
            <a:avLst/>
          </a:prstGeom>
          <a:solidFill>
            <a:srgbClr val="7343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5650" y="2565400"/>
            <a:ext cx="12700" cy="1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2"/>
          <p:cNvSpPr/>
          <p:nvPr/>
        </p:nvSpPr>
        <p:spPr>
          <a:xfrm>
            <a:off x="1354406" y="1192752"/>
            <a:ext cx="7669278" cy="4093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ANDRIOLI, Mary G. P. Desenvolvimento de recursos na área de tecnologia assistiva: desafios e possibilidades em institutos federais. 2017. Tese (Doutorado em Educação) - Faculdade de Educação, Universidade de São Paulo, São Paulo, 2017. Disponível em http://www.teses.usp.br/teses/disponiveis/48/48134/tde-31072017160236/&amp;gt;..</a:t>
            </a:r>
            <a:b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BARCELOS, T. S. Relações entre o Pensamento Computacional e a Matemática em atividades didáticas de construção de jogos digitais. 2014. Tese (Doutorado em Ensino de Ciências e Matemática) – Universidade Cruzeiro do Sul, São Paulo, 2014. Disponível em: &lt;</a:t>
            </a:r>
            <a:r>
              <a:rPr lang="pt-BR" sz="1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https://www.academia.edu/31849410/Rela%C3%A7%C3%B5es_entre_o_Pensamento_Computacional_e_a_Matem%C3%A1tica_uma_Revis%C3%A3o_Sistem%C3%A1tica_da_Literatura</a:t>
            </a: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&gt;.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BRACKMANN, Christian Puhlmann. Desenvolvimento do pensamento computacional através de atividades desplugadas na educação básica. 2017. Tese (Doutorado) - Universidade Federal do Rio Grande do Sul - Disponível em: &lt;http://hdl.handle.net/10183/172208 &gt;.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BBC LEARNING, B. </a:t>
            </a:r>
            <a:r>
              <a:rPr lang="pt-B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is computational thinking?</a:t>
            </a: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2015. 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BORDINI, Adriana et al. Pensamento Computacional nos Ensinos Fundamental e Médio: uma revisão sistemática. </a:t>
            </a:r>
            <a:r>
              <a:rPr lang="pt-B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Brazilian Symposium on Computers in Education (Simpósio Brasileiro de Informática na Educação - SBIE)</a:t>
            </a: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[S.l.], p. 123, out. 2017. ISSN 2316-6533. Disponível em: &lt;</a:t>
            </a:r>
            <a:r>
              <a:rPr lang="pt-BR" sz="1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https://www.br-ie.org/pub/index.php/sbie/article/view/7541/5337</a:t>
            </a: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&gt;.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CENPEC. </a:t>
            </a:r>
            <a:r>
              <a:rPr lang="pt-B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Educação para a vida. </a:t>
            </a: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São Paulo: Moderna, 2020. Disponível em: </a:t>
            </a:r>
            <a:r>
              <a:rPr lang="pt-BR" sz="1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https://pnld.moderna.com.br/colecao/ensino-medio/projeto-de-vida/educacao-para-a-vida/</a:t>
            </a: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CIEB. </a:t>
            </a:r>
            <a:r>
              <a:rPr lang="pt-B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Centro de Inovação para a Educação Brasileira</a:t>
            </a: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– Cieb. Disponível em &lt;</a:t>
            </a:r>
            <a:r>
              <a:rPr lang="pt-BR" sz="1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https://cieb.net.br/</a:t>
            </a: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&gt;. </a:t>
            </a:r>
            <a:b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2"/>
          <p:cNvSpPr txBox="1"/>
          <p:nvPr/>
        </p:nvSpPr>
        <p:spPr>
          <a:xfrm>
            <a:off x="613291" y="174294"/>
            <a:ext cx="7669278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Referências &amp; sugestões</a:t>
            </a:r>
            <a:endParaRPr sz="5000" b="1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251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729547" y="-2081049"/>
            <a:ext cx="2309358" cy="108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5766" y="1210362"/>
            <a:ext cx="1370172" cy="2722777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3"/>
          <p:cNvSpPr/>
          <p:nvPr/>
        </p:nvSpPr>
        <p:spPr>
          <a:xfrm>
            <a:off x="6448097" y="0"/>
            <a:ext cx="2695903" cy="5143500"/>
          </a:xfrm>
          <a:prstGeom prst="rect">
            <a:avLst/>
          </a:prstGeom>
          <a:solidFill>
            <a:srgbClr val="7343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Google Shape;367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65650" y="2565400"/>
            <a:ext cx="12700" cy="1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3"/>
          <p:cNvSpPr/>
          <p:nvPr/>
        </p:nvSpPr>
        <p:spPr>
          <a:xfrm>
            <a:off x="1549566" y="1210362"/>
            <a:ext cx="7220788" cy="34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GABRIEL, Martha. 3 habilidades que podem salvar o seu futuro no TEDx SENAI em Cuiabá. Publicado pelo canal: TEDxTalks. Disponível: </a:t>
            </a:r>
            <a:r>
              <a:rPr lang="pt-BR" sz="1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https://www.youtube.com/watch?v=IhpTfJ6e0Cg</a:t>
            </a:r>
            <a:r>
              <a:rPr lang="pt-BR" sz="10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EXACT Instructions Challenge - THIS is why my kids hate me. Publicado pelo canal: Josh Darnit. Disponível em: </a:t>
            </a:r>
            <a:r>
              <a:rPr lang="pt-BR" sz="1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https://www.youtube.com/watch?v=cDA3_5982h8</a:t>
            </a: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FUNDAÇÃO TELEFÔNICA. 4 maneiras de desenvolver competências cognitivas e emocionais em sala de aula. </a:t>
            </a:r>
            <a:r>
              <a:rPr lang="pt-BR" sz="1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Educando para Transformar. </a:t>
            </a: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Brasil, 2019. Disponível em: </a:t>
            </a:r>
            <a:r>
              <a:rPr lang="pt-BR" sz="1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https://fundacaotelefonicavivo.org.br/noticias/4-maneiras-de-desenvolver-competencias-cognitivas-e-emocionais-em-sala-de-aula/</a:t>
            </a: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MOVIMENTO Inova - Planejando meus estudos com o pensamento computacional. Publicado pelo canal: Centro de Mídias SP. Disponível em: </a:t>
            </a:r>
            <a:r>
              <a:rPr lang="pt-BR" sz="1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https://youtu.be/S5XnN6w3Xlw</a:t>
            </a: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Robótica nas escolas públicas. André Raabe, Suzaani Toffoli e Magda Motta. Spotfify: Porvir/CIEB, 22 mar. 2021. Podcast. Disponível em:  </a:t>
            </a:r>
            <a:r>
              <a:rPr lang="pt-BR" sz="1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https://open.spotify.com/episode/5L51UlQidlsc2cs8Qbd8oF?go=1&amp;utm_source=embed_v3&amp;t=0&amp;nd=1</a:t>
            </a: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TURMA DA ROBÓTICA (Temporada 3). Brasil: Serviço Social da Indústria (SESI) com o Canal Futura, 2021. Disponível em: </a:t>
            </a:r>
            <a:r>
              <a:rPr lang="pt-BR" sz="1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https://canaisglobo.globo.com/assistir/futura/turma-da-robotica/v/9497669/</a:t>
            </a: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33"/>
          <p:cNvSpPr txBox="1"/>
          <p:nvPr/>
        </p:nvSpPr>
        <p:spPr>
          <a:xfrm>
            <a:off x="613291" y="174294"/>
            <a:ext cx="7669278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Referências &amp; sugestões</a:t>
            </a:r>
            <a:endParaRPr sz="5000" b="1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/>
          <p:nvPr/>
        </p:nvSpPr>
        <p:spPr>
          <a:xfrm>
            <a:off x="0" y="0"/>
            <a:ext cx="5513832" cy="5143500"/>
          </a:xfrm>
          <a:prstGeom prst="rect">
            <a:avLst/>
          </a:prstGeom>
          <a:solidFill>
            <a:srgbClr val="FAA8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2"/>
          <p:cNvSpPr/>
          <p:nvPr/>
        </p:nvSpPr>
        <p:spPr>
          <a:xfrm>
            <a:off x="5393410" y="0"/>
            <a:ext cx="3750590" cy="5143500"/>
          </a:xfrm>
          <a:prstGeom prst="rect">
            <a:avLst/>
          </a:prstGeom>
          <a:solidFill>
            <a:srgbClr val="EB29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" name="Google Shape;63;p12"/>
          <p:cNvCxnSpPr/>
          <p:nvPr/>
        </p:nvCxnSpPr>
        <p:spPr>
          <a:xfrm>
            <a:off x="780135" y="3268497"/>
            <a:ext cx="128635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4" name="Google Shape;6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37937"/>
            <a:ext cx="469900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318" y="4363465"/>
            <a:ext cx="1594070" cy="159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600000">
            <a:off x="8400" y="256561"/>
            <a:ext cx="665874" cy="26306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2"/>
          <p:cNvSpPr/>
          <p:nvPr/>
        </p:nvSpPr>
        <p:spPr>
          <a:xfrm>
            <a:off x="4500161" y="271586"/>
            <a:ext cx="2090127" cy="2066351"/>
          </a:xfrm>
          <a:prstGeom prst="ellipse">
            <a:avLst/>
          </a:prstGeom>
          <a:solidFill>
            <a:schemeClr val="dk1"/>
          </a:solidFill>
          <a:ln w="25400" cap="flat" cmpd="sng">
            <a:solidFill>
              <a:srgbClr val="3061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Ensino </a:t>
            </a:r>
            <a:endParaRPr/>
          </a:p>
        </p:txBody>
      </p:sp>
      <p:pic>
        <p:nvPicPr>
          <p:cNvPr id="68" name="Google Shape;68;p12"/>
          <p:cNvPicPr preferRelativeResize="0"/>
          <p:nvPr/>
        </p:nvPicPr>
        <p:blipFill rotWithShape="1">
          <a:blip r:embed="rId6">
            <a:alphaModFix/>
          </a:blip>
          <a:srcRect l="-1" r="14270" b="369"/>
          <a:stretch/>
        </p:blipFill>
        <p:spPr>
          <a:xfrm>
            <a:off x="6613351" y="1369511"/>
            <a:ext cx="2216763" cy="221031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9" name="Google Shape;69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69288" y="2609523"/>
            <a:ext cx="2388923" cy="2454461"/>
          </a:xfrm>
          <a:prstGeom prst="ellipse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/>
        </p:nvSpPr>
        <p:spPr>
          <a:xfrm>
            <a:off x="6952626" y="679997"/>
            <a:ext cx="119112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ensino</a:t>
            </a:r>
            <a:endParaRPr/>
          </a:p>
        </p:txBody>
      </p:sp>
      <p:sp>
        <p:nvSpPr>
          <p:cNvPr id="71" name="Google Shape;71;p12"/>
          <p:cNvSpPr txBox="1"/>
          <p:nvPr/>
        </p:nvSpPr>
        <p:spPr>
          <a:xfrm>
            <a:off x="2340388" y="4443168"/>
            <a:ext cx="14888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pesquisa</a:t>
            </a:r>
            <a:endParaRPr/>
          </a:p>
        </p:txBody>
      </p:sp>
      <p:sp>
        <p:nvSpPr>
          <p:cNvPr id="72" name="Google Shape;72;p12"/>
          <p:cNvSpPr txBox="1"/>
          <p:nvPr/>
        </p:nvSpPr>
        <p:spPr>
          <a:xfrm>
            <a:off x="6094098" y="3436643"/>
            <a:ext cx="14888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extensão</a:t>
            </a:r>
            <a:endParaRPr/>
          </a:p>
        </p:txBody>
      </p:sp>
      <p:pic>
        <p:nvPicPr>
          <p:cNvPr id="73" name="Google Shape;73;p12"/>
          <p:cNvPicPr preferRelativeResize="0"/>
          <p:nvPr/>
        </p:nvPicPr>
        <p:blipFill rotWithShape="1">
          <a:blip r:embed="rId8">
            <a:alphaModFix/>
          </a:blip>
          <a:srcRect l="32494" t="17587" r="11610" b="14470"/>
          <a:stretch/>
        </p:blipFill>
        <p:spPr>
          <a:xfrm>
            <a:off x="4284191" y="155962"/>
            <a:ext cx="2544293" cy="237328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74" name="Google Shape;74;p12"/>
          <p:cNvCxnSpPr/>
          <p:nvPr/>
        </p:nvCxnSpPr>
        <p:spPr>
          <a:xfrm>
            <a:off x="5077326" y="1636295"/>
            <a:ext cx="316084" cy="216568"/>
          </a:xfrm>
          <a:prstGeom prst="straightConnector1">
            <a:avLst/>
          </a:prstGeom>
          <a:noFill/>
          <a:ln w="9207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" name="Google Shape;75;p12"/>
          <p:cNvSpPr txBox="1"/>
          <p:nvPr/>
        </p:nvSpPr>
        <p:spPr>
          <a:xfrm>
            <a:off x="436764" y="800073"/>
            <a:ext cx="3259460" cy="1497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625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8000"/>
              <a:buFont typeface="Arial"/>
              <a:buNone/>
            </a:pPr>
            <a:r>
              <a:rPr lang="pt-BR" sz="4500" b="1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PENSAMENTO COMPUTACIONAL E </a:t>
            </a:r>
            <a:r>
              <a:rPr lang="pt-BR" sz="6900" b="1" i="0" u="none" strike="noStrike" cap="non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ROBÓTICA</a:t>
            </a:r>
            <a:endParaRPr/>
          </a:p>
        </p:txBody>
      </p:sp>
      <p:pic>
        <p:nvPicPr>
          <p:cNvPr id="76" name="Google Shape;76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41091" y="1147577"/>
            <a:ext cx="1575650" cy="1561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2" descr="Sinpeem Tabela De Vencimentos 20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925028" y="3952617"/>
            <a:ext cx="1193225" cy="114051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0" y="0"/>
            <a:ext cx="5513832" cy="5143500"/>
          </a:xfrm>
          <a:prstGeom prst="rect">
            <a:avLst/>
          </a:prstGeom>
          <a:solidFill>
            <a:srgbClr val="FAA82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5393410" y="0"/>
            <a:ext cx="3750590" cy="5143500"/>
          </a:xfrm>
          <a:prstGeom prst="rect">
            <a:avLst/>
          </a:prstGeom>
          <a:solidFill>
            <a:srgbClr val="EB29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4" name="Google Shape;84;p13"/>
          <p:cNvCxnSpPr/>
          <p:nvPr/>
        </p:nvCxnSpPr>
        <p:spPr>
          <a:xfrm>
            <a:off x="780135" y="3268497"/>
            <a:ext cx="128635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5848" y="-409903"/>
            <a:ext cx="3582553" cy="3551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337937"/>
            <a:ext cx="469900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600000">
            <a:off x="8400" y="256561"/>
            <a:ext cx="665874" cy="263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 descr="objetivos-desenvolvimento-sustentáve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60337" y="33994"/>
            <a:ext cx="77152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 descr="Sinpeem Tabela De Vencimentos 20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75587" y="4019987"/>
            <a:ext cx="1193225" cy="114051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>
            <a:off x="0" y="0"/>
            <a:ext cx="5513832" cy="5143500"/>
          </a:xfrm>
          <a:prstGeom prst="rect">
            <a:avLst/>
          </a:prstGeom>
          <a:solidFill>
            <a:srgbClr val="55BF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5511944" y="-11024"/>
            <a:ext cx="3750590" cy="5143500"/>
          </a:xfrm>
          <a:prstGeom prst="rect">
            <a:avLst/>
          </a:prstGeom>
          <a:solidFill>
            <a:srgbClr val="EB29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565146" y="1506560"/>
            <a:ext cx="456943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ACESSIBILIDADE PERSONALIZAÇÃO</a:t>
            </a:r>
            <a:endParaRPr sz="3000" b="1" i="0" u="none" strike="noStrike" cap="none">
              <a:solidFill>
                <a:schemeClr val="lt1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543677" y="3117993"/>
            <a:ext cx="3429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Unir hardware, software em propostas inclusivas, personalizáveis.  </a:t>
            </a:r>
            <a:endParaRPr sz="18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8" name="Google Shape;98;p14"/>
          <p:cNvCxnSpPr/>
          <p:nvPr/>
        </p:nvCxnSpPr>
        <p:spPr>
          <a:xfrm>
            <a:off x="661164" y="2992443"/>
            <a:ext cx="128635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37937"/>
            <a:ext cx="469900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674" y="4507259"/>
            <a:ext cx="1594070" cy="159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600000">
            <a:off x="8400" y="256561"/>
            <a:ext cx="665874" cy="26306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103" name="Google Shape;103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4998826" y="571467"/>
            <a:ext cx="1844947" cy="183949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4" name="Google Shape;104;p14" descr="gregformatad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663833">
            <a:off x="2794639" y="2159311"/>
            <a:ext cx="3977257" cy="3315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 descr="Interface gráfica do usuário, Aplicativo&#10;&#10;Descrição gerada automaticam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15722" y="1795079"/>
            <a:ext cx="3179252" cy="317925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/>
          <p:nvPr/>
        </p:nvSpPr>
        <p:spPr>
          <a:xfrm>
            <a:off x="5497551" y="3880623"/>
            <a:ext cx="2157438" cy="1093707"/>
          </a:xfrm>
          <a:custGeom>
            <a:avLst/>
            <a:gdLst/>
            <a:ahLst/>
            <a:cxnLst/>
            <a:rect l="l" t="t" r="r" b="b"/>
            <a:pathLst>
              <a:path w="2191656" h="1057264" extrusionOk="0">
                <a:moveTo>
                  <a:pt x="0" y="0"/>
                </a:moveTo>
                <a:cubicBezTo>
                  <a:pt x="201651" y="380071"/>
                  <a:pt x="403303" y="760142"/>
                  <a:pt x="735981" y="925552"/>
                </a:cubicBezTo>
                <a:cubicBezTo>
                  <a:pt x="1068659" y="1090962"/>
                  <a:pt x="1756318" y="1085386"/>
                  <a:pt x="1996069" y="992459"/>
                </a:cubicBezTo>
                <a:cubicBezTo>
                  <a:pt x="2235820" y="899532"/>
                  <a:pt x="2144752" y="470210"/>
                  <a:pt x="2174488" y="367991"/>
                </a:cubicBezTo>
                <a:cubicBezTo>
                  <a:pt x="2204224" y="265772"/>
                  <a:pt x="2189356" y="322457"/>
                  <a:pt x="2174488" y="379142"/>
                </a:cubicBezTo>
              </a:path>
            </a:pathLst>
          </a:cu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419281" y="92733"/>
            <a:ext cx="1636114" cy="163611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08" name="Google Shape;108;p14" descr="Forma&#10;&#10;Descrição gerada automaticamente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80650" y="991535"/>
            <a:ext cx="1683733" cy="103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4"/>
          <p:cNvPicPr preferRelativeResize="0"/>
          <p:nvPr/>
        </p:nvPicPr>
        <p:blipFill rotWithShape="1">
          <a:blip r:embed="rId11">
            <a:alphaModFix/>
          </a:blip>
          <a:srcRect t="36915"/>
          <a:stretch/>
        </p:blipFill>
        <p:spPr>
          <a:xfrm>
            <a:off x="6822698" y="161778"/>
            <a:ext cx="1765300" cy="656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/>
          <p:nvPr/>
        </p:nvSpPr>
        <p:spPr>
          <a:xfrm>
            <a:off x="0" y="0"/>
            <a:ext cx="5513832" cy="5143500"/>
          </a:xfrm>
          <a:prstGeom prst="rect">
            <a:avLst/>
          </a:prstGeom>
          <a:solidFill>
            <a:srgbClr val="55BF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5511944" y="-11024"/>
            <a:ext cx="3750590" cy="5143500"/>
          </a:xfrm>
          <a:prstGeom prst="rect">
            <a:avLst/>
          </a:prstGeom>
          <a:solidFill>
            <a:srgbClr val="EB29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" name="Google Shape;116;p15"/>
          <p:cNvCxnSpPr/>
          <p:nvPr/>
        </p:nvCxnSpPr>
        <p:spPr>
          <a:xfrm>
            <a:off x="661164" y="2992443"/>
            <a:ext cx="128635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7" name="Google Shape;11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337937"/>
            <a:ext cx="469900" cy="9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674" y="4507259"/>
            <a:ext cx="1594070" cy="159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600000">
            <a:off x="8400" y="256561"/>
            <a:ext cx="665874" cy="26306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121" name="Google Shape;121;p15" descr="Tecnologia auxiliando a aprendizage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2674" y="317426"/>
            <a:ext cx="7697752" cy="434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5" descr="Sinpeem Tabela De Vencimentos 20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25028" y="3952617"/>
            <a:ext cx="1193225" cy="114051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/>
          <p:nvPr/>
        </p:nvSpPr>
        <p:spPr>
          <a:xfrm>
            <a:off x="0" y="-221202"/>
            <a:ext cx="9144000" cy="5143500"/>
          </a:xfrm>
          <a:prstGeom prst="rect">
            <a:avLst/>
          </a:prstGeom>
          <a:solidFill>
            <a:srgbClr val="EB29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24528" y="221202"/>
            <a:ext cx="4701096" cy="4701096"/>
          </a:xfrm>
          <a:prstGeom prst="ellipse">
            <a:avLst/>
          </a:prstGeom>
          <a:noFill/>
          <a:ln w="762000" cap="flat" cmpd="sng">
            <a:solidFill>
              <a:srgbClr val="FBDB4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BDB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411480" y="884479"/>
            <a:ext cx="394214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  <a:t>MATERIAL DOURADO...</a:t>
            </a:r>
            <a:br>
              <a:rPr lang="pt-BR" sz="3200" b="1" i="0" u="none" strike="noStrike" cap="none">
                <a:solidFill>
                  <a:schemeClr val="lt1"/>
                </a:solidFill>
                <a:latin typeface="Roboto Black"/>
                <a:ea typeface="Roboto Black"/>
                <a:cs typeface="Roboto Black"/>
                <a:sym typeface="Roboto Black"/>
              </a:rPr>
            </a:br>
            <a:endParaRPr sz="3200" b="0" i="0" u="none" strike="noStrike" cap="none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30" name="Google Shape;130;p16"/>
          <p:cNvCxnSpPr/>
          <p:nvPr/>
        </p:nvCxnSpPr>
        <p:spPr>
          <a:xfrm>
            <a:off x="519460" y="2911832"/>
            <a:ext cx="128635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31" name="Google Shape;13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1427190" y="416817"/>
            <a:ext cx="415124" cy="52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788" y="2087817"/>
            <a:ext cx="2800952" cy="266956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3" name="Google Shape;133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9564" y="505325"/>
            <a:ext cx="4078588" cy="418232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34" name="Google Shape;134;p16" descr="Sinpeem Tabela De Vencimentos 20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25028" y="3952617"/>
            <a:ext cx="1193225" cy="114051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/>
          <p:nvPr/>
        </p:nvSpPr>
        <p:spPr>
          <a:xfrm>
            <a:off x="0" y="-221202"/>
            <a:ext cx="9144000" cy="5364702"/>
          </a:xfrm>
          <a:prstGeom prst="rect">
            <a:avLst/>
          </a:prstGeom>
          <a:solidFill>
            <a:srgbClr val="EB29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Google Shape;140;p17"/>
          <p:cNvCxnSpPr/>
          <p:nvPr/>
        </p:nvCxnSpPr>
        <p:spPr>
          <a:xfrm>
            <a:off x="519460" y="2911832"/>
            <a:ext cx="128635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1" name="Google Shape;14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1427190" y="416817"/>
            <a:ext cx="415124" cy="52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25279" y="-221203"/>
            <a:ext cx="4941795" cy="541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 descr="Sinpeem Tabela De Vencimentos 20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25028" y="3952617"/>
            <a:ext cx="1193225" cy="114051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/>
          <p:nvPr/>
        </p:nvSpPr>
        <p:spPr>
          <a:xfrm>
            <a:off x="0" y="0"/>
            <a:ext cx="9144000" cy="5212118"/>
          </a:xfrm>
          <a:prstGeom prst="rect">
            <a:avLst/>
          </a:prstGeom>
          <a:solidFill>
            <a:srgbClr val="EB295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Google Shape;149;p18"/>
          <p:cNvCxnSpPr/>
          <p:nvPr/>
        </p:nvCxnSpPr>
        <p:spPr>
          <a:xfrm>
            <a:off x="555955" y="1596844"/>
            <a:ext cx="1286359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50" name="Google Shape;150;p18"/>
          <p:cNvGrpSpPr/>
          <p:nvPr/>
        </p:nvGrpSpPr>
        <p:grpSpPr>
          <a:xfrm>
            <a:off x="2105428" y="375924"/>
            <a:ext cx="6717896" cy="4572626"/>
            <a:chOff x="1171178" y="125282"/>
            <a:chExt cx="6410918" cy="6217897"/>
          </a:xfrm>
        </p:grpSpPr>
        <p:sp>
          <p:nvSpPr>
            <p:cNvPr id="151" name="Google Shape;151;p18"/>
            <p:cNvSpPr/>
            <p:nvPr/>
          </p:nvSpPr>
          <p:spPr>
            <a:xfrm>
              <a:off x="3937596" y="2483734"/>
              <a:ext cx="1031534" cy="191007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rgbClr val="66336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25400" dir="5400000" rotWithShape="0">
                <a:srgbClr val="000000">
                  <a:alpha val="274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8"/>
            <p:cNvSpPr txBox="1"/>
            <p:nvPr/>
          </p:nvSpPr>
          <p:spPr>
            <a:xfrm>
              <a:off x="3600135" y="2576976"/>
              <a:ext cx="1723595" cy="17235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pt-BR" sz="3600" b="1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8"/>
            <p:cNvSpPr/>
            <p:nvPr/>
          </p:nvSpPr>
          <p:spPr>
            <a:xfrm rot="-5400000">
              <a:off x="3922584" y="1944385"/>
              <a:ext cx="1078697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4" name="Google Shape;154;p18"/>
            <p:cNvSpPr/>
            <p:nvPr/>
          </p:nvSpPr>
          <p:spPr>
            <a:xfrm>
              <a:off x="3822056" y="125282"/>
              <a:ext cx="1279753" cy="127975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blurRad="50800" dist="25400" dir="5400000" rotWithShape="0">
                <a:srgbClr val="000000">
                  <a:alpha val="274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5" name="Google Shape;155;p18"/>
            <p:cNvSpPr txBox="1"/>
            <p:nvPr/>
          </p:nvSpPr>
          <p:spPr>
            <a:xfrm>
              <a:off x="3884528" y="187754"/>
              <a:ext cx="1154809" cy="11548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pt-BR" sz="15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Formação profissional</a:t>
              </a:r>
              <a:endPara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6" name="Google Shape;156;p18"/>
            <p:cNvSpPr/>
            <p:nvPr/>
          </p:nvSpPr>
          <p:spPr>
            <a:xfrm rot="-1080000">
              <a:off x="5392584" y="2974476"/>
              <a:ext cx="996619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7" name="Google Shape;157;p18"/>
            <p:cNvSpPr txBox="1"/>
            <p:nvPr/>
          </p:nvSpPr>
          <p:spPr>
            <a:xfrm>
              <a:off x="6427287" y="2035176"/>
              <a:ext cx="1154809" cy="11548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250" tIns="48250" rIns="48250" bIns="48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lang="pt-BR" sz="19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Atuação em rede</a:t>
              </a:r>
              <a:endPara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8" name="Google Shape;158;p18"/>
            <p:cNvSpPr/>
            <p:nvPr/>
          </p:nvSpPr>
          <p:spPr>
            <a:xfrm rot="3240000">
              <a:off x="5011084" y="4677855"/>
              <a:ext cx="702188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9" name="Google Shape;159;p18"/>
            <p:cNvSpPr txBox="1"/>
            <p:nvPr/>
          </p:nvSpPr>
          <p:spPr>
            <a:xfrm>
              <a:off x="5131804" y="5188370"/>
              <a:ext cx="1154809" cy="11548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pt-BR"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Demandas sociais</a:t>
              </a:r>
              <a:endPara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0" name="Google Shape;160;p18"/>
            <p:cNvSpPr/>
            <p:nvPr/>
          </p:nvSpPr>
          <p:spPr>
            <a:xfrm rot="7560000">
              <a:off x="3210593" y="4677855"/>
              <a:ext cx="702188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1" name="Google Shape;161;p18"/>
            <p:cNvSpPr txBox="1"/>
            <p:nvPr/>
          </p:nvSpPr>
          <p:spPr>
            <a:xfrm>
              <a:off x="2179235" y="5024368"/>
              <a:ext cx="1288591" cy="11548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18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Ensino, pesquisa e extensão</a:t>
              </a:r>
              <a:endPara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" name="Google Shape;162;p18"/>
            <p:cNvSpPr/>
            <p:nvPr/>
          </p:nvSpPr>
          <p:spPr>
            <a:xfrm rot="-9720000">
              <a:off x="2690377" y="3135428"/>
              <a:ext cx="996619" cy="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63" name="Google Shape;163;p18"/>
            <p:cNvSpPr/>
            <p:nvPr/>
          </p:nvSpPr>
          <p:spPr>
            <a:xfrm>
              <a:off x="1279298" y="1972704"/>
              <a:ext cx="1279753" cy="1279753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blurRad="50800" dist="25400" dir="5400000" rotWithShape="0">
                <a:srgbClr val="000000">
                  <a:alpha val="2745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" name="Google Shape;164;p18"/>
            <p:cNvSpPr txBox="1"/>
            <p:nvPr/>
          </p:nvSpPr>
          <p:spPr>
            <a:xfrm>
              <a:off x="1171178" y="2241494"/>
              <a:ext cx="1650183" cy="11548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pt-BR" sz="1600" b="1" i="0" u="none" strike="noStrike" cap="non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Verticalização</a:t>
              </a:r>
              <a:endParaRPr sz="14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65" name="Google Shape;165;p18"/>
          <p:cNvPicPr preferRelativeResize="0"/>
          <p:nvPr/>
        </p:nvPicPr>
        <p:blipFill rotWithShape="1">
          <a:blip r:embed="rId3">
            <a:alphaModFix/>
          </a:blip>
          <a:srcRect r="47315"/>
          <a:stretch/>
        </p:blipFill>
        <p:spPr>
          <a:xfrm>
            <a:off x="5133965" y="2285019"/>
            <a:ext cx="811049" cy="958722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8"/>
          <p:cNvSpPr txBox="1"/>
          <p:nvPr/>
        </p:nvSpPr>
        <p:spPr>
          <a:xfrm>
            <a:off x="436129" y="-92821"/>
            <a:ext cx="3259460" cy="1719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475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8421"/>
              <a:buFont typeface="Arial"/>
              <a:buNone/>
            </a:pPr>
            <a:r>
              <a:rPr lang="pt-BR" sz="4500" b="1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INSTITUTOS FEDERAIS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9839"/>
              <a:buFont typeface="Arial"/>
              <a:buNone/>
            </a:pPr>
            <a:r>
              <a:rPr lang="pt-BR" sz="6900" b="1" i="0" u="none" strike="noStrike" cap="none">
                <a:solidFill>
                  <a:schemeClr val="dk1"/>
                </a:solidFill>
                <a:latin typeface="Roboto Black"/>
                <a:ea typeface="Roboto Black"/>
                <a:cs typeface="Roboto Black"/>
                <a:sym typeface="Roboto Black"/>
              </a:rPr>
              <a:t>ROBÓTICA E TEC ASSISTIVA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Apresentação na tela (16:9)</PresentationFormat>
  <Paragraphs>58</Paragraphs>
  <Slides>24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Roboto</vt:lpstr>
      <vt:lpstr>Arial</vt:lpstr>
      <vt:lpstr>Roboto Light</vt:lpstr>
      <vt:lpstr>Roboto Black</vt:lpstr>
      <vt:lpstr>Century Gothic</vt:lpstr>
      <vt:lpstr>Calibri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Luiza Lembo Ribeiro</dc:creator>
  <cp:lastModifiedBy>Luiza Lembo Ribeiro</cp:lastModifiedBy>
  <cp:revision>1</cp:revision>
  <dcterms:modified xsi:type="dcterms:W3CDTF">2021-09-17T14:11:50Z</dcterms:modified>
</cp:coreProperties>
</file>