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7" r:id="rId4"/>
    <p:sldId id="278" r:id="rId5"/>
    <p:sldId id="285" r:id="rId6"/>
    <p:sldId id="279" r:id="rId7"/>
    <p:sldId id="272" r:id="rId8"/>
    <p:sldId id="300" r:id="rId9"/>
    <p:sldId id="290" r:id="rId10"/>
    <p:sldId id="280" r:id="rId11"/>
    <p:sldId id="293" r:id="rId12"/>
    <p:sldId id="301" r:id="rId13"/>
    <p:sldId id="286" r:id="rId14"/>
    <p:sldId id="287" r:id="rId15"/>
    <p:sldId id="298" r:id="rId16"/>
    <p:sldId id="294" r:id="rId17"/>
    <p:sldId id="266" r:id="rId18"/>
    <p:sldId id="296" r:id="rId19"/>
    <p:sldId id="267" r:id="rId20"/>
    <p:sldId id="268" r:id="rId21"/>
    <p:sldId id="289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10/18/2016</a:t>
            </a:fld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10/18/2016</a:t>
            </a:fld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10/18/2016</a:t>
            </a:fld>
            <a:endParaRPr lang="en-US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10/18/2016</a:t>
            </a:fld>
            <a:endParaRPr lang="en-U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10/18/2016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03648" y="2564904"/>
            <a:ext cx="6172200" cy="189388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OS DESAFIOS DA ESCOLA PÚBLICA E DAS PRÁTICAS EDUCATIVAS FRENTE </a:t>
            </a:r>
            <a:r>
              <a:rPr lang="pt-BR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AS RELAÇÕES </a:t>
            </a:r>
            <a:r>
              <a:rPr lang="pt-BR" b="1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PÚBLICO-PRIVADO</a:t>
            </a:r>
            <a:endParaRPr lang="pt-BR" b="1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691680" y="4869160"/>
            <a:ext cx="61722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Maria Raquel Caetano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IFSUL – Campus Charqueadas 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caetanoraquel2013@gmail.com</a:t>
            </a:r>
            <a:endParaRPr lang="pt-BR" sz="2000" dirty="0"/>
          </a:p>
        </p:txBody>
      </p:sp>
      <p:pic>
        <p:nvPicPr>
          <p:cNvPr id="5" name="Picture 3" descr="http://www.sinpeem.com.br/sites/arquivos/logo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000250" cy="16192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214546" y="85723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“Escola pública: palco privilegiado da prática educativa”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centro é a </a:t>
            </a:r>
            <a:r>
              <a:rPr lang="pt-BR" dirty="0"/>
              <a:t>ampliação da esfera denominada de </a:t>
            </a:r>
            <a:r>
              <a:rPr lang="pt-BR" dirty="0">
                <a:solidFill>
                  <a:srgbClr val="FF0000"/>
                </a:solidFill>
              </a:rPr>
              <a:t>pública não estatal, ou seja, a ampliação dos mecanismos de parceria para que o Estado possa dividir  e repassar responsabilidades e ações com o setor privado. 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ESTADO MÍNIMO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9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061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LÓGICA PRIVADA NO SISTEMA PÚBLICO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4482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a filantropia empresarial,</a:t>
            </a:r>
          </a:p>
          <a:p>
            <a:pPr algn="just"/>
            <a:r>
              <a:rPr lang="pt-BR" sz="2800" b="1" dirty="0"/>
              <a:t> o capitalismo social, </a:t>
            </a:r>
          </a:p>
          <a:p>
            <a:pPr algn="just"/>
            <a:r>
              <a:rPr lang="pt-BR" sz="2800" b="1" dirty="0"/>
              <a:t>as redes de políticas globais, </a:t>
            </a:r>
          </a:p>
          <a:p>
            <a:pPr algn="just"/>
            <a:r>
              <a:rPr lang="pt-BR" sz="2800" b="1" dirty="0"/>
              <a:t>consultorias </a:t>
            </a:r>
            <a:r>
              <a:rPr lang="pt-BR" sz="2800" b="1" dirty="0" smtClean="0"/>
              <a:t>internacionais,</a:t>
            </a:r>
          </a:p>
          <a:p>
            <a:pPr algn="just"/>
            <a:r>
              <a:rPr lang="pt-BR" sz="2800" b="1" dirty="0" err="1" smtClean="0"/>
              <a:t>Oss</a:t>
            </a:r>
            <a:r>
              <a:rPr lang="pt-BR" sz="2800" b="1" dirty="0" smtClean="0"/>
              <a:t>, </a:t>
            </a:r>
            <a:endParaRPr lang="pt-BR" sz="2800" b="1" dirty="0"/>
          </a:p>
          <a:p>
            <a:pPr algn="just"/>
            <a:r>
              <a:rPr lang="pt-BR" sz="2800" b="1" dirty="0"/>
              <a:t> parcerias público- </a:t>
            </a:r>
            <a:r>
              <a:rPr lang="pt-BR" sz="2800" b="1" dirty="0" smtClean="0"/>
              <a:t>privadas. </a:t>
            </a:r>
            <a:endParaRPr lang="pt-BR" sz="2800" b="1" dirty="0"/>
          </a:p>
          <a:p>
            <a:pPr algn="just"/>
            <a:r>
              <a:rPr lang="pt-BR" sz="2800" b="1" dirty="0">
                <a:solidFill>
                  <a:srgbClr val="FF0000"/>
                </a:solidFill>
              </a:rPr>
              <a:t>I</a:t>
            </a:r>
            <a:r>
              <a:rPr lang="pt-BR" sz="2800" b="1" dirty="0" smtClean="0">
                <a:solidFill>
                  <a:srgbClr val="FF0000"/>
                </a:solidFill>
              </a:rPr>
              <a:t>mplicam </a:t>
            </a:r>
            <a:r>
              <a:rPr lang="pt-BR" sz="2800" b="1" dirty="0">
                <a:solidFill>
                  <a:srgbClr val="FF0000"/>
                </a:solidFill>
              </a:rPr>
              <a:t>na garantia dos direitos sociais e da </a:t>
            </a:r>
            <a:r>
              <a:rPr lang="pt-BR" sz="2800" b="1" dirty="0" smtClean="0">
                <a:solidFill>
                  <a:srgbClr val="FF0000"/>
                </a:solidFill>
              </a:rPr>
              <a:t>democracia.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692696"/>
            <a:ext cx="603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Diferentes formas de privatizar: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268760"/>
            <a:ext cx="4680520" cy="52565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privatização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educação visa incentivar o aumento da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privada com subsídio público,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seja a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de todo tipo de serviço educacional pelo Estado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 setores do mercado . A estratégia sugere que esta forma de privatização pode ser realizada por meio de contratos ou subvenções como é o caso da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de material apostilado por sistemas públicos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(ADRIÃO;GARCIA,2014), 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gestão da escola e da sala de aula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PERONI,2015);</a:t>
            </a:r>
          </a:p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PERONI,CAETANO,2015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CAETANO,2015)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ADRIÃO,PERONI,2010);(CAETANO,2013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Incluindo a oferta de  pacotes educativos, materiais digitais, orientações pedagógicas, hardwares e softwares educativos, procedimentos de avaliação.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323219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Privatização </a:t>
            </a:r>
            <a:r>
              <a:rPr lang="pt-BR" sz="2000" b="1" dirty="0" smtClean="0">
                <a:solidFill>
                  <a:srgbClr val="FF0000"/>
                </a:solidFill>
              </a:rPr>
              <a:t>DA</a:t>
            </a:r>
            <a:r>
              <a:rPr lang="pt-BR" sz="2000" b="1" dirty="0" smtClean="0"/>
              <a:t> educação </a:t>
            </a:r>
            <a:r>
              <a:rPr lang="pt-BR" sz="2000" b="1" dirty="0"/>
              <a:t>e </a:t>
            </a:r>
            <a:r>
              <a:rPr lang="pt-BR" sz="2000" b="1" dirty="0" smtClean="0"/>
              <a:t> Privatização </a:t>
            </a:r>
            <a:r>
              <a:rPr lang="pt-BR" sz="2000" b="1" dirty="0" smtClean="0">
                <a:solidFill>
                  <a:srgbClr val="FF0000"/>
                </a:solidFill>
              </a:rPr>
              <a:t>NA</a:t>
            </a:r>
            <a:r>
              <a:rPr lang="pt-BR" sz="2000" b="1" dirty="0" smtClean="0"/>
              <a:t> </a:t>
            </a:r>
            <a:r>
              <a:rPr lang="pt-BR" sz="2000" b="1" dirty="0"/>
              <a:t>educação</a:t>
            </a:r>
            <a:r>
              <a:rPr lang="pt-BR" sz="2000" b="1" dirty="0" smtClean="0"/>
              <a:t>.</a:t>
            </a:r>
            <a:r>
              <a:rPr lang="pt-BR" sz="2000" b="1" dirty="0"/>
              <a:t> Ball e </a:t>
            </a:r>
            <a:r>
              <a:rPr lang="pt-BR" sz="2000" b="1" dirty="0" err="1"/>
              <a:t>Youndell</a:t>
            </a:r>
            <a:r>
              <a:rPr lang="pt-BR" sz="2000" b="1" dirty="0"/>
              <a:t>(2007)</a:t>
            </a:r>
            <a:r>
              <a:rPr lang="pt-BR" sz="2000" b="1" dirty="0" smtClean="0"/>
              <a:t> 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36096" y="1556792"/>
            <a:ext cx="3312368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Por </a:t>
            </a:r>
            <a:r>
              <a:rPr lang="pt-BR" dirty="0"/>
              <a:t>outro lado, a privatização </a:t>
            </a:r>
            <a:r>
              <a:rPr lang="pt-BR" b="1" dirty="0"/>
              <a:t>na</a:t>
            </a:r>
            <a:r>
              <a:rPr lang="pt-BR" dirty="0"/>
              <a:t> educação, busca incentivar as escolas públicas a agir e operar como prestadores privados, a fim de torná-los mais competitivos e aumentar os padrões de qualidade. </a:t>
            </a:r>
            <a:r>
              <a:rPr lang="pt-BR" b="1" dirty="0"/>
              <a:t>Nesse caso, a lógica da competência, dos resultados, da premiação, do bônus, do mérito. </a:t>
            </a:r>
            <a:endParaRPr lang="pt-BR" b="1" dirty="0" smtClean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981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27168" cy="585326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Uma aula com um </a:t>
            </a:r>
            <a:r>
              <a:rPr lang="pt-BR" dirty="0">
                <a:solidFill>
                  <a:srgbClr val="FF0000"/>
                </a:solidFill>
              </a:rPr>
              <a:t>padrão estabelecido </a:t>
            </a:r>
            <a:r>
              <a:rPr lang="pt-BR" dirty="0"/>
              <a:t>é esvaziada de conteúdo pedagógico, tornando-se um processo quase que fabril. </a:t>
            </a:r>
          </a:p>
          <a:p>
            <a:pPr algn="just"/>
            <a:r>
              <a:rPr lang="pt-BR" dirty="0"/>
              <a:t>Esvaziamento do </a:t>
            </a:r>
            <a:r>
              <a:rPr lang="pt-BR" dirty="0">
                <a:solidFill>
                  <a:srgbClr val="FF0000"/>
                </a:solidFill>
              </a:rPr>
              <a:t>conteúdo pedagógico </a:t>
            </a:r>
            <a:r>
              <a:rPr lang="pt-BR" dirty="0"/>
              <a:t>-  o processo de gerenciamento aniquila o conteúdo pedagógico relacionado ao </a:t>
            </a:r>
            <a:r>
              <a:rPr lang="pt-BR" dirty="0" smtClean="0"/>
              <a:t>processo de ensino </a:t>
            </a:r>
            <a:r>
              <a:rPr lang="pt-BR" dirty="0"/>
              <a:t>e aprendizagem, </a:t>
            </a:r>
            <a:r>
              <a:rPr lang="pt-BR" dirty="0">
                <a:solidFill>
                  <a:srgbClr val="FF0000"/>
                </a:solidFill>
              </a:rPr>
              <a:t>tornando-o um processo mecanizado, baseando a aula em um produto pronto e organizado através de manual.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Ênfase às </a:t>
            </a:r>
            <a:r>
              <a:rPr lang="pt-BR" dirty="0">
                <a:solidFill>
                  <a:srgbClr val="FF0000"/>
                </a:solidFill>
              </a:rPr>
              <a:t>áreas de português e matemática </a:t>
            </a:r>
            <a:r>
              <a:rPr lang="pt-BR" dirty="0"/>
              <a:t>em detrimento de outros conhecimentos também considerados fundamentais para o desenvolvimento </a:t>
            </a:r>
            <a:r>
              <a:rPr lang="pt-BR" dirty="0" smtClean="0"/>
              <a:t>integral do </a:t>
            </a:r>
            <a:r>
              <a:rPr lang="pt-BR" dirty="0"/>
              <a:t>aluno.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0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6" y="836712"/>
            <a:ext cx="7416824" cy="504056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Objetivo </a:t>
            </a:r>
            <a:r>
              <a:rPr lang="pt-BR" altLang="pt-BR" b="1" dirty="0"/>
              <a:t>da escola</a:t>
            </a:r>
            <a:r>
              <a:rPr lang="pt-BR" altLang="pt-BR" b="1" dirty="0" smtClean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 </a:t>
            </a:r>
            <a:r>
              <a:rPr lang="pt-BR" altLang="pt-BR" b="1" dirty="0"/>
              <a:t>garantir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 o processo de formação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Integral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/>
              <a:t>do </a:t>
            </a:r>
            <a:r>
              <a:rPr lang="pt-BR" altLang="pt-BR" b="1" dirty="0"/>
              <a:t>cidadão, que está pautado numa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 determinada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concepção de homem que se quer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/>
              <a:t>formar.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11877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467600" cy="3909048"/>
          </a:xfrm>
          <a:prstGeom prst="roundRect">
            <a:avLst/>
          </a:prstGeom>
          <a:solidFill>
            <a:srgbClr val="B9E1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As redes não são abstrações. Elas são operadas por sujeitos individuais e coletivos em um projeto de classe(Peroni;Caetano,2014).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DUCAÇÃO COMPROMISSO DE SÃO PAU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1804984" cy="2214558"/>
          </a:xfrm>
          <a:prstGeom prst="rect">
            <a:avLst/>
          </a:prstGeom>
          <a:noFill/>
        </p:spPr>
      </p:pic>
      <p:pic>
        <p:nvPicPr>
          <p:cNvPr id="7" name="Picture 38" descr="Resultado de imagem para FUNDAÇÃO LEM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1084240" cy="1285883"/>
          </a:xfrm>
          <a:prstGeom prst="rect">
            <a:avLst/>
          </a:prstGeom>
          <a:noFill/>
        </p:spPr>
      </p:pic>
      <p:pic>
        <p:nvPicPr>
          <p:cNvPr id="8" name="Picture 18" descr="Resultado de imagem para INSTITUTO UNIBAN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1214430" cy="1214431"/>
          </a:xfrm>
          <a:prstGeom prst="rect">
            <a:avLst/>
          </a:prstGeom>
          <a:noFill/>
        </p:spPr>
      </p:pic>
      <p:pic>
        <p:nvPicPr>
          <p:cNvPr id="9" name="Picture 2" descr="Logo Instituto Natu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43314"/>
            <a:ext cx="2095500" cy="438151"/>
          </a:xfrm>
          <a:prstGeom prst="rect">
            <a:avLst/>
          </a:prstGeom>
          <a:noFill/>
        </p:spPr>
      </p:pic>
      <p:pic>
        <p:nvPicPr>
          <p:cNvPr id="10" name="Picture 24" descr="Resultado de imagem para ITAU SOCI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714884"/>
            <a:ext cx="1500198" cy="642942"/>
          </a:xfrm>
          <a:prstGeom prst="rect">
            <a:avLst/>
          </a:prstGeom>
          <a:noFill/>
        </p:spPr>
      </p:pic>
      <p:pic>
        <p:nvPicPr>
          <p:cNvPr id="11" name="Picture 26" descr="Resultado de imagem para CENPE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500702"/>
            <a:ext cx="2000276" cy="1000132"/>
          </a:xfrm>
          <a:prstGeom prst="rect">
            <a:avLst/>
          </a:prstGeom>
          <a:noFill/>
        </p:spPr>
      </p:pic>
      <p:pic>
        <p:nvPicPr>
          <p:cNvPr id="12" name="Picture 22" descr="Instituto Peninsul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714884"/>
            <a:ext cx="1357322" cy="928689"/>
          </a:xfrm>
          <a:prstGeom prst="rect">
            <a:avLst/>
          </a:prstGeom>
          <a:noFill/>
        </p:spPr>
      </p:pic>
      <p:pic>
        <p:nvPicPr>
          <p:cNvPr id="13" name="Picture 2" descr="Dpaschoa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74" y="428604"/>
            <a:ext cx="952500" cy="1214446"/>
          </a:xfrm>
          <a:prstGeom prst="rect">
            <a:avLst/>
          </a:prstGeom>
          <a:noFill/>
        </p:spPr>
      </p:pic>
      <p:pic>
        <p:nvPicPr>
          <p:cNvPr id="14" name="Picture 4" descr="Fundação Bradesc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1857364"/>
            <a:ext cx="1571636" cy="928689"/>
          </a:xfrm>
          <a:prstGeom prst="rect">
            <a:avLst/>
          </a:prstGeom>
          <a:noFill/>
        </p:spPr>
      </p:pic>
      <p:pic>
        <p:nvPicPr>
          <p:cNvPr id="3076" name="Picture 4" descr="Resultado de imagem para FUNDAÇÃO VICTOR CIVIT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54" y="5357826"/>
            <a:ext cx="1928826" cy="1011258"/>
          </a:xfrm>
          <a:prstGeom prst="rect">
            <a:avLst/>
          </a:prstGeom>
          <a:noFill/>
        </p:spPr>
      </p:pic>
      <p:pic>
        <p:nvPicPr>
          <p:cNvPr id="3078" name="Picture 6" descr="Resultado de imagem para O QUE É O CEDAC?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5357826"/>
            <a:ext cx="1000132" cy="1185860"/>
          </a:xfrm>
          <a:prstGeom prst="rect">
            <a:avLst/>
          </a:prstGeom>
          <a:noFill/>
        </p:spPr>
      </p:pic>
      <p:pic>
        <p:nvPicPr>
          <p:cNvPr id="3080" name="Picture 8" descr="Resultado de imagem para PARCEIROS DA EDUCAÇÃ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3214686"/>
            <a:ext cx="976323" cy="1476389"/>
          </a:xfrm>
          <a:prstGeom prst="rect">
            <a:avLst/>
          </a:prstGeom>
          <a:noFill/>
        </p:spPr>
      </p:pic>
      <p:pic>
        <p:nvPicPr>
          <p:cNvPr id="3082" name="Picture 10" descr="Resultado de imagem para TELLU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88" y="928670"/>
            <a:ext cx="1685922" cy="785818"/>
          </a:xfrm>
          <a:prstGeom prst="rect">
            <a:avLst/>
          </a:prstGeom>
          <a:noFill/>
        </p:spPr>
      </p:pic>
      <p:pic>
        <p:nvPicPr>
          <p:cNvPr id="3084" name="Picture 12" descr="Resultado de imagem para INSTITUTO IC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43570" y="2071678"/>
            <a:ext cx="1928826" cy="971521"/>
          </a:xfrm>
          <a:prstGeom prst="rect">
            <a:avLst/>
          </a:prstGeom>
          <a:noFill/>
        </p:spPr>
      </p:pic>
      <p:sp>
        <p:nvSpPr>
          <p:cNvPr id="3086" name="AutoShape 14" descr="Resultado de imagem para FUNDAÇÃO ARYM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8" name="AutoShape 16" descr="Resultado de imagem para FUNDAÇÃO ARYM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90" name="AutoShape 18" descr="Resultado de imagem para FUNDAÇÃO ARYM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92" name="Picture 20" descr="Resultado de imagem para FUNDAÇÃO ARYMAX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29322" y="4071942"/>
            <a:ext cx="1190625" cy="904876"/>
          </a:xfrm>
          <a:prstGeom prst="rect">
            <a:avLst/>
          </a:prstGeom>
          <a:noFill/>
        </p:spPr>
      </p:pic>
      <p:pic>
        <p:nvPicPr>
          <p:cNvPr id="24" name="Picture 18" descr="Mckinsey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3438" y="0"/>
            <a:ext cx="164307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Estratégias semelhantes: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Contatam o gestor público;</a:t>
            </a:r>
          </a:p>
          <a:p>
            <a:r>
              <a:rPr lang="pt-BR" dirty="0"/>
              <a:t>Formam diretores, supervisores, coordenadores...</a:t>
            </a:r>
          </a:p>
          <a:p>
            <a:r>
              <a:rPr lang="pt-BR" dirty="0"/>
              <a:t>Replicam nas escolas com materiais estruturados</a:t>
            </a:r>
          </a:p>
          <a:p>
            <a:r>
              <a:rPr lang="pt-BR" dirty="0"/>
              <a:t>Cartilhas</a:t>
            </a:r>
          </a:p>
          <a:p>
            <a:r>
              <a:rPr lang="pt-BR" dirty="0"/>
              <a:t>Avaliam os resultados</a:t>
            </a:r>
          </a:p>
          <a:p>
            <a:r>
              <a:rPr lang="pt-BR" dirty="0"/>
              <a:t>Disseminam em larga escala.</a:t>
            </a:r>
          </a:p>
        </p:txBody>
      </p:sp>
    </p:spTree>
    <p:extLst>
      <p:ext uri="{BB962C8B-B14F-4D97-AF65-F5344CB8AC3E}">
        <p14:creationId xmlns:p14="http://schemas.microsoft.com/office/powerpoint/2010/main" val="10634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Considerações: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A</a:t>
            </a:r>
            <a:r>
              <a:rPr lang="x-none"/>
              <a:t>vançam as formas de </a:t>
            </a:r>
            <a:r>
              <a:rPr lang="x-none" smtClean="0"/>
              <a:t>privatização </a:t>
            </a:r>
            <a:r>
              <a:rPr lang="x-none"/>
              <a:t>que vêm </a:t>
            </a:r>
            <a:r>
              <a:rPr lang="x-none">
                <a:solidFill>
                  <a:srgbClr val="FF0000"/>
                </a:solidFill>
              </a:rPr>
              <a:t>alterando a maneira como a educação é planejada, organizada, gerida e como o currículo é definido.</a:t>
            </a:r>
            <a:r>
              <a:rPr lang="x-none"/>
              <a:t> Também altera a forma como o desempenho dos alunos é avaliado. </a:t>
            </a:r>
            <a:endParaRPr lang="pt-BR" dirty="0"/>
          </a:p>
          <a:p>
            <a:pPr algn="just">
              <a:buNone/>
            </a:pPr>
            <a:endParaRPr lang="pt-BR" dirty="0"/>
          </a:p>
          <a:p>
            <a:pPr algn="just"/>
            <a:r>
              <a:rPr lang="x-none"/>
              <a:t>Nessa mesma abordagem, essas tendências </a:t>
            </a:r>
            <a:r>
              <a:rPr lang="x-none">
                <a:solidFill>
                  <a:srgbClr val="FF0000"/>
                </a:solidFill>
              </a:rPr>
              <a:t>alteram o conteúdo da educação através da formação dos professores; de gestores escolares, dos termos e condições de contratos dos professores; da natureza das atividades das escolas no cotidiano. </a:t>
            </a:r>
            <a:endParaRPr lang="pt-BR" dirty="0">
              <a:solidFill>
                <a:srgbClr val="FF0000"/>
              </a:solidFill>
            </a:endParaRPr>
          </a:p>
          <a:p>
            <a:pPr algn="just"/>
            <a:endParaRPr lang="pt-BR" dirty="0"/>
          </a:p>
          <a:p>
            <a:pPr algn="just"/>
            <a:r>
              <a:rPr lang="x-none"/>
              <a:t>O investimento pelas empresas privadas na formação dos professores e gestores e a alteração da lógica de gestão, </a:t>
            </a:r>
            <a:r>
              <a:rPr lang="x-none">
                <a:solidFill>
                  <a:srgbClr val="FF0000"/>
                </a:solidFill>
              </a:rPr>
              <a:t>de democrática para gerencial, é um componente chave da maioria das versões de privatização, ameaçando alterar tanto as formas quanto o conteúdo do trabalho na escola</a:t>
            </a:r>
            <a:r>
              <a:rPr lang="x-none"/>
              <a:t>, atingindo diretamente a cultura escolar e a relação estabelecida entre professores, alunos e comunidade.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	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</a:t>
            </a:r>
            <a:r>
              <a:rPr lang="pt-BR" sz="2800" dirty="0">
                <a:solidFill>
                  <a:srgbClr val="FF0000"/>
                </a:solidFill>
                <a:latin typeface="Alpha54" panose="02000000000000000000" pitchFamily="2" charset="0"/>
              </a:rPr>
              <a:t>A educação é mais do que um direito humano e mais que um sistema pelo qual o conhecimento oficial é transmitido e adquirido. É também mais do que um bem público (ROBERTSON, 2012). </a:t>
            </a:r>
            <a:endParaRPr lang="pt-BR" sz="2800" dirty="0" smtClean="0">
              <a:solidFill>
                <a:srgbClr val="FF0000"/>
              </a:solidFill>
              <a:latin typeface="Alpha54" panose="02000000000000000000" pitchFamily="2" charset="0"/>
            </a:endParaRPr>
          </a:p>
          <a:p>
            <a:pPr algn="just"/>
            <a:r>
              <a:rPr lang="pt-BR" sz="2800" dirty="0" smtClean="0">
                <a:solidFill>
                  <a:srgbClr val="FF0000"/>
                </a:solidFill>
                <a:latin typeface="Alpha54" panose="02000000000000000000" pitchFamily="2" charset="0"/>
              </a:rPr>
              <a:t>“</a:t>
            </a:r>
            <a:r>
              <a:rPr lang="pt-BR" sz="2800" dirty="0">
                <a:solidFill>
                  <a:srgbClr val="FF0000"/>
                </a:solidFill>
                <a:latin typeface="Alpha54" panose="02000000000000000000" pitchFamily="2" charset="0"/>
              </a:rPr>
              <a:t>É</a:t>
            </a:r>
            <a:r>
              <a:rPr lang="pt-BR" sz="2800" dirty="0" smtClean="0">
                <a:solidFill>
                  <a:srgbClr val="FF0000"/>
                </a:solidFill>
                <a:latin typeface="Alpha54" panose="02000000000000000000" pitchFamily="2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lpha54" panose="02000000000000000000" pitchFamily="2" charset="0"/>
              </a:rPr>
              <a:t>um espaço altamente disputado, de condição pública e potencialmente emancipatória, importante para o nosso futuro, mas cujo próprio poder de decisão acerca desses valores é questionado” (idem, p.299).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7FE154-7102-4A95-BD6C-C6002737AD5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As mudanças que vêm ocorrendo na gestão da educação nos últimos anos mostram que essas não são apenas alterações técnicas. 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Há introdução de uma nova cultura com uma nova linguagem, um novo conjunto de incentivos e um novo conjunto de papéis, posições e identidades.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Dessa forma, modifica-se, consequentemente, o significado </a:t>
            </a:r>
            <a:r>
              <a:rPr lang="pt-BR" dirty="0">
                <a:solidFill>
                  <a:srgbClr val="FF0000"/>
                </a:solidFill>
              </a:rPr>
              <a:t>da educação, alterando o significado de ser um professor, aluno, pai, formando uma visão hegemônica mercantil. 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/>
              <a:t>Não são simplesmente os serviços de educação e de ensino que estão sujeitas a formas de privatização: </a:t>
            </a:r>
            <a:r>
              <a:rPr lang="pt-BR" dirty="0">
                <a:solidFill>
                  <a:srgbClr val="FF0000"/>
                </a:solidFill>
              </a:rPr>
              <a:t>a própria política de educação - por meio de assessorias, consultorias, pesquisas, avaliações e redes de influências.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223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7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sz="3600" dirty="0" smtClean="0"/>
              <a:t>Obrigado!</a:t>
            </a:r>
          </a:p>
          <a:p>
            <a:pPr algn="ctr"/>
            <a:r>
              <a:rPr lang="pt-BR" sz="3600" dirty="0" smtClean="0"/>
              <a:t>caetanoraquel2013@gmail.com</a:t>
            </a:r>
            <a:endParaRPr lang="pt-B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24749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473077" cy="133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5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sz="2800" dirty="0" smtClean="0"/>
              <a:t>Por </a:t>
            </a:r>
            <a:r>
              <a:rPr lang="pt-BR" sz="2800" dirty="0"/>
              <a:t>ser um </a:t>
            </a:r>
            <a:r>
              <a:rPr lang="pt-BR" sz="2800" dirty="0">
                <a:solidFill>
                  <a:srgbClr val="FF0000"/>
                </a:solidFill>
              </a:rPr>
              <a:t>espaço disputado por visões antagônicas,</a:t>
            </a:r>
            <a:r>
              <a:rPr lang="pt-BR" sz="2800" b="1" dirty="0"/>
              <a:t> </a:t>
            </a:r>
            <a:r>
              <a:rPr lang="pt-BR" sz="2800" dirty="0"/>
              <a:t>é cada vez mais crescente a tendência dos governos de introduzir formas de privatização na educação pública ou em setores da educação pública. </a:t>
            </a:r>
            <a:endParaRPr lang="pt-BR" sz="2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7FE154-7102-4A95-BD6C-C6002737AD5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34963"/>
            <a:ext cx="7669213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827584" y="1484784"/>
            <a:ext cx="7127875" cy="34563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Comic Sans MS" pitchFamily="66" charset="0"/>
              </a:rPr>
              <a:t>QUE SUJEITO ESTA </a:t>
            </a:r>
            <a:r>
              <a:rPr lang="pt-BR" altLang="pt-BR" sz="2400" b="1" dirty="0" smtClean="0">
                <a:latin typeface="Comic Sans MS" pitchFamily="66" charset="0"/>
              </a:rPr>
              <a:t>ESCOLA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latin typeface="Comic Sans MS" pitchFamily="66" charset="0"/>
              </a:rPr>
              <a:t> </a:t>
            </a:r>
            <a:r>
              <a:rPr lang="pt-BR" altLang="pt-BR" sz="2400" b="1" dirty="0">
                <a:latin typeface="Comic Sans MS" pitchFamily="66" charset="0"/>
              </a:rPr>
              <a:t>VAI FORMAR?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Comic Sans MS" pitchFamily="66" charset="0"/>
              </a:rPr>
              <a:t>QUAL O PROJETO QUE </a:t>
            </a:r>
            <a:r>
              <a:rPr lang="pt-BR" altLang="pt-BR" sz="2400" b="1" dirty="0" smtClean="0">
                <a:latin typeface="Comic Sans MS" pitchFamily="66" charset="0"/>
              </a:rPr>
              <a:t>QUEREMOS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latin typeface="Comic Sans MS" pitchFamily="66" charset="0"/>
              </a:rPr>
              <a:t> </a:t>
            </a:r>
            <a:r>
              <a:rPr lang="pt-BR" altLang="pt-BR" sz="2400" b="1" dirty="0">
                <a:latin typeface="Comic Sans MS" pitchFamily="66" charset="0"/>
              </a:rPr>
              <a:t>PARA A EDUCAÇÃO?</a:t>
            </a:r>
          </a:p>
        </p:txBody>
      </p:sp>
    </p:spTree>
    <p:extLst>
      <p:ext uri="{BB962C8B-B14F-4D97-AF65-F5344CB8AC3E}">
        <p14:creationId xmlns:p14="http://schemas.microsoft.com/office/powerpoint/2010/main" val="7861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395536" y="4869159"/>
            <a:ext cx="8386300" cy="158417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556" y="4653136"/>
            <a:ext cx="8229600" cy="1652058"/>
          </a:xfrm>
        </p:spPr>
        <p:txBody>
          <a:bodyPr>
            <a:normAutofit/>
          </a:bodyPr>
          <a:lstStyle/>
          <a:p>
            <a:endParaRPr lang="pt-BR" sz="2000" dirty="0" smtClean="0"/>
          </a:p>
          <a:p>
            <a:pPr algn="just"/>
            <a:r>
              <a:rPr lang="x-none" sz="1800" b="1">
                <a:latin typeface="Arial" panose="020B0604020202020204" pitchFamily="34" charset="0"/>
                <a:cs typeface="Arial" panose="020B0604020202020204" pitchFamily="34" charset="0"/>
              </a:rPr>
              <a:t>A falta de produtividade da escola (FRIGOTTO, 2010) vem alicerçando as justificativas para a expansão do setor privado e do terceiro setor mercantil, mediando a produtividade para o mercado e introduzindo formas de privatização da escola pública.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879922" y="139530"/>
            <a:ext cx="2664296" cy="10731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Alteram as estruturas da escola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1107" y="2005846"/>
            <a:ext cx="3273733" cy="9361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Reformas educacionais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8907" y="676126"/>
            <a:ext cx="3240360" cy="9361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Reformas gestão pública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999213" y="1654416"/>
            <a:ext cx="2484276" cy="11216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Mudanças administrativas</a:t>
            </a:r>
          </a:p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pedagógicas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999213" y="3068960"/>
            <a:ext cx="2664296" cy="1293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Modelo empresarial = Princípios gerenciais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rot="5400000">
            <a:off x="4982247" y="2670075"/>
            <a:ext cx="518205" cy="57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4982248" y="1150411"/>
            <a:ext cx="518205" cy="57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6831448" y="1654416"/>
            <a:ext cx="2061032" cy="10480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PRÁTICA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PEDAGÓGICA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6447216" y="1855864"/>
            <a:ext cx="518205" cy="57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 para a direita 18"/>
          <p:cNvSpPr/>
          <p:nvPr/>
        </p:nvSpPr>
        <p:spPr>
          <a:xfrm>
            <a:off x="3035737" y="1564273"/>
            <a:ext cx="518205" cy="57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8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No contexto brasileiro, o  repasse das políticas sociais ao Terceiro Setor e o que denominamos de terceiro setor mercantil(PERONI,2013) ou  privado é uma das estratégias utilizadas pelo Estado.</a:t>
            </a:r>
          </a:p>
          <a:p>
            <a:pPr algn="just"/>
            <a:r>
              <a:rPr lang="pt-BR" dirty="0"/>
              <a:t>O Estado abre espaço para atuação das instituições não estatais, como ONGs, fundações, institutos e mais recentemente através das </a:t>
            </a:r>
            <a:r>
              <a:rPr lang="pt-BR" dirty="0" err="1"/>
              <a:t>OSs</a:t>
            </a:r>
            <a:r>
              <a:rPr lang="pt-BR" dirty="0"/>
              <a:t>-Organizações Sociais. 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4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7624" y="1124744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E</a:t>
            </a:r>
            <a:r>
              <a:rPr lang="pt-BR" sz="3200" dirty="0" smtClean="0"/>
              <a:t>ssa </a:t>
            </a:r>
            <a:r>
              <a:rPr lang="pt-BR" sz="3200" dirty="0"/>
              <a:t>convergência tem um preço: a </a:t>
            </a:r>
            <a:r>
              <a:rPr lang="pt-BR" sz="3200" dirty="0" err="1"/>
              <a:t>economicização</a:t>
            </a:r>
            <a:r>
              <a:rPr lang="pt-BR" sz="3200" dirty="0"/>
              <a:t> ou </a:t>
            </a:r>
            <a:r>
              <a:rPr lang="pt-BR" sz="3200" dirty="0" err="1"/>
              <a:t>mercadização</a:t>
            </a:r>
            <a:r>
              <a:rPr lang="pt-BR" sz="3200" dirty="0"/>
              <a:t> do setor público, ou seja, a transformação do setor público em um empreendimento econômico (</a:t>
            </a:r>
            <a:r>
              <a:rPr lang="pt-BR" sz="3200" dirty="0" err="1"/>
              <a:t>Kissler</a:t>
            </a:r>
            <a:r>
              <a:rPr lang="pt-BR" sz="3200" dirty="0"/>
              <a:t>; </a:t>
            </a:r>
            <a:r>
              <a:rPr lang="pt-BR" sz="3200" dirty="0" err="1"/>
              <a:t>Heidemann</a:t>
            </a:r>
            <a:r>
              <a:rPr lang="pt-BR" sz="3200" dirty="0"/>
              <a:t>, 2006)</a:t>
            </a:r>
          </a:p>
        </p:txBody>
      </p:sp>
    </p:spTree>
    <p:extLst>
      <p:ext uri="{BB962C8B-B14F-4D97-AF65-F5344CB8AC3E}">
        <p14:creationId xmlns:p14="http://schemas.microsoft.com/office/powerpoint/2010/main" val="398806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Essas instituições assumem o papel do Estado </a:t>
            </a:r>
            <a:r>
              <a:rPr lang="pt-BR" sz="3200" dirty="0">
                <a:solidFill>
                  <a:srgbClr val="FF0000"/>
                </a:solidFill>
              </a:rPr>
              <a:t>na </a:t>
            </a:r>
            <a:r>
              <a:rPr lang="pt-BR" sz="3200" dirty="0" smtClean="0">
                <a:solidFill>
                  <a:srgbClr val="FF0000"/>
                </a:solidFill>
              </a:rPr>
              <a:t>elaboração e direção </a:t>
            </a:r>
            <a:r>
              <a:rPr lang="pt-BR" sz="3200" dirty="0">
                <a:solidFill>
                  <a:srgbClr val="FF0000"/>
                </a:solidFill>
              </a:rPr>
              <a:t>de políticas, execução de programas, projetos e ações,</a:t>
            </a:r>
            <a:r>
              <a:rPr lang="pt-BR" sz="3200" dirty="0"/>
              <a:t> denominadas por Ball e </a:t>
            </a:r>
            <a:r>
              <a:rPr lang="pt-BR" sz="3200" dirty="0" err="1"/>
              <a:t>Youndel</a:t>
            </a:r>
            <a:r>
              <a:rPr lang="pt-BR" sz="3200" dirty="0"/>
              <a:t>(2008) como </a:t>
            </a:r>
            <a:r>
              <a:rPr lang="pt-BR" sz="3200" dirty="0" err="1"/>
              <a:t>exo</a:t>
            </a:r>
            <a:r>
              <a:rPr lang="pt-BR" sz="3200" dirty="0"/>
              <a:t> e </a:t>
            </a:r>
            <a:r>
              <a:rPr lang="pt-BR" sz="3200" dirty="0" err="1"/>
              <a:t>endoprivatização</a:t>
            </a:r>
            <a:r>
              <a:rPr lang="pt-BR" sz="3200" dirty="0"/>
              <a:t>. </a:t>
            </a: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531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463</TotalTime>
  <Words>1026</Words>
  <Application>Microsoft Office PowerPoint</Application>
  <PresentationFormat>Apresentação na tela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Default Theme</vt:lpstr>
      <vt:lpstr>OS DESAFIOS DA ESCOLA PÚBLICA E DAS PRÁTICAS EDUCATIVAS FRENTE AS RELAÇÕES   PÚBLICO-PRIVADO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Estratégias semelhantes:</vt:lpstr>
      <vt:lpstr>Considerações: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Notebook</dc:creator>
  <cp:lastModifiedBy>User</cp:lastModifiedBy>
  <cp:revision>23</cp:revision>
  <dcterms:created xsi:type="dcterms:W3CDTF">2016-10-16T18:12:58Z</dcterms:created>
  <dcterms:modified xsi:type="dcterms:W3CDTF">2016-10-18T08:19:38Z</dcterms:modified>
</cp:coreProperties>
</file>