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6" r:id="rId24"/>
    <p:sldId id="288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6BC4E-1058-4A32-9F58-2250726A5741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2F3C-F192-47B5-A4A1-76B53AB21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22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2F3C-F192-47B5-A4A1-76B53AB219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400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61E42D2-CEEE-498C-AFDC-AB700394DDD4}" type="slidenum">
              <a:rPr lang="pt-BR" smtClean="0">
                <a:latin typeface="Arial" charset="0"/>
              </a:rPr>
              <a:pPr eaLnBrk="1" hangingPunct="1"/>
              <a:t>19</a:t>
            </a:fld>
            <a:endParaRPr lang="pt-BR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F6E23113-5355-4EE7-A8CA-BE628058591A}" type="slidenum">
              <a:rPr lang="pt-BR" smtClean="0">
                <a:latin typeface="Arial" charset="0"/>
              </a:rPr>
              <a:pPr eaLnBrk="1" hangingPunct="1"/>
              <a:t>20</a:t>
            </a:fld>
            <a:endParaRPr lang="pt-BR" smtClean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4009B8CA-6DA4-477E-82DB-CE3A4F8FEC42}" type="slidenum">
              <a:rPr lang="pt-BR" smtClean="0">
                <a:latin typeface="Arial" charset="0"/>
              </a:rPr>
              <a:pPr eaLnBrk="1" hangingPunct="1"/>
              <a:t>21</a:t>
            </a:fld>
            <a:endParaRPr lang="pt-BR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A8862E21-E574-4D2D-99A8-52268FB0A98C}" type="slidenum">
              <a:rPr lang="pt-BR" smtClean="0">
                <a:latin typeface="Arial" charset="0"/>
              </a:rPr>
              <a:pPr eaLnBrk="1" hangingPunct="1"/>
              <a:t>23</a:t>
            </a:fld>
            <a:endParaRPr lang="pt-BR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B832B4E-B6A6-488B-8301-719D694C9FE5}" type="slidenum">
              <a:rPr lang="pt-BR" smtClean="0">
                <a:latin typeface="Arial" charset="0"/>
              </a:rPr>
              <a:pPr eaLnBrk="1" hangingPunct="1"/>
              <a:t>7</a:t>
            </a:fld>
            <a:endParaRPr lang="pt-BR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6E2E142-F4FB-43EF-B050-2C29D3B1A14A}" type="slidenum">
              <a:rPr lang="pt-BR" smtClean="0">
                <a:latin typeface="Arial" charset="0"/>
              </a:rPr>
              <a:pPr eaLnBrk="1" hangingPunct="1"/>
              <a:t>13</a:t>
            </a:fld>
            <a:endParaRPr lang="pt-BR" smtClean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15729C2-E9E3-4982-8615-6BC82F0F4630}" type="slidenum">
              <a:rPr lang="pt-BR" smtClean="0">
                <a:latin typeface="Arial" charset="0"/>
              </a:rPr>
              <a:pPr eaLnBrk="1" hangingPunct="1"/>
              <a:t>17</a:t>
            </a:fld>
            <a:endParaRPr lang="pt-BR" smtClean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A4327F2-B9D3-4FAF-8EE2-55AC784E0B75}" type="slidenum">
              <a:rPr lang="pt-BR" smtClean="0">
                <a:latin typeface="Arial" charset="0"/>
              </a:rPr>
              <a:pPr eaLnBrk="1" hangingPunct="1"/>
              <a:t>18</a:t>
            </a:fld>
            <a:endParaRPr lang="pt-BR" smtClean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34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0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20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73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59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90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82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21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04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18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CA91-8329-4B66-A24D-E725263D5A1C}" type="datetimeFigureOut">
              <a:rPr lang="pt-BR" smtClean="0"/>
              <a:t>17/10/2016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9C60-C85F-4FCA-A22C-5358D6FE7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59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B050"/>
                </a:solidFill>
              </a:rPr>
              <a:t>Escola Pública: </a:t>
            </a:r>
            <a:br>
              <a:rPr lang="pt-BR" sz="3200" dirty="0" smtClean="0">
                <a:solidFill>
                  <a:srgbClr val="00B050"/>
                </a:solidFill>
              </a:rPr>
            </a:br>
            <a:r>
              <a:rPr lang="pt-BR" sz="3200" dirty="0" smtClean="0">
                <a:solidFill>
                  <a:srgbClr val="00B050"/>
                </a:solidFill>
              </a:rPr>
              <a:t>palco privilegiado da prática educativa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000" b="1" dirty="0" smtClean="0"/>
              <a:t>DESAFIOS DOS GESTORES:</a:t>
            </a:r>
          </a:p>
          <a:p>
            <a:pPr marL="0" indent="0" algn="ctr">
              <a:buNone/>
            </a:pPr>
            <a:r>
              <a:rPr lang="pt-BR" sz="4000" b="1" dirty="0" smtClean="0"/>
              <a:t>A FORMAÇÃO DOS FORMADORES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2800" dirty="0" smtClean="0"/>
              <a:t>SINPEEM – out/2016</a:t>
            </a:r>
          </a:p>
          <a:p>
            <a:pPr marL="0" indent="0" algn="ctr">
              <a:buNone/>
            </a:pPr>
            <a:r>
              <a:rPr lang="pt-BR" sz="2800" dirty="0" smtClean="0"/>
              <a:t>Mediador: Prof. Vasco Moretto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9188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/>
              <a:t>COMO AVALIAR A APRENDIZAGEM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1043608" y="1484784"/>
            <a:ext cx="7732165" cy="4320480"/>
          </a:xfrm>
          <a:prstGeom prst="rect">
            <a:avLst/>
          </a:prstGeom>
          <a:ln w="9360">
            <a:solidFill>
              <a:schemeClr val="hlink"/>
            </a:solidFill>
            <a:miter lim="800000"/>
            <a:headEnd/>
            <a:tailEnd/>
          </a:ln>
        </p:spPr>
        <p:txBody>
          <a:bodyPr lIns="92160" tIns="46080" rIns="92160" bIns="46080"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</a:pPr>
            <a:r>
              <a:rPr lang="en-GB" sz="2800" dirty="0" smtClean="0">
                <a:latin typeface="Times New Roman" pitchFamily="18" charset="0"/>
              </a:rPr>
              <a:t>GRANDES QUESTÕES: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Wingdings" pitchFamily="2" charset="2"/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1)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Será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que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nossos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alunos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transformam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informações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conhecimentos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? </a:t>
            </a: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GB" sz="2400" dirty="0" smtClean="0">
                <a:latin typeface="Times New Roman" pitchFamily="18" charset="0"/>
              </a:rPr>
              <a:t>	-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diante</a:t>
            </a:r>
            <a:r>
              <a:rPr lang="en-GB" sz="2400" dirty="0" smtClean="0">
                <a:latin typeface="Times New Roman" pitchFamily="18" charset="0"/>
              </a:rPr>
              <a:t> de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GB" sz="2400" dirty="0" smtClean="0">
                <a:latin typeface="Times New Roman" pitchFamily="18" charset="0"/>
              </a:rPr>
              <a:t> e de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b</a:t>
            </a:r>
            <a:endParaRPr lang="en-GB" sz="24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Wingdings" pitchFamily="2" charset="2"/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2)As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informações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que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passamos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são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corretas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Wingdings" pitchFamily="2" charset="2"/>
              <a:buNone/>
            </a:pPr>
            <a:r>
              <a:rPr lang="en-GB" sz="2400" dirty="0" smtClean="0">
                <a:solidFill>
                  <a:srgbClr val="99FF33"/>
                </a:solidFill>
              </a:rPr>
              <a:t>	</a:t>
            </a:r>
            <a:r>
              <a:rPr lang="en-GB" sz="2400" dirty="0" smtClean="0"/>
              <a:t>- </a:t>
            </a:r>
            <a:r>
              <a:rPr lang="en-GB" sz="2400" dirty="0" smtClean="0">
                <a:latin typeface="Times New Roman" pitchFamily="18" charset="0"/>
              </a:rPr>
              <a:t>O </a:t>
            </a:r>
            <a:r>
              <a:rPr lang="en-GB" sz="2400" dirty="0" err="1" smtClean="0">
                <a:latin typeface="Times New Roman" pitchFamily="18" charset="0"/>
              </a:rPr>
              <a:t>que</a:t>
            </a:r>
            <a:r>
              <a:rPr lang="en-GB" sz="2400" dirty="0" smtClean="0">
                <a:latin typeface="Times New Roman" pitchFamily="18" charset="0"/>
              </a:rPr>
              <a:t> é </a:t>
            </a:r>
            <a:r>
              <a:rPr lang="en-GB" sz="2400" dirty="0" err="1" smtClean="0">
                <a:latin typeface="Times New Roman" pitchFamily="18" charset="0"/>
              </a:rPr>
              <a:t>uma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ilha</a:t>
            </a:r>
            <a:r>
              <a:rPr lang="en-GB" sz="2400" dirty="0" smtClean="0">
                <a:latin typeface="Times New Roman" pitchFamily="18" charset="0"/>
              </a:rPr>
              <a:t>?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GB" sz="2400" dirty="0" smtClean="0">
                <a:latin typeface="Times New Roman" pitchFamily="18" charset="0"/>
              </a:rPr>
              <a:t>	- </a:t>
            </a:r>
            <a:r>
              <a:rPr lang="en-GB" sz="2400" dirty="0" err="1" smtClean="0">
                <a:latin typeface="Times New Roman" pitchFamily="18" charset="0"/>
              </a:rPr>
              <a:t>Qual</a:t>
            </a:r>
            <a:r>
              <a:rPr lang="en-GB" sz="2400" dirty="0" smtClean="0">
                <a:latin typeface="Times New Roman" pitchFamily="18" charset="0"/>
              </a:rPr>
              <a:t> a </a:t>
            </a:r>
            <a:r>
              <a:rPr lang="en-GB" sz="2400" dirty="0" err="1" smtClean="0">
                <a:latin typeface="Times New Roman" pitchFamily="18" charset="0"/>
              </a:rPr>
              <a:t>fórmula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para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achar</a:t>
            </a:r>
            <a:r>
              <a:rPr lang="en-GB" sz="2400" dirty="0" smtClean="0">
                <a:latin typeface="Times New Roman" pitchFamily="18" charset="0"/>
              </a:rPr>
              <a:t> a </a:t>
            </a:r>
            <a:r>
              <a:rPr lang="en-GB" sz="2400" dirty="0" err="1" smtClean="0">
                <a:latin typeface="Times New Roman" pitchFamily="18" charset="0"/>
              </a:rPr>
              <a:t>área</a:t>
            </a:r>
            <a:r>
              <a:rPr lang="en-GB" sz="2400" dirty="0" smtClean="0">
                <a:latin typeface="Times New Roman" pitchFamily="18" charset="0"/>
              </a:rPr>
              <a:t> de um </a:t>
            </a:r>
            <a:r>
              <a:rPr lang="en-GB" sz="2400" dirty="0" err="1" smtClean="0">
                <a:latin typeface="Times New Roman" pitchFamily="18" charset="0"/>
              </a:rPr>
              <a:t>triângulo</a:t>
            </a:r>
            <a:r>
              <a:rPr lang="en-GB" sz="2400" dirty="0" smtClean="0">
                <a:latin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buFont typeface="Wingdings" pitchFamily="2" charset="2"/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3)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nossas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provas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cobramos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informações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ou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avaliamos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a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construção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de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</a:rPr>
              <a:t>conhecimentos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0446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822960" y="365760"/>
            <a:ext cx="7997512" cy="830992"/>
          </a:xfrm>
        </p:spPr>
        <p:txBody>
          <a:bodyPr lIns="92160" tIns="46080" rIns="92160" bIns="46080" anchor="ctr">
            <a:noAutofit/>
          </a:bodyPr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latin typeface="Times New Roman" pitchFamily="18" charset="0"/>
              </a:rPr>
              <a:t>Análise</a:t>
            </a:r>
            <a:r>
              <a:rPr lang="en-GB" sz="3200" dirty="0" smtClean="0">
                <a:latin typeface="Times New Roman" pitchFamily="18" charset="0"/>
              </a:rPr>
              <a:t> de </a:t>
            </a:r>
            <a:r>
              <a:rPr lang="en-GB" sz="3200" dirty="0" err="1" smtClean="0">
                <a:latin typeface="Times New Roman" pitchFamily="18" charset="0"/>
              </a:rPr>
              <a:t>questões</a:t>
            </a:r>
            <a:r>
              <a:rPr lang="en-GB" sz="3200" dirty="0" smtClean="0">
                <a:latin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</a:rPr>
              <a:t>encontradas</a:t>
            </a:r>
            <a:r>
              <a:rPr lang="en-GB" sz="3200" dirty="0" smtClean="0">
                <a:latin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</a:rPr>
              <a:t>em</a:t>
            </a:r>
            <a:r>
              <a:rPr lang="en-GB" sz="3200" dirty="0" smtClean="0">
                <a:latin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</a:rPr>
              <a:t>provas</a:t>
            </a:r>
            <a:r>
              <a:rPr lang="en-GB" sz="3200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1043608" y="1484784"/>
            <a:ext cx="7689591" cy="4800600"/>
          </a:xfrm>
          <a:prstGeom prst="rect">
            <a:avLst/>
          </a:prstGeom>
        </p:spPr>
        <p:txBody>
          <a:bodyPr lIns="92160" tIns="46080" rIns="92160" bIns="46080"/>
          <a:lstStyle/>
          <a:p>
            <a:pPr marL="0" indent="0" eaLnBrk="1" hangingPunct="1">
              <a:spcBef>
                <a:spcPts val="7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Relacione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o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das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aranhas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venenosas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	1.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aranha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marrom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	(   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Latrodectes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	2.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armadeira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			(   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Lycosa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	3.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tarântula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			(   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Loxóceles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	4.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viuva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negra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		(   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Ortognata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	5.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Caranguejeira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	(   )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Phoneutria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604838" indent="-604838" eaLnBrk="1" hangingPunct="1">
              <a:spcBef>
                <a:spcPts val="700"/>
              </a:spcBef>
              <a:buFont typeface="Wingdings" pitchFamily="2" charset="2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2. Cite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todas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as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capitanias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hereditárias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seus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respectivos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donatários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3661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7992888" cy="4869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pPr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3. COMPLETE: As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cidades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Finícias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eram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chefiadas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por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um _______,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que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governava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com o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apoio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de ________,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como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______,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_______ 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membros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do _____.</a:t>
            </a:r>
          </a:p>
          <a:p>
            <a:pPr algn="just"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Pela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manhã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funcionários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da cantina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colcaram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geladeira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72,3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latas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refrigerante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para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gelar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À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tarde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foram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colocadas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8,7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latas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Quantas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latas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foram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colocadas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geladeira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eaLnBrk="1" hangingPunct="1">
              <a:spcBef>
                <a:spcPts val="700"/>
              </a:spcBef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Calibri" pitchFamily="34" charset="0"/>
              </a:rPr>
              <a:t>5. A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área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da </a:t>
            </a:r>
            <a:r>
              <a:rPr lang="en-GB" sz="3200" dirty="0" err="1" smtClean="0">
                <a:latin typeface="Calibri" pitchFamily="34" charset="0"/>
                <a:cs typeface="Calibri" pitchFamily="34" charset="0"/>
              </a:rPr>
              <a:t>superfície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da Terra é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cerca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de … Km</a:t>
            </a:r>
            <a:r>
              <a:rPr lang="en-GB" sz="28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067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260648"/>
            <a:ext cx="7704855" cy="11557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pt-BR" sz="2400" dirty="0" smtClean="0">
                <a:solidFill>
                  <a:srgbClr val="0B5395"/>
                </a:solidFill>
              </a:rPr>
              <a:t>QUESTÕES COM PROBLEMAS DE LINGUAGEM NO COMANDO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1556792"/>
            <a:ext cx="7704856" cy="4895850"/>
          </a:xfrm>
        </p:spPr>
        <p:txBody>
          <a:bodyPr lIns="92075" tIns="46038" rIns="92075" bIns="46038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QUESTÃO: </a:t>
            </a:r>
            <a:r>
              <a:rPr lang="pt-BR" sz="2000" u="sng" dirty="0" smtClean="0">
                <a:latin typeface="Calibri" pitchFamily="34" charset="0"/>
                <a:cs typeface="Calibri" pitchFamily="34" charset="0"/>
              </a:rPr>
              <a:t>Como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 é a organização das abelhas numa </a:t>
            </a:r>
            <a:r>
              <a:rPr lang="pt-BR" sz="2000" dirty="0" err="1" smtClean="0">
                <a:latin typeface="Calibri" pitchFamily="34" charset="0"/>
                <a:cs typeface="Calibri" pitchFamily="34" charset="0"/>
              </a:rPr>
              <a:t>colméia</a:t>
            </a:r>
            <a:r>
              <a:rPr lang="pt-BR" sz="2000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RESPOSTAS: </a:t>
            </a:r>
            <a:r>
              <a:rPr lang="pt-BR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“É joia”; “É maravilhosa”; “É muito legal”.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OUTRA FORMA DE PERGUNTAR: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	Vimos, em nossas aulas de ciências, como é maravilhosa a organização das abelhas numa colmeia, pois cada grupo de elementos da colmeia tem uma função específica, para que o todo funcione em harmonia. Partindo desta ideia: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a) Escreva a função de, ao menos, quatro grupos de elementos da colmeia;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pt-BR" sz="2000" dirty="0" smtClean="0">
                <a:latin typeface="Calibri" pitchFamily="34" charset="0"/>
                <a:cs typeface="Calibri" pitchFamily="34" charset="0"/>
              </a:rPr>
              <a:t>b) Faça um paralelo entre o funcionamento da colmeia e o de nossa escola, no tocante ao cumprimento das funções de cada um.</a:t>
            </a:r>
          </a:p>
        </p:txBody>
      </p:sp>
    </p:spTree>
    <p:extLst>
      <p:ext uri="{BB962C8B-B14F-4D97-AF65-F5344CB8AC3E}">
        <p14:creationId xmlns:p14="http://schemas.microsoft.com/office/powerpoint/2010/main" val="32453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365760"/>
            <a:ext cx="7776864" cy="90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Questão não ética ... (em </a:t>
            </a:r>
            <a:r>
              <a:rPr lang="pt-BR" sz="3100" dirty="0" err="1" smtClean="0"/>
              <a:t>Tocantinópolis-TO</a:t>
            </a:r>
            <a:r>
              <a:rPr lang="pt-BR" sz="3100" dirty="0" smtClean="0"/>
              <a:t>)</a:t>
            </a:r>
            <a:br>
              <a:rPr lang="pt-BR" sz="31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700808"/>
            <a:ext cx="7920880" cy="4525963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400" dirty="0" smtClean="0"/>
              <a:t>QUESTÃO: O Oceano Atlântico banha a costa brasileira desde ______ até _______</a:t>
            </a:r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>RESPOSTA: Desde </a:t>
            </a:r>
            <a:r>
              <a:rPr lang="pt-BR" sz="2400" dirty="0" smtClean="0">
                <a:solidFill>
                  <a:srgbClr val="FF0000"/>
                </a:solidFill>
              </a:rPr>
              <a:t>ANTES DE CRISTO </a:t>
            </a:r>
            <a:r>
              <a:rPr lang="pt-BR" sz="2400" dirty="0" smtClean="0"/>
              <a:t>até </a:t>
            </a:r>
            <a:r>
              <a:rPr lang="pt-BR" sz="2400" dirty="0" smtClean="0">
                <a:solidFill>
                  <a:srgbClr val="FF0000"/>
                </a:solidFill>
              </a:rPr>
              <a:t>HOJE</a:t>
            </a:r>
          </a:p>
          <a:p>
            <a:pPr>
              <a:buFont typeface="Wingdings" pitchFamily="2" charset="2"/>
              <a:buNone/>
            </a:pPr>
            <a:endParaRPr lang="pt-BR" sz="2400" dirty="0" smtClean="0"/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>OUTRA FORMA DE PERGUNTAR:</a:t>
            </a:r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>	“A costa brasileira é banhada pelo Oceano Atlântico indo desde o estado do _________ até o estado do ___________.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7300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Cuidado com a linguagem 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916832"/>
            <a:ext cx="7848872" cy="396044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pt-BR" sz="2400" dirty="0" smtClean="0"/>
              <a:t>QUESTÃO: Quais são os três Poderes da República e qual sua obrigação?</a:t>
            </a:r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>RESPOSTA: Poder Legislativo, Poder Executivo e Poder Judiciário </a:t>
            </a:r>
            <a:r>
              <a:rPr lang="pt-BR" sz="2400" dirty="0" smtClean="0">
                <a:solidFill>
                  <a:srgbClr val="FF0000"/>
                </a:solidFill>
              </a:rPr>
              <a:t>e minha obrigação é estudar os três.</a:t>
            </a:r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>SUGESTÃO: Quais os três poderes da República? Explique qual a obrigação fundamental de cada um deles.</a:t>
            </a:r>
          </a:p>
        </p:txBody>
      </p:sp>
    </p:spTree>
    <p:extLst>
      <p:ext uri="{BB962C8B-B14F-4D97-AF65-F5344CB8AC3E}">
        <p14:creationId xmlns:p14="http://schemas.microsoft.com/office/powerpoint/2010/main" val="56722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1043608" y="428625"/>
            <a:ext cx="7749555" cy="1033463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 criança opera no concreto ... </a:t>
            </a:r>
            <a:r>
              <a:rPr lang="pt-BR" sz="3200" dirty="0" err="1" smtClean="0"/>
              <a:t>centração</a:t>
            </a:r>
            <a:endParaRPr lang="pt-BR" sz="3200" dirty="0" smtClean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700808"/>
            <a:ext cx="7520062" cy="3384376"/>
          </a:xfrm>
        </p:spPr>
        <p:txBody>
          <a:bodyPr>
            <a:noAutofit/>
          </a:bodyPr>
          <a:lstStyle/>
          <a:p>
            <a:r>
              <a:rPr lang="pt-BR" sz="2800" dirty="0" smtClean="0"/>
              <a:t>Questão: “Você tinha 10 balas, ganhou outras 20 balas. Você ficou com ______”</a:t>
            </a:r>
          </a:p>
          <a:p>
            <a:r>
              <a:rPr lang="pt-BR" sz="2800" dirty="0" smtClean="0"/>
              <a:t>Resposta: “ ... </a:t>
            </a:r>
            <a:r>
              <a:rPr lang="pt-BR" sz="2800" dirty="0" smtClean="0">
                <a:solidFill>
                  <a:srgbClr val="FF0000"/>
                </a:solidFill>
              </a:rPr>
              <a:t>TENTE</a:t>
            </a:r>
            <a:r>
              <a:rPr lang="pt-BR" sz="2800" dirty="0" smtClean="0"/>
              <a:t>”. </a:t>
            </a:r>
          </a:p>
          <a:p>
            <a:r>
              <a:rPr lang="pt-BR" sz="2800" dirty="0" smtClean="0"/>
              <a:t>Sugestão:</a:t>
            </a:r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 “Você tinha 10 balas, ganhou outras 20 balas. Você ficou com ______ balas.</a:t>
            </a:r>
          </a:p>
        </p:txBody>
      </p:sp>
    </p:spTree>
    <p:extLst>
      <p:ext uri="{BB962C8B-B14F-4D97-AF65-F5344CB8AC3E}">
        <p14:creationId xmlns:p14="http://schemas.microsoft.com/office/powerpoint/2010/main" val="9827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7620000" cy="1295400"/>
          </a:xfrm>
        </p:spPr>
        <p:txBody>
          <a:bodyPr lIns="92075" tIns="46038" rIns="92075" bIns="46038">
            <a:normAutofit fontScale="90000"/>
          </a:bodyPr>
          <a:lstStyle/>
          <a:p>
            <a:pPr eaLnBrk="1" hangingPunct="1">
              <a:defRPr/>
            </a:pP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>
              <a:solidFill>
                <a:srgbClr val="FFFF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692696"/>
            <a:ext cx="7776864" cy="4402832"/>
          </a:xfrm>
        </p:spPr>
        <p:txBody>
          <a:bodyPr lIns="92075" tIns="46038" rIns="92075" bIns="46038">
            <a:normAutofit/>
          </a:bodyPr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QUESTÃO: 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>
                <a:solidFill>
                  <a:srgbClr val="C00000"/>
                </a:solidFill>
              </a:rPr>
              <a:t>“Comente a frase de Sócrates: conhece-te a ti mesmo”.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RESPOSTA DA ALUNA: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“Acho uma frase muito profunda, tão profunda que nem consigo captar seu real significado. Mas acho que Sócrates estava certo quando disse a frase, pois sendo um sábio não teria dito besteira. Assim, mesmo que eu nada entenda do que ele disse, tenho certeza que a frase tem um grande significado em todos os aspectos em que for analisada.”</a:t>
            </a:r>
          </a:p>
        </p:txBody>
      </p:sp>
    </p:spTree>
    <p:extLst>
      <p:ext uri="{BB962C8B-B14F-4D97-AF65-F5344CB8AC3E}">
        <p14:creationId xmlns:p14="http://schemas.microsoft.com/office/powerpoint/2010/main" val="244645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980728"/>
            <a:ext cx="7656140" cy="4114800"/>
          </a:xfrm>
        </p:spPr>
        <p:txBody>
          <a:bodyPr lIns="92075" tIns="46038" rIns="92075" bIns="46038">
            <a:normAutofit lnSpcReduction="10000"/>
          </a:bodyPr>
          <a:lstStyle/>
          <a:p>
            <a:pPr marL="273050" indent="-273050" algn="just" eaLnBrk="1" hangingPunct="1">
              <a:buFont typeface="Wingdings" pitchFamily="2" charset="2"/>
              <a:buNone/>
            </a:pPr>
            <a:r>
              <a:rPr lang="pt-BR" sz="2400" dirty="0" smtClean="0"/>
              <a:t>OUTRA FORMA DE PERGUNTAR:</a:t>
            </a:r>
          </a:p>
          <a:p>
            <a:pPr marL="273050" indent="-273050" algn="just" eaLnBrk="1" hangingPunct="1"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algn="just" eaLnBrk="1" hangingPunct="1">
              <a:buFont typeface="Wingdings" pitchFamily="2" charset="2"/>
              <a:buNone/>
            </a:pPr>
            <a:r>
              <a:rPr lang="pt-BR" sz="2400" dirty="0" smtClean="0"/>
              <a:t>	No estudo que fizemos em Filosofia da Educação, afirmamos que , para haver o desenvolvimento do indivíduo para a cidadania é preciso que ele conheça seu contexto social. Além disso, que ele tenha um profundo conhecimento de si mesmo. Nos debates que fizemos em aula, citamos a frase atribuída a Sócrates: “conhece-te a ti mesmo”. Partindo desta frase e das discussões feitas em aula sobre o assunto, explique o significado da frase no contexto da Filosofia da Educação.</a:t>
            </a:r>
          </a:p>
        </p:txBody>
      </p:sp>
    </p:spTree>
    <p:extLst>
      <p:ext uri="{BB962C8B-B14F-4D97-AF65-F5344CB8AC3E}">
        <p14:creationId xmlns:p14="http://schemas.microsoft.com/office/powerpoint/2010/main" val="2047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052736"/>
            <a:ext cx="7632328" cy="4249737"/>
          </a:xfrm>
        </p:spPr>
        <p:txBody>
          <a:bodyPr lIns="92075" tIns="46038" rIns="92075" bIns="46038">
            <a:normAutofit/>
          </a:bodyPr>
          <a:lstStyle/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QUESTÃO: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“Onde se encontram as brânquias do camarão?”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RESPOSTA: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dirty="0" smtClean="0"/>
              <a:t>		</a:t>
            </a:r>
            <a:r>
              <a:rPr lang="pt-BR" sz="2400" b="1" dirty="0" smtClean="0">
                <a:solidFill>
                  <a:srgbClr val="C00000"/>
                </a:solidFill>
              </a:rPr>
              <a:t>“ No corpo dele.”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OUTRA FORMA DE PERGUNTAR: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Vimos que as brânquias são elementos essenciais para a vida do camarão. Vimos também que, por este motivo, elas se encontram num lugar específico de seu corpo. Descreva a localização.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7872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INTERPRETANDO: </a:t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GESTORES: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Das políticas públicas.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-  Das escolas.</a:t>
            </a:r>
          </a:p>
          <a:p>
            <a:pPr marL="0" indent="0">
              <a:buNone/>
            </a:pPr>
            <a:r>
              <a:rPr lang="pt-BR" dirty="0" smtClean="0"/>
              <a:t>FORMAÇÃO: qual o modelo de escola? para que sociedade?</a:t>
            </a:r>
          </a:p>
          <a:p>
            <a:pPr marL="0" indent="0">
              <a:buNone/>
            </a:pPr>
            <a:r>
              <a:rPr lang="pt-BR" dirty="0" smtClean="0"/>
              <a:t>DOS FORMADORES: qual o perfil do profissional da educação?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35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548680"/>
            <a:ext cx="7727008" cy="4824412"/>
          </a:xfrm>
        </p:spPr>
        <p:txBody>
          <a:bodyPr lIns="92075" tIns="46038" rIns="92075" bIns="46038">
            <a:normAutofit/>
          </a:bodyPr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QUESTÃO: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“Em quantas partes se divide o corpo de um crustáceo”?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RESPOSTA: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           </a:t>
            </a:r>
            <a:r>
              <a:rPr lang="pt-BR" sz="2400" dirty="0" smtClean="0">
                <a:solidFill>
                  <a:srgbClr val="C00000"/>
                </a:solidFill>
              </a:rPr>
              <a:t>“ </a:t>
            </a:r>
            <a:r>
              <a:rPr lang="pt-BR" sz="2400" b="1" dirty="0" smtClean="0">
                <a:solidFill>
                  <a:srgbClr val="C00000"/>
                </a:solidFill>
              </a:rPr>
              <a:t>Depende da cacetada</a:t>
            </a:r>
            <a:r>
              <a:rPr lang="pt-BR" sz="2400" dirty="0" smtClean="0">
                <a:solidFill>
                  <a:srgbClr val="C00000"/>
                </a:solidFill>
              </a:rPr>
              <a:t>.”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OUTRA FORMA DE PERGUNTAR: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Estudamos que nosso corpo se divide em cabeça, tronco e membros (superiores e inferiores). Da mesma forma, o corpo dos crustáceos tem também uma divisão, que utilizamos para estudar os mesmos. Escreva o número de partes e cite a principal característica de cada uma.</a:t>
            </a:r>
          </a:p>
        </p:txBody>
      </p:sp>
    </p:spTree>
    <p:extLst>
      <p:ext uri="{BB962C8B-B14F-4D97-AF65-F5344CB8AC3E}">
        <p14:creationId xmlns:p14="http://schemas.microsoft.com/office/powerpoint/2010/main" val="38004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AutoShape 13"/>
          <p:cNvSpPr>
            <a:spLocks noChangeArrowheads="1"/>
          </p:cNvSpPr>
          <p:nvPr/>
        </p:nvSpPr>
        <p:spPr bwMode="auto">
          <a:xfrm>
            <a:off x="1210340" y="3051091"/>
            <a:ext cx="3048000" cy="1524000"/>
          </a:xfrm>
          <a:prstGeom prst="rt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pt-BR" sz="20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81224" y="260648"/>
            <a:ext cx="5940425" cy="13716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dirty="0" err="1" smtClean="0"/>
              <a:t>Parece</a:t>
            </a:r>
            <a:r>
              <a:rPr lang="en-US" dirty="0" smtClean="0"/>
              <a:t> </a:t>
            </a:r>
            <a:r>
              <a:rPr lang="en-US" dirty="0" err="1" smtClean="0"/>
              <a:t>brincadeira</a:t>
            </a:r>
            <a:r>
              <a:rPr lang="en-US" dirty="0" smtClean="0"/>
              <a:t> …</a:t>
            </a:r>
            <a:endParaRPr lang="pt-BR" dirty="0" smtClean="0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366478" y="3162064"/>
            <a:ext cx="45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 New Roman" charset="0"/>
                <a:cs typeface="Times New Roman" charset="0"/>
              </a:rPr>
              <a:t>x</a:t>
            </a:r>
            <a:endParaRPr lang="pt-BR" sz="3200" dirty="0">
              <a:latin typeface="Times New Roman" charset="0"/>
              <a:cs typeface="Times New Roman" charset="0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1210340" y="3584491"/>
            <a:ext cx="40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charset="0"/>
                <a:cs typeface="Times New Roman" charset="0"/>
              </a:rPr>
              <a:t>3</a:t>
            </a:r>
            <a:endParaRPr lang="pt-B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2140976" y="409037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charset="0"/>
                <a:cs typeface="Times New Roman" charset="0"/>
              </a:rPr>
              <a:t>4</a:t>
            </a:r>
            <a:endParaRPr lang="pt-B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33799" name="Line 8"/>
          <p:cNvSpPr>
            <a:spLocks noChangeShapeType="1"/>
          </p:cNvSpPr>
          <p:nvPr/>
        </p:nvSpPr>
        <p:spPr bwMode="auto">
          <a:xfrm flipH="1" flipV="1">
            <a:off x="2895600" y="3962400"/>
            <a:ext cx="1295400" cy="457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5181600" y="2362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3565525" y="3470275"/>
            <a:ext cx="115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2461290" y="2496234"/>
            <a:ext cx="1797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>
                <a:latin typeface="Calibri" pitchFamily="34" charset="0"/>
                <a:cs typeface="Calibri" pitchFamily="34" charset="0"/>
              </a:rPr>
              <a:t>Tá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cs typeface="Calibri" pitchFamily="34" charset="0"/>
              </a:rPr>
              <a:t>aqui</a:t>
            </a:r>
            <a:endParaRPr lang="pt-B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4749209" y="1640653"/>
            <a:ext cx="3886200" cy="30940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Na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figura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lado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, o “x”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representa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o valor da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medida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da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hipotenusa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do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triângulo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retângulo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Aplicando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o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Teorema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de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Pitágoras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calcule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o valor do “x”.</a:t>
            </a:r>
            <a:endParaRPr lang="pt-B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05" name="Rectangle 19"/>
          <p:cNvSpPr>
            <a:spLocks noChangeArrowheads="1"/>
          </p:cNvSpPr>
          <p:nvPr/>
        </p:nvSpPr>
        <p:spPr bwMode="auto">
          <a:xfrm>
            <a:off x="1210340" y="4269858"/>
            <a:ext cx="311964" cy="299484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33806" name="Text Box 23"/>
          <p:cNvSpPr txBox="1">
            <a:spLocks noChangeArrowheads="1"/>
          </p:cNvSpPr>
          <p:nvPr/>
        </p:nvSpPr>
        <p:spPr bwMode="auto">
          <a:xfrm>
            <a:off x="1042988" y="1676400"/>
            <a:ext cx="237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Encontre o x</a:t>
            </a:r>
          </a:p>
        </p:txBody>
      </p:sp>
      <p:sp>
        <p:nvSpPr>
          <p:cNvPr id="33807" name="Freeform 37"/>
          <p:cNvSpPr>
            <a:spLocks/>
          </p:cNvSpPr>
          <p:nvPr/>
        </p:nvSpPr>
        <p:spPr bwMode="auto">
          <a:xfrm>
            <a:off x="2071904" y="3008906"/>
            <a:ext cx="787400" cy="868362"/>
          </a:xfrm>
          <a:custGeom>
            <a:avLst/>
            <a:gdLst>
              <a:gd name="T0" fmla="*/ 2147483647 w 496"/>
              <a:gd name="T1" fmla="*/ 0 h 547"/>
              <a:gd name="T2" fmla="*/ 2147483647 w 496"/>
              <a:gd name="T3" fmla="*/ 2147483647 h 547"/>
              <a:gd name="T4" fmla="*/ 2147483647 w 496"/>
              <a:gd name="T5" fmla="*/ 2147483647 h 547"/>
              <a:gd name="T6" fmla="*/ 2147483647 w 496"/>
              <a:gd name="T7" fmla="*/ 2147483647 h 547"/>
              <a:gd name="T8" fmla="*/ 2147483647 w 496"/>
              <a:gd name="T9" fmla="*/ 2147483647 h 547"/>
              <a:gd name="T10" fmla="*/ 2147483647 w 496"/>
              <a:gd name="T11" fmla="*/ 2147483647 h 547"/>
              <a:gd name="T12" fmla="*/ 2147483647 w 496"/>
              <a:gd name="T13" fmla="*/ 2147483647 h 547"/>
              <a:gd name="T14" fmla="*/ 2147483647 w 496"/>
              <a:gd name="T15" fmla="*/ 2147483647 h 547"/>
              <a:gd name="T16" fmla="*/ 2147483647 w 496"/>
              <a:gd name="T17" fmla="*/ 2147483647 h 547"/>
              <a:gd name="T18" fmla="*/ 2147483647 w 496"/>
              <a:gd name="T19" fmla="*/ 2147483647 h 547"/>
              <a:gd name="T20" fmla="*/ 2147483647 w 496"/>
              <a:gd name="T21" fmla="*/ 2147483647 h 547"/>
              <a:gd name="T22" fmla="*/ 2147483647 w 496"/>
              <a:gd name="T23" fmla="*/ 2147483647 h 547"/>
              <a:gd name="T24" fmla="*/ 2147483647 w 496"/>
              <a:gd name="T25" fmla="*/ 2147483647 h 547"/>
              <a:gd name="T26" fmla="*/ 2147483647 w 496"/>
              <a:gd name="T27" fmla="*/ 2147483647 h 547"/>
              <a:gd name="T28" fmla="*/ 2147483647 w 496"/>
              <a:gd name="T29" fmla="*/ 2147483647 h 547"/>
              <a:gd name="T30" fmla="*/ 0 w 496"/>
              <a:gd name="T31" fmla="*/ 2147483647 h 54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96"/>
              <a:gd name="T49" fmla="*/ 0 h 547"/>
              <a:gd name="T50" fmla="*/ 496 w 496"/>
              <a:gd name="T51" fmla="*/ 547 h 54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96" h="547">
                <a:moveTo>
                  <a:pt x="224" y="0"/>
                </a:moveTo>
                <a:cubicBezTo>
                  <a:pt x="180" y="15"/>
                  <a:pt x="143" y="82"/>
                  <a:pt x="128" y="128"/>
                </a:cubicBezTo>
                <a:cubicBezTo>
                  <a:pt x="131" y="229"/>
                  <a:pt x="126" y="331"/>
                  <a:pt x="136" y="432"/>
                </a:cubicBezTo>
                <a:cubicBezTo>
                  <a:pt x="141" y="484"/>
                  <a:pt x="226" y="500"/>
                  <a:pt x="264" y="512"/>
                </a:cubicBezTo>
                <a:cubicBezTo>
                  <a:pt x="280" y="517"/>
                  <a:pt x="312" y="528"/>
                  <a:pt x="312" y="528"/>
                </a:cubicBezTo>
                <a:cubicBezTo>
                  <a:pt x="401" y="518"/>
                  <a:pt x="386" y="511"/>
                  <a:pt x="456" y="488"/>
                </a:cubicBezTo>
                <a:cubicBezTo>
                  <a:pt x="481" y="414"/>
                  <a:pt x="438" y="547"/>
                  <a:pt x="472" y="400"/>
                </a:cubicBezTo>
                <a:cubicBezTo>
                  <a:pt x="475" y="386"/>
                  <a:pt x="484" y="374"/>
                  <a:pt x="488" y="360"/>
                </a:cubicBezTo>
                <a:cubicBezTo>
                  <a:pt x="492" y="347"/>
                  <a:pt x="493" y="333"/>
                  <a:pt x="496" y="320"/>
                </a:cubicBezTo>
                <a:cubicBezTo>
                  <a:pt x="487" y="258"/>
                  <a:pt x="478" y="202"/>
                  <a:pt x="440" y="152"/>
                </a:cubicBezTo>
                <a:cubicBezTo>
                  <a:pt x="422" y="78"/>
                  <a:pt x="427" y="73"/>
                  <a:pt x="352" y="48"/>
                </a:cubicBezTo>
                <a:cubicBezTo>
                  <a:pt x="321" y="56"/>
                  <a:pt x="286" y="53"/>
                  <a:pt x="256" y="64"/>
                </a:cubicBezTo>
                <a:cubicBezTo>
                  <a:pt x="236" y="71"/>
                  <a:pt x="225" y="92"/>
                  <a:pt x="208" y="104"/>
                </a:cubicBezTo>
                <a:cubicBezTo>
                  <a:pt x="184" y="141"/>
                  <a:pt x="151" y="169"/>
                  <a:pt x="120" y="200"/>
                </a:cubicBezTo>
                <a:cubicBezTo>
                  <a:pt x="53" y="267"/>
                  <a:pt x="148" y="183"/>
                  <a:pt x="96" y="248"/>
                </a:cubicBezTo>
                <a:cubicBezTo>
                  <a:pt x="60" y="293"/>
                  <a:pt x="26" y="316"/>
                  <a:pt x="0" y="368"/>
                </a:cubicBezTo>
              </a:path>
            </a:pathLst>
          </a:cu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45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7" grpId="0" build="p" autoUpdateAnimBg="0"/>
      <p:bldP spid="76818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Autofit/>
          </a:bodyPr>
          <a:lstStyle/>
          <a:p>
            <a:r>
              <a:rPr lang="pt-BR" sz="2000" dirty="0" smtClean="0">
                <a:solidFill>
                  <a:schemeClr val="tx1"/>
                </a:solidFill>
              </a:rPr>
              <a:t>O MODELO DA CONSTRUÇÃO </a:t>
            </a:r>
            <a:r>
              <a:rPr lang="pt-BR" sz="2000" dirty="0">
                <a:solidFill>
                  <a:schemeClr val="tx1"/>
                </a:solidFill>
              </a:rPr>
              <a:t>INTERATIVA DO CONHECIMENTO, EM BUSCA DO </a:t>
            </a:r>
            <a:r>
              <a:rPr lang="pt-BR" sz="2000" b="1" dirty="0">
                <a:solidFill>
                  <a:schemeClr val="tx1"/>
                </a:solidFill>
              </a:rPr>
              <a:t>DESENVOLVIMENTO DE COMPETÊNCIAS.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12776"/>
            <a:ext cx="792088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900" b="1" dirty="0" smtClean="0">
                <a:solidFill>
                  <a:srgbClr val="FF0000"/>
                </a:solidFill>
              </a:rPr>
              <a:t>O QUE É SER </a:t>
            </a:r>
          </a:p>
          <a:p>
            <a:pPr marL="0" indent="0" algn="ctr">
              <a:buNone/>
            </a:pPr>
            <a:r>
              <a:rPr lang="pt-BR" sz="3900" b="1" dirty="0" smtClean="0">
                <a:solidFill>
                  <a:srgbClr val="FF0000"/>
                </a:solidFill>
              </a:rPr>
              <a:t>UM PROFESSOR COMPETENTE?</a:t>
            </a:r>
          </a:p>
          <a:p>
            <a:pPr marL="0" indent="0" algn="just">
              <a:buNone/>
            </a:pPr>
            <a:endParaRPr lang="pt-BR" sz="3500" b="1" dirty="0" smtClean="0"/>
          </a:p>
          <a:p>
            <a:pPr marL="0" indent="0" algn="just">
              <a:buNone/>
            </a:pPr>
            <a:r>
              <a:rPr lang="pt-BR" sz="3500" b="1" dirty="0" smtClean="0"/>
              <a:t>COMPETENTE PARA:</a:t>
            </a:r>
          </a:p>
          <a:p>
            <a:pPr marL="0" indent="0" algn="just">
              <a:buNone/>
            </a:pPr>
            <a:r>
              <a:rPr lang="pt-BR" sz="3500" b="1" dirty="0"/>
              <a:t>	</a:t>
            </a:r>
            <a:r>
              <a:rPr lang="pt-BR" sz="3500" b="1" dirty="0" smtClean="0"/>
              <a:t>- Preparar aulas</a:t>
            </a:r>
          </a:p>
          <a:p>
            <a:pPr marL="0" indent="0" algn="just">
              <a:buNone/>
            </a:pPr>
            <a:r>
              <a:rPr lang="pt-BR" sz="3500" b="1" dirty="0"/>
              <a:t>	</a:t>
            </a:r>
            <a:r>
              <a:rPr lang="pt-BR" sz="3500" b="1" dirty="0" smtClean="0"/>
              <a:t>	- Ministrar aulas</a:t>
            </a:r>
          </a:p>
          <a:p>
            <a:pPr marL="0" indent="0" algn="just">
              <a:buNone/>
            </a:pPr>
            <a:r>
              <a:rPr lang="pt-BR" sz="3500" b="1" dirty="0"/>
              <a:t>	</a:t>
            </a:r>
            <a:r>
              <a:rPr lang="pt-BR" sz="3500" b="1" dirty="0" smtClean="0"/>
              <a:t>		- Avaliar a aprendizagem</a:t>
            </a:r>
            <a:endParaRPr lang="pt-BR" sz="3500" b="1" dirty="0"/>
          </a:p>
        </p:txBody>
      </p:sp>
    </p:spTree>
    <p:extLst>
      <p:ext uri="{BB962C8B-B14F-4D97-AF65-F5344CB8AC3E}">
        <p14:creationId xmlns:p14="http://schemas.microsoft.com/office/powerpoint/2010/main" val="211805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395288" y="2205038"/>
            <a:ext cx="8429625" cy="21431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765175"/>
            <a:ext cx="6738938" cy="939800"/>
          </a:xfrm>
        </p:spPr>
        <p:txBody>
          <a:bodyPr lIns="92075" tIns="46038" rIns="92075" bIns="46038"/>
          <a:lstStyle/>
          <a:p>
            <a:pPr eaLnBrk="1" hangingPunct="1"/>
            <a:r>
              <a:rPr lang="pt-BR" sz="4200" smtClean="0"/>
              <a:t>COMPETÊNCIA: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916113"/>
            <a:ext cx="8153400" cy="4343400"/>
          </a:xfrm>
        </p:spPr>
        <p:txBody>
          <a:bodyPr lIns="92075" tIns="46038" rIns="92075" bIns="46038"/>
          <a:lstStyle/>
          <a:p>
            <a:pPr marL="273050" indent="-27305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4100" smtClean="0"/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3600" smtClean="0">
                <a:solidFill>
                  <a:srgbClr val="03495C"/>
                </a:solidFill>
              </a:rPr>
              <a:t>Capacidade do sujeito de </a:t>
            </a:r>
            <a:r>
              <a:rPr lang="pt-BR" sz="3600" b="1" u="sng" smtClean="0">
                <a:solidFill>
                  <a:srgbClr val="03495C"/>
                </a:solidFill>
              </a:rPr>
              <a:t>mobilizar</a:t>
            </a:r>
            <a:r>
              <a:rPr lang="pt-BR" sz="3600" smtClean="0">
                <a:solidFill>
                  <a:srgbClr val="03495C"/>
                </a:solidFill>
              </a:rPr>
              <a:t> </a:t>
            </a:r>
            <a:r>
              <a:rPr lang="pt-BR" sz="3600" b="1" smtClean="0">
                <a:solidFill>
                  <a:srgbClr val="03495C"/>
                </a:solidFill>
              </a:rPr>
              <a:t>recursos</a:t>
            </a:r>
            <a:r>
              <a:rPr lang="pt-BR" sz="3600" smtClean="0">
                <a:solidFill>
                  <a:srgbClr val="03495C"/>
                </a:solidFill>
              </a:rPr>
              <a:t> visando abordar</a:t>
            </a:r>
            <a:r>
              <a:rPr lang="en-US" sz="3600" smtClean="0">
                <a:solidFill>
                  <a:srgbClr val="03495C"/>
                </a:solidFill>
              </a:rPr>
              <a:t> e resolver</a:t>
            </a:r>
            <a:r>
              <a:rPr lang="pt-BR" sz="3600" smtClean="0">
                <a:solidFill>
                  <a:srgbClr val="03495C"/>
                </a:solidFill>
              </a:rPr>
              <a:t> uma situação complexa.</a:t>
            </a:r>
            <a:r>
              <a:rPr lang="en-US" sz="4400" smtClean="0">
                <a:solidFill>
                  <a:srgbClr val="03495C"/>
                </a:solidFill>
              </a:rPr>
              <a:t> </a:t>
            </a:r>
            <a:r>
              <a:rPr lang="en-US" sz="4400" smtClean="0">
                <a:solidFill>
                  <a:srgbClr val="FFC000"/>
                </a:solidFill>
              </a:rPr>
              <a:t> </a:t>
            </a:r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300" smtClean="0"/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Desempenho </a:t>
            </a:r>
            <a:r>
              <a:rPr lang="en-US" sz="2800" i="1" smtClean="0"/>
              <a:t>versus</a:t>
            </a:r>
            <a:r>
              <a:rPr lang="en-US" sz="2800" smtClean="0"/>
              <a:t> competência</a:t>
            </a:r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O desempenho é indicador de competência. </a:t>
            </a:r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Desempenho fraco não é, necessariamente, sinônimo de falta de competência.</a:t>
            </a:r>
            <a:endParaRPr lang="pt-BR" sz="2800" smtClean="0"/>
          </a:p>
        </p:txBody>
      </p:sp>
    </p:spTree>
    <p:extLst>
      <p:ext uri="{BB962C8B-B14F-4D97-AF65-F5344CB8AC3E}">
        <p14:creationId xmlns:p14="http://schemas.microsoft.com/office/powerpoint/2010/main" val="376819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94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EDUCAÇÃO NA ESCOLA PÚBLICA VAI BEM OU VAI MAL?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Vamos procurar culpados?</a:t>
            </a:r>
          </a:p>
          <a:p>
            <a:pPr marL="0" indent="0" algn="ctr">
              <a:buNone/>
            </a:pPr>
            <a:r>
              <a:rPr lang="pt-B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(governo, políticos, famílias, novelas, sociedade ...)</a:t>
            </a:r>
          </a:p>
          <a:p>
            <a:pPr marL="0" indent="0" algn="ctr">
              <a:buNone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Vamos procurar soluções?</a:t>
            </a:r>
          </a:p>
          <a:p>
            <a:pPr marL="0" indent="0" algn="ctr">
              <a:buNone/>
            </a:pPr>
            <a:r>
              <a:rPr lang="pt-B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(mudança de modelo, envolvimento, cidadania, responsabilidade, criatividade ...)</a:t>
            </a:r>
          </a:p>
          <a:p>
            <a:pPr marL="0" indent="0" algn="ctr">
              <a:buNone/>
            </a:pP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3509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935037" y="260648"/>
            <a:ext cx="7992694" cy="1247775"/>
          </a:xfrm>
        </p:spPr>
        <p:txBody>
          <a:bodyPr/>
          <a:lstStyle/>
          <a:p>
            <a:pPr algn="ctr" eaLnBrk="1" hangingPunct="1"/>
            <a:r>
              <a:rPr lang="pt-BR" sz="2800" dirty="0" smtClean="0"/>
              <a:t>MUDANÇA DE MODELO: </a:t>
            </a:r>
            <a:br>
              <a:rPr lang="pt-BR" sz="2800" dirty="0" smtClean="0"/>
            </a:br>
            <a:r>
              <a:rPr lang="pt-BR" sz="2800" dirty="0" smtClean="0">
                <a:solidFill>
                  <a:srgbClr val="FF0000"/>
                </a:solidFill>
              </a:rPr>
              <a:t>como o aluno </a:t>
            </a:r>
            <a:r>
              <a:rPr lang="pt-BR" sz="2800" b="1" dirty="0" smtClean="0">
                <a:solidFill>
                  <a:srgbClr val="FF0000"/>
                </a:solidFill>
              </a:rPr>
              <a:t>aprende</a:t>
            </a:r>
            <a:r>
              <a:rPr lang="pt-BR" sz="2800" dirty="0" smtClean="0">
                <a:solidFill>
                  <a:srgbClr val="FF0000"/>
                </a:solidFill>
              </a:rPr>
              <a:t> e como deve-se </a:t>
            </a:r>
            <a:r>
              <a:rPr lang="pt-BR" sz="2800" b="1" dirty="0" smtClean="0">
                <a:solidFill>
                  <a:srgbClr val="FF0000"/>
                </a:solidFill>
              </a:rPr>
              <a:t>ensinar</a:t>
            </a:r>
            <a:r>
              <a:rPr lang="pt-BR" sz="28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43607" y="1347494"/>
            <a:ext cx="7880101" cy="467379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dirty="0" smtClean="0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109788" y="3716338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843213" y="4508500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331913" y="4508500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6156325" y="4797425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6948488" y="3789363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508625" y="3789363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258888" y="4581525"/>
            <a:ext cx="649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SSC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24075" y="3789363"/>
            <a:ext cx="35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P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887663" y="45529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A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1763713" y="4149725"/>
            <a:ext cx="360362" cy="358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555875" y="4149725"/>
            <a:ext cx="287338" cy="3603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877050" y="3860800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SSC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580063" y="38608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A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199188" y="4868863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P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156325" y="4005263"/>
            <a:ext cx="5762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940425" y="4292600"/>
            <a:ext cx="287338" cy="431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6559550" y="4292600"/>
            <a:ext cx="360363" cy="431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427538" y="3141663"/>
            <a:ext cx="0" cy="187325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935037" y="2568316"/>
            <a:ext cx="3095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dirty="0"/>
              <a:t>MODELO TRADICIONAL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111750" y="2568759"/>
            <a:ext cx="2952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 dirty="0"/>
              <a:t>CONSTRUÇÃO INTERATIVA DO CONHECIMENTO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043608" y="5306894"/>
            <a:ext cx="78488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2000" dirty="0">
                <a:solidFill>
                  <a:srgbClr val="FF0000"/>
                </a:solidFill>
              </a:rPr>
              <a:t>SSC (saberes socialmente construídos</a:t>
            </a:r>
            <a:r>
              <a:rPr lang="pt-BR" sz="2000" dirty="0" smtClean="0">
                <a:solidFill>
                  <a:srgbClr val="FF0000"/>
                </a:solidFill>
              </a:rPr>
              <a:t>);   P(professor</a:t>
            </a:r>
            <a:r>
              <a:rPr lang="pt-BR" sz="2000" dirty="0">
                <a:solidFill>
                  <a:srgbClr val="FF0000"/>
                </a:solidFill>
              </a:rPr>
              <a:t>)    A (aluno)</a:t>
            </a:r>
          </a:p>
        </p:txBody>
      </p:sp>
      <p:cxnSp>
        <p:nvCxnSpPr>
          <p:cNvPr id="3" name="Conector de seta reta 2"/>
          <p:cNvCxnSpPr/>
          <p:nvPr/>
        </p:nvCxnSpPr>
        <p:spPr>
          <a:xfrm flipH="1">
            <a:off x="5435600" y="4353719"/>
            <a:ext cx="144462" cy="3127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>
            <a:off x="7290197" y="4360557"/>
            <a:ext cx="180181" cy="3127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>
            <a:off x="7521300" y="4044156"/>
            <a:ext cx="36155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 flipV="1">
            <a:off x="7199510" y="3284984"/>
            <a:ext cx="1390" cy="3964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/>
          <p:cNvCxnSpPr/>
          <p:nvPr/>
        </p:nvCxnSpPr>
        <p:spPr>
          <a:xfrm flipV="1">
            <a:off x="5724525" y="3331999"/>
            <a:ext cx="1390" cy="3964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flipH="1">
            <a:off x="5580063" y="5076276"/>
            <a:ext cx="4305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>
            <a:off x="6739731" y="5076276"/>
            <a:ext cx="4246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4968043" y="4005263"/>
            <a:ext cx="361554" cy="151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4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99592" y="1844824"/>
            <a:ext cx="3886150" cy="372204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400" b="1" i="1" dirty="0" smtClean="0">
                <a:solidFill>
                  <a:sysClr val="windowText" lastClr="000000"/>
                </a:solidFill>
                <a:latin typeface="Baskerville Win95BT" pitchFamily="18" charset="0"/>
              </a:rPr>
              <a:t>   </a:t>
            </a:r>
            <a:r>
              <a:rPr lang="pt-BR" sz="2400" b="1" dirty="0" smtClean="0">
                <a:solidFill>
                  <a:sysClr val="windowText" lastClr="000000"/>
                </a:solidFill>
              </a:rPr>
              <a:t>A apropriação do conhecimento</a:t>
            </a:r>
            <a:r>
              <a:rPr lang="pt-BR" sz="2400" dirty="0" smtClean="0">
                <a:solidFill>
                  <a:sysClr val="windowText" lastClr="000000"/>
                </a:solidFill>
              </a:rPr>
              <a:t> </a:t>
            </a:r>
            <a:r>
              <a:rPr lang="pt-BR" dirty="0" smtClean="0">
                <a:solidFill>
                  <a:sysClr val="windowText" lastClr="000000"/>
                </a:solidFill>
              </a:rPr>
              <a:t>ocorre por um processo construtivo sociointeracionista, segundo o esquema ao lado</a:t>
            </a:r>
            <a:r>
              <a:rPr lang="en-US" dirty="0" smtClean="0">
                <a:solidFill>
                  <a:sysClr val="windowText" lastClr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ysClr val="windowText" lastClr="000000"/>
                </a:solidFill>
              </a:rPr>
              <a:t>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ysClr val="windowText" lastClr="000000"/>
                </a:solidFill>
              </a:rPr>
              <a:t>É a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dialética</a:t>
            </a:r>
            <a:r>
              <a:rPr lang="en-US" b="1" dirty="0" smtClean="0">
                <a:solidFill>
                  <a:sysClr val="windowText" lastClr="000000"/>
                </a:solidFill>
              </a:rPr>
              <a:t>.</a:t>
            </a:r>
            <a:endParaRPr lang="pt-BR" b="1" dirty="0" smtClean="0">
              <a:solidFill>
                <a:sysClr val="windowText" lastClr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01431" y="1339056"/>
            <a:ext cx="3932238" cy="4389438"/>
          </a:xfrm>
        </p:spPr>
        <p:txBody>
          <a:bodyPr>
            <a:normAutofit/>
          </a:bodyPr>
          <a:lstStyle/>
          <a:p>
            <a:pPr eaLnBrk="1" hangingPunct="1">
              <a:buFont typeface="Monotype Sorts" pitchFamily="2" charset="2"/>
              <a:buChar char="è"/>
            </a:pPr>
            <a:endParaRPr lang="pt-BR" b="1" dirty="0" smtClean="0"/>
          </a:p>
          <a:p>
            <a:pPr eaLnBrk="1" hangingPunct="1">
              <a:buFont typeface="Monotype Sorts" pitchFamily="2" charset="2"/>
              <a:buChar char="è"/>
            </a:pPr>
            <a:r>
              <a:rPr lang="pt-BR" b="1" dirty="0" smtClean="0"/>
              <a:t>CP</a:t>
            </a:r>
            <a:r>
              <a:rPr lang="pt-BR" dirty="0" smtClean="0"/>
              <a:t>: </a:t>
            </a:r>
            <a:r>
              <a:rPr lang="pt-BR" i="1" dirty="0" smtClean="0"/>
              <a:t>concepções prévias</a:t>
            </a:r>
          </a:p>
          <a:p>
            <a:pPr eaLnBrk="1" hangingPunct="1">
              <a:buFont typeface="Monotype Sorts" pitchFamily="2" charset="2"/>
              <a:buChar char="è"/>
            </a:pPr>
            <a:r>
              <a:rPr lang="pt-BR" b="1" dirty="0" smtClean="0"/>
              <a:t>CE</a:t>
            </a:r>
            <a:r>
              <a:rPr lang="pt-BR" dirty="0" smtClean="0"/>
              <a:t>: </a:t>
            </a:r>
            <a:r>
              <a:rPr lang="pt-BR" i="1" dirty="0" smtClean="0"/>
              <a:t>concepções escolares</a:t>
            </a:r>
            <a:endParaRPr lang="pt-BR" dirty="0" smtClean="0"/>
          </a:p>
          <a:p>
            <a:pPr eaLnBrk="1" hangingPunct="1">
              <a:buFontTx/>
              <a:buNone/>
            </a:pPr>
            <a:r>
              <a:rPr lang="pt-BR" dirty="0" smtClean="0"/>
              <a:t>     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44116" y="332656"/>
            <a:ext cx="75438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Como o </a:t>
            </a:r>
            <a:r>
              <a:rPr lang="en-US" dirty="0" err="1" smtClean="0">
                <a:solidFill>
                  <a:srgbClr val="002060"/>
                </a:solidFill>
              </a:rPr>
              <a:t>aluno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aprende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  <a:endParaRPr lang="pt-BR" dirty="0" smtClean="0">
              <a:solidFill>
                <a:srgbClr val="00206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857750" y="3929063"/>
            <a:ext cx="990600" cy="12192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7072313" y="3929063"/>
            <a:ext cx="990600" cy="12192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6357938" y="4516438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143625" y="435768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929313" y="4143375"/>
            <a:ext cx="106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302375" y="4714875"/>
            <a:ext cx="304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6135688" y="4897438"/>
            <a:ext cx="685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6000750" y="5143500"/>
            <a:ext cx="1066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21" name="Text Box 15"/>
          <p:cNvSpPr txBox="1">
            <a:spLocks noChangeArrowheads="1"/>
          </p:cNvSpPr>
          <p:nvPr/>
        </p:nvSpPr>
        <p:spPr bwMode="auto">
          <a:xfrm>
            <a:off x="7197725" y="4246563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C.E.</a:t>
            </a:r>
            <a:endParaRPr lang="pt-BR" sz="2800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976813" y="41910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C.P.</a:t>
            </a:r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31254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365760"/>
            <a:ext cx="8352928" cy="1047016"/>
          </a:xfrm>
        </p:spPr>
        <p:txBody>
          <a:bodyPr lIns="92160" tIns="46080" rIns="92160" bIns="46080" anchor="ctr">
            <a:normAutofit fontScale="90000"/>
          </a:bodyPr>
          <a:lstStyle/>
          <a:p>
            <a:pPr algn="ctr" eaLnBrk="1" hangingPunct="1">
              <a:buClr>
                <a:srgbClr val="FFFF66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Analisando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 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problema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linguagem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no 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caso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“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determinação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área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de um </a:t>
            </a:r>
            <a:r>
              <a:rPr lang="en-GB" sz="3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triângulo</a:t>
            </a:r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”.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971600" y="1412776"/>
            <a:ext cx="7992888" cy="2448273"/>
          </a:xfrm>
          <a:prstGeom prst="rect">
            <a:avLst/>
          </a:prstGeom>
        </p:spPr>
        <p:txBody>
          <a:bodyPr lIns="92160" tIns="46080" rIns="92160" bIns="46080">
            <a:normAutofit fontScale="92500"/>
          </a:bodyPr>
          <a:lstStyle/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Ensina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-se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que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fórmula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geral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para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achar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área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de um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triângulo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é “base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vezes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altura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dividido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por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dois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”.  (A = b . h/2).</a:t>
            </a:r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Esta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informação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dependerá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da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compreensão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dos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conceitos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de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poligonal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polígono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triângulo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e de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área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eaLnBrk="1" hangingPunct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Qual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das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figuras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abaixo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é um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triângulo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?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Depende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dos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conceitos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 smtClean="0"/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1367968" y="3904795"/>
            <a:ext cx="2514600" cy="1524000"/>
          </a:xfrm>
          <a:prstGeom prst="rtTriangle">
            <a:avLst/>
          </a:prstGeom>
          <a:noFill/>
          <a:ln w="2844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5486400" y="3722202"/>
            <a:ext cx="2590800" cy="1676400"/>
          </a:xfrm>
          <a:prstGeom prst="rtTriangle">
            <a:avLst/>
          </a:prstGeom>
          <a:solidFill>
            <a:srgbClr val="00CC99"/>
          </a:solidFill>
          <a:ln w="28448">
            <a:solidFill>
              <a:srgbClr val="33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2588940" y="3782017"/>
            <a:ext cx="1695028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ts val="1500"/>
              </a:spcBef>
              <a:buClr>
                <a:srgbClr val="FFFFCC"/>
              </a:buClr>
              <a:buSzPct val="100000"/>
              <a:buFont typeface="Times New Roman" pitchFamily="18" charset="0"/>
              <a:buNone/>
            </a:pPr>
            <a:r>
              <a:rPr lang="en-GB" sz="2400" dirty="0" err="1">
                <a:latin typeface="Times New Roman" pitchFamily="18" charset="0"/>
              </a:rPr>
              <a:t>Figura</a:t>
            </a:r>
            <a:r>
              <a:rPr lang="en-GB" sz="2400" dirty="0">
                <a:latin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</a:rPr>
              <a:t>1</a:t>
            </a:r>
            <a:r>
              <a:rPr lang="en-GB" sz="2400" dirty="0" smtClean="0">
                <a:solidFill>
                  <a:srgbClr val="FFFFCC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FFFFCC"/>
              </a:solidFill>
              <a:latin typeface="Times New Roman" pitchFamily="18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801009" y="3729037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ts val="1500"/>
              </a:spcBef>
              <a:buClr>
                <a:srgbClr val="FFFFCC"/>
              </a:buClr>
              <a:buSzPct val="100000"/>
              <a:buFont typeface="Times New Roman" pitchFamily="18" charset="0"/>
              <a:buNone/>
            </a:pPr>
            <a:r>
              <a:rPr lang="en-GB" sz="2400" dirty="0" err="1">
                <a:latin typeface="Times New Roman" pitchFamily="18" charset="0"/>
              </a:rPr>
              <a:t>Figura</a:t>
            </a:r>
            <a:r>
              <a:rPr lang="en-GB" sz="2400" dirty="0">
                <a:latin typeface="Times New Roman" pitchFamily="18" charset="0"/>
              </a:rPr>
              <a:t> 2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367968" y="5203371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486400" y="5158436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64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188640"/>
            <a:ext cx="7928892" cy="854075"/>
          </a:xfrm>
        </p:spPr>
        <p:txBody>
          <a:bodyPr lIns="0" rIns="0" bIns="0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Número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primo é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todo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aquele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que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só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é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divisível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por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si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mesmo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e pela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unidade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”.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Será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mesmo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?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Por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que PRIMO?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Existem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números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TIOS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?</a:t>
            </a:r>
            <a:endParaRPr lang="pt-BR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138" name="Rectangle 10"/>
          <p:cNvSpPr>
            <a:spLocks noGrp="1" noChangeArrowheads="1"/>
          </p:cNvSpPr>
          <p:nvPr>
            <p:ph sz="half" idx="4294967295"/>
          </p:nvPr>
        </p:nvSpPr>
        <p:spPr>
          <a:xfrm>
            <a:off x="1043608" y="1268760"/>
            <a:ext cx="3424362" cy="4135437"/>
          </a:xfrm>
        </p:spPr>
        <p:txBody>
          <a:bodyPr>
            <a:normAutofit/>
          </a:bodyPr>
          <a:lstStyle/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Fatore</a:t>
            </a:r>
            <a:r>
              <a:rPr lang="en-US" sz="2400" dirty="0" smtClean="0"/>
              <a:t> o </a:t>
            </a:r>
            <a:r>
              <a:rPr lang="en-US" sz="2400" dirty="0" err="1" smtClean="0"/>
              <a:t>número</a:t>
            </a:r>
            <a:r>
              <a:rPr lang="en-US" sz="2400" dirty="0" smtClean="0"/>
              <a:t> 72: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72     2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36     2 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18     2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9     3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3     3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1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Achamos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números</a:t>
            </a:r>
            <a:r>
              <a:rPr lang="en-US" sz="2400" dirty="0" smtClean="0"/>
              <a:t> </a:t>
            </a:r>
            <a:r>
              <a:rPr lang="en-US" sz="2400" dirty="0" err="1" smtClean="0"/>
              <a:t>primos</a:t>
            </a:r>
            <a:r>
              <a:rPr lang="en-US" sz="2400" dirty="0" smtClean="0"/>
              <a:t> 2 e 3.</a:t>
            </a:r>
            <a:endParaRPr lang="pt-BR" sz="2400" dirty="0" smtClean="0"/>
          </a:p>
        </p:txBody>
      </p:sp>
      <p:sp>
        <p:nvSpPr>
          <p:cNvPr id="48139" name="Rectangle 11"/>
          <p:cNvSpPr>
            <a:spLocks noGrp="1" noChangeArrowheads="1"/>
          </p:cNvSpPr>
          <p:nvPr>
            <p:ph sz="half" idx="4294967295"/>
          </p:nvPr>
        </p:nvSpPr>
        <p:spPr>
          <a:xfrm>
            <a:off x="4211960" y="1268760"/>
            <a:ext cx="4392488" cy="4135437"/>
          </a:xfrm>
        </p:spPr>
        <p:txBody>
          <a:bodyPr>
            <a:normAutofit/>
          </a:bodyPr>
          <a:lstStyle/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números</a:t>
            </a:r>
            <a:r>
              <a:rPr lang="en-US" sz="2400" dirty="0" smtClean="0"/>
              <a:t>  </a:t>
            </a:r>
            <a:r>
              <a:rPr lang="en-US" sz="2400" dirty="0" err="1" smtClean="0"/>
              <a:t>primos</a:t>
            </a:r>
            <a:r>
              <a:rPr lang="en-US" sz="2400" dirty="0" smtClean="0"/>
              <a:t>?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2   :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. 4 . 6 .8 . 10 . 12 . 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3   :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. 9 . 15 . 21 . 33…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5   :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. 25 . 35. 55 …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7   : </a:t>
            </a:r>
            <a:r>
              <a:rPr lang="en-US" sz="2400" b="1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. 49 . 77 …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11 : </a:t>
            </a:r>
            <a:r>
              <a:rPr lang="en-US" sz="2400" b="1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121. 143 ..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</a:t>
            </a:r>
            <a:r>
              <a:rPr lang="en-US" sz="2400" dirty="0" smtClean="0"/>
              <a:t>13 : </a:t>
            </a:r>
            <a:r>
              <a:rPr lang="en-US" sz="2400" b="1" dirty="0" smtClean="0">
                <a:solidFill>
                  <a:srgbClr val="FF0000"/>
                </a:solidFill>
              </a:rPr>
              <a:t>13</a:t>
            </a:r>
            <a:r>
              <a:rPr lang="en-US" sz="2400" dirty="0" smtClean="0"/>
              <a:t> .169 . 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</a:t>
            </a: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907704" y="1755371"/>
            <a:ext cx="0" cy="2438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pt-BR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376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8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8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8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8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8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8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8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8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8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48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48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build="p" autoUpdateAnimBg="0"/>
      <p:bldP spid="481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49953" y="167463"/>
            <a:ext cx="7313612" cy="124531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600" dirty="0" smtClean="0">
                <a:solidFill>
                  <a:srgbClr val="002060"/>
                </a:solidFill>
              </a:rPr>
              <a:t>COMO ENSINAR.</a:t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rgbClr val="FF0000"/>
                </a:solidFill>
              </a:rPr>
              <a:t>Como age o mediador?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28800"/>
            <a:ext cx="8006530" cy="43204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dirty="0" smtClean="0"/>
              <a:t>Conhecendo psicossocialmente seus alunos.</a:t>
            </a:r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dirty="0" smtClean="0"/>
              <a:t>Conhecendo cognitivamente seus alunos.</a:t>
            </a:r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dirty="0" smtClean="0"/>
              <a:t>Definindo, com clareza, objetivos de ensino.</a:t>
            </a:r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dirty="0" smtClean="0"/>
              <a:t>Definindo objetivos para avaliação da aprendizagem.</a:t>
            </a:r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dirty="0" smtClean="0"/>
              <a:t>Escolhendo estratégias  adequadas na intervenção pedagógica.</a:t>
            </a:r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b="1" dirty="0" smtClean="0"/>
              <a:t>Sabendo perguntar </a:t>
            </a:r>
            <a:r>
              <a:rPr lang="pt-BR" sz="2400" b="1" i="1" dirty="0" smtClean="0"/>
              <a:t>(“</a:t>
            </a:r>
            <a:r>
              <a:rPr lang="pt-BR" sz="2400" b="1" i="1" dirty="0" smtClean="0">
                <a:solidFill>
                  <a:srgbClr val="A50021"/>
                </a:solidFill>
              </a:rPr>
              <a:t>O que você quis dizer com isso</a:t>
            </a:r>
            <a:r>
              <a:rPr lang="pt-BR" sz="2400" b="1" i="1" dirty="0" smtClean="0"/>
              <a:t>”).</a:t>
            </a:r>
            <a:endParaRPr lang="pt-BR" sz="2400" i="1" dirty="0" smtClean="0"/>
          </a:p>
          <a:p>
            <a:pPr marL="265176" indent="-265176" eaLnBrk="1" fontAlgn="auto" hangingPunct="1">
              <a:spcAft>
                <a:spcPts val="0"/>
              </a:spcAft>
              <a:buFont typeface="Monotype Sorts" pitchFamily="2" charset="2"/>
              <a:buChar char="è"/>
              <a:defRPr/>
            </a:pPr>
            <a:r>
              <a:rPr lang="pt-BR" sz="2400" b="1" dirty="0" smtClean="0"/>
              <a:t>Sabendo ouvir, </a:t>
            </a:r>
            <a:r>
              <a:rPr lang="pt-BR" sz="2400" b="1" i="1" dirty="0" smtClean="0"/>
              <a:t> para identificar o </a:t>
            </a:r>
            <a:r>
              <a:rPr lang="pt-BR" sz="2400" b="1" i="1" u="sng" dirty="0" smtClean="0"/>
              <a:t>repertório discursivo</a:t>
            </a:r>
            <a:r>
              <a:rPr lang="pt-BR" sz="2400" b="1" i="1" dirty="0" smtClean="0"/>
              <a:t> do aluno (linguagem).</a:t>
            </a:r>
          </a:p>
        </p:txBody>
      </p:sp>
    </p:spTree>
    <p:extLst>
      <p:ext uri="{BB962C8B-B14F-4D97-AF65-F5344CB8AC3E}">
        <p14:creationId xmlns:p14="http://schemas.microsoft.com/office/powerpoint/2010/main" val="36679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43608" y="1412776"/>
            <a:ext cx="3603501" cy="3960440"/>
          </a:xfrm>
          <a:noFill/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rgbClr val="FF3300"/>
                </a:solidFill>
              </a:rPr>
              <a:t>APRENDER</a:t>
            </a:r>
          </a:p>
          <a:p>
            <a:pPr>
              <a:buFontTx/>
              <a:buChar char="-"/>
            </a:pPr>
            <a:r>
              <a:rPr lang="en-US" sz="2000" dirty="0" err="1"/>
              <a:t>Aprender</a:t>
            </a:r>
            <a:r>
              <a:rPr lang="en-US" sz="2000" dirty="0"/>
              <a:t> é </a:t>
            </a:r>
            <a:r>
              <a:rPr lang="en-US" sz="2000" dirty="0" err="1"/>
              <a:t>construir</a:t>
            </a:r>
            <a:r>
              <a:rPr lang="en-US" sz="2000" dirty="0"/>
              <a:t> </a:t>
            </a:r>
            <a:r>
              <a:rPr lang="en-US" sz="2000" dirty="0" err="1"/>
              <a:t>significados</a:t>
            </a:r>
            <a:r>
              <a:rPr lang="en-US" sz="2000" dirty="0"/>
              <a:t>.</a:t>
            </a:r>
          </a:p>
          <a:p>
            <a:pPr>
              <a:buFontTx/>
              <a:buChar char="-"/>
            </a:pPr>
            <a:r>
              <a:rPr lang="en-US" sz="2000" dirty="0"/>
              <a:t>O aluno é </a:t>
            </a:r>
            <a:r>
              <a:rPr lang="en-US" sz="2000" dirty="0" err="1"/>
              <a:t>construtor</a:t>
            </a:r>
            <a:r>
              <a:rPr lang="en-US" sz="2000" dirty="0"/>
              <a:t> de </a:t>
            </a:r>
            <a:r>
              <a:rPr lang="en-US" sz="2000" dirty="0" err="1"/>
              <a:t>seus</a:t>
            </a:r>
            <a:r>
              <a:rPr lang="en-US" sz="2000" dirty="0"/>
              <a:t> </a:t>
            </a:r>
            <a:r>
              <a:rPr lang="en-US" sz="2000" dirty="0" err="1"/>
              <a:t>conhecimentos</a:t>
            </a:r>
            <a:r>
              <a:rPr lang="en-US" sz="2000" dirty="0"/>
              <a:t>.</a:t>
            </a:r>
          </a:p>
          <a:p>
            <a:pPr>
              <a:buFontTx/>
              <a:buChar char="-"/>
            </a:pPr>
            <a:r>
              <a:rPr lang="en-US" sz="2000" dirty="0"/>
              <a:t>O aluno aprende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medida</a:t>
            </a:r>
            <a:r>
              <a:rPr lang="en-US" sz="2000" dirty="0"/>
              <a:t> que </a:t>
            </a:r>
            <a:r>
              <a:rPr lang="en-US" sz="2000" dirty="0" err="1"/>
              <a:t>interage</a:t>
            </a:r>
            <a:r>
              <a:rPr lang="en-US" sz="2000" dirty="0"/>
              <a:t> com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saberes</a:t>
            </a:r>
            <a:r>
              <a:rPr lang="en-US" sz="2000" dirty="0"/>
              <a:t> </a:t>
            </a:r>
            <a:r>
              <a:rPr lang="en-US" sz="2000" dirty="0" err="1"/>
              <a:t>socialmente</a:t>
            </a:r>
            <a:r>
              <a:rPr lang="en-US" sz="2000" dirty="0"/>
              <a:t> </a:t>
            </a:r>
            <a:r>
              <a:rPr lang="en-US" sz="2000" dirty="0" err="1"/>
              <a:t>construídos</a:t>
            </a:r>
            <a:r>
              <a:rPr lang="en-US" sz="2000" dirty="0"/>
              <a:t>, com a </a:t>
            </a:r>
            <a:r>
              <a:rPr lang="en-US" sz="2000" dirty="0" err="1"/>
              <a:t>mediação</a:t>
            </a:r>
            <a:r>
              <a:rPr lang="en-US" sz="2000" dirty="0"/>
              <a:t> do professor.</a:t>
            </a:r>
          </a:p>
          <a:p>
            <a:pPr>
              <a:buFontTx/>
              <a:buChar char="-"/>
            </a:pPr>
            <a:endParaRPr lang="pt-BR" sz="2400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16016" y="1412776"/>
            <a:ext cx="4131568" cy="3960440"/>
          </a:xfrm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rgbClr val="FF3300"/>
                </a:solidFill>
              </a:rPr>
              <a:t>ENSINAR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err="1"/>
              <a:t>Ensinar</a:t>
            </a:r>
            <a:r>
              <a:rPr lang="en-US" sz="2400" dirty="0"/>
              <a:t> é </a:t>
            </a:r>
            <a:r>
              <a:rPr lang="en-US" sz="2400" dirty="0" err="1"/>
              <a:t>oportunizar</a:t>
            </a:r>
            <a:r>
              <a:rPr lang="en-US" sz="2400" dirty="0"/>
              <a:t> a </a:t>
            </a:r>
            <a:r>
              <a:rPr lang="en-US" sz="2400" dirty="0" err="1"/>
              <a:t>construção</a:t>
            </a:r>
            <a:r>
              <a:rPr lang="en-US" sz="2400" dirty="0"/>
              <a:t> de </a:t>
            </a:r>
            <a:r>
              <a:rPr lang="en-US" sz="2400" dirty="0" err="1"/>
              <a:t>conhecimentos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/>
              <a:t>A </a:t>
            </a:r>
            <a:r>
              <a:rPr lang="en-US" sz="2400" dirty="0" err="1"/>
              <a:t>competência</a:t>
            </a:r>
            <a:r>
              <a:rPr lang="en-US" sz="2400" dirty="0"/>
              <a:t> no </a:t>
            </a:r>
            <a:r>
              <a:rPr lang="en-US" sz="2400" dirty="0" err="1"/>
              <a:t>ensinar</a:t>
            </a:r>
            <a:r>
              <a:rPr lang="en-US" sz="2400" dirty="0"/>
              <a:t>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respeitar</a:t>
            </a:r>
            <a:r>
              <a:rPr lang="en-US" sz="2400" dirty="0"/>
              <a:t> as 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psico-sociais</a:t>
            </a:r>
            <a:r>
              <a:rPr lang="en-US" sz="2400" dirty="0"/>
              <a:t> e </a:t>
            </a:r>
            <a:r>
              <a:rPr lang="en-US" sz="2400" dirty="0" err="1"/>
              <a:t>cognitivas</a:t>
            </a:r>
            <a:r>
              <a:rPr lang="en-US" sz="2400" dirty="0"/>
              <a:t> dos </a:t>
            </a:r>
            <a:r>
              <a:rPr lang="en-US" sz="2400" dirty="0" err="1"/>
              <a:t>alunos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/>
              <a:t>O professor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priorizar</a:t>
            </a:r>
            <a:r>
              <a:rPr lang="en-US" sz="2400" dirty="0"/>
              <a:t> a </a:t>
            </a:r>
            <a:r>
              <a:rPr lang="en-US" sz="2400" dirty="0" err="1"/>
              <a:t>aprendizagem</a:t>
            </a:r>
            <a:r>
              <a:rPr lang="en-US" sz="2400" dirty="0"/>
              <a:t> </a:t>
            </a:r>
            <a:r>
              <a:rPr lang="en-US" sz="2400" dirty="0" err="1"/>
              <a:t>significativa</a:t>
            </a:r>
            <a:r>
              <a:rPr lang="en-US" sz="2400" dirty="0"/>
              <a:t> de </a:t>
            </a:r>
            <a:r>
              <a:rPr lang="en-US" sz="2400" dirty="0" err="1"/>
              <a:t>conteúdos</a:t>
            </a:r>
            <a:r>
              <a:rPr lang="en-US" sz="2400" dirty="0"/>
              <a:t> </a:t>
            </a:r>
            <a:r>
              <a:rPr lang="en-US" sz="2400" dirty="0" err="1"/>
              <a:t>relevantes</a:t>
            </a:r>
            <a:r>
              <a:rPr lang="en-US" sz="2400" dirty="0"/>
              <a:t>.</a:t>
            </a:r>
            <a:endParaRPr lang="pt-BR" sz="2400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tx1"/>
                </a:solidFill>
              </a:rPr>
              <a:t>Fundamentos didático-pedagógicos</a:t>
            </a:r>
            <a:endParaRPr lang="pt-BR" sz="3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7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60" grpId="0" build="p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1008</Words>
  <Application>Microsoft Office PowerPoint</Application>
  <PresentationFormat>Apresentação na tela (4:3)</PresentationFormat>
  <Paragraphs>203</Paragraphs>
  <Slides>24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Escola Pública:  palco privilegiado da prática educativa</vt:lpstr>
      <vt:lpstr>INTERPRETANDO:  </vt:lpstr>
      <vt:lpstr>A EDUCAÇÃO NA ESCOLA PÚBLICA VAI BEM OU VAI MAL?</vt:lpstr>
      <vt:lpstr>MUDANÇA DE MODELO:  como o aluno aprende e como deve-se ensinar.</vt:lpstr>
      <vt:lpstr> Como o aluno aprende?</vt:lpstr>
      <vt:lpstr>Analisando o problema da linguagem no caso da “determinação da área de um triângulo”.</vt:lpstr>
      <vt:lpstr>“Número primo é todo aquele que só é divisível por si mesmo e pela unidade”.  Será mesmo? Por que PRIMO? Existem números TIOS ?</vt:lpstr>
      <vt:lpstr>COMO ENSINAR. Como age o mediador?</vt:lpstr>
      <vt:lpstr>Fundamentos didático-pedagógicos</vt:lpstr>
      <vt:lpstr>COMO AVALIAR A APRENDIZAGEM</vt:lpstr>
      <vt:lpstr>Análise de questões encontradas em provas:</vt:lpstr>
      <vt:lpstr>Apresentação do PowerPoint</vt:lpstr>
      <vt:lpstr>QUESTÕES COM PROBLEMAS DE LINGUAGEM NO COMANDO</vt:lpstr>
      <vt:lpstr>    Questão não ética ... (em Tocantinópolis-TO)    </vt:lpstr>
      <vt:lpstr>Cuidado com a linguagem ...</vt:lpstr>
      <vt:lpstr>A criança opera no concreto ... centração</vt:lpstr>
      <vt:lpstr>        </vt:lpstr>
      <vt:lpstr>Apresentação do PowerPoint</vt:lpstr>
      <vt:lpstr>Apresentação do PowerPoint</vt:lpstr>
      <vt:lpstr>Apresentação do PowerPoint</vt:lpstr>
      <vt:lpstr>Parece brincadeira …</vt:lpstr>
      <vt:lpstr>O MODELO DA CONSTRUÇÃO INTERATIVA DO CONHECIMENTO, EM BUSCA DO DESENVOLVIMENTO DE COMPETÊNCIAS.</vt:lpstr>
      <vt:lpstr>COMPETÊNCIA:</vt:lpstr>
      <vt:lpstr>O MODELO VM (Vaskowsky Morettowsky)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Pública:  palco privilegiado da prática educativa</dc:title>
  <dc:creator>Vasco</dc:creator>
  <cp:lastModifiedBy>Vasco</cp:lastModifiedBy>
  <cp:revision>10</cp:revision>
  <dcterms:created xsi:type="dcterms:W3CDTF">2016-10-17T20:50:24Z</dcterms:created>
  <dcterms:modified xsi:type="dcterms:W3CDTF">2016-10-17T22:05:57Z</dcterms:modified>
</cp:coreProperties>
</file>