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23"/>
  </p:notesMasterIdLst>
  <p:handoutMasterIdLst>
    <p:handoutMasterId r:id="rId24"/>
  </p:handoutMasterIdLst>
  <p:sldIdLst>
    <p:sldId id="628" r:id="rId2"/>
    <p:sldId id="622" r:id="rId3"/>
    <p:sldId id="629" r:id="rId4"/>
    <p:sldId id="623" r:id="rId5"/>
    <p:sldId id="624" r:id="rId6"/>
    <p:sldId id="625" r:id="rId7"/>
    <p:sldId id="630" r:id="rId8"/>
    <p:sldId id="631" r:id="rId9"/>
    <p:sldId id="632" r:id="rId10"/>
    <p:sldId id="633" r:id="rId11"/>
    <p:sldId id="626" r:id="rId12"/>
    <p:sldId id="634" r:id="rId13"/>
    <p:sldId id="615" r:id="rId14"/>
    <p:sldId id="635" r:id="rId15"/>
    <p:sldId id="613" r:id="rId16"/>
    <p:sldId id="614" r:id="rId17"/>
    <p:sldId id="637" r:id="rId18"/>
    <p:sldId id="636" r:id="rId19"/>
    <p:sldId id="582" r:id="rId20"/>
    <p:sldId id="638" r:id="rId21"/>
    <p:sldId id="597" r:id="rId22"/>
  </p:sldIdLst>
  <p:sldSz cx="9144000" cy="6858000" type="screen4x3"/>
  <p:notesSz cx="6864350" cy="9996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576966"/>
    <a:srgbClr val="A50021"/>
    <a:srgbClr val="000000"/>
    <a:srgbClr val="990000"/>
    <a:srgbClr val="FF9933"/>
    <a:srgbClr val="FFCC99"/>
    <a:srgbClr val="FFCC66"/>
    <a:srgbClr val="C0C0C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231" cy="499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8" tIns="46159" rIns="92318" bIns="4615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t-BR" altLang="pt-BR"/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8513" y="0"/>
            <a:ext cx="2974231" cy="499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8" tIns="46159" rIns="92318" bIns="4615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pt-BR" altLang="pt-BR"/>
          </a:p>
        </p:txBody>
      </p:sp>
      <p:sp>
        <p:nvSpPr>
          <p:cNvPr id="521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5704"/>
            <a:ext cx="2974231" cy="499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8" tIns="46159" rIns="92318" bIns="4615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t-BR" altLang="pt-BR"/>
          </a:p>
        </p:txBody>
      </p:sp>
      <p:sp>
        <p:nvSpPr>
          <p:cNvPr id="521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8513" y="9495704"/>
            <a:ext cx="2974231" cy="499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8" tIns="46159" rIns="92318" bIns="4615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BBB3868-C166-4BE5-AC10-0B56BCAF462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61760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231" cy="499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8" tIns="46159" rIns="92318" bIns="4615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t-BR" altLang="pt-BR"/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8513" y="0"/>
            <a:ext cx="2974231" cy="499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8" tIns="46159" rIns="92318" bIns="4615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pt-BR" altLang="pt-BR"/>
          </a:p>
        </p:txBody>
      </p:sp>
      <p:sp>
        <p:nvSpPr>
          <p:cNvPr id="520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50888"/>
            <a:ext cx="4997450" cy="3748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115" y="4747052"/>
            <a:ext cx="5492123" cy="4499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8" tIns="46159" rIns="92318" bIns="461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20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5704"/>
            <a:ext cx="2974231" cy="499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8" tIns="46159" rIns="92318" bIns="4615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t-BR" altLang="pt-BR"/>
          </a:p>
        </p:txBody>
      </p:sp>
      <p:sp>
        <p:nvSpPr>
          <p:cNvPr id="520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8513" y="9495704"/>
            <a:ext cx="2974231" cy="499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8" tIns="46159" rIns="92318" bIns="4615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D0122D4-60C8-428B-8B48-50C86351A39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85278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62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399363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99364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9936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t-BR" altLang="pt-BR" noProof="0" smtClean="0"/>
              <a:t>Clique para editar o estilo do subtítulo mestre</a:t>
            </a:r>
          </a:p>
        </p:txBody>
      </p:sp>
      <p:sp>
        <p:nvSpPr>
          <p:cNvPr id="399366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99367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99368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D66857D-BF58-47B5-B97F-A5EFC0C6498E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39936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pt-BR" altLang="pt-BR" noProof="0" smtClean="0"/>
              <a:t>Clique para editar o estilo do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A9C33-9A17-41B8-AA68-0BFA9F32A2E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79018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E72C1-CED2-40DD-A1F2-9F5620F2F6E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41521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E65095C-6E8F-449C-9789-5878E1CF841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13528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6D345E6-0673-44EF-B65D-F4960C939A5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160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02AA6-0326-4C61-B6B3-AF8213C116A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1255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DA1E8-2155-4029-B35F-7DF3678B858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20147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A1EFD-E5B7-4B2D-B175-1B376D08B58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1180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97D22-1F63-4E60-8E9C-3C45DE421B4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0229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651D0-C94E-40C3-B9A7-47728FEF659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0770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CAC74-F179-4D8E-B378-811285AD119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3020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2158A-4282-4723-A07D-E3C5DB02A89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0340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EF095-4DEA-4F29-8890-27FE0400286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99738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8338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39833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98340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983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39834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39834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t-BR" altLang="pt-BR"/>
          </a:p>
        </p:txBody>
      </p:sp>
      <p:sp>
        <p:nvSpPr>
          <p:cNvPr id="39834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t-BR" altLang="pt-BR"/>
          </a:p>
        </p:txBody>
      </p:sp>
      <p:sp>
        <p:nvSpPr>
          <p:cNvPr id="39834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11D1F9E-4C96-4457-B0F4-01A6B3F4AD68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bsa.org.br/radicalizacao.php.%20Acesso%20em%2009/06/2015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467544" y="1124744"/>
            <a:ext cx="8424936" cy="216024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47320"/>
          </a:xfrm>
        </p:spPr>
        <p:txBody>
          <a:bodyPr/>
          <a:lstStyle/>
          <a:p>
            <a:pPr marL="0" indent="0">
              <a:buNone/>
            </a:pPr>
            <a:endParaRPr lang="pt-BR" sz="2800" dirty="0" smtClean="0"/>
          </a:p>
          <a:p>
            <a:pPr marL="0" indent="0">
              <a:buNone/>
            </a:pPr>
            <a:r>
              <a:rPr lang="pt-BR" sz="2800" dirty="0"/>
              <a:t> </a:t>
            </a:r>
            <a:r>
              <a:rPr lang="pt-BR" sz="2800" dirty="0" smtClean="0"/>
              <a:t>   </a:t>
            </a:r>
          </a:p>
          <a:p>
            <a:pPr marL="0" indent="0">
              <a:buNone/>
            </a:pPr>
            <a:r>
              <a:rPr lang="pt-BR" sz="2800" dirty="0"/>
              <a:t> </a:t>
            </a:r>
            <a:r>
              <a:rPr lang="pt-BR" sz="2800" dirty="0" smtClean="0"/>
              <a:t>   </a:t>
            </a:r>
            <a:r>
              <a:rPr lang="pt-BR" sz="2800" b="1" dirty="0">
                <a:effectLst/>
              </a:rPr>
              <a:t>Formação do educador e (</a:t>
            </a:r>
            <a:r>
              <a:rPr lang="pt-BR" sz="2800" b="1" dirty="0" err="1">
                <a:effectLst/>
              </a:rPr>
              <a:t>des</a:t>
            </a:r>
            <a:r>
              <a:rPr lang="pt-BR" sz="2800" b="1" dirty="0">
                <a:effectLst/>
              </a:rPr>
              <a:t>)valorização </a:t>
            </a:r>
            <a:r>
              <a:rPr lang="pt-BR" sz="2800" b="1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pt-BR" sz="2800" b="1" dirty="0">
                <a:effectLst/>
              </a:rPr>
              <a:t> </a:t>
            </a:r>
            <a:r>
              <a:rPr lang="pt-BR" sz="2800" b="1" dirty="0" smtClean="0">
                <a:effectLst/>
              </a:rPr>
              <a:t>                           profissional</a:t>
            </a:r>
            <a:endParaRPr lang="pt-BR" sz="2800" dirty="0">
              <a:effectLst/>
            </a:endParaRPr>
          </a:p>
          <a:p>
            <a:pPr marL="0" indent="0">
              <a:buNone/>
            </a:pPr>
            <a:endParaRPr lang="pt-BR" sz="28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8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</a:t>
            </a:r>
            <a:r>
              <a:rPr lang="pt-BR" sz="1800" dirty="0" smtClean="0">
                <a:effectLst/>
              </a:rPr>
              <a:t>Bernardete A. Gatti</a:t>
            </a:r>
          </a:p>
          <a:p>
            <a:pPr marL="0" indent="0">
              <a:buNone/>
            </a:pPr>
            <a:r>
              <a:rPr lang="pt-BR" sz="1800" dirty="0">
                <a:effectLst/>
              </a:rPr>
              <a:t> </a:t>
            </a:r>
            <a:r>
              <a:rPr lang="pt-BR" sz="1800" dirty="0" smtClean="0">
                <a:effectLst/>
              </a:rPr>
              <a:t>                                             USP/Fundação Carlos Chagas</a:t>
            </a:r>
            <a:endParaRPr lang="pt-BR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8367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539552" y="3284984"/>
            <a:ext cx="8064896" cy="186844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sz="2400" dirty="0" smtClean="0"/>
              <a:t>Entra em pauta: </a:t>
            </a:r>
            <a:r>
              <a:rPr lang="pt-BR" sz="2400" dirty="0" smtClean="0">
                <a:solidFill>
                  <a:srgbClr val="0070C0"/>
                </a:solidFill>
              </a:rPr>
              <a:t>PROFISSIONALIDADE DOCENTE</a:t>
            </a:r>
          </a:p>
          <a:p>
            <a:pPr marL="0" indent="0">
              <a:buNone/>
            </a:pPr>
            <a:r>
              <a:rPr lang="pt-BR" sz="2400" dirty="0">
                <a:solidFill>
                  <a:srgbClr val="0070C0"/>
                </a:solidFill>
              </a:rPr>
              <a:t> </a:t>
            </a:r>
            <a:r>
              <a:rPr lang="pt-BR" sz="2400" dirty="0" smtClean="0">
                <a:solidFill>
                  <a:srgbClr val="0070C0"/>
                </a:solidFill>
              </a:rPr>
              <a:t>                       PROFISSIONALIDADE DOS EDUCADORES</a:t>
            </a:r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              </a:t>
            </a:r>
          </a:p>
          <a:p>
            <a:pPr marL="0" indent="0">
              <a:buNone/>
            </a:pPr>
            <a:r>
              <a:rPr lang="pt-BR" sz="2400" dirty="0" smtClean="0"/>
              <a:t>                      </a:t>
            </a:r>
            <a:endParaRPr lang="pt-BR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t-BR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t-BR" sz="2400" dirty="0" smtClean="0">
                <a:solidFill>
                  <a:srgbClr val="576966"/>
                </a:solidFill>
              </a:rPr>
              <a:t>                             </a:t>
            </a:r>
            <a:endParaRPr lang="pt-BR" sz="2400" dirty="0">
              <a:solidFill>
                <a:srgbClr val="576966"/>
              </a:solidFill>
            </a:endParaRPr>
          </a:p>
          <a:p>
            <a:pPr marL="0" indent="0">
              <a:buNone/>
            </a:pPr>
            <a:endParaRPr lang="pt-BR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t-BR" sz="2400" dirty="0">
                <a:solidFill>
                  <a:srgbClr val="002060"/>
                </a:solidFill>
              </a:rPr>
              <a:t>                     Qual formação responde às demandas</a:t>
            </a:r>
          </a:p>
          <a:p>
            <a:pPr marL="0" indent="0">
              <a:buNone/>
            </a:pPr>
            <a:r>
              <a:rPr lang="pt-BR" sz="2400" dirty="0">
                <a:solidFill>
                  <a:srgbClr val="002060"/>
                </a:solidFill>
              </a:rPr>
              <a:t>                      </a:t>
            </a:r>
            <a:r>
              <a:rPr lang="pt-BR" sz="2400" dirty="0" err="1">
                <a:solidFill>
                  <a:srgbClr val="002060"/>
                </a:solidFill>
              </a:rPr>
              <a:t>socioeducacionais</a:t>
            </a:r>
            <a:r>
              <a:rPr lang="pt-BR" sz="2400" dirty="0">
                <a:solidFill>
                  <a:srgbClr val="002060"/>
                </a:solidFill>
              </a:rPr>
              <a:t> no cenário atual?</a:t>
            </a:r>
          </a:p>
          <a:p>
            <a:pPr marL="0" indent="0">
              <a:buNone/>
            </a:pPr>
            <a:endParaRPr lang="pt-BR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t-BR" sz="2400" dirty="0" smtClean="0">
                <a:solidFill>
                  <a:srgbClr val="002060"/>
                </a:solidFill>
              </a:rPr>
              <a:t>                      </a:t>
            </a:r>
            <a:endParaRPr lang="pt-B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0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260648"/>
            <a:ext cx="8784976" cy="6336704"/>
          </a:xfrm>
        </p:spPr>
        <p:txBody>
          <a:bodyPr/>
          <a:lstStyle/>
          <a:p>
            <a:pPr marL="0" indent="0">
              <a:buNone/>
            </a:pPr>
            <a:endParaRPr lang="pt-BR" sz="2000" u="sng" dirty="0" smtClean="0"/>
          </a:p>
          <a:p>
            <a:pPr marL="0" indent="0">
              <a:buNone/>
            </a:pPr>
            <a:endParaRPr lang="pt-BR" sz="2000" u="sng" dirty="0"/>
          </a:p>
          <a:p>
            <a:pPr marL="0" indent="0">
              <a:buNone/>
            </a:pPr>
            <a:r>
              <a:rPr lang="pt-BR" sz="2000" u="sng" dirty="0" smtClean="0"/>
              <a:t>Formação</a:t>
            </a:r>
            <a:r>
              <a:rPr lang="pt-BR" sz="2000" dirty="0" smtClean="0"/>
              <a:t>: </a:t>
            </a:r>
            <a:r>
              <a:rPr lang="pt-BR" sz="2000" dirty="0" err="1" smtClean="0"/>
              <a:t>Profissionalidade</a:t>
            </a:r>
            <a:endParaRPr lang="pt-BR" sz="2000" dirty="0"/>
          </a:p>
          <a:p>
            <a:pPr marL="0" indent="0">
              <a:buNone/>
            </a:pPr>
            <a:endParaRPr lang="pt-BR" sz="2000" dirty="0">
              <a:effectLst/>
            </a:endParaRPr>
          </a:p>
          <a:p>
            <a:pPr>
              <a:buFont typeface="Wingdings" panose="05000000000000000000" pitchFamily="2" charset="2"/>
              <a:buChar char="q"/>
            </a:pPr>
            <a:endParaRPr lang="pt-BR" sz="2000" i="1" dirty="0" smtClean="0">
              <a:effectLst/>
            </a:endParaRPr>
          </a:p>
          <a:p>
            <a:pPr>
              <a:buFont typeface="Wingdings" panose="05000000000000000000" pitchFamily="2" charset="2"/>
              <a:buChar char="q"/>
            </a:pPr>
            <a:endParaRPr lang="pt-BR" sz="2000" i="1" dirty="0">
              <a:effectLst/>
            </a:endParaRPr>
          </a:p>
          <a:p>
            <a:pPr>
              <a:buFont typeface="Wingdings" panose="05000000000000000000" pitchFamily="2" charset="2"/>
              <a:buChar char="q"/>
            </a:pPr>
            <a:endParaRPr lang="pt-BR" sz="2000" i="1" dirty="0" smtClean="0">
              <a:effectLst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t-BR" sz="2000" i="1" dirty="0" smtClean="0">
                <a:effectLst/>
              </a:rPr>
              <a:t>Vivenciamos </a:t>
            </a:r>
            <a:r>
              <a:rPr lang="pt-BR" sz="2000" i="1" u="sng" dirty="0">
                <a:effectLst/>
              </a:rPr>
              <a:t>padrões culturais formativos</a:t>
            </a:r>
            <a:r>
              <a:rPr lang="pt-BR" sz="2000" i="1" dirty="0">
                <a:effectLst/>
              </a:rPr>
              <a:t> arraigados, estruturados em </a:t>
            </a:r>
            <a:endParaRPr lang="pt-BR" sz="2000" i="1" dirty="0" smtClean="0">
              <a:effectLst/>
            </a:endParaRPr>
          </a:p>
          <a:p>
            <a:pPr marL="0" indent="0">
              <a:buNone/>
            </a:pPr>
            <a:r>
              <a:rPr lang="pt-BR" sz="2000" i="1" dirty="0" smtClean="0">
                <a:effectLst/>
              </a:rPr>
              <a:t>    nossa </a:t>
            </a:r>
            <a:r>
              <a:rPr lang="pt-BR" sz="2000" i="1" dirty="0">
                <a:effectLst/>
              </a:rPr>
              <a:t>história educacional desde os inícios do século XX, padrões que se </a:t>
            </a:r>
            <a:endParaRPr lang="pt-BR" sz="2000" i="1" dirty="0" smtClean="0">
              <a:effectLst/>
            </a:endParaRPr>
          </a:p>
          <a:p>
            <a:pPr marL="0" indent="0">
              <a:buNone/>
            </a:pPr>
            <a:r>
              <a:rPr lang="pt-BR" sz="2000" i="1" dirty="0">
                <a:effectLst/>
              </a:rPr>
              <a:t> </a:t>
            </a:r>
            <a:r>
              <a:rPr lang="pt-BR" sz="2000" i="1" dirty="0" smtClean="0">
                <a:effectLst/>
              </a:rPr>
              <a:t>   mostram </a:t>
            </a:r>
            <a:r>
              <a:rPr lang="pt-BR" sz="2000" i="1" u="sng" dirty="0">
                <a:effectLst/>
              </a:rPr>
              <a:t>em conflito</a:t>
            </a:r>
            <a:r>
              <a:rPr lang="pt-BR" sz="2000" i="1" dirty="0">
                <a:effectLst/>
              </a:rPr>
              <a:t> com o surgimento de </a:t>
            </a:r>
            <a:r>
              <a:rPr lang="pt-BR" sz="2000" i="1" u="sng" dirty="0">
                <a:effectLst/>
              </a:rPr>
              <a:t>novas demandas para o </a:t>
            </a:r>
            <a:endParaRPr lang="pt-BR" sz="2000" i="1" u="sng" dirty="0" smtClean="0">
              <a:effectLst/>
            </a:endParaRPr>
          </a:p>
          <a:p>
            <a:pPr marL="0" indent="0">
              <a:buNone/>
            </a:pPr>
            <a:r>
              <a:rPr lang="pt-BR" sz="2000" i="1" dirty="0" smtClean="0">
                <a:effectLst/>
              </a:rPr>
              <a:t>    </a:t>
            </a:r>
            <a:r>
              <a:rPr lang="pt-BR" sz="2000" i="1" u="sng" dirty="0" smtClean="0">
                <a:effectLst/>
              </a:rPr>
              <a:t>trabalho </a:t>
            </a:r>
            <a:r>
              <a:rPr lang="pt-BR" sz="2000" i="1" u="sng" dirty="0">
                <a:effectLst/>
              </a:rPr>
              <a:t>educacional</a:t>
            </a:r>
            <a:r>
              <a:rPr lang="pt-BR" sz="2000" i="1" dirty="0">
                <a:effectLst/>
              </a:rPr>
              <a:t>, as quais se colocam em função de contextos </a:t>
            </a:r>
            <a:endParaRPr lang="pt-BR" sz="2000" i="1" dirty="0" smtClean="0">
              <a:effectLst/>
            </a:endParaRPr>
          </a:p>
          <a:p>
            <a:pPr marL="0" indent="0">
              <a:buNone/>
            </a:pPr>
            <a:r>
              <a:rPr lang="pt-BR" sz="2000" i="1" dirty="0" smtClean="0">
                <a:effectLst/>
              </a:rPr>
              <a:t>    sociais </a:t>
            </a:r>
            <a:r>
              <a:rPr lang="pt-BR" sz="2000" i="1" dirty="0">
                <a:effectLst/>
              </a:rPr>
              <a:t>e culturais diversificados, após cem anos de trajetória </a:t>
            </a:r>
            <a:r>
              <a:rPr lang="pt-BR" sz="2000" i="1" dirty="0" smtClean="0">
                <a:effectLst/>
              </a:rPr>
              <a:t>histórico-</a:t>
            </a:r>
          </a:p>
          <a:p>
            <a:pPr marL="0" indent="0">
              <a:buNone/>
            </a:pPr>
            <a:r>
              <a:rPr lang="pt-BR" sz="2000" i="1" dirty="0">
                <a:effectLst/>
              </a:rPr>
              <a:t> </a:t>
            </a:r>
            <a:r>
              <a:rPr lang="pt-BR" sz="2000" i="1" dirty="0" smtClean="0">
                <a:effectLst/>
              </a:rPr>
              <a:t>   social </a:t>
            </a:r>
            <a:r>
              <a:rPr lang="pt-BR" sz="2000" i="1" dirty="0">
                <a:effectLst/>
              </a:rPr>
              <a:t>e </a:t>
            </a:r>
            <a:r>
              <a:rPr lang="pt-BR" sz="2000" i="1" dirty="0" smtClean="0">
                <a:effectLst/>
              </a:rPr>
              <a:t>cultural</a:t>
            </a:r>
          </a:p>
          <a:p>
            <a:pPr marL="0" indent="0">
              <a:buNone/>
            </a:pPr>
            <a:endParaRPr lang="pt-BR" sz="2000" i="1" dirty="0">
              <a:effectLst/>
            </a:endParaRPr>
          </a:p>
          <a:p>
            <a:pPr marL="0" indent="0">
              <a:buNone/>
            </a:pPr>
            <a:r>
              <a:rPr lang="pt-BR" sz="2000" i="1" dirty="0" smtClean="0">
                <a:effectLst/>
              </a:rPr>
              <a:t>                 Fragmentação dos cursos =&gt; Identidade profissional</a:t>
            </a:r>
          </a:p>
          <a:p>
            <a:pPr marL="0" indent="0">
              <a:buNone/>
            </a:pPr>
            <a:r>
              <a:rPr lang="pt-BR" sz="2000" i="1" dirty="0">
                <a:effectLst/>
              </a:rPr>
              <a:t> </a:t>
            </a:r>
            <a:r>
              <a:rPr lang="pt-BR" sz="2000" i="1" dirty="0" smtClean="0">
                <a:effectLst/>
              </a:rPr>
              <a:t>                Cultura reificada e pré-conceitos</a:t>
            </a:r>
          </a:p>
          <a:p>
            <a:pPr marL="0" indent="0">
              <a:buNone/>
            </a:pPr>
            <a:r>
              <a:rPr lang="pt-BR" sz="2000" i="1" dirty="0">
                <a:effectLst/>
              </a:rPr>
              <a:t> </a:t>
            </a:r>
            <a:r>
              <a:rPr lang="pt-BR" sz="2000" i="1" dirty="0" smtClean="0">
                <a:effectLst/>
              </a:rPr>
              <a:t>                                                                                   </a:t>
            </a:r>
            <a:r>
              <a:rPr lang="pt-BR" sz="2000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RENOVAR</a:t>
            </a:r>
            <a:endParaRPr lang="pt-BR" sz="2000" dirty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have esquerda 1"/>
          <p:cNvSpPr/>
          <p:nvPr/>
        </p:nvSpPr>
        <p:spPr>
          <a:xfrm>
            <a:off x="1388788" y="5301208"/>
            <a:ext cx="230883" cy="9361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259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91336"/>
          </a:xfrm>
        </p:spPr>
        <p:txBody>
          <a:bodyPr/>
          <a:lstStyle/>
          <a:p>
            <a:pPr marL="0" indent="0">
              <a:buNone/>
            </a:pPr>
            <a:r>
              <a:rPr lang="pt-BR" sz="2400" dirty="0" smtClean="0"/>
              <a:t>    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O que se demanda aos educadores?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281471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395536" y="1556792"/>
            <a:ext cx="8352928" cy="381642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07360"/>
          </a:xfrm>
        </p:spPr>
        <p:txBody>
          <a:bodyPr/>
          <a:lstStyle/>
          <a:p>
            <a:pPr marL="45720" indent="0" algn="just">
              <a:lnSpc>
                <a:spcPct val="170000"/>
              </a:lnSpc>
              <a:buNone/>
            </a:pPr>
            <a:endParaRPr lang="pt-BR" sz="1800" b="1" i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 algn="just">
              <a:lnSpc>
                <a:spcPct val="170000"/>
              </a:lnSpc>
              <a:buNone/>
            </a:pPr>
            <a:r>
              <a:rPr lang="pt-B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</a:t>
            </a:r>
            <a:r>
              <a:rPr lang="pt-B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Que:</a:t>
            </a:r>
            <a:endParaRPr lang="pt-BR" sz="28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8620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18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Tenham visão de conjunto do </a:t>
            </a:r>
            <a:r>
              <a:rPr lang="pt-BR" sz="1800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cenário</a:t>
            </a:r>
            <a:r>
              <a:rPr lang="pt-BR" sz="18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social  em que atua</a:t>
            </a:r>
          </a:p>
          <a:p>
            <a:pPr marL="388620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18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Tenham </a:t>
            </a:r>
            <a:r>
              <a:rPr lang="pt-BR" sz="1800" b="1" i="1" u="sng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conhecimentos </a:t>
            </a:r>
            <a:r>
              <a:rPr lang="pt-BR" sz="1800" b="1" i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gerais</a:t>
            </a:r>
            <a:r>
              <a:rPr lang="pt-BR" sz="1800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sobre o campo em que vai atuar </a:t>
            </a:r>
            <a:endParaRPr lang="pt-BR" sz="1800" b="1" i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 algn="just">
              <a:lnSpc>
                <a:spcPct val="170000"/>
              </a:lnSpc>
              <a:buNone/>
            </a:pPr>
            <a:r>
              <a:rPr lang="pt-BR" sz="1800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8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e  </a:t>
            </a:r>
            <a:r>
              <a:rPr lang="pt-BR" sz="1800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</a:t>
            </a:r>
            <a:r>
              <a:rPr lang="pt-BR" sz="1800" b="1" i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práticas relevantes</a:t>
            </a:r>
            <a:r>
              <a:rPr lang="pt-BR" sz="1800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esse campo </a:t>
            </a:r>
          </a:p>
          <a:p>
            <a:pPr marL="388620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18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Tenham </a:t>
            </a:r>
            <a:r>
              <a:rPr lang="pt-BR" sz="1800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formação científica em sua </a:t>
            </a:r>
            <a:r>
              <a:rPr lang="pt-BR" sz="1800" b="1" i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 de atuação</a:t>
            </a:r>
          </a:p>
          <a:p>
            <a:pPr marL="388620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18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Tenham </a:t>
            </a:r>
            <a:r>
              <a:rPr lang="pt-BR" sz="1800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conhecimento da área disciplinar </a:t>
            </a:r>
            <a:r>
              <a:rPr lang="pt-BR" sz="1800" b="1" i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o ensino</a:t>
            </a:r>
            <a:r>
              <a:rPr lang="pt-BR" sz="1800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388620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18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Tenham </a:t>
            </a:r>
            <a:r>
              <a:rPr lang="pt-BR" sz="1800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formação humanista de tal forma que possa tornar-se um </a:t>
            </a:r>
            <a:endParaRPr lang="pt-BR" sz="1800" b="1" i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 algn="just">
              <a:lnSpc>
                <a:spcPct val="170000"/>
              </a:lnSpc>
              <a:buNone/>
            </a:pPr>
            <a:r>
              <a:rPr lang="pt-BR" sz="1800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8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pt-BR" sz="1800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formador de </a:t>
            </a:r>
            <a:r>
              <a:rPr lang="pt-BR" sz="18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pessoas/cidadãos </a:t>
            </a:r>
            <a:r>
              <a:rPr lang="pt-BR" sz="1800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=&gt; valores e ética </a:t>
            </a:r>
          </a:p>
          <a:p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41648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4698015" y="4941168"/>
            <a:ext cx="2682298" cy="79208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5904656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r>
              <a:rPr lang="pt-BR" sz="2000" dirty="0" smtClean="0">
                <a:solidFill>
                  <a:srgbClr val="576966"/>
                </a:solidFill>
              </a:rPr>
              <a:t>FORMAÇÃO de EDUCADORES =&gt; </a:t>
            </a:r>
            <a:r>
              <a:rPr lang="pt-BR" sz="2000" i="1" dirty="0" smtClean="0">
                <a:solidFill>
                  <a:schemeClr val="accent6">
                    <a:lumMod val="75000"/>
                  </a:schemeClr>
                </a:solidFill>
              </a:rPr>
              <a:t>Processos Educacionais Intencionais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         </a:t>
            </a:r>
            <a:r>
              <a:rPr lang="pt-BR" sz="2000" i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sz="2000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    </a:t>
            </a:r>
            <a:r>
              <a:rPr lang="pt-BR" sz="2000" i="1" dirty="0" smtClean="0">
                <a:solidFill>
                  <a:schemeClr val="accent6">
                    <a:lumMod val="75000"/>
                  </a:schemeClr>
                </a:solidFill>
              </a:rPr>
              <a:t>Metódicos</a:t>
            </a:r>
          </a:p>
          <a:p>
            <a:pPr marL="0" indent="0">
              <a:buNone/>
            </a:pPr>
            <a:endParaRPr lang="pt-BR" sz="2000" dirty="0">
              <a:solidFill>
                <a:srgbClr val="576966"/>
              </a:solidFill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rgbClr val="576966"/>
                </a:solidFill>
              </a:rPr>
              <a:t>                                                               Conhecimentos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576966"/>
                </a:solidFill>
              </a:rPr>
              <a:t> </a:t>
            </a:r>
            <a:r>
              <a:rPr lang="pt-BR" sz="2000" dirty="0" smtClean="0">
                <a:solidFill>
                  <a:srgbClr val="576966"/>
                </a:solidFill>
              </a:rPr>
              <a:t>                                                              Atitudes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576966"/>
                </a:solidFill>
              </a:rPr>
              <a:t> </a:t>
            </a:r>
            <a:r>
              <a:rPr lang="pt-BR" sz="2000" dirty="0" smtClean="0">
                <a:solidFill>
                  <a:srgbClr val="576966"/>
                </a:solidFill>
              </a:rPr>
              <a:t>                                                              Valores    </a:t>
            </a:r>
          </a:p>
          <a:p>
            <a:pPr marL="0" indent="0">
              <a:buNone/>
            </a:pPr>
            <a:endParaRPr lang="pt-BR" sz="2000" dirty="0">
              <a:solidFill>
                <a:srgbClr val="576966"/>
              </a:solidFill>
            </a:endParaRPr>
          </a:p>
          <a:p>
            <a:pPr marL="0" indent="0">
              <a:buNone/>
            </a:pPr>
            <a:endParaRPr lang="pt-BR" sz="2000" dirty="0" smtClean="0">
              <a:solidFill>
                <a:srgbClr val="576966"/>
              </a:solidFill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rgbClr val="576966"/>
                </a:solidFill>
              </a:rPr>
              <a:t>             SIGNIFICADO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rgbClr val="576966"/>
                </a:solidFill>
              </a:rPr>
              <a:t>             SENTIDO SOCIAL                   BASE: NOVA VISÃO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576966"/>
                </a:solidFill>
              </a:rPr>
              <a:t> </a:t>
            </a:r>
            <a:r>
              <a:rPr lang="pt-BR" sz="2000" dirty="0" smtClean="0">
                <a:solidFill>
                  <a:srgbClr val="576966"/>
                </a:solidFill>
              </a:rPr>
              <a:t>  </a:t>
            </a:r>
            <a:r>
              <a:rPr lang="pt-BR" sz="2000" dirty="0" smtClean="0"/>
              <a:t>                   </a:t>
            </a:r>
            <a:endParaRPr lang="pt-BR" sz="2000" dirty="0"/>
          </a:p>
        </p:txBody>
      </p:sp>
      <p:sp>
        <p:nvSpPr>
          <p:cNvPr id="6" name="Seta dobrada para cima 5"/>
          <p:cNvSpPr/>
          <p:nvPr/>
        </p:nvSpPr>
        <p:spPr>
          <a:xfrm rot="5400000">
            <a:off x="4022939" y="2663915"/>
            <a:ext cx="1584176" cy="23402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baixo 6"/>
          <p:cNvSpPr/>
          <p:nvPr/>
        </p:nvSpPr>
        <p:spPr>
          <a:xfrm>
            <a:off x="2294036" y="1988840"/>
            <a:ext cx="121158" cy="2592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have esquerda 7"/>
          <p:cNvSpPr/>
          <p:nvPr/>
        </p:nvSpPr>
        <p:spPr>
          <a:xfrm>
            <a:off x="5085193" y="3068960"/>
            <a:ext cx="155448" cy="10081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eta para a direita 1"/>
          <p:cNvSpPr/>
          <p:nvPr/>
        </p:nvSpPr>
        <p:spPr>
          <a:xfrm>
            <a:off x="3563888" y="5373216"/>
            <a:ext cx="97840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19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3100" b="1" dirty="0" smtClean="0">
                <a:solidFill>
                  <a:srgbClr val="36702E"/>
                </a:solidFill>
              </a:rPr>
              <a:t>NOVO </a:t>
            </a:r>
            <a:r>
              <a:rPr lang="pt-BR" sz="3100" b="1" dirty="0">
                <a:solidFill>
                  <a:srgbClr val="36702E"/>
                </a:solidFill>
              </a:rPr>
              <a:t>PARADIGMA EM EDUCAÇÃO</a:t>
            </a:r>
            <a:r>
              <a:rPr lang="pt-BR" sz="3100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pt-BR" sz="3100" b="1" dirty="0">
                <a:solidFill>
                  <a:schemeClr val="accent3">
                    <a:lumMod val="50000"/>
                  </a:schemeClr>
                </a:solidFill>
              </a:rPr>
            </a:br>
            <a:endParaRPr lang="pt-BR" sz="31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2400" b="1" i="1" dirty="0" smtClean="0">
                <a:solidFill>
                  <a:schemeClr val="accent3">
                    <a:lumMod val="50000"/>
                  </a:schemeClr>
                </a:solidFill>
              </a:rPr>
              <a:t>“... UMA ESCOLA JUSTA E, PARA TER UMA ESCOLA JUSTA PRECISAMOS DE </a:t>
            </a:r>
            <a:r>
              <a:rPr lang="pt-BR" sz="2400" b="1" i="1" u="sng" dirty="0" smtClean="0">
                <a:solidFill>
                  <a:schemeClr val="accent3">
                    <a:lumMod val="50000"/>
                  </a:schemeClr>
                </a:solidFill>
              </a:rPr>
              <a:t>PROFESSORES</a:t>
            </a:r>
            <a:r>
              <a:rPr lang="pt-BR" sz="2400" b="1" i="1" dirty="0" smtClean="0">
                <a:solidFill>
                  <a:schemeClr val="accent3">
                    <a:lumMod val="50000"/>
                  </a:schemeClr>
                </a:solidFill>
              </a:rPr>
              <a:t> QUE ASSUMAM ESSE COMPROMISSO.”</a:t>
            </a: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pt-BR" sz="2400" dirty="0"/>
          </a:p>
          <a:p>
            <a:pPr marL="0" indent="0">
              <a:buNone/>
            </a:pPr>
            <a:r>
              <a:rPr lang="pt-BR" sz="2800" dirty="0" smtClean="0"/>
              <a:t>                                                       </a:t>
            </a:r>
            <a:r>
              <a:rPr lang="pt-BR" sz="1800" dirty="0" smtClean="0">
                <a:solidFill>
                  <a:schemeClr val="accent3">
                    <a:lumMod val="50000"/>
                  </a:schemeClr>
                </a:solidFill>
              </a:rPr>
              <a:t>(J. </a:t>
            </a:r>
            <a:r>
              <a:rPr lang="pt-BR" sz="1800" dirty="0" err="1" smtClean="0">
                <a:solidFill>
                  <a:schemeClr val="accent3">
                    <a:lumMod val="50000"/>
                  </a:schemeClr>
                </a:solidFill>
              </a:rPr>
              <a:t>Tedesco</a:t>
            </a:r>
            <a:r>
              <a:rPr lang="pt-BR" sz="1800" dirty="0" smtClean="0">
                <a:solidFill>
                  <a:schemeClr val="accent3">
                    <a:lumMod val="50000"/>
                  </a:schemeClr>
                </a:solidFill>
              </a:rPr>
              <a:t>, 2010)</a:t>
            </a:r>
          </a:p>
          <a:p>
            <a:pPr marL="0" indent="0">
              <a:buNone/>
            </a:pPr>
            <a:endParaRPr lang="pt-BR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E precisamos de GESTORES E FORMADORES DE PROFESSORES QUE ASSUMAM ESSE COMPROMISSO</a:t>
            </a:r>
            <a:endParaRPr lang="pt-B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49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dirty="0" smtClean="0">
                <a:solidFill>
                  <a:srgbClr val="36702E"/>
                </a:solidFill>
              </a:rPr>
              <a:t>ESCOLA JUSTA</a:t>
            </a:r>
            <a:endParaRPr lang="pt-BR" sz="2800" b="1" dirty="0">
              <a:solidFill>
                <a:srgbClr val="36702E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600200"/>
            <a:ext cx="8424936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b="1" i="1" dirty="0" smtClean="0">
                <a:solidFill>
                  <a:srgbClr val="36702E"/>
                </a:solidFill>
              </a:rPr>
              <a:t> </a:t>
            </a:r>
          </a:p>
          <a:p>
            <a:pPr marL="0" indent="0">
              <a:buNone/>
            </a:pPr>
            <a:r>
              <a:rPr lang="pt-BR" sz="2800" b="1" i="1" dirty="0" smtClean="0">
                <a:solidFill>
                  <a:schemeClr val="accent3">
                    <a:lumMod val="50000"/>
                  </a:schemeClr>
                </a:solidFill>
              </a:rPr>
              <a:t>          </a:t>
            </a:r>
            <a:r>
              <a:rPr lang="pt-BR" sz="2800" b="1" i="1" u="sng" dirty="0" smtClean="0">
                <a:solidFill>
                  <a:schemeClr val="accent3">
                    <a:lumMod val="50000"/>
                  </a:schemeClr>
                </a:solidFill>
              </a:rPr>
              <a:t>Inclui</a:t>
            </a:r>
            <a:r>
              <a:rPr lang="pt-BR" sz="2800" b="1" u="sng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sz="2800" b="1" dirty="0" smtClean="0">
                <a:solidFill>
                  <a:schemeClr val="accent3">
                    <a:lumMod val="50000"/>
                  </a:schemeClr>
                </a:solidFill>
              </a:rPr>
              <a:t>       </a:t>
            </a:r>
            <a:r>
              <a:rPr lang="pt-BR" sz="2800" b="1" i="1" u="sng" dirty="0" smtClean="0">
                <a:solidFill>
                  <a:schemeClr val="accent3">
                    <a:lumMod val="50000"/>
                  </a:schemeClr>
                </a:solidFill>
              </a:rPr>
              <a:t>Não exclui</a:t>
            </a:r>
            <a:r>
              <a:rPr lang="pt-BR" sz="2800" b="1" dirty="0" smtClean="0">
                <a:solidFill>
                  <a:schemeClr val="accent3">
                    <a:lumMod val="50000"/>
                  </a:schemeClr>
                </a:solidFill>
              </a:rPr>
              <a:t>         </a:t>
            </a:r>
            <a:r>
              <a:rPr lang="pt-BR" sz="2800" b="1" i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Qualifica</a:t>
            </a:r>
          </a:p>
          <a:p>
            <a:pPr marL="0" indent="0">
              <a:buNone/>
            </a:pPr>
            <a:endParaRPr lang="pt-BR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t-BR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2400" b="1" i="1" dirty="0" smtClean="0">
                <a:solidFill>
                  <a:srgbClr val="367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Aquela escola em que os alunos </a:t>
            </a:r>
            <a:r>
              <a:rPr lang="pt-BR" sz="2400" b="1" i="1" u="sng" dirty="0" smtClean="0">
                <a:solidFill>
                  <a:srgbClr val="367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aprendem e se educam</a:t>
            </a:r>
            <a:r>
              <a:rPr lang="pt-BR" sz="2400" b="1" i="1" dirty="0" smtClean="0">
                <a:solidFill>
                  <a:srgbClr val="367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a vida como cidadãos </a:t>
            </a:r>
          </a:p>
          <a:p>
            <a:pPr marL="0" indent="0">
              <a:buNone/>
            </a:pPr>
            <a:endParaRPr lang="pt-BR" sz="2400" b="1" i="1" dirty="0">
              <a:solidFill>
                <a:srgbClr val="367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sz="2400" b="1" i="1" dirty="0" smtClean="0">
                <a:solidFill>
                  <a:srgbClr val="367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pt-BR" sz="1800" b="1" i="1" dirty="0" smtClean="0">
                <a:solidFill>
                  <a:srgbClr val="367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=&gt; NOVAS ESTRUTURAS E DINÂMICAS  FORMATIVAS</a:t>
            </a:r>
          </a:p>
          <a:p>
            <a:pPr marL="0" indent="0">
              <a:buNone/>
            </a:pPr>
            <a:r>
              <a:rPr lang="pt-BR" sz="1800" b="1" i="1" dirty="0">
                <a:solidFill>
                  <a:srgbClr val="367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800" b="1" i="1" dirty="0" smtClean="0">
                <a:solidFill>
                  <a:srgbClr val="367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=&gt; INOVAÇÕES NA PROFISSIONALIZAÇÃO DOS EDUCADORES</a:t>
            </a:r>
            <a:endParaRPr lang="pt-BR" sz="1800" b="1" i="1" dirty="0">
              <a:solidFill>
                <a:srgbClr val="367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456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640"/>
            <a:ext cx="8219256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19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pt-BR" sz="19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pt-BR" sz="1900" b="1" dirty="0" smtClean="0">
                <a:solidFill>
                  <a:schemeClr val="accent6">
                    <a:lumMod val="50000"/>
                  </a:schemeClr>
                </a:solidFill>
              </a:rPr>
              <a:t>QUALIDADE DA EDUCAÇÃO ESCOLAR &lt;=&gt; AÇÃO entre PESSOAS</a:t>
            </a:r>
          </a:p>
          <a:p>
            <a:pPr marL="457200" indent="-457200" algn="just">
              <a:buAutoNum type="arabicPeriod"/>
            </a:pPr>
            <a:endParaRPr lang="pt-BR" sz="1900" b="1" i="1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>
              <a:buAutoNum type="arabicPeriod"/>
            </a:pPr>
            <a:r>
              <a:rPr lang="pt-BR" sz="1800" b="1" i="1" u="sng" dirty="0" smtClean="0">
                <a:solidFill>
                  <a:srgbClr val="576966"/>
                </a:solidFill>
                <a:effectLst/>
              </a:rPr>
              <a:t>Que </a:t>
            </a:r>
            <a:r>
              <a:rPr lang="pt-BR" sz="1800" b="1" i="1" u="sng" dirty="0">
                <a:solidFill>
                  <a:srgbClr val="576966"/>
                </a:solidFill>
                <a:effectLst/>
              </a:rPr>
              <a:t>o fato educacional é cultural</a:t>
            </a:r>
            <a:r>
              <a:rPr lang="pt-BR" sz="1800" b="1" dirty="0" smtClean="0">
                <a:solidFill>
                  <a:srgbClr val="576966"/>
                </a:solidFill>
                <a:effectLst/>
              </a:rPr>
              <a:t>. </a:t>
            </a:r>
            <a:r>
              <a:rPr lang="pt-BR" sz="1800" b="1" dirty="0">
                <a:solidFill>
                  <a:srgbClr val="576966"/>
                </a:solidFill>
                <a:effectLst/>
              </a:rPr>
              <a:t>A educação – enquanto pensamento, ato e trabalho - está imersa na cultura, em estilos de vida, e não se acha apenas vinculada às ciências</a:t>
            </a:r>
            <a:r>
              <a:rPr lang="pt-BR" sz="1800" b="1" dirty="0" smtClean="0">
                <a:solidFill>
                  <a:srgbClr val="576966"/>
                </a:solidFill>
                <a:effectLst/>
              </a:rPr>
              <a:t>.</a:t>
            </a: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pt-BR" sz="1800" b="1" i="1" u="sng" dirty="0" smtClean="0">
                <a:solidFill>
                  <a:srgbClr val="576966"/>
                </a:solidFill>
                <a:effectLst/>
              </a:rPr>
              <a:t>Que </a:t>
            </a:r>
            <a:r>
              <a:rPr lang="pt-BR" sz="1800" b="1" i="1" u="sng" dirty="0">
                <a:solidFill>
                  <a:srgbClr val="576966"/>
                </a:solidFill>
                <a:effectLst/>
              </a:rPr>
              <a:t>o papel do professor é absolutamente central</a:t>
            </a:r>
            <a:r>
              <a:rPr lang="pt-BR" sz="1800" b="1" dirty="0" smtClean="0">
                <a:solidFill>
                  <a:srgbClr val="576966"/>
                </a:solidFill>
                <a:effectLst/>
              </a:rPr>
              <a:t>. Figura imprescindível; detém </a:t>
            </a:r>
            <a:r>
              <a:rPr lang="pt-BR" sz="1800" b="1" dirty="0">
                <a:solidFill>
                  <a:srgbClr val="576966"/>
                </a:solidFill>
                <a:effectLst/>
              </a:rPr>
              <a:t>um saber que alia conhecimento e conteúdos à didática e às condições de aprendizagem para segmentos diferenciados. </a:t>
            </a:r>
            <a:endParaRPr lang="pt-BR" sz="1800" b="1" dirty="0" smtClean="0">
              <a:solidFill>
                <a:srgbClr val="576966"/>
              </a:solidFill>
              <a:effectLst/>
            </a:endParaRP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pt-BR" sz="1800" b="1" i="1" u="sng" dirty="0" smtClean="0">
                <a:solidFill>
                  <a:srgbClr val="576966"/>
                </a:solidFill>
                <a:effectLst/>
              </a:rPr>
              <a:t>Que </a:t>
            </a:r>
            <a:r>
              <a:rPr lang="pt-BR" sz="1800" b="1" i="1" u="sng" dirty="0">
                <a:solidFill>
                  <a:srgbClr val="576966"/>
                </a:solidFill>
                <a:effectLst/>
              </a:rPr>
              <a:t>o núcleo do processo educativo é a formação do </a:t>
            </a:r>
            <a:r>
              <a:rPr lang="pt-BR" sz="1800" b="1" i="1" u="sng" dirty="0" smtClean="0">
                <a:solidFill>
                  <a:srgbClr val="576966"/>
                </a:solidFill>
                <a:effectLst/>
              </a:rPr>
              <a:t>aluno</a:t>
            </a:r>
            <a:r>
              <a:rPr lang="pt-BR" sz="1800" b="1" i="1" dirty="0" smtClean="0">
                <a:solidFill>
                  <a:srgbClr val="576966"/>
                </a:solidFill>
                <a:effectLst/>
              </a:rPr>
              <a:t>:</a:t>
            </a:r>
            <a:r>
              <a:rPr lang="pt-BR" sz="1800" b="1" dirty="0" smtClean="0">
                <a:solidFill>
                  <a:srgbClr val="576966"/>
                </a:solidFill>
                <a:effectLst/>
              </a:rPr>
              <a:t> que </a:t>
            </a:r>
            <a:r>
              <a:rPr lang="pt-BR" sz="1800" b="1" dirty="0">
                <a:solidFill>
                  <a:srgbClr val="576966"/>
                </a:solidFill>
                <a:effectLst/>
              </a:rPr>
              <a:t>se constitui pelo entrelaçamento de processos cognitivos, afetivos, sociais, morais, dos conhecimentos, dos </a:t>
            </a:r>
            <a:r>
              <a:rPr lang="pt-BR" sz="1800" b="1" dirty="0" smtClean="0">
                <a:solidFill>
                  <a:srgbClr val="576966"/>
                </a:solidFill>
                <a:effectLst/>
              </a:rPr>
              <a:t>fazeres, do </a:t>
            </a:r>
            <a:r>
              <a:rPr lang="pt-BR" sz="1800" b="1" dirty="0">
                <a:solidFill>
                  <a:srgbClr val="576966"/>
                </a:solidFill>
                <a:effectLst/>
              </a:rPr>
              <a:t>uso das técnicas ou de recursos diversos, etc</a:t>
            </a:r>
            <a:r>
              <a:rPr lang="pt-BR" sz="1800" b="1" dirty="0" smtClean="0">
                <a:solidFill>
                  <a:srgbClr val="576966"/>
                </a:solidFill>
                <a:effectLst/>
              </a:rPr>
              <a:t>.  =&gt;</a:t>
            </a:r>
          </a:p>
          <a:p>
            <a:pPr marL="0" indent="0" algn="just">
              <a:buNone/>
            </a:pPr>
            <a:r>
              <a:rPr lang="pt-BR" sz="1800" b="1" dirty="0" smtClean="0">
                <a:solidFill>
                  <a:srgbClr val="576966"/>
                </a:solidFill>
                <a:effectLst/>
              </a:rPr>
              <a:t>      </a:t>
            </a:r>
            <a:r>
              <a:rPr lang="pt-BR" sz="18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</a:p>
          <a:p>
            <a:pPr marL="0" indent="0" algn="just">
              <a:buNone/>
            </a:pPr>
            <a:r>
              <a:rPr lang="pt-BR" sz="1800" b="1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 </a:t>
            </a:r>
            <a:r>
              <a:rPr lang="pt-BR" sz="18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=&gt; </a:t>
            </a:r>
            <a:r>
              <a:rPr lang="pt-BR" sz="1800" b="1" dirty="0">
                <a:solidFill>
                  <a:schemeClr val="accent6">
                    <a:lumMod val="50000"/>
                  </a:schemeClr>
                </a:solidFill>
                <a:effectLst/>
              </a:rPr>
              <a:t>na direção de um </a:t>
            </a:r>
            <a:r>
              <a:rPr lang="pt-BR" sz="1800" b="1" u="sng" dirty="0">
                <a:solidFill>
                  <a:schemeClr val="accent6">
                    <a:lumMod val="50000"/>
                  </a:schemeClr>
                </a:solidFill>
                <a:effectLst/>
              </a:rPr>
              <a:t>pensar</a:t>
            </a:r>
            <a:r>
              <a:rPr lang="pt-BR" sz="1800" b="1" dirty="0">
                <a:solidFill>
                  <a:schemeClr val="accent6">
                    <a:lumMod val="50000"/>
                  </a:schemeClr>
                </a:solidFill>
                <a:effectLst/>
              </a:rPr>
              <a:t> que possa distinguir fatos e </a:t>
            </a:r>
            <a:endParaRPr lang="pt-BR" sz="1800" b="1" dirty="0" smtClean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pt-BR" sz="1800" b="1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pt-BR" sz="18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             questões</a:t>
            </a:r>
            <a:r>
              <a:rPr lang="pt-BR" sz="1800" b="1" dirty="0">
                <a:solidFill>
                  <a:schemeClr val="accent6">
                    <a:lumMod val="50000"/>
                  </a:schemeClr>
                </a:solidFill>
                <a:effectLst/>
              </a:rPr>
              <a:t>, ter sentido crítico na direção de sua </a:t>
            </a:r>
            <a:endParaRPr lang="pt-BR" sz="1800" b="1" dirty="0" smtClean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marL="0" indent="0" algn="just">
              <a:buNone/>
            </a:pPr>
            <a:r>
              <a:rPr lang="pt-BR" sz="1800" b="1" dirty="0">
                <a:solidFill>
                  <a:schemeClr val="accent6">
                    <a:lumMod val="50000"/>
                  </a:schemeClr>
                </a:solidFill>
                <a:effectLst/>
              </a:rPr>
              <a:t> </a:t>
            </a:r>
            <a:r>
              <a:rPr lang="pt-BR" sz="18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                autonomia de escolhas.                      </a:t>
            </a:r>
            <a:endParaRPr lang="pt-BR" sz="18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marL="457200" indent="-457200">
              <a:buFont typeface="Arial" pitchFamily="34" charset="0"/>
              <a:buAutoNum type="arabicPeriod"/>
            </a:pPr>
            <a:endParaRPr lang="pt-BR" dirty="0"/>
          </a:p>
          <a:p>
            <a:pPr marL="457200" indent="-457200"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826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8080"/>
                </a:solidFill>
              </a:rPr>
              <a:t>MAS...</a:t>
            </a:r>
            <a:endParaRPr lang="pt-BR" dirty="0">
              <a:solidFill>
                <a:srgbClr val="00808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AS POLÍTICAS EM EDUCAÇÃO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                           ESTÃO EM DÍVIDA COM AS 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                     DEMANDAS SOCIAIS E EDUCACIONAIS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99959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91336"/>
          </a:xfrm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endParaRPr lang="pt-BR" sz="2000" dirty="0" smtClean="0">
              <a:effectLst/>
            </a:endParaRPr>
          </a:p>
          <a:p>
            <a:pPr marL="0" indent="0">
              <a:buNone/>
            </a:pPr>
            <a:endParaRPr lang="pt-BR" sz="2000" dirty="0">
              <a:effectLst/>
            </a:endParaRPr>
          </a:p>
          <a:p>
            <a:pPr marL="0" indent="0">
              <a:buNone/>
            </a:pPr>
            <a:endParaRPr lang="pt-BR" sz="2000" dirty="0" smtClean="0">
              <a:effectLst/>
            </a:endParaRPr>
          </a:p>
          <a:p>
            <a:pPr marL="0" indent="0">
              <a:buNone/>
            </a:pPr>
            <a:endParaRPr lang="pt-BR" sz="2000" dirty="0">
              <a:effectLst/>
            </a:endParaRPr>
          </a:p>
          <a:p>
            <a:pPr marL="0" indent="0">
              <a:buNone/>
            </a:pPr>
            <a:endParaRPr lang="pt-BR" sz="2000" dirty="0" smtClean="0">
              <a:effectLst/>
            </a:endParaRPr>
          </a:p>
          <a:p>
            <a:pPr marL="0" indent="0">
              <a:buNone/>
            </a:pPr>
            <a:endParaRPr lang="pt-BR" sz="2000" dirty="0">
              <a:effectLst/>
            </a:endParaRPr>
          </a:p>
          <a:p>
            <a:pPr marL="0" indent="0">
              <a:buNone/>
            </a:pPr>
            <a:endParaRPr lang="pt-BR" sz="2000" dirty="0" smtClean="0">
              <a:effectLst/>
            </a:endParaRPr>
          </a:p>
          <a:p>
            <a:pPr marL="0" indent="0">
              <a:buNone/>
            </a:pP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Educação não transforma o mundo. Educação muda as pessoas. Pessoas transformam o mundo.” (Paulo Freire)</a:t>
            </a:r>
            <a:b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622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79512" y="4869160"/>
            <a:ext cx="8784976" cy="16561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1835696" y="3501008"/>
            <a:ext cx="5040560" cy="79208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467544" y="836712"/>
            <a:ext cx="8208912" cy="230425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480720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 smtClean="0"/>
              <a:t>                    IMPORTÂNCIA SOCIAL DOS EDUCADORES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b="1" dirty="0" smtClean="0">
                <a:effectLst/>
              </a:rPr>
              <a:t>               Sociedade </a:t>
            </a:r>
            <a:r>
              <a:rPr lang="pt-BR" sz="2000" b="1" dirty="0">
                <a:effectLst/>
              </a:rPr>
              <a:t>humana </a:t>
            </a:r>
            <a:r>
              <a:rPr lang="pt-BR" sz="2000" b="1" dirty="0" smtClean="0">
                <a:effectLst/>
              </a:rPr>
              <a:t>=&gt; </a:t>
            </a:r>
            <a:r>
              <a:rPr lang="pt-BR" sz="2000" b="1" dirty="0">
                <a:effectLst/>
              </a:rPr>
              <a:t>densa, </a:t>
            </a:r>
            <a:r>
              <a:rPr lang="pt-BR" sz="2000" b="1" dirty="0" smtClean="0">
                <a:effectLst/>
              </a:rPr>
              <a:t>plural, complexa</a:t>
            </a:r>
          </a:p>
          <a:p>
            <a:pPr marL="0" indent="0">
              <a:buNone/>
            </a:pPr>
            <a:r>
              <a:rPr lang="pt-BR" sz="2000" b="1" dirty="0" smtClean="0">
                <a:effectLst/>
              </a:rPr>
              <a:t>             =&gt;ocupação dos </a:t>
            </a:r>
            <a:r>
              <a:rPr lang="pt-BR" sz="2000" b="1" dirty="0">
                <a:effectLst/>
              </a:rPr>
              <a:t>espaços disponíveis em nosso </a:t>
            </a:r>
            <a:r>
              <a:rPr lang="pt-BR" sz="2000" b="1" dirty="0" smtClean="0">
                <a:effectLst/>
              </a:rPr>
              <a:t>planeta</a:t>
            </a:r>
          </a:p>
          <a:p>
            <a:pPr marL="0" indent="0">
              <a:buNone/>
            </a:pPr>
            <a:r>
              <a:rPr lang="pt-BR" sz="2000" b="1" dirty="0">
                <a:effectLst/>
              </a:rPr>
              <a:t> </a:t>
            </a:r>
            <a:r>
              <a:rPr lang="pt-BR" sz="2000" b="1" dirty="0" smtClean="0">
                <a:effectLst/>
              </a:rPr>
              <a:t>                   =&gt; condições societárias </a:t>
            </a:r>
          </a:p>
          <a:p>
            <a:pPr marL="0" indent="0">
              <a:buNone/>
            </a:pPr>
            <a:r>
              <a:rPr lang="pt-BR" sz="2000" b="1" dirty="0">
                <a:effectLst/>
              </a:rPr>
              <a:t> </a:t>
            </a:r>
            <a:r>
              <a:rPr lang="pt-BR" sz="2000" b="1" dirty="0" smtClean="0">
                <a:effectLst/>
              </a:rPr>
              <a:t>                                              </a:t>
            </a:r>
            <a:r>
              <a:rPr lang="pt-BR" sz="2000" dirty="0" smtClean="0">
                <a:effectLst/>
              </a:rPr>
              <a:t>desenvolvimento científico</a:t>
            </a:r>
          </a:p>
          <a:p>
            <a:pPr marL="0" indent="0">
              <a:buNone/>
            </a:pPr>
            <a:r>
              <a:rPr lang="pt-BR" sz="2000" dirty="0">
                <a:effectLst/>
              </a:rPr>
              <a:t> </a:t>
            </a:r>
            <a:r>
              <a:rPr lang="pt-BR" sz="2000" dirty="0" smtClean="0">
                <a:effectLst/>
              </a:rPr>
              <a:t>                                            desenvolvimento tecnológico</a:t>
            </a:r>
          </a:p>
          <a:p>
            <a:pPr marL="0" indent="0">
              <a:buNone/>
            </a:pPr>
            <a:r>
              <a:rPr lang="pt-BR" sz="2000" dirty="0">
                <a:effectLst/>
              </a:rPr>
              <a:t> </a:t>
            </a:r>
            <a:r>
              <a:rPr lang="pt-BR" sz="2000" dirty="0" smtClean="0">
                <a:effectLst/>
              </a:rPr>
              <a:t>                                            conquistas sociais</a:t>
            </a:r>
          </a:p>
          <a:p>
            <a:pPr marL="0" indent="0">
              <a:buNone/>
            </a:pPr>
            <a:r>
              <a:rPr lang="pt-BR" sz="2000" dirty="0">
                <a:effectLst/>
              </a:rPr>
              <a:t> </a:t>
            </a:r>
            <a:r>
              <a:rPr lang="pt-BR" sz="2000" dirty="0" smtClean="0">
                <a:effectLst/>
              </a:rPr>
              <a:t>                           </a:t>
            </a:r>
          </a:p>
          <a:p>
            <a:pPr marL="0" indent="0">
              <a:buNone/>
            </a:pPr>
            <a:r>
              <a:rPr lang="pt-BR" sz="2000" b="1" dirty="0">
                <a:effectLst/>
              </a:rPr>
              <a:t> </a:t>
            </a:r>
            <a:r>
              <a:rPr lang="pt-BR" sz="2000" b="1" dirty="0" smtClean="0">
                <a:effectLst/>
              </a:rPr>
              <a:t>                      heterogeneidades </a:t>
            </a:r>
            <a:r>
              <a:rPr lang="pt-BR" sz="2000" b="1" dirty="0">
                <a:effectLst/>
              </a:rPr>
              <a:t>culturais múltiplas </a:t>
            </a:r>
            <a:endParaRPr lang="pt-BR" sz="2000" b="1" dirty="0" smtClean="0">
              <a:effectLst/>
            </a:endParaRPr>
          </a:p>
          <a:p>
            <a:pPr marL="0" indent="0">
              <a:buNone/>
            </a:pPr>
            <a:r>
              <a:rPr lang="pt-BR" sz="2000" b="1" dirty="0">
                <a:effectLst/>
              </a:rPr>
              <a:t> </a:t>
            </a:r>
            <a:r>
              <a:rPr lang="pt-BR" sz="2000" b="1" dirty="0" smtClean="0">
                <a:effectLst/>
              </a:rPr>
              <a:t>                           </a:t>
            </a:r>
            <a:r>
              <a:rPr lang="pt-BR" sz="2000" b="1" dirty="0">
                <a:effectLst/>
              </a:rPr>
              <a:t>demandas </a:t>
            </a:r>
            <a:r>
              <a:rPr lang="pt-BR" sz="2000" b="1" dirty="0" smtClean="0">
                <a:effectLst/>
              </a:rPr>
              <a:t>diversificadas</a:t>
            </a:r>
          </a:p>
          <a:p>
            <a:pPr marL="0" indent="0">
              <a:buNone/>
            </a:pPr>
            <a:endParaRPr lang="pt-BR" sz="2000" dirty="0">
              <a:effectLst/>
            </a:endParaRPr>
          </a:p>
          <a:p>
            <a:pPr marL="0" indent="0">
              <a:buNone/>
            </a:pPr>
            <a:endParaRPr lang="pt-BR" sz="2000" dirty="0" smtClean="0">
              <a:effectLst/>
            </a:endParaRPr>
          </a:p>
          <a:p>
            <a:pPr marL="0" indent="0">
              <a:buNone/>
            </a:pPr>
            <a:r>
              <a:rPr lang="pt-BR" sz="2000" dirty="0" smtClean="0">
                <a:effectLst/>
              </a:rPr>
              <a:t>                                     </a:t>
            </a:r>
          </a:p>
          <a:p>
            <a:pPr marL="0" indent="0">
              <a:buNone/>
            </a:pPr>
            <a:r>
              <a:rPr lang="pt-BR" sz="2000" dirty="0">
                <a:effectLst/>
              </a:rPr>
              <a:t> </a:t>
            </a:r>
            <a:r>
              <a:rPr lang="pt-BR" sz="2000" dirty="0" smtClean="0">
                <a:effectLst/>
              </a:rPr>
              <a:t>                                   </a:t>
            </a:r>
            <a:r>
              <a:rPr lang="pt-BR" sz="2000" b="1" dirty="0" smtClean="0">
                <a:effectLst/>
              </a:rPr>
              <a:t>DESAFIO EDUCACIONAL</a:t>
            </a:r>
          </a:p>
          <a:p>
            <a:pPr marL="0" indent="0">
              <a:buNone/>
            </a:pPr>
            <a:r>
              <a:rPr lang="pt-BR" sz="2000" b="1" dirty="0">
                <a:effectLst/>
              </a:rPr>
              <a:t> </a:t>
            </a:r>
            <a:r>
              <a:rPr lang="pt-BR" sz="2000" b="1" dirty="0" smtClean="0">
                <a:effectLst/>
              </a:rPr>
              <a:t>                             Preservação da Civilização Humana</a:t>
            </a:r>
            <a:r>
              <a:rPr lang="pt-BR" sz="2000" dirty="0" smtClean="0">
                <a:effectLst/>
              </a:rPr>
              <a:t>                               </a:t>
            </a:r>
            <a:endParaRPr lang="pt-BR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334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480720"/>
          </a:xfrm>
        </p:spPr>
        <p:txBody>
          <a:bodyPr/>
          <a:lstStyle/>
          <a:p>
            <a:pPr marL="0" indent="0" algn="just">
              <a:buNone/>
            </a:pP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Bibliografia</a:t>
            </a:r>
            <a:endParaRPr lang="pt-BR" sz="1200" dirty="0" smtClean="0">
              <a:solidFill>
                <a:schemeClr val="accent1">
                  <a:lumMod val="75000"/>
                </a:schemeClr>
              </a:solidFill>
              <a:effectLst/>
              <a:latin typeface="Book Antiqua" panose="02040602050305030304" pitchFamily="18" charset="0"/>
            </a:endParaRPr>
          </a:p>
          <a:p>
            <a:pPr algn="just"/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ANDRÉ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M. E. D. A.; SIMÕES, R.; CARVALHO, J. M.; BRZEZINSKI, I. Estado da arte da formação de professores no Brasil. </a:t>
            </a:r>
            <a:r>
              <a:rPr lang="pt-BR" sz="11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Educação &amp; Sociedade.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Campinas: CEDES, v. 20, n. 68, p.301-309, 1999</a:t>
            </a:r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BERGAMASCHI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M.A.; ALMEIDA, D.B. Memoriais Escolares e processos de iniciação à docência, </a:t>
            </a:r>
            <a:r>
              <a:rPr lang="pt-BR" sz="11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Educação em Revista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v. 29, nº 2, jun.2013.</a:t>
            </a:r>
          </a:p>
          <a:p>
            <a:pPr algn="just"/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CALLEGARI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C. </a:t>
            </a:r>
            <a:r>
              <a:rPr lang="pt-BR" sz="11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Radicalizar o pacto pelas crianças do Brasil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IBSA-Instituto Brasileiro de Sociologia Aplicada: </a:t>
            </a:r>
            <a:r>
              <a:rPr lang="pt-BR" sz="1100" u="sng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http://www.ibsa.org.br/radicalizacao.php. Acesso em 09/06/2015</a:t>
            </a:r>
            <a:endParaRPr lang="pt-BR" sz="11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GATTI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B.A. et al.  Formação de professores para o  ensino fundamental: instituições formadoras e seus currículos. Estudos &amp; Pesquisas Educacionais. São Paulo: Fundação Victor Civita, n.1, 2010, p. 95 – 138.</a:t>
            </a:r>
          </a:p>
          <a:p>
            <a:pPr algn="just"/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GATTI, B.A.; BARRETTO, E.S.S.; ANDRÉ, M.E.D.A. Políticas docentes no Brasil: um estado da arte. Brasília: UNESCO, 2011</a:t>
            </a:r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GATTI, B.A. et Al. </a:t>
            </a:r>
            <a:r>
              <a:rPr lang="pt-BR" sz="1100" i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Análises pedagógico-curriculares para os cursos de licenciatura vinculados às áreas de artes, biologia, história, língua portuguesa, matemática e pedagogia no âmbito da UAB e </a:t>
            </a:r>
            <a:r>
              <a:rPr lang="pt-BR" sz="1100" i="1" dirty="0" err="1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Parfor</a:t>
            </a:r>
            <a:r>
              <a:rPr lang="pt-BR" sz="1100" i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Documento Técnico. Brasília: Unesco/</a:t>
            </a:r>
            <a:r>
              <a:rPr lang="pt-BR" sz="1100" dirty="0" err="1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Mec</a:t>
            </a:r>
            <a:r>
              <a:rPr lang="pt-BR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/Capes, 2012. </a:t>
            </a:r>
          </a:p>
          <a:p>
            <a:pPr algn="just"/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GATTI, B.A; SILVA JÚNIOR, A. C.; PAGOTTO, M.D.S.; NICOLETTI, M.G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Por uma política nacional de formação de professores. São Paulo: Editora Unesp, </a:t>
            </a:r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2013.</a:t>
            </a:r>
          </a:p>
          <a:p>
            <a:pPr algn="just"/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MONFREDINI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i.; MAXIMIANO, G.F.; </a:t>
            </a:r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LOTFI, 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M.C.(</a:t>
            </a:r>
            <a:r>
              <a:rPr lang="pt-BR" sz="11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org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1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deserto da formação inicial nas licenciaturas e alguns oásis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Jundiaí (SP): Paco Editorial, 2013</a:t>
            </a:r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100" dirty="0">
                <a:effectLst/>
              </a:rPr>
              <a:t>ROLDÃO, M. do C. Função docente: natureza e construção do conhecimento profissional. </a:t>
            </a:r>
            <a:r>
              <a:rPr lang="pt-BR" sz="1100" i="1" dirty="0">
                <a:effectLst/>
              </a:rPr>
              <a:t>Revista Brasileira de Educação</a:t>
            </a:r>
            <a:r>
              <a:rPr lang="pt-BR" sz="1100" dirty="0">
                <a:effectLst/>
              </a:rPr>
              <a:t>, nº 34, </a:t>
            </a:r>
            <a:r>
              <a:rPr lang="pt-BR" sz="1100" dirty="0" err="1">
                <a:effectLst/>
              </a:rPr>
              <a:t>jan</a:t>
            </a:r>
            <a:r>
              <a:rPr lang="pt-BR" sz="1100" dirty="0">
                <a:effectLst/>
              </a:rPr>
              <a:t>/abril 2007 p. 94-103.</a:t>
            </a:r>
          </a:p>
          <a:p>
            <a:pPr algn="just"/>
            <a:r>
              <a:rPr lang="pt-BR" sz="1100" dirty="0" smtClean="0">
                <a:effectLst/>
              </a:rPr>
              <a:t>SILVA </a:t>
            </a:r>
            <a:r>
              <a:rPr lang="pt-BR" sz="1100" dirty="0">
                <a:effectLst/>
              </a:rPr>
              <a:t>JÚNIOR, C. A. Construção de um espaço público de formação. In: Silva Júnior, C.A.; Gatti, B.A.; Mizukami, M.G.N; </a:t>
            </a:r>
            <a:r>
              <a:rPr lang="pt-BR" sz="1100" dirty="0" err="1">
                <a:effectLst/>
              </a:rPr>
              <a:t>Pagotto</a:t>
            </a:r>
            <a:r>
              <a:rPr lang="pt-BR" sz="1100" dirty="0">
                <a:effectLst/>
              </a:rPr>
              <a:t>, M.D.S.; Spazziani, M.L. (</a:t>
            </a:r>
            <a:r>
              <a:rPr lang="pt-BR" sz="1100" dirty="0" err="1">
                <a:effectLst/>
              </a:rPr>
              <a:t>Orgs</a:t>
            </a:r>
            <a:r>
              <a:rPr lang="pt-BR" sz="1100" dirty="0">
                <a:effectLst/>
              </a:rPr>
              <a:t>). </a:t>
            </a:r>
            <a:r>
              <a:rPr lang="pt-BR" sz="1100" i="1" dirty="0">
                <a:effectLst/>
              </a:rPr>
              <a:t>Por uma revolução no campo da formação de professores.</a:t>
            </a:r>
            <a:r>
              <a:rPr lang="pt-BR" sz="1100" dirty="0">
                <a:effectLst/>
              </a:rPr>
              <a:t> São Paulo: Editora Unesp, 2015.</a:t>
            </a:r>
          </a:p>
          <a:p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TEDESCO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J. </a:t>
            </a:r>
            <a:r>
              <a:rPr lang="pt-BR" sz="11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Presentación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In: OLIVEIRA, D. A. et al. </a:t>
            </a:r>
            <a:r>
              <a:rPr lang="pt-BR" sz="11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Políticas educativas y territórios. Modelos de </a:t>
            </a:r>
            <a:r>
              <a:rPr lang="pt-BR" sz="1100" i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articulación</a:t>
            </a:r>
            <a:r>
              <a:rPr lang="pt-BR" sz="11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entre niveles de </a:t>
            </a:r>
            <a:r>
              <a:rPr lang="pt-BR" sz="1100" i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gobierno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IIPE/Unesco: Buenos Aires, 2010.</a:t>
            </a:r>
          </a:p>
          <a:p>
            <a:pPr algn="just"/>
            <a:endParaRPr lang="pt-BR" sz="11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00" dirty="0">
              <a:effectLst/>
              <a:cs typeface="Arial" pitchFamily="34" charset="0"/>
            </a:endParaRPr>
          </a:p>
          <a:p>
            <a:pPr marL="0" indent="0" algn="just">
              <a:buNone/>
            </a:pPr>
            <a:endParaRPr lang="pt-BR" sz="1200" dirty="0">
              <a:effectLst/>
              <a:latin typeface="+mj-lt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95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480720"/>
          </a:xfrm>
        </p:spPr>
        <p:txBody>
          <a:bodyPr/>
          <a:lstStyle/>
          <a:p>
            <a:pPr marL="0" indent="0" algn="just">
              <a:buNone/>
            </a:pPr>
            <a:endParaRPr lang="pt-BR" sz="11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1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FONTES:</a:t>
            </a:r>
          </a:p>
          <a:p>
            <a:pPr algn="just"/>
            <a:endParaRPr lang="pt-BR" sz="11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ANDRÉ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M. E. D. A.; SIMÕES, R.; CARVALHO, J. M.; BRZEZINSKI, I. Estado da arte da formação de professores no Brasil. </a:t>
            </a:r>
            <a:r>
              <a:rPr lang="pt-BR" sz="11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Educação &amp; Sociedade.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Campinas: CEDES, v. 20, n. 68, p.301-309, 1999</a:t>
            </a:r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APARÍCIO. A.S.M. </a:t>
            </a:r>
            <a:r>
              <a:rPr lang="pt-BR" sz="11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Formação docente em questão: o que evidenciam os relatos reflexivos produzidos por alunos de Pedagogia participantes do Programa Bolsa Alfabetização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Relatório de Pesquisa: Estágio Pós-Doutoral. São Paulo: Fundação Carlos Chagas, 2011</a:t>
            </a:r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100" dirty="0">
                <a:effectLst/>
              </a:rPr>
              <a:t>AZEVEDO, F. et al. </a:t>
            </a:r>
            <a:r>
              <a:rPr lang="pt-BR" sz="1100" i="1" dirty="0">
                <a:effectLst/>
              </a:rPr>
              <a:t>Manifestos dos Pioneiros da Educação Nova (1932) e dos Educadores (1959)</a:t>
            </a:r>
            <a:r>
              <a:rPr lang="pt-BR" sz="1100" dirty="0">
                <a:effectLst/>
              </a:rPr>
              <a:t>, Recife: Fundação Joaquim Nabuco; Editora </a:t>
            </a:r>
            <a:r>
              <a:rPr lang="pt-BR" sz="1100" dirty="0" err="1">
                <a:effectLst/>
              </a:rPr>
              <a:t>Massangana</a:t>
            </a:r>
            <a:r>
              <a:rPr lang="pt-BR" sz="1100" dirty="0">
                <a:effectLst/>
              </a:rPr>
              <a:t>, 2010.</a:t>
            </a:r>
          </a:p>
          <a:p>
            <a:pPr algn="just"/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BERGAMASCHI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M.A.; ALMEIDA, D.B. Memoriais Escolares e processos de iniciação à docência, </a:t>
            </a:r>
            <a:r>
              <a:rPr lang="pt-BR" sz="11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Educação em Revista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v. 29, nº 2, jun.2013.</a:t>
            </a:r>
          </a:p>
          <a:p>
            <a:pPr algn="just"/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GATTI, B.A. e BARRETTO, E.S.S. </a:t>
            </a:r>
            <a:r>
              <a:rPr lang="pt-BR" sz="11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Professores do Brasi</a:t>
            </a:r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t-BR" sz="1100" b="1" i="1" dirty="0">
                <a:solidFill>
                  <a:schemeClr val="accent3">
                    <a:lumMod val="50000"/>
                  </a:schemeClr>
                </a:solidFill>
              </a:rPr>
              <a:t> :</a:t>
            </a:r>
            <a:r>
              <a:rPr lang="pt-BR" sz="1100" b="1" i="1" dirty="0">
                <a:solidFill>
                  <a:schemeClr val="accent3">
                    <a:lumMod val="50000"/>
                  </a:schemeClr>
                </a:solidFill>
                <a:effectLst/>
              </a:rPr>
              <a:t> impasses e desafios</a:t>
            </a:r>
            <a:r>
              <a:rPr lang="pt-BR" sz="1100" b="1" dirty="0">
                <a:solidFill>
                  <a:schemeClr val="accent3">
                    <a:lumMod val="50000"/>
                  </a:schemeClr>
                </a:solidFill>
                <a:effectLst/>
              </a:rPr>
              <a:t>. Brasília, UNESCO, 2009.</a:t>
            </a:r>
            <a:endParaRPr lang="pt-BR" sz="11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GATTI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B.A. et al.  Formação de professores para o  ensino fundamental: instituições formadoras e seus currículos. Estudos &amp; Pesquisas Educacionais. São Paulo: Fundação Victor Civita, n.1, 2010, p. 95 – 138.</a:t>
            </a:r>
          </a:p>
          <a:p>
            <a:pPr algn="just"/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GATTI, B.A.; BARRETTO, E.S.S.; ANDRÉ, M.E.D.A. Políticas docentes no Brasil: um estado da arte. Brasília: UNESCO, 2011</a:t>
            </a:r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GATTI, B.A. et Al. </a:t>
            </a:r>
            <a:r>
              <a:rPr lang="pt-BR" sz="1100" i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Análises pedagógico-curriculares para os cursos de licenciatura vinculados às áreas de artes, biologia, história, língua portuguesa, matemática e pedagogia no âmbito da UAB e </a:t>
            </a:r>
            <a:r>
              <a:rPr lang="pt-BR" sz="1100" i="1" dirty="0" err="1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Parfor</a:t>
            </a:r>
            <a:r>
              <a:rPr lang="pt-BR" sz="1100" i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Documento Técnico. Brasília: Unesco/</a:t>
            </a:r>
            <a:r>
              <a:rPr lang="pt-BR" sz="1100" dirty="0" err="1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Mec</a:t>
            </a:r>
            <a:r>
              <a:rPr lang="pt-BR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/Capes, 2012. </a:t>
            </a:r>
          </a:p>
          <a:p>
            <a:pPr algn="just"/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GATTI, B.A; SILVA JÚNIOR, A. C.; PAGOTTO, M.D.S.; NICOLETTI, M.G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Por uma política nacional de formação de professores. São Paulo: Editora Unesp, </a:t>
            </a:r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2013.</a:t>
            </a:r>
          </a:p>
          <a:p>
            <a:pPr algn="just"/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MONFREDINI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i.; MAXIMIANO, G.F.; </a:t>
            </a:r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LOTFI, 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M.C.(</a:t>
            </a:r>
            <a:r>
              <a:rPr lang="pt-BR" sz="11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org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11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deserto da formação inicial nas licenciaturas e alguns oásis</a:t>
            </a:r>
            <a:r>
              <a:rPr lang="pt-BR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Jundiaí (SP): Paco Editorial, 2013</a:t>
            </a:r>
            <a:r>
              <a:rPr lang="pt-BR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t-BR" sz="1100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TEDESCO</a:t>
            </a:r>
            <a:r>
              <a:rPr lang="pt-BR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J. </a:t>
            </a:r>
            <a:r>
              <a:rPr lang="pt-BR" sz="1100" dirty="0" err="1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Presentación</a:t>
            </a:r>
            <a:r>
              <a:rPr lang="pt-BR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In: OLIVEIRA, D. A. et al. </a:t>
            </a:r>
            <a:r>
              <a:rPr lang="pt-BR" sz="1100" i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Políticas educativas y territórios. Modelos de </a:t>
            </a:r>
            <a:r>
              <a:rPr lang="pt-BR" sz="1100" i="1" dirty="0" err="1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articulación</a:t>
            </a:r>
            <a:r>
              <a:rPr lang="pt-BR" sz="1100" i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entre niveles de </a:t>
            </a:r>
            <a:r>
              <a:rPr lang="pt-BR" sz="1100" i="1" dirty="0" err="1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gobierno</a:t>
            </a:r>
            <a:r>
              <a:rPr lang="pt-BR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IIPE/Unesco: Buenos Aires, 2010.</a:t>
            </a:r>
          </a:p>
          <a:p>
            <a:pPr marL="0" indent="0" algn="just">
              <a:buNone/>
            </a:pPr>
            <a:endParaRPr lang="pt-BR" sz="11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00" dirty="0">
              <a:effectLst/>
              <a:cs typeface="Arial" pitchFamily="34" charset="0"/>
            </a:endParaRPr>
          </a:p>
          <a:p>
            <a:pPr marL="0" indent="0" algn="just">
              <a:buNone/>
            </a:pPr>
            <a:endParaRPr lang="pt-BR" sz="1200" dirty="0">
              <a:effectLst/>
              <a:latin typeface="+mj-lt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460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de cantos arredondados 4"/>
          <p:cNvSpPr/>
          <p:nvPr/>
        </p:nvSpPr>
        <p:spPr>
          <a:xfrm>
            <a:off x="6948264" y="5517232"/>
            <a:ext cx="1656184" cy="3600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923928" y="4869160"/>
            <a:ext cx="2592288" cy="108012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Elipse 3"/>
          <p:cNvSpPr/>
          <p:nvPr/>
        </p:nvSpPr>
        <p:spPr>
          <a:xfrm>
            <a:off x="3635896" y="4725144"/>
            <a:ext cx="2736304" cy="79208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Elipse 1"/>
          <p:cNvSpPr/>
          <p:nvPr/>
        </p:nvSpPr>
        <p:spPr>
          <a:xfrm>
            <a:off x="3059832" y="4725144"/>
            <a:ext cx="2448272" cy="7920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  <a:ln>
            <a:solidFill>
              <a:srgbClr val="002060"/>
            </a:solidFill>
          </a:ln>
        </p:spPr>
        <p:txBody>
          <a:bodyPr/>
          <a:lstStyle/>
          <a:p>
            <a:pPr marL="0" indent="0" algn="just">
              <a:buNone/>
            </a:pPr>
            <a:endParaRPr lang="pt-BR" sz="2000" u="sng" dirty="0" smtClean="0">
              <a:effectLst/>
            </a:endParaRPr>
          </a:p>
          <a:p>
            <a:pPr marL="0" indent="0" algn="just">
              <a:buNone/>
            </a:pPr>
            <a:r>
              <a:rPr lang="pt-B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Desafio Colocado à Civilização Humana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pt-BR" sz="200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preservação </a:t>
            </a:r>
            <a:r>
              <a:rPr lang="pt-BR" sz="2000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vida neste </a:t>
            </a:r>
            <a:r>
              <a:rPr lang="pt-BR" sz="200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planeta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just">
              <a:buNone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sobrevivência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humana, </a:t>
            </a:r>
            <a:r>
              <a:rPr lang="pt-BR" sz="2000" u="sng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vida </a:t>
            </a:r>
            <a:r>
              <a:rPr lang="pt-BR" sz="2000" u="sng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 </a:t>
            </a:r>
            <a:r>
              <a:rPr lang="pt-BR" sz="2000" u="sng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dignidade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just">
              <a:buNone/>
            </a:pPr>
            <a:endParaRPr lang="pt-BR" sz="2000" u="sng" dirty="0" smtClean="0">
              <a:effectLst/>
            </a:endParaRPr>
          </a:p>
          <a:p>
            <a:pPr marL="0" indent="0" algn="just">
              <a:buNone/>
            </a:pPr>
            <a:r>
              <a:rPr lang="pt-BR" sz="2000" u="sng" dirty="0" smtClean="0">
                <a:effectLst/>
              </a:rPr>
              <a:t>                                         </a:t>
            </a:r>
            <a:endParaRPr lang="pt-BR" sz="2000" u="sng" dirty="0">
              <a:effectLst/>
            </a:endParaRPr>
          </a:p>
          <a:p>
            <a:pPr marL="0" indent="0" algn="just">
              <a:buNone/>
            </a:pPr>
            <a:r>
              <a:rPr lang="pt-BR" sz="2000" u="sng" dirty="0" smtClean="0">
                <a:effectLst/>
              </a:rPr>
              <a:t>Interfaces</a:t>
            </a:r>
            <a:r>
              <a:rPr lang="pt-BR" sz="2000" dirty="0" smtClean="0">
                <a:effectLst/>
              </a:rPr>
              <a:t>: preservação </a:t>
            </a:r>
            <a:r>
              <a:rPr lang="pt-BR" sz="2000" dirty="0">
                <a:effectLst/>
              </a:rPr>
              <a:t>de condições </a:t>
            </a:r>
            <a:r>
              <a:rPr lang="pt-BR" sz="2000" dirty="0" smtClean="0">
                <a:effectLst/>
              </a:rPr>
              <a:t>do habitat </a:t>
            </a:r>
            <a:r>
              <a:rPr lang="pt-BR" sz="2000" dirty="0">
                <a:effectLst/>
              </a:rPr>
              <a:t>natural, mas também em alto grau, ligadas às comunidades </a:t>
            </a:r>
            <a:r>
              <a:rPr lang="pt-BR" sz="2000" dirty="0" smtClean="0">
                <a:effectLst/>
              </a:rPr>
              <a:t>humana </a:t>
            </a:r>
            <a:r>
              <a:rPr lang="pt-BR" sz="2000" dirty="0">
                <a:effectLst/>
              </a:rPr>
              <a:t>e suas ações</a:t>
            </a:r>
            <a:r>
              <a:rPr lang="pt-BR" sz="2000" dirty="0" smtClean="0">
                <a:effectLst/>
              </a:rPr>
              <a:t>.</a:t>
            </a:r>
          </a:p>
          <a:p>
            <a:pPr marL="0" indent="0" algn="just">
              <a:buNone/>
            </a:pPr>
            <a:r>
              <a:rPr lang="pt-BR" sz="2000" dirty="0" smtClean="0">
                <a:effectLst/>
              </a:rPr>
              <a:t>                                                                                      (</a:t>
            </a:r>
            <a:r>
              <a:rPr lang="pt-BR" sz="1600" dirty="0" smtClean="0">
                <a:effectLst/>
              </a:rPr>
              <a:t>Gatti, 2015)</a:t>
            </a:r>
          </a:p>
          <a:p>
            <a:pPr marL="0" indent="0" algn="just">
              <a:buNone/>
            </a:pPr>
            <a:r>
              <a:rPr lang="pt-BR" sz="1600" dirty="0">
                <a:effectLst/>
              </a:rPr>
              <a:t> </a:t>
            </a:r>
            <a:r>
              <a:rPr lang="pt-BR" sz="1600" dirty="0" smtClean="0">
                <a:effectLst/>
              </a:rPr>
              <a:t>                        </a:t>
            </a:r>
            <a:r>
              <a:rPr lang="pt-BR" sz="1800" u="sng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Nossas formas de socialização</a:t>
            </a:r>
            <a:r>
              <a:rPr lang="pt-BR" sz="1600" dirty="0" smtClean="0">
                <a:effectLst/>
              </a:rPr>
              <a:t> </a:t>
            </a:r>
            <a:r>
              <a:rPr lang="pt-BR" sz="1600" b="1" dirty="0" smtClean="0">
                <a:effectLst/>
              </a:rPr>
              <a:t>=&gt; EDUCAÇÃO</a:t>
            </a:r>
          </a:p>
          <a:p>
            <a:pPr marL="0" indent="0" algn="just">
              <a:buNone/>
            </a:pPr>
            <a:endParaRPr lang="pt-BR" sz="1600" dirty="0">
              <a:effectLst/>
            </a:endParaRPr>
          </a:p>
          <a:p>
            <a:pPr marL="0" indent="0" algn="just">
              <a:buNone/>
            </a:pPr>
            <a:r>
              <a:rPr lang="pt-BR" sz="1600" dirty="0" smtClean="0">
                <a:effectLst/>
              </a:rPr>
              <a:t>                                           </a:t>
            </a:r>
          </a:p>
          <a:p>
            <a:pPr marL="0" indent="0" algn="just">
              <a:buNone/>
            </a:pPr>
            <a:r>
              <a:rPr lang="pt-BR" sz="1600" dirty="0">
                <a:effectLst/>
              </a:rPr>
              <a:t> </a:t>
            </a:r>
            <a:r>
              <a:rPr lang="pt-BR" sz="1600" dirty="0" smtClean="0">
                <a:effectLst/>
              </a:rPr>
              <a:t>                                            </a:t>
            </a:r>
          </a:p>
          <a:p>
            <a:pPr marL="0" indent="0" algn="just">
              <a:buNone/>
            </a:pPr>
            <a:endParaRPr lang="pt-BR" sz="1600" dirty="0">
              <a:effectLst/>
            </a:endParaRPr>
          </a:p>
          <a:p>
            <a:pPr marL="0" indent="0" algn="just">
              <a:buNone/>
            </a:pPr>
            <a:r>
              <a:rPr lang="pt-BR" sz="1600" dirty="0" smtClean="0">
                <a:effectLst/>
              </a:rPr>
              <a:t>                                            VIDA HUMANA     EDUCAÇÃO </a:t>
            </a:r>
          </a:p>
          <a:p>
            <a:pPr marL="0" indent="0" algn="just">
              <a:buNone/>
            </a:pPr>
            <a:endParaRPr lang="pt-BR" sz="1600" dirty="0">
              <a:effectLst/>
            </a:endParaRPr>
          </a:p>
          <a:p>
            <a:pPr marL="0" indent="0" algn="just">
              <a:buNone/>
            </a:pPr>
            <a:r>
              <a:rPr lang="pt-BR" sz="1600" dirty="0" smtClean="0">
                <a:effectLst/>
              </a:rPr>
              <a:t>                                                         CONHECIMENTO                      EDUCADORES </a:t>
            </a:r>
            <a:endParaRPr lang="pt-BR" sz="1600" dirty="0"/>
          </a:p>
        </p:txBody>
      </p:sp>
      <p:sp>
        <p:nvSpPr>
          <p:cNvPr id="8" name="Seta para a direita 7"/>
          <p:cNvSpPr/>
          <p:nvPr/>
        </p:nvSpPr>
        <p:spPr>
          <a:xfrm>
            <a:off x="6522340" y="5625889"/>
            <a:ext cx="353916" cy="71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em curva para a direita 11"/>
          <p:cNvSpPr/>
          <p:nvPr/>
        </p:nvSpPr>
        <p:spPr>
          <a:xfrm rot="285009">
            <a:off x="683568" y="1556792"/>
            <a:ext cx="473772" cy="108012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Seta para baixo 6"/>
          <p:cNvSpPr/>
          <p:nvPr/>
        </p:nvSpPr>
        <p:spPr>
          <a:xfrm>
            <a:off x="3635896" y="3176972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23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843808" y="1412776"/>
            <a:ext cx="5760640" cy="360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2123728" y="116632"/>
            <a:ext cx="4104456" cy="115212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6480720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 smtClean="0">
                <a:effectLst/>
              </a:rPr>
              <a:t>                             Processos </a:t>
            </a:r>
            <a:r>
              <a:rPr lang="pt-BR" sz="2000" dirty="0">
                <a:effectLst/>
              </a:rPr>
              <a:t>educacionais</a:t>
            </a:r>
          </a:p>
          <a:p>
            <a:pPr marL="0" indent="0">
              <a:buNone/>
            </a:pPr>
            <a:r>
              <a:rPr lang="pt-BR" sz="2000" dirty="0" smtClean="0">
                <a:effectLst/>
              </a:rPr>
              <a:t>                           Formação do Humano-Social</a:t>
            </a:r>
          </a:p>
          <a:p>
            <a:pPr marL="0" indent="0">
              <a:buNone/>
            </a:pPr>
            <a:r>
              <a:rPr lang="pt-BR" sz="2000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pt-BR" sz="2000" dirty="0" smtClean="0">
                <a:effectLst/>
              </a:rPr>
              <a:t>                                   Complexidade </a:t>
            </a:r>
            <a:r>
              <a:rPr lang="pt-BR" sz="2000" dirty="0">
                <a:effectLst/>
              </a:rPr>
              <a:t>do trabalho educacional - desafios</a:t>
            </a:r>
            <a:endParaRPr lang="pt-BR" sz="2000" dirty="0"/>
          </a:p>
          <a:p>
            <a:pPr marL="0" indent="0">
              <a:buNone/>
            </a:pPr>
            <a:endParaRPr lang="pt-BR" sz="2000" dirty="0" smtClean="0">
              <a:effectLst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</a:t>
            </a:r>
            <a:r>
              <a:rPr lang="pt-BR" sz="20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 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educacionais</a:t>
            </a:r>
          </a:p>
          <a:p>
            <a:pPr marL="0" indent="0">
              <a:buNone/>
            </a:pPr>
            <a:r>
              <a:rPr lang="pt-BR" sz="2000" dirty="0">
                <a:effectLst/>
              </a:rPr>
              <a:t> </a:t>
            </a:r>
            <a:r>
              <a:rPr lang="pt-BR" sz="2000" dirty="0" smtClean="0">
                <a:effectLst/>
              </a:rPr>
              <a:t>             posição </a:t>
            </a:r>
            <a:r>
              <a:rPr lang="pt-BR" sz="2000" dirty="0">
                <a:effectLst/>
              </a:rPr>
              <a:t>central no cenário social </a:t>
            </a:r>
            <a:r>
              <a:rPr lang="pt-BR" sz="2000" dirty="0" smtClean="0">
                <a:effectLst/>
              </a:rPr>
              <a:t>contemporâneo</a:t>
            </a:r>
          </a:p>
          <a:p>
            <a:pPr marL="0" indent="0">
              <a:buNone/>
            </a:pPr>
            <a:r>
              <a:rPr lang="pt-BR" sz="2000" dirty="0">
                <a:effectLst/>
              </a:rPr>
              <a:t> </a:t>
            </a:r>
            <a:r>
              <a:rPr lang="pt-BR" sz="2000" dirty="0" smtClean="0">
                <a:effectLst/>
              </a:rPr>
              <a:t>             interesse </a:t>
            </a:r>
            <a:r>
              <a:rPr lang="pt-BR" sz="2000" dirty="0">
                <a:effectLst/>
              </a:rPr>
              <a:t>público </a:t>
            </a:r>
            <a:r>
              <a:rPr lang="pt-BR" sz="2000" dirty="0" smtClean="0">
                <a:effectLst/>
              </a:rPr>
              <a:t>vital</a:t>
            </a:r>
          </a:p>
          <a:p>
            <a:pPr marL="0" indent="0">
              <a:buNone/>
            </a:pPr>
            <a:endParaRPr lang="pt-BR" sz="2000" dirty="0" smtClean="0">
              <a:effectLst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Educação Escolar/Trabalho dos educadores </a:t>
            </a:r>
          </a:p>
          <a:p>
            <a:pPr marL="0" indent="0">
              <a:buNone/>
            </a:pPr>
            <a:r>
              <a:rPr lang="pt-BR" sz="2000" dirty="0" smtClean="0">
                <a:effectLst/>
              </a:rPr>
              <a:t>                 Papel relevante</a:t>
            </a:r>
          </a:p>
          <a:p>
            <a:pPr marL="0" indent="0">
              <a:buNone/>
            </a:pPr>
            <a:r>
              <a:rPr lang="pt-BR" sz="2000" dirty="0">
                <a:effectLst/>
              </a:rPr>
              <a:t> </a:t>
            </a:r>
            <a:r>
              <a:rPr lang="pt-BR" sz="2000" dirty="0" smtClean="0">
                <a:effectLst/>
              </a:rPr>
              <a:t>                </a:t>
            </a:r>
            <a:r>
              <a:rPr lang="pt-BR" sz="2000" u="sng" dirty="0" smtClean="0">
                <a:effectLst/>
              </a:rPr>
              <a:t>Valor </a:t>
            </a:r>
            <a:r>
              <a:rPr lang="pt-BR" sz="2000" u="sng" dirty="0">
                <a:effectLst/>
              </a:rPr>
              <a:t>essencial</a:t>
            </a:r>
            <a:r>
              <a:rPr lang="pt-BR" sz="2000" dirty="0">
                <a:effectLst/>
              </a:rPr>
              <a:t> agregado a esse </a:t>
            </a:r>
            <a:r>
              <a:rPr lang="pt-BR" sz="2000" dirty="0" smtClean="0">
                <a:effectLst/>
              </a:rPr>
              <a:t>trabalho</a:t>
            </a:r>
          </a:p>
          <a:p>
            <a:pPr marL="0" indent="0">
              <a:buNone/>
            </a:pPr>
            <a:endParaRPr lang="pt-BR" sz="2000" dirty="0" smtClean="0">
              <a:effectLst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Setor </a:t>
            </a:r>
            <a:r>
              <a:rPr lang="pt-BR" sz="20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nevrálgico nas sociedades contemporâneas</a:t>
            </a:r>
            <a:endParaRPr lang="pt-BR" sz="2000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sz="2000" dirty="0" smtClean="0">
                <a:effectLst/>
              </a:rPr>
              <a:t>                      Importância    econômica</a:t>
            </a:r>
          </a:p>
          <a:p>
            <a:pPr marL="0" indent="0">
              <a:buNone/>
            </a:pPr>
            <a:r>
              <a:rPr lang="pt-BR" sz="2000" dirty="0">
                <a:effectLst/>
              </a:rPr>
              <a:t> </a:t>
            </a:r>
            <a:r>
              <a:rPr lang="pt-BR" sz="2000" dirty="0" smtClean="0">
                <a:effectLst/>
              </a:rPr>
              <a:t>                                           cultural                                        </a:t>
            </a:r>
          </a:p>
          <a:p>
            <a:pPr marL="0" indent="0">
              <a:buNone/>
            </a:pPr>
            <a:r>
              <a:rPr lang="pt-BR" sz="2000" dirty="0">
                <a:effectLst/>
              </a:rPr>
              <a:t> </a:t>
            </a:r>
            <a:r>
              <a:rPr lang="pt-BR" sz="2000" dirty="0" smtClean="0">
                <a:effectLst/>
              </a:rPr>
              <a:t>                                           política                               </a:t>
            </a:r>
          </a:p>
          <a:p>
            <a:pPr marL="0" indent="0">
              <a:buNone/>
            </a:pPr>
            <a:r>
              <a:rPr lang="pt-BR" sz="2000" dirty="0">
                <a:effectLst/>
              </a:rPr>
              <a:t> </a:t>
            </a:r>
            <a:r>
              <a:rPr lang="pt-BR" sz="2000" dirty="0" smtClean="0">
                <a:effectLst/>
              </a:rPr>
              <a:t>                                           </a:t>
            </a:r>
          </a:p>
          <a:p>
            <a:pPr marL="0" indent="0">
              <a:buNone/>
            </a:pPr>
            <a:endParaRPr lang="pt-BR" sz="2000" dirty="0">
              <a:effectLst/>
            </a:endParaRPr>
          </a:p>
          <a:p>
            <a:pPr marL="0" indent="0">
              <a:buNone/>
            </a:pPr>
            <a:endParaRPr lang="pt-BR" sz="2000" dirty="0" smtClean="0">
              <a:effectLst/>
            </a:endParaRPr>
          </a:p>
          <a:p>
            <a:pPr marL="0" indent="0">
              <a:buNone/>
            </a:pPr>
            <a:endParaRPr lang="pt-BR" sz="2000" dirty="0">
              <a:effectLst/>
            </a:endParaRPr>
          </a:p>
          <a:p>
            <a:pPr marL="0" indent="0">
              <a:buNone/>
            </a:pPr>
            <a:endParaRPr lang="pt-BR" sz="2000" dirty="0" smtClean="0">
              <a:effectLst/>
            </a:endParaRPr>
          </a:p>
          <a:p>
            <a:pPr marL="0" indent="0">
              <a:buNone/>
            </a:pPr>
            <a:endParaRPr lang="pt-BR" sz="2000" dirty="0">
              <a:effectLst/>
            </a:endParaRP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4" name="Seta para a direita 3"/>
          <p:cNvSpPr/>
          <p:nvPr/>
        </p:nvSpPr>
        <p:spPr>
          <a:xfrm>
            <a:off x="467544" y="548680"/>
            <a:ext cx="978408" cy="144016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have esquerda 7"/>
          <p:cNvSpPr/>
          <p:nvPr/>
        </p:nvSpPr>
        <p:spPr>
          <a:xfrm>
            <a:off x="1115616" y="2564904"/>
            <a:ext cx="216024" cy="5760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have esquerda 8"/>
          <p:cNvSpPr/>
          <p:nvPr/>
        </p:nvSpPr>
        <p:spPr>
          <a:xfrm>
            <a:off x="1115616" y="4005064"/>
            <a:ext cx="485784" cy="7200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have esquerda 9"/>
          <p:cNvSpPr/>
          <p:nvPr/>
        </p:nvSpPr>
        <p:spPr>
          <a:xfrm>
            <a:off x="3487013" y="5503547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>
            <a:off x="7164288" y="5839589"/>
            <a:ext cx="978408" cy="242316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97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332656"/>
            <a:ext cx="8640960" cy="18722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264696"/>
          </a:xfrm>
        </p:spPr>
        <p:txBody>
          <a:bodyPr/>
          <a:lstStyle/>
          <a:p>
            <a:pPr marL="0" indent="0">
              <a:buNone/>
            </a:pPr>
            <a:r>
              <a:rPr lang="pt-BR" sz="2000" dirty="0" smtClean="0">
                <a:effectLst/>
              </a:rPr>
              <a:t>        </a:t>
            </a:r>
          </a:p>
          <a:p>
            <a:pPr marL="0" indent="0">
              <a:buNone/>
            </a:pPr>
            <a:r>
              <a:rPr lang="pt-BR" sz="2000" dirty="0">
                <a:effectLst/>
              </a:rPr>
              <a:t> </a:t>
            </a:r>
            <a:r>
              <a:rPr lang="pt-BR" sz="2000" dirty="0" smtClean="0">
                <a:effectLst/>
              </a:rPr>
              <a:t>           Grupos </a:t>
            </a:r>
            <a:r>
              <a:rPr lang="pt-BR" sz="2000" dirty="0">
                <a:effectLst/>
              </a:rPr>
              <a:t>de profissionais, </a:t>
            </a:r>
            <a:r>
              <a:rPr lang="pt-BR" sz="2000" dirty="0" smtClean="0">
                <a:effectLst/>
              </a:rPr>
              <a:t>cientistas, técnicos e </a:t>
            </a:r>
            <a:r>
              <a:rPr lang="pt-BR" sz="2000" u="sng" dirty="0" smtClean="0">
                <a:effectLst/>
              </a:rPr>
              <a:t>formadores</a:t>
            </a:r>
          </a:p>
          <a:p>
            <a:pPr marL="0" indent="0">
              <a:buNone/>
            </a:pPr>
            <a:r>
              <a:rPr lang="pt-BR" sz="2000" dirty="0" smtClean="0">
                <a:effectLst/>
              </a:rPr>
              <a:t>                               =&gt; Crescimento numérico</a:t>
            </a:r>
          </a:p>
          <a:p>
            <a:pPr marL="0" indent="0">
              <a:buNone/>
            </a:pPr>
            <a:r>
              <a:rPr lang="pt-BR" sz="2000" dirty="0">
                <a:effectLst/>
              </a:rPr>
              <a:t> </a:t>
            </a:r>
            <a:r>
              <a:rPr lang="pt-BR" sz="2000" dirty="0" smtClean="0">
                <a:effectLst/>
              </a:rPr>
              <a:t>                              =&gt; Crescimento em importância</a:t>
            </a:r>
          </a:p>
          <a:p>
            <a:pPr marL="0" indent="0">
              <a:buNone/>
            </a:pPr>
            <a:r>
              <a:rPr lang="pt-BR" sz="2000" dirty="0" smtClean="0">
                <a:effectLst/>
              </a:rPr>
              <a:t>    </a:t>
            </a:r>
            <a:endParaRPr lang="pt-BR" sz="2000" dirty="0">
              <a:effectLst/>
            </a:endParaRPr>
          </a:p>
          <a:p>
            <a:pPr marL="0" indent="0">
              <a:buNone/>
            </a:pPr>
            <a:r>
              <a:rPr lang="pt-BR" sz="2000" dirty="0" smtClean="0">
                <a:effectLst/>
              </a:rPr>
              <a:t>                              </a:t>
            </a:r>
          </a:p>
          <a:p>
            <a:pPr marL="0" indent="0">
              <a:buNone/>
            </a:pPr>
            <a:r>
              <a:rPr lang="pt-BR" sz="2000" dirty="0">
                <a:effectLst/>
              </a:rPr>
              <a:t> </a:t>
            </a:r>
            <a:r>
              <a:rPr lang="pt-BR" sz="2000" dirty="0" smtClean="0">
                <a:effectLst/>
              </a:rPr>
              <a:t>                                                   </a:t>
            </a:r>
          </a:p>
          <a:p>
            <a:endParaRPr lang="pt-BR" sz="2000" dirty="0" smtClean="0">
              <a:effectLst/>
            </a:endParaRPr>
          </a:p>
          <a:p>
            <a:r>
              <a:rPr lang="pt-BR" sz="2000" dirty="0" smtClean="0">
                <a:effectLst/>
              </a:rPr>
              <a:t>Crescimento </a:t>
            </a:r>
            <a:r>
              <a:rPr lang="pt-BR" sz="2000" dirty="0">
                <a:effectLst/>
              </a:rPr>
              <a:t>desmesurado das informações e de suas formas de </a:t>
            </a:r>
            <a:r>
              <a:rPr lang="pt-BR" sz="2000" dirty="0" smtClean="0">
                <a:effectLst/>
              </a:rPr>
              <a:t>circulação</a:t>
            </a:r>
          </a:p>
          <a:p>
            <a:r>
              <a:rPr lang="pt-BR" sz="2000" dirty="0" smtClean="0">
                <a:effectLst/>
              </a:rPr>
              <a:t>Enorme </a:t>
            </a:r>
            <a:r>
              <a:rPr lang="pt-BR" sz="2000" dirty="0">
                <a:effectLst/>
              </a:rPr>
              <a:t>crescimento dos conhecimentos sistematizados e de caráter </a:t>
            </a:r>
            <a:r>
              <a:rPr lang="pt-BR" sz="2000" dirty="0" smtClean="0">
                <a:effectLst/>
              </a:rPr>
              <a:t>complexo</a:t>
            </a:r>
          </a:p>
          <a:p>
            <a:r>
              <a:rPr lang="pt-BR" sz="2000" dirty="0" smtClean="0">
                <a:effectLst/>
              </a:rPr>
              <a:t>O ensino </a:t>
            </a:r>
            <a:r>
              <a:rPr lang="pt-BR" sz="2000" dirty="0">
                <a:effectLst/>
              </a:rPr>
              <a:t>escolar há mais de dois séculos constitui a forma dominante de socialização e de formação nas sociedades modernas e continua se expandindo</a:t>
            </a:r>
            <a:r>
              <a:rPr lang="pt-BR" sz="2000" dirty="0" smtClean="0">
                <a:effectLst/>
              </a:rPr>
              <a:t>.</a:t>
            </a:r>
          </a:p>
          <a:p>
            <a:pPr marL="0" indent="0">
              <a:buNone/>
            </a:pPr>
            <a:endParaRPr lang="pt-BR" sz="2000" dirty="0">
              <a:effectLst/>
            </a:endParaRPr>
          </a:p>
          <a:p>
            <a:pPr marL="0" indent="0">
              <a:buNone/>
            </a:pPr>
            <a:endParaRPr lang="pt-BR" sz="2000" dirty="0">
              <a:effectLst/>
            </a:endParaRPr>
          </a:p>
          <a:p>
            <a:endParaRPr lang="pt-BR" sz="2000" dirty="0"/>
          </a:p>
        </p:txBody>
      </p:sp>
      <p:sp>
        <p:nvSpPr>
          <p:cNvPr id="5" name="Seta para baixo 4"/>
          <p:cNvSpPr/>
          <p:nvPr/>
        </p:nvSpPr>
        <p:spPr>
          <a:xfrm>
            <a:off x="4139952" y="2492896"/>
            <a:ext cx="484632" cy="64807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026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de cantos arredondados 4"/>
          <p:cNvSpPr/>
          <p:nvPr/>
        </p:nvSpPr>
        <p:spPr>
          <a:xfrm>
            <a:off x="179512" y="4653136"/>
            <a:ext cx="8640960" cy="1008112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971600" y="476672"/>
            <a:ext cx="7056784" cy="648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/>
          <a:lstStyle/>
          <a:p>
            <a:pPr marL="0" indent="0">
              <a:buNone/>
            </a:pPr>
            <a:endParaRPr lang="pt-BR" sz="1600" dirty="0" smtClean="0">
              <a:effectLst/>
            </a:endParaRPr>
          </a:p>
          <a:p>
            <a:pPr marL="0" indent="0">
              <a:buNone/>
            </a:pPr>
            <a:r>
              <a:rPr lang="pt-BR" sz="1600" dirty="0">
                <a:effectLst/>
              </a:rPr>
              <a:t> </a:t>
            </a:r>
            <a:r>
              <a:rPr lang="pt-BR" sz="1600" dirty="0" smtClean="0">
                <a:effectLst/>
              </a:rPr>
              <a:t>                 </a:t>
            </a:r>
            <a:r>
              <a:rPr lang="pt-B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Professores</a:t>
            </a:r>
            <a:r>
              <a:rPr lang="pt-BR" sz="1600" b="1" dirty="0" smtClean="0">
                <a:effectLst/>
              </a:rPr>
              <a:t> =&gt; Dos mais importantes grupos ocupacionais </a:t>
            </a:r>
          </a:p>
          <a:p>
            <a:pPr marL="0" indent="0">
              <a:buNone/>
            </a:pPr>
            <a:r>
              <a:rPr lang="pt-BR" sz="1600" b="1" dirty="0">
                <a:effectLst/>
              </a:rPr>
              <a:t> </a:t>
            </a:r>
            <a:r>
              <a:rPr lang="pt-BR" sz="1600" b="1" dirty="0" smtClean="0">
                <a:effectLst/>
              </a:rPr>
              <a:t>                                Número e Função que Desempenham</a:t>
            </a:r>
          </a:p>
          <a:p>
            <a:pPr marL="0" indent="0">
              <a:buNone/>
            </a:pPr>
            <a:endParaRPr lang="pt-BR" sz="1600" dirty="0">
              <a:effectLst/>
            </a:endParaRPr>
          </a:p>
          <a:p>
            <a:pPr marL="0" indent="0">
              <a:buNone/>
            </a:pPr>
            <a:r>
              <a:rPr lang="pt-BR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</a:p>
          <a:p>
            <a:pPr marL="0" indent="0">
              <a:buNone/>
            </a:pPr>
            <a:r>
              <a:rPr lang="pt-BR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I</a:t>
            </a:r>
            <a:r>
              <a:rPr lang="pt-BR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mportância </a:t>
            </a:r>
            <a:r>
              <a:rPr lang="pt-BR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 professores no cômputo geral dos empregos </a:t>
            </a:r>
            <a:r>
              <a:rPr lang="pt-BR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formais</a:t>
            </a:r>
          </a:p>
          <a:p>
            <a:pPr marL="0" indent="0">
              <a:buNone/>
            </a:pPr>
            <a:r>
              <a:rPr lang="pt-BR" sz="1600" dirty="0" smtClean="0">
                <a:effectLst/>
              </a:rPr>
              <a:t>                                                                                                         </a:t>
            </a:r>
            <a:r>
              <a:rPr lang="pt-BR" sz="1200" dirty="0" smtClean="0">
                <a:effectLst/>
              </a:rPr>
              <a:t>(</a:t>
            </a:r>
            <a:r>
              <a:rPr lang="pt-BR" sz="1200" dirty="0" err="1" smtClean="0">
                <a:effectLst/>
              </a:rPr>
              <a:t>Rais</a:t>
            </a:r>
            <a:r>
              <a:rPr lang="pt-BR" sz="1200" dirty="0" smtClean="0">
                <a:effectLst/>
              </a:rPr>
              <a:t>, MT, 2015)</a:t>
            </a:r>
            <a:endParaRPr lang="pt-BR" sz="1200" dirty="0">
              <a:effectLst/>
            </a:endParaRPr>
          </a:p>
          <a:p>
            <a:pPr marL="0" indent="0">
              <a:buNone/>
            </a:pPr>
            <a:r>
              <a:rPr lang="pt-BR" sz="1600" dirty="0" smtClean="0">
                <a:effectLst/>
              </a:rPr>
              <a:t>    </a:t>
            </a:r>
            <a:r>
              <a:rPr lang="pt-BR" sz="1600" b="1" dirty="0" smtClean="0">
                <a:effectLst/>
              </a:rPr>
              <a:t> 1º. Escriturários – 15,0%</a:t>
            </a:r>
          </a:p>
          <a:p>
            <a:pPr marL="0" indent="0">
              <a:buNone/>
            </a:pPr>
            <a:r>
              <a:rPr lang="pt-BR" sz="1600" b="1" dirty="0">
                <a:effectLst/>
              </a:rPr>
              <a:t> </a:t>
            </a:r>
            <a:r>
              <a:rPr lang="pt-BR" sz="1600" b="1" dirty="0" smtClean="0">
                <a:effectLst/>
              </a:rPr>
              <a:t>    2º. Trabalhadores dos Serviços – 14,3%</a:t>
            </a:r>
          </a:p>
          <a:p>
            <a:pPr marL="0" indent="0">
              <a:buNone/>
            </a:pPr>
            <a:r>
              <a:rPr lang="pt-BR" sz="1600" b="1" dirty="0">
                <a:effectLst/>
              </a:rPr>
              <a:t> </a:t>
            </a:r>
            <a:r>
              <a:rPr lang="pt-BR" sz="1600" b="1" dirty="0" smtClean="0">
                <a:effectLst/>
              </a:rPr>
              <a:t>    3º. Professores – 9,6%</a:t>
            </a:r>
          </a:p>
          <a:p>
            <a:pPr marL="0" indent="0">
              <a:buNone/>
            </a:pPr>
            <a:endParaRPr lang="pt-BR" sz="1600" b="1" dirty="0" smtClean="0">
              <a:effectLst/>
            </a:endParaRPr>
          </a:p>
          <a:p>
            <a:pPr marL="0" indent="0">
              <a:buNone/>
            </a:pPr>
            <a:r>
              <a:rPr lang="pt-BR" sz="1600" b="1" dirty="0" smtClean="0">
                <a:effectLst/>
              </a:rPr>
              <a:t>                                        - Construção </a:t>
            </a:r>
            <a:r>
              <a:rPr lang="pt-BR" sz="1600" b="1" dirty="0">
                <a:effectLst/>
              </a:rPr>
              <a:t>civil e </a:t>
            </a:r>
            <a:r>
              <a:rPr lang="pt-BR" sz="1600" b="1" dirty="0" smtClean="0">
                <a:effectLst/>
              </a:rPr>
              <a:t>extrativa – 4,1%</a:t>
            </a:r>
          </a:p>
          <a:p>
            <a:pPr marL="0" indent="0">
              <a:buNone/>
            </a:pPr>
            <a:r>
              <a:rPr lang="pt-BR" sz="1600" b="1" dirty="0">
                <a:effectLst/>
              </a:rPr>
              <a:t> </a:t>
            </a:r>
            <a:r>
              <a:rPr lang="pt-BR" sz="1600" b="1" dirty="0" smtClean="0">
                <a:effectLst/>
              </a:rPr>
              <a:t>                </a:t>
            </a:r>
          </a:p>
          <a:p>
            <a:pPr marL="0" indent="0">
              <a:buNone/>
            </a:pPr>
            <a:r>
              <a:rPr lang="pt-BR" sz="1600" dirty="0" smtClean="0">
                <a:effectLst/>
              </a:rPr>
              <a:t>      </a:t>
            </a:r>
            <a:r>
              <a:rPr lang="pt-BR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Importância  social  =&gt; valor intrínseco  X   valor social  X políticas docentes</a:t>
            </a:r>
            <a:endParaRPr lang="pt-BR" sz="1800" dirty="0">
              <a:effectLst/>
            </a:endParaRPr>
          </a:p>
          <a:p>
            <a:pPr marL="0" indent="0">
              <a:buNone/>
            </a:pPr>
            <a:endParaRPr lang="pt-BR" sz="1600" dirty="0">
              <a:effectLst/>
            </a:endParaRPr>
          </a:p>
          <a:p>
            <a:pPr marL="0" indent="0">
              <a:buNone/>
            </a:pPr>
            <a:r>
              <a:rPr lang="pt-BR" sz="2000" dirty="0" smtClean="0">
                <a:effectLst/>
              </a:rPr>
              <a:t>O </a:t>
            </a:r>
            <a:r>
              <a:rPr lang="pt-BR" sz="2000" dirty="0">
                <a:effectLst/>
              </a:rPr>
              <a:t>valor social de profissionais começa a se delinear no valor atribuído à sua formação e na identidade que nesta formação começa a se </a:t>
            </a:r>
            <a:r>
              <a:rPr lang="pt-BR" sz="2000" dirty="0" smtClean="0">
                <a:effectLst/>
              </a:rPr>
              <a:t>constituir, e, no grau de profissionalização que alcança.</a:t>
            </a:r>
            <a:endParaRPr lang="pt-BR" sz="2000" dirty="0">
              <a:effectLst/>
            </a:endParaRPr>
          </a:p>
          <a:p>
            <a:pPr marL="0" indent="0">
              <a:buNone/>
            </a:pPr>
            <a:endParaRPr lang="pt-BR" sz="1600" dirty="0">
              <a:effectLst/>
            </a:endParaRPr>
          </a:p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45859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91336"/>
          </a:xfrm>
        </p:spPr>
        <p:txBody>
          <a:bodyPr/>
          <a:lstStyle/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Onde vão atuar/atuam os professores/os educadores?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</a:t>
            </a:r>
            <a:r>
              <a:rPr lang="pt-BR" sz="2000" dirty="0" smtClean="0">
                <a:solidFill>
                  <a:srgbClr val="008080"/>
                </a:solidFill>
              </a:rPr>
              <a:t>QUAL O CENÁRIO SOCIAL CONTEMPORÂNEO ?</a:t>
            </a:r>
            <a:endParaRPr lang="pt-BR" sz="20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29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pt-BR" sz="2800" dirty="0" smtClean="0">
                <a:solidFill>
                  <a:srgbClr val="36702E"/>
                </a:solidFill>
              </a:rPr>
              <a:t>Cenário Social Contemporâneo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041031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Sociedade cambiante</a:t>
            </a:r>
          </a:p>
          <a:p>
            <a:pPr eaLnBrk="1" hangingPunct="1">
              <a:defRPr/>
            </a:pPr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Competitividade, individualismo                     </a:t>
            </a:r>
          </a:p>
          <a:p>
            <a:pPr eaLnBrk="1" hangingPunct="1">
              <a:defRPr/>
            </a:pPr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Dispersão ética e moral</a:t>
            </a:r>
          </a:p>
          <a:p>
            <a:pPr marL="0" indent="0" eaLnBrk="1" hangingPunct="1">
              <a:buNone/>
              <a:defRPr/>
            </a:pPr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                           </a:t>
            </a:r>
          </a:p>
          <a:p>
            <a:pPr marL="0" indent="0" eaLnBrk="1" hangingPunct="1">
              <a:buNone/>
              <a:defRPr/>
            </a:pPr>
            <a:r>
              <a:rPr lang="pt-BR" sz="2400" b="1" dirty="0">
                <a:solidFill>
                  <a:schemeClr val="accent2">
                    <a:lumMod val="50000"/>
                  </a:schemeClr>
                </a:solidFill>
                <a:effectLst/>
              </a:rPr>
              <a:t> </a:t>
            </a:r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                          </a:t>
            </a:r>
            <a:r>
              <a:rPr lang="pt-BR" sz="2400" b="1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Multiculturalismo/Diversidades</a:t>
            </a:r>
          </a:p>
          <a:p>
            <a:pPr marL="0" indent="0" eaLnBrk="1" hangingPunct="1">
              <a:buNone/>
              <a:defRPr/>
            </a:pPr>
            <a:r>
              <a:rPr lang="pt-BR" sz="2400" b="1" dirty="0">
                <a:solidFill>
                  <a:schemeClr val="accent3">
                    <a:lumMod val="75000"/>
                  </a:schemeClr>
                </a:solidFill>
                <a:effectLst/>
              </a:rPr>
              <a:t> </a:t>
            </a:r>
            <a:r>
              <a:rPr lang="pt-BR" sz="2400" b="1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                          Novas linguagens</a:t>
            </a:r>
          </a:p>
          <a:p>
            <a:pPr marL="0" indent="0" eaLnBrk="1" hangingPunct="1">
              <a:buNone/>
              <a:defRPr/>
            </a:pPr>
            <a:r>
              <a:rPr lang="pt-BR" sz="2400" b="1" dirty="0">
                <a:solidFill>
                  <a:schemeClr val="accent3">
                    <a:lumMod val="75000"/>
                  </a:schemeClr>
                </a:solidFill>
                <a:effectLst/>
              </a:rPr>
              <a:t> </a:t>
            </a:r>
            <a:r>
              <a:rPr lang="pt-BR" sz="2400" b="1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 </a:t>
            </a:r>
            <a:r>
              <a:rPr lang="pt-BR" sz="2400" b="1" dirty="0" smtClean="0">
                <a:solidFill>
                  <a:srgbClr val="002060"/>
                </a:solidFill>
                <a:effectLst/>
              </a:rPr>
              <a:t>Sentimentos de injustiça –&gt; as  </a:t>
            </a:r>
          </a:p>
          <a:p>
            <a:pPr marL="0" indent="0" eaLnBrk="1" hangingPunct="1">
              <a:buNone/>
              <a:defRPr/>
            </a:pPr>
            <a:r>
              <a:rPr lang="pt-BR" sz="2400" b="1" dirty="0">
                <a:solidFill>
                  <a:srgbClr val="002060"/>
                </a:solidFill>
                <a:effectLst/>
              </a:rPr>
              <a:t> </a:t>
            </a:r>
            <a:r>
              <a:rPr lang="pt-BR" sz="2400" b="1" dirty="0" smtClean="0">
                <a:solidFill>
                  <a:srgbClr val="002060"/>
                </a:solidFill>
                <a:effectLst/>
              </a:rPr>
              <a:t>                              subjetividades e os subgrupos</a:t>
            </a:r>
            <a:endParaRPr lang="pt-BR" sz="2400" b="1" dirty="0" smtClean="0">
              <a:solidFill>
                <a:schemeClr val="accent2">
                  <a:lumMod val="50000"/>
                </a:schemeClr>
              </a:solidFill>
              <a:effectLst/>
            </a:endParaRPr>
          </a:p>
          <a:p>
            <a:pPr marL="0" indent="0" eaLnBrk="1" hangingPunct="1">
              <a:buNone/>
              <a:defRPr/>
            </a:pPr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                               Inclusão – lutas/buscas</a:t>
            </a:r>
          </a:p>
          <a:p>
            <a:pPr marL="114300" indent="0" eaLnBrk="1" hangingPunct="1">
              <a:buNone/>
              <a:defRPr/>
            </a:pPr>
            <a:endParaRPr lang="pt-BR" sz="2400" b="1" dirty="0" smtClean="0">
              <a:solidFill>
                <a:schemeClr val="accent2">
                  <a:lumMod val="50000"/>
                </a:schemeClr>
              </a:solidFill>
              <a:effectLst/>
            </a:endParaRPr>
          </a:p>
          <a:p>
            <a:pPr marL="114300" indent="0" eaLnBrk="1" hangingPunct="1">
              <a:buNone/>
              <a:defRPr/>
            </a:pPr>
            <a:r>
              <a:rPr lang="pt-BR" sz="2400" b="1" dirty="0">
                <a:solidFill>
                  <a:schemeClr val="accent2">
                    <a:lumMod val="50000"/>
                  </a:schemeClr>
                </a:solidFill>
                <a:effectLst/>
              </a:rPr>
              <a:t> </a:t>
            </a:r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  </a:t>
            </a:r>
            <a:r>
              <a:rPr lang="pt-BR" sz="2400" b="1" dirty="0" smtClean="0">
                <a:effectLst/>
              </a:rPr>
              <a:t>Busca </a:t>
            </a:r>
            <a:r>
              <a:rPr lang="pt-BR" sz="2400" b="1" dirty="0">
                <a:effectLst/>
              </a:rPr>
              <a:t>de sentidos = justiça social</a:t>
            </a:r>
            <a:endParaRPr lang="pt-BR" sz="2400" b="1" dirty="0" smtClean="0">
              <a:solidFill>
                <a:schemeClr val="accent2">
                  <a:lumMod val="50000"/>
                </a:schemeClr>
              </a:solidFill>
              <a:effectLst/>
            </a:endParaRPr>
          </a:p>
          <a:p>
            <a:pPr marL="114300" indent="0" eaLnBrk="1" hangingPunct="1">
              <a:buNone/>
              <a:defRPr/>
            </a:pPr>
            <a:r>
              <a:rPr lang="pt-BR" sz="2400" b="1" dirty="0" smtClean="0">
                <a:effectLst/>
              </a:rPr>
              <a:t>    </a:t>
            </a:r>
          </a:p>
          <a:p>
            <a:pPr eaLnBrk="1" hangingPunct="1">
              <a:defRPr/>
            </a:pPr>
            <a:endParaRPr lang="pt-BR" dirty="0" smtClean="0"/>
          </a:p>
        </p:txBody>
      </p:sp>
      <p:sp>
        <p:nvSpPr>
          <p:cNvPr id="3" name="Seta para baixo 2"/>
          <p:cNvSpPr/>
          <p:nvPr/>
        </p:nvSpPr>
        <p:spPr>
          <a:xfrm>
            <a:off x="2637910" y="5301208"/>
            <a:ext cx="216024" cy="432048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33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336704"/>
          </a:xfrm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r>
              <a:rPr lang="pt-BR" sz="2000" dirty="0" smtClean="0">
                <a:solidFill>
                  <a:srgbClr val="0070C0"/>
                </a:solidFill>
              </a:rPr>
              <a:t>Esse Contexto</a:t>
            </a:r>
            <a:r>
              <a:rPr lang="pt-BR" sz="2000" dirty="0" smtClean="0"/>
              <a:t> =&gt; mudanças sociais       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                           múltiplas e interseccionadas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                      =&gt; Escolas: diversidade de segmentos sociais com 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                                  culturas próprias em territórios com 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                                  características </a:t>
            </a:r>
            <a:r>
              <a:rPr lang="pt-BR" sz="2000" u="sng" dirty="0" smtClean="0">
                <a:solidFill>
                  <a:srgbClr val="0070C0"/>
                </a:solidFill>
              </a:rPr>
              <a:t>complexas</a:t>
            </a:r>
            <a:endParaRPr lang="pt-BR" sz="2000" dirty="0" smtClean="0"/>
          </a:p>
          <a:p>
            <a:pPr marL="0" indent="0">
              <a:buNone/>
            </a:pPr>
            <a:endParaRPr lang="pt-BR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pt-BR" sz="2000" dirty="0" smtClean="0">
                <a:solidFill>
                  <a:srgbClr val="0070C0"/>
                </a:solidFill>
              </a:rPr>
              <a:t>Trabalho educacional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000" dirty="0" smtClean="0">
                <a:solidFill>
                  <a:srgbClr val="0070C0"/>
                </a:solidFill>
              </a:rPr>
              <a:t>As relações </a:t>
            </a:r>
            <a:r>
              <a:rPr lang="pt-BR" sz="2000" dirty="0" err="1" smtClean="0">
                <a:solidFill>
                  <a:srgbClr val="0070C0"/>
                </a:solidFill>
              </a:rPr>
              <a:t>intraescolares</a:t>
            </a:r>
            <a:endParaRPr lang="pt-BR" sz="20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BR" sz="2000" dirty="0" smtClean="0">
                <a:solidFill>
                  <a:srgbClr val="0070C0"/>
                </a:solidFill>
              </a:rPr>
              <a:t>As relações com as comunidades de interface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000" dirty="0" smtClean="0">
                <a:solidFill>
                  <a:srgbClr val="0070C0"/>
                </a:solidFill>
              </a:rPr>
              <a:t>O significado dos conhecimentos e das aprendizagens</a:t>
            </a:r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r>
              <a:rPr lang="pt-BR" sz="2000" dirty="0" smtClean="0"/>
              <a:t>                                           </a:t>
            </a: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                           Novas compreensões                  Ambiente escolar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                     Novas posturas relacionais    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                     Novas didáticas                          Relações pedagógicas</a:t>
            </a: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                      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Seta em curva para a direita 5"/>
          <p:cNvSpPr/>
          <p:nvPr/>
        </p:nvSpPr>
        <p:spPr>
          <a:xfrm>
            <a:off x="971600" y="1124744"/>
            <a:ext cx="365760" cy="201622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Seta para baixo 6"/>
          <p:cNvSpPr/>
          <p:nvPr/>
        </p:nvSpPr>
        <p:spPr>
          <a:xfrm>
            <a:off x="3725954" y="4725144"/>
            <a:ext cx="121158" cy="705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have direita 8"/>
          <p:cNvSpPr/>
          <p:nvPr/>
        </p:nvSpPr>
        <p:spPr>
          <a:xfrm>
            <a:off x="5724128" y="5301208"/>
            <a:ext cx="437764" cy="115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14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nda">
  <a:themeElements>
    <a:clrScheme name="Es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Fend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enda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nda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enda 10">
        <a:dk1>
          <a:srgbClr val="008885"/>
        </a:dk1>
        <a:lt1>
          <a:srgbClr val="FFFFFF"/>
        </a:lt1>
        <a:dk2>
          <a:srgbClr val="009C98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CBCA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11">
        <a:dk1>
          <a:srgbClr val="008885"/>
        </a:dk1>
        <a:lt1>
          <a:srgbClr val="FFFFFF"/>
        </a:lt1>
        <a:dk2>
          <a:srgbClr val="00BAB6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D9D7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12">
        <a:dk1>
          <a:srgbClr val="00A09C"/>
        </a:dk1>
        <a:lt1>
          <a:srgbClr val="FFFFFF"/>
        </a:lt1>
        <a:dk2>
          <a:srgbClr val="00BAB6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D9D7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13">
        <a:dk1>
          <a:srgbClr val="00A09C"/>
        </a:dk1>
        <a:lt1>
          <a:srgbClr val="FFFFFF"/>
        </a:lt1>
        <a:dk2>
          <a:srgbClr val="00BAB6"/>
        </a:dk2>
        <a:lt2>
          <a:srgbClr val="FFCC99"/>
        </a:lt2>
        <a:accent1>
          <a:srgbClr val="33CCCC"/>
        </a:accent1>
        <a:accent2>
          <a:srgbClr val="6D6FC7"/>
        </a:accent2>
        <a:accent3>
          <a:srgbClr val="AAD9D7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14">
        <a:dk1>
          <a:srgbClr val="00A09C"/>
        </a:dk1>
        <a:lt1>
          <a:srgbClr val="FFFFFF"/>
        </a:lt1>
        <a:dk2>
          <a:srgbClr val="00BAB6"/>
        </a:dk2>
        <a:lt2>
          <a:srgbClr val="CBB59B"/>
        </a:lt2>
        <a:accent1>
          <a:srgbClr val="33CCCC"/>
        </a:accent1>
        <a:accent2>
          <a:srgbClr val="6D6FC7"/>
        </a:accent2>
        <a:accent3>
          <a:srgbClr val="AAD9D7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15">
        <a:dk1>
          <a:srgbClr val="00A09C"/>
        </a:dk1>
        <a:lt1>
          <a:srgbClr val="FFFFFF"/>
        </a:lt1>
        <a:dk2>
          <a:srgbClr val="00BAB6"/>
        </a:dk2>
        <a:lt2>
          <a:srgbClr val="BA9D7A"/>
        </a:lt2>
        <a:accent1>
          <a:srgbClr val="33CCCC"/>
        </a:accent1>
        <a:accent2>
          <a:srgbClr val="6D6FC7"/>
        </a:accent2>
        <a:accent3>
          <a:srgbClr val="AAD9D7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nda 16">
        <a:dk1>
          <a:srgbClr val="000000"/>
        </a:dk1>
        <a:lt1>
          <a:srgbClr val="00BAB6"/>
        </a:lt1>
        <a:dk2>
          <a:srgbClr val="BA9D7A"/>
        </a:dk2>
        <a:lt2>
          <a:srgbClr val="00A09C"/>
        </a:lt2>
        <a:accent1>
          <a:srgbClr val="33CCCC"/>
        </a:accent1>
        <a:accent2>
          <a:srgbClr val="6D6FC7"/>
        </a:accent2>
        <a:accent3>
          <a:srgbClr val="AAD9D7"/>
        </a:accent3>
        <a:accent4>
          <a:srgbClr val="000000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4838</TotalTime>
  <Words>1789</Words>
  <Application>Microsoft Office PowerPoint</Application>
  <PresentationFormat>Apresentação na tela (4:3)</PresentationFormat>
  <Paragraphs>261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Fenda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Cenário Social Contemporâneo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NOVO PARADIGMA EM EDUCAÇÃO </vt:lpstr>
      <vt:lpstr>ESCOLA JUSTA</vt:lpstr>
      <vt:lpstr>Apresentação do PowerPoint</vt:lpstr>
      <vt:lpstr>MAS...</vt:lpstr>
      <vt:lpstr>Apresentação do PowerPoint</vt:lpstr>
      <vt:lpstr>Apresentação do PowerPoint</vt:lpstr>
      <vt:lpstr>Apresentação do PowerPoint</vt:lpstr>
    </vt:vector>
  </TitlesOfParts>
  <Company>fcc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vrosa</dc:creator>
  <cp:lastModifiedBy>Bernadete</cp:lastModifiedBy>
  <cp:revision>1799</cp:revision>
  <cp:lastPrinted>2016-06-17T19:07:48Z</cp:lastPrinted>
  <dcterms:created xsi:type="dcterms:W3CDTF">2007-11-08T16:08:40Z</dcterms:created>
  <dcterms:modified xsi:type="dcterms:W3CDTF">2016-10-18T22:02:28Z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