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81" r:id="rId4"/>
    <p:sldId id="280" r:id="rId5"/>
    <p:sldId id="282" r:id="rId6"/>
    <p:sldId id="26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3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D6B13-8877-43DF-8AF8-FBA1B29DE9D2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EAEA2-529A-4516-BB55-E965980A496C}" type="datetimeFigureOut">
              <a:rPr lang="pt-BR" smtClean="0"/>
              <a:pPr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8596" y="2571744"/>
            <a:ext cx="8072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FORMAÇÃO DO EDUCADOR E VALORIZAÇÃO PROFISSIONAL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 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200024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  cultura escolar faz com que as pessoas tenham um corpo comum de categorias de pensamento e por isso cumpre sua função de integração lógica, social e moral.</a:t>
            </a:r>
          </a:p>
          <a:p>
            <a:pPr lvl="0"/>
            <a:endParaRPr lang="pt-BR" sz="3600" dirty="0" smtClean="0"/>
          </a:p>
          <a:p>
            <a:pPr lvl="0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 Reprodução: elementos para uma teoria do sistema de ensino.  Pierre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e Jean Claude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Passeron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, 1994.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1714488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 distância entre a transmissão e apropriação. Não é possível comparar o que está no programa com o que se ensina, assim como não dá pra comparar o que se ensina e o que da fato se aprende.</a:t>
            </a:r>
          </a:p>
          <a:p>
            <a:pPr lvl="0"/>
            <a:endParaRPr lang="pt-BR" sz="3600" dirty="0" smtClean="0"/>
          </a:p>
          <a:p>
            <a:pPr lvl="0"/>
            <a:r>
              <a:rPr lang="pt-BR" sz="1600" dirty="0" smtClean="0">
                <a:latin typeface="Arial" pitchFamily="34" charset="0"/>
                <a:cs typeface="Arial" pitchFamily="34" charset="0"/>
              </a:rPr>
              <a:t>ROCKWEL,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Elsie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escuela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cotidiana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2. impr. México,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Fondo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de Cultura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Económica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1997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1714488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 análise do cotidiano escolar serve para entender o sentido das mudanças atuais e futuras que acontecem/podem acontecer na escola. O que acontece nas escolas hoje, antecipa que sociedade futura teremos </a:t>
            </a:r>
          </a:p>
          <a:p>
            <a:pPr lvl="0"/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 smtClean="0">
                <a:latin typeface="Arial" pitchFamily="34" charset="0"/>
                <a:cs typeface="Arial" pitchFamily="34" charset="0"/>
              </a:rPr>
              <a:t>ROCKWEL,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Elsie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escuela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cotidiana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2. impr. México,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Fondo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de Cultura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Económica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1997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1714488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DESAFIOS:</a:t>
            </a:r>
          </a:p>
          <a:p>
            <a:pPr lvl="0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Formação em exercício do ofício</a:t>
            </a:r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Compreensão mais ampla de quem são os  alunos e suas expectativas</a:t>
            </a:r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Repensar a escolha e permanência na prática do ofício</a:t>
            </a:r>
          </a:p>
          <a:p>
            <a:pPr lvl="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Ampliar as dimensões de atuação até o cósmico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guiageo-mapas.com/imagens/globo-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63964"/>
            <a:ext cx="1080120" cy="1092828"/>
          </a:xfrm>
          <a:prstGeom prst="rect">
            <a:avLst/>
          </a:prstGeom>
          <a:noFill/>
        </p:spPr>
      </p:pic>
      <p:pic>
        <p:nvPicPr>
          <p:cNvPr id="8" name="Picture 2" descr="http://www.guiageo-mapas.com/imagens/globo-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1080120" cy="1092828"/>
          </a:xfrm>
          <a:prstGeom prst="rect">
            <a:avLst/>
          </a:prstGeom>
          <a:noFill/>
        </p:spPr>
      </p:pic>
      <p:pic>
        <p:nvPicPr>
          <p:cNvPr id="9" name="Picture 2" descr="http://www.guiageo-mapas.com/imagens/globo-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1080120" cy="1092828"/>
          </a:xfrm>
          <a:prstGeom prst="rect">
            <a:avLst/>
          </a:prstGeom>
          <a:noFill/>
        </p:spPr>
      </p:pic>
      <p:pic>
        <p:nvPicPr>
          <p:cNvPr id="10" name="Picture 2" descr="http://www.guiageo-mapas.com/imagens/globo-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869160"/>
            <a:ext cx="1080120" cy="1092828"/>
          </a:xfrm>
          <a:prstGeom prst="rect">
            <a:avLst/>
          </a:prstGeom>
          <a:noFill/>
        </p:spPr>
      </p:pic>
      <p:pic>
        <p:nvPicPr>
          <p:cNvPr id="11" name="Picture 2" descr="http://www.guiageo-mapas.com/imagens/globo-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84784"/>
            <a:ext cx="1080120" cy="1092828"/>
          </a:xfrm>
          <a:prstGeom prst="rect">
            <a:avLst/>
          </a:prstGeom>
          <a:noFill/>
        </p:spPr>
      </p:pic>
      <p:pic>
        <p:nvPicPr>
          <p:cNvPr id="12" name="Picture 2" descr="http://www.guiageo-mapas.com/imagens/globo-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717032"/>
            <a:ext cx="1080120" cy="1092828"/>
          </a:xfrm>
          <a:prstGeom prst="rect">
            <a:avLst/>
          </a:prstGeom>
          <a:noFill/>
        </p:spPr>
      </p:pic>
      <p:cxnSp>
        <p:nvCxnSpPr>
          <p:cNvPr id="13" name="Conector reto 12"/>
          <p:cNvCxnSpPr>
            <a:stCxn id="8" idx="3"/>
            <a:endCxn id="12" idx="1"/>
          </p:cNvCxnSpPr>
          <p:nvPr/>
        </p:nvCxnSpPr>
        <p:spPr>
          <a:xfrm>
            <a:off x="2267744" y="2031198"/>
            <a:ext cx="4608512" cy="223224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6" idx="2"/>
            <a:endCxn id="10" idx="0"/>
          </p:cNvCxnSpPr>
          <p:nvPr/>
        </p:nvCxnSpPr>
        <p:spPr>
          <a:xfrm>
            <a:off x="4535996" y="1556792"/>
            <a:ext cx="72008" cy="331236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9" idx="3"/>
          </p:cNvCxnSpPr>
          <p:nvPr/>
        </p:nvCxnSpPr>
        <p:spPr>
          <a:xfrm flipV="1">
            <a:off x="2267744" y="2276872"/>
            <a:ext cx="4752528" cy="198657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8" idx="3"/>
            <a:endCxn id="10" idx="0"/>
          </p:cNvCxnSpPr>
          <p:nvPr/>
        </p:nvCxnSpPr>
        <p:spPr>
          <a:xfrm>
            <a:off x="2267744" y="2031198"/>
            <a:ext cx="2340260" cy="283796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9" idx="3"/>
            <a:endCxn id="6" idx="2"/>
          </p:cNvCxnSpPr>
          <p:nvPr/>
        </p:nvCxnSpPr>
        <p:spPr>
          <a:xfrm flipV="1">
            <a:off x="2267744" y="1556792"/>
            <a:ext cx="2268252" cy="270665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8" idx="2"/>
            <a:endCxn id="9" idx="0"/>
          </p:cNvCxnSpPr>
          <p:nvPr/>
        </p:nvCxnSpPr>
        <p:spPr>
          <a:xfrm>
            <a:off x="1727684" y="2577612"/>
            <a:ext cx="0" cy="113942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endCxn id="10" idx="1"/>
          </p:cNvCxnSpPr>
          <p:nvPr/>
        </p:nvCxnSpPr>
        <p:spPr>
          <a:xfrm>
            <a:off x="1619672" y="4725144"/>
            <a:ext cx="2448272" cy="69043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6" idx="1"/>
          </p:cNvCxnSpPr>
          <p:nvPr/>
        </p:nvCxnSpPr>
        <p:spPr>
          <a:xfrm flipV="1">
            <a:off x="2123728" y="1010378"/>
            <a:ext cx="1872208" cy="89374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stCxn id="6" idx="3"/>
          </p:cNvCxnSpPr>
          <p:nvPr/>
        </p:nvCxnSpPr>
        <p:spPr>
          <a:xfrm>
            <a:off x="5076056" y="1010378"/>
            <a:ext cx="1944216" cy="82173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1" idx="2"/>
            <a:endCxn id="12" idx="0"/>
          </p:cNvCxnSpPr>
          <p:nvPr/>
        </p:nvCxnSpPr>
        <p:spPr>
          <a:xfrm>
            <a:off x="7416316" y="2577612"/>
            <a:ext cx="0" cy="113942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endCxn id="10" idx="3"/>
          </p:cNvCxnSpPr>
          <p:nvPr/>
        </p:nvCxnSpPr>
        <p:spPr>
          <a:xfrm flipH="1">
            <a:off x="5148064" y="4437112"/>
            <a:ext cx="2088232" cy="97846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6" idx="2"/>
            <a:endCxn id="12" idx="1"/>
          </p:cNvCxnSpPr>
          <p:nvPr/>
        </p:nvCxnSpPr>
        <p:spPr>
          <a:xfrm>
            <a:off x="4535996" y="1556792"/>
            <a:ext cx="2340260" cy="270665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2" idx="1"/>
            <a:endCxn id="10" idx="0"/>
          </p:cNvCxnSpPr>
          <p:nvPr/>
        </p:nvCxnSpPr>
        <p:spPr>
          <a:xfrm flipH="1">
            <a:off x="4608004" y="4263446"/>
            <a:ext cx="2268252" cy="60571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6" idx="2"/>
            <a:endCxn id="12" idx="0"/>
          </p:cNvCxnSpPr>
          <p:nvPr/>
        </p:nvCxnSpPr>
        <p:spPr>
          <a:xfrm>
            <a:off x="4535996" y="1556792"/>
            <a:ext cx="2880320" cy="216024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12" idx="1"/>
            <a:endCxn id="9" idx="3"/>
          </p:cNvCxnSpPr>
          <p:nvPr/>
        </p:nvCxnSpPr>
        <p:spPr>
          <a:xfrm flipH="1">
            <a:off x="2267744" y="4263446"/>
            <a:ext cx="460851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10" idx="0"/>
          </p:cNvCxnSpPr>
          <p:nvPr/>
        </p:nvCxnSpPr>
        <p:spPr>
          <a:xfrm flipV="1">
            <a:off x="4608004" y="2132856"/>
            <a:ext cx="2412268" cy="2736304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0" y="1124744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Pessoas</a:t>
            </a:r>
            <a:endParaRPr lang="pt-BR" sz="3200" b="1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563888" y="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Estratégias</a:t>
            </a:r>
            <a:endParaRPr lang="pt-BR" sz="3200" b="1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275856" y="580526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Processos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07504" y="465313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Sistemas</a:t>
            </a:r>
            <a:endParaRPr lang="pt-BR" sz="3200" b="1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588224" y="4725144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Estrutura</a:t>
            </a:r>
            <a:endParaRPr lang="pt-BR" sz="3200" b="1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020272" y="98072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Propósitos</a:t>
            </a:r>
            <a:endParaRPr lang="pt-BR" sz="3200" b="1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51520" y="2414498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8800" b="1" dirty="0" smtClean="0">
                <a:ln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+mn-cs"/>
              </a:rPr>
              <a:t>COMPLEXIDADE</a:t>
            </a:r>
            <a:endParaRPr lang="pt-BR" sz="8800" b="1" dirty="0">
              <a:ln>
                <a:solidFill>
                  <a:prstClr val="white"/>
                </a:solidFill>
              </a:ln>
              <a:solidFill>
                <a:srgbClr val="1F497D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9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643050"/>
          <a:ext cx="8820150" cy="347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13"/>
                <a:gridCol w="454796"/>
                <a:gridCol w="4570441"/>
              </a:tblGrid>
              <a:tr h="428276"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LINHAS QUE ORIENTAM O SENTIDO DADO À PROFISSÃO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Burocracia e Aceitação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 Hierarquia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Inovação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Isolamento na ação pedagógica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Partilha de experiências</a:t>
                      </a: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Fechamento à mudança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Diversidade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Ceticismo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Aceitação do desafio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Ressentimento em relação aos outros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Sensibilidade ao outro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Amargura em relação à profissão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Abertura ao desenvolvimento profissional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6572264" y="6357958"/>
            <a:ext cx="2389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/>
              <a:t>Fonte: ERIKSON 1985, p. 72-73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285860"/>
          <a:ext cx="8893175" cy="458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294"/>
                <a:gridCol w="1564830"/>
                <a:gridCol w="5105051"/>
              </a:tblGrid>
              <a:tr h="56622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FASE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ANOS NA CARREIRA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CARACTERÍSTICAS</a:t>
                      </a:r>
                      <a:endParaRPr lang="pt-BR" sz="1400" dirty="0"/>
                    </a:p>
                  </a:txBody>
                  <a:tcPr anchor="ctr"/>
                </a:tc>
              </a:tr>
              <a:tr h="461941">
                <a:tc>
                  <a:txBody>
                    <a:bodyPr/>
                    <a:lstStyle/>
                    <a:p>
                      <a:pPr marL="285750" indent="-28575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Entrada</a:t>
                      </a:r>
                      <a:r>
                        <a:rPr lang="pt-BR" sz="1400" baseline="0" dirty="0" smtClean="0">
                          <a:latin typeface="+mn-lt"/>
                        </a:rPr>
                        <a:t> na carreira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ctr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1 –</a:t>
                      </a:r>
                      <a:r>
                        <a:rPr lang="pt-BR" sz="1400" baseline="0" dirty="0" smtClean="0">
                          <a:latin typeface="+mn-lt"/>
                        </a:rPr>
                        <a:t> 3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Contato inicial com a sala de aula: sobrevivência e descoberta</a:t>
                      </a:r>
                    </a:p>
                  </a:txBody>
                  <a:tcPr marL="9525" marR="9525" marT="9525" marB="0" anchor="ctr"/>
                </a:tc>
              </a:tr>
              <a:tr h="4767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Estabilização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4 – 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Pertencer</a:t>
                      </a:r>
                      <a:r>
                        <a:rPr lang="pt-BR" sz="1400" baseline="0" dirty="0" smtClean="0">
                          <a:latin typeface="+mn-lt"/>
                        </a:rPr>
                        <a:t> a um grupo docente;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sentimento de competência pedagógica crescente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098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Diversificação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7 –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Início</a:t>
                      </a:r>
                      <a:r>
                        <a:rPr lang="pt-BR" sz="1400" baseline="0" dirty="0" smtClean="0">
                          <a:latin typeface="+mn-lt"/>
                        </a:rPr>
                        <a:t> de novas experiências pedagógicas;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Motivação e dinamismo;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Ascensão pessoal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67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Questionamento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7 - 25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Balanço da vida profissional percorrida em face aos ideais do início da carreira</a:t>
                      </a:r>
                    </a:p>
                  </a:txBody>
                  <a:tcPr marL="9525" marR="9525" marT="9525" marB="0" anchor="ctr"/>
                </a:tc>
              </a:tr>
              <a:tr h="7098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Serenidade</a:t>
                      </a:r>
                      <a:r>
                        <a:rPr lang="pt-BR" sz="1400" baseline="0" dirty="0" smtClean="0">
                          <a:latin typeface="+mn-lt"/>
                        </a:rPr>
                        <a:t> – Distanciamento Afetivo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25 – 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Serenidade – menor vulnerabilidade pelo julgamento dos outros, equilíbrio entre o eu real</a:t>
                      </a:r>
                      <a:r>
                        <a:rPr lang="pt-BR" sz="1400" baseline="0" dirty="0" smtClean="0">
                          <a:latin typeface="+mn-lt"/>
                        </a:rPr>
                        <a:t> e ideal</a:t>
                      </a:r>
                      <a:endParaRPr lang="pt-BR" sz="14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Distanciamento</a:t>
                      </a:r>
                      <a:r>
                        <a:rPr lang="pt-BR" sz="1400" baseline="0" dirty="0" smtClean="0">
                          <a:latin typeface="+mn-lt"/>
                        </a:rPr>
                        <a:t> afetivo – diferenças de geração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67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Conservadorismo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25 – 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Resistência à inovação;</a:t>
                      </a:r>
                      <a:r>
                        <a:rPr lang="pt-BR" sz="1400" baseline="0" dirty="0" smtClean="0">
                          <a:latin typeface="+mn-lt"/>
                        </a:rPr>
                        <a:t> dificuldade em efetuar mudanças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Lamentação, nostalgia do passado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098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Desinvestimento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35 - 40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Preparação para o encerramento da carreira;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Pode ser sereno ou amargo, dependendo</a:t>
                      </a:r>
                      <a:r>
                        <a:rPr lang="pt-BR" sz="1400" baseline="0" dirty="0" smtClean="0">
                          <a:latin typeface="+mn-lt"/>
                        </a:rPr>
                        <a:t> da trajetória do professor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6572264" y="6357958"/>
            <a:ext cx="2389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/>
              <a:t>Fonte: ERIKSON 1985, p. 72-73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00034" y="2571744"/>
            <a:ext cx="8286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Escola não é apenas um lugar para reproduzir conhecimento, é um local de gestão e transmissão de saberes e símbolos</a:t>
            </a:r>
          </a:p>
          <a:p>
            <a:pPr lvl="0"/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b="1" dirty="0" smtClean="0"/>
              <a:t>FORQUIN, Jean-Claude. Saberes escolares, imperativos didáticos e dinâmicas sociais. Teoria e Educação, 1992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00034" y="257174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É preciso considerar a sala de aula como </a:t>
            </a:r>
            <a:r>
              <a:rPr lang="pt-BR" sz="3600" b="1" dirty="0" err="1" smtClean="0">
                <a:latin typeface="Arial" pitchFamily="34" charset="0"/>
                <a:cs typeface="Arial" pitchFamily="34" charset="0"/>
              </a:rPr>
              <a:t>microsociedade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57158" y="1500174"/>
            <a:ext cx="8286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Teríamos então que considerar a formação de professores como:</a:t>
            </a:r>
          </a:p>
          <a:p>
            <a:pPr lvl="0"/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Jogo de conteúdos X seleção</a:t>
            </a:r>
          </a:p>
          <a:p>
            <a:pPr lvl="0"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 da cultura escolar</a:t>
            </a:r>
          </a:p>
          <a:p>
            <a:pPr lvl="0"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Fatores sociais em jogo</a:t>
            </a:r>
          </a:p>
          <a:p>
            <a:pPr lvl="0"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Estratificações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235743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passado e a história são importantes, mas é preciso ter o cuidado de rever sempre o currículo e abrir espaço para o novo. Cabe à escola fazer essa seleção do essencial? Ou cabe a quem?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235743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Por mais que se ensine (quantidade), sempre será a ínfima parte do todo.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541</Words>
  <Application>Microsoft Office PowerPoint</Application>
  <PresentationFormat>Apresentação na tela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Geraldo Almeida</dc:creator>
  <cp:lastModifiedBy>Click 12</cp:lastModifiedBy>
  <cp:revision>51</cp:revision>
  <dcterms:created xsi:type="dcterms:W3CDTF">2016-01-24T13:15:17Z</dcterms:created>
  <dcterms:modified xsi:type="dcterms:W3CDTF">2016-10-19T15:55:10Z</dcterms:modified>
</cp:coreProperties>
</file>