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3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85" r:id="rId4"/>
    <p:sldId id="274" r:id="rId5"/>
    <p:sldId id="287" r:id="rId6"/>
    <p:sldId id="288" r:id="rId7"/>
    <p:sldId id="286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ônica" initials="M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683" autoAdjust="0"/>
    <p:restoredTop sz="94660"/>
  </p:normalViewPr>
  <p:slideViewPr>
    <p:cSldViewPr>
      <p:cViewPr>
        <p:scale>
          <a:sx n="80" d="100"/>
          <a:sy n="80" d="100"/>
        </p:scale>
        <p:origin x="-85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F06AEA-DBF8-5E4B-B33D-9B0E22E36001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9E337-2D4D-9E49-8428-14659C42D5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8303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96BF9-07D3-DD4D-ACAB-01221C0B2A8D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0A1B3B-BBE3-A146-9AE6-177352EC3A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9511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Calibri"/>
              <a:ea typeface="+mn-ea"/>
              <a:cs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x-none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Calibri"/>
                <a:ea typeface="+mn-ea"/>
                <a:cs typeface="Calibr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fld id="{834EE611-308B-DC4A-B03B-D42C68379A18}" type="datetime1">
              <a:rPr lang="pt-BR" smtClean="0"/>
              <a:pPr/>
              <a:t>19/10/2016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fld id="{7F5CE407-6216-4202-80E4-A30DC2F709B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/>
          <a:lstStyle/>
          <a:p>
            <a:fld id="{6287A5AC-E1BB-BE45-87A2-BFFF58890D5E}" type="datetime1">
              <a:rPr lang="pt-BR" smtClean="0"/>
              <a:t>19/10/2016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6C43-1310-413D-A57F-CC21514D84BD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/>
          <a:lstStyle/>
          <a:p>
            <a:fld id="{8B05F3A3-4CFB-8A49-97C6-F8E357B9C2F2}" type="datetime1">
              <a:rPr lang="pt-BR" smtClean="0"/>
              <a:t>19/10/2016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6C43-1310-413D-A57F-CC21514D84B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/>
          <a:lstStyle/>
          <a:p>
            <a:fld id="{E9EDD6B8-0585-1C48-995A-5999187F8958}" type="datetime1">
              <a:rPr lang="pt-BR" smtClean="0"/>
              <a:t>19/10/2016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6C43-1310-413D-A57F-CC21514D84B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x-none" dirty="0" smtClean="0"/>
              <a:t>Click to edit Master text styles</a:t>
            </a:r>
          </a:p>
          <a:p>
            <a:pPr lvl="1"/>
            <a:r>
              <a:rPr lang="x-none" dirty="0" smtClean="0"/>
              <a:t>Second level</a:t>
            </a:r>
          </a:p>
          <a:p>
            <a:pPr lvl="2"/>
            <a:r>
              <a:rPr lang="x-none" dirty="0" smtClean="0"/>
              <a:t>Third level</a:t>
            </a:r>
          </a:p>
          <a:p>
            <a:pPr lvl="3"/>
            <a:r>
              <a:rPr lang="x-none" dirty="0" smtClean="0"/>
              <a:t>Fourth level</a:t>
            </a:r>
          </a:p>
          <a:p>
            <a:pPr lvl="4"/>
            <a:r>
              <a:rPr lang="x-none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/>
          <a:lstStyle/>
          <a:p>
            <a:fld id="{7C031975-E224-5547-9C57-389C0F8905A3}" type="datetime1">
              <a:rPr lang="pt-BR" smtClean="0"/>
              <a:t>19/10/2016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6C43-1310-413D-A57F-CC21514D84B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/>
          <a:lstStyle/>
          <a:p>
            <a:fld id="{DF84EE01-638F-8749-BD1F-0D7FAD15E86B}" type="datetime1">
              <a:rPr lang="pt-BR" smtClean="0"/>
              <a:t>19/10/2016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6C43-1310-413D-A57F-CC21514D84BD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/>
          <a:lstStyle/>
          <a:p>
            <a:fld id="{DBDDC409-95FA-CA4C-AC0C-E10F7507EFC8}" type="datetime1">
              <a:rPr lang="pt-BR" smtClean="0"/>
              <a:t>19/10/2016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6C43-1310-413D-A57F-CC21514D84B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/>
          <a:lstStyle/>
          <a:p>
            <a:fld id="{61F82674-6874-1A46-B59B-A9240B883625}" type="datetime1">
              <a:rPr lang="pt-BR" smtClean="0"/>
              <a:t>19/10/2016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6C43-1310-413D-A57F-CC21514D84B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/>
          <a:lstStyle/>
          <a:p>
            <a:fld id="{A5F305E1-FE0D-8C46-9473-0C2FD56F06FD}" type="datetime1">
              <a:rPr lang="pt-BR" smtClean="0"/>
              <a:t>19/10/2016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6C43-1310-413D-A57F-CC21514D84B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/>
          <a:lstStyle/>
          <a:p>
            <a:fld id="{C53493C2-90FC-E446-BEE5-FF92B1C4A753}" type="datetime1">
              <a:rPr lang="pt-BR" smtClean="0"/>
              <a:t>19/10/2016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6C43-1310-413D-A57F-CC21514D84B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/>
          <a:lstStyle/>
          <a:p>
            <a:fld id="{7261DC71-4476-9244-8790-5581183462B8}" type="datetime1">
              <a:rPr lang="pt-BR" smtClean="0"/>
              <a:t>19/10/2016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6C43-1310-413D-A57F-CC21514D84B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/>
          <a:lstStyle/>
          <a:p>
            <a:fld id="{0047D7BD-A217-DC4F-B8E4-5EA61479034F}" type="datetime1">
              <a:rPr lang="pt-BR" smtClean="0"/>
              <a:t>19/10/2016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520" y="107576"/>
            <a:ext cx="8640960" cy="101716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x-none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1340768"/>
            <a:ext cx="864096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dirty="0" smtClean="0"/>
              <a:t>Click to edit Master text styles</a:t>
            </a:r>
          </a:p>
          <a:p>
            <a:pPr lvl="1"/>
            <a:r>
              <a:rPr lang="x-none" dirty="0" smtClean="0"/>
              <a:t>Second level</a:t>
            </a:r>
          </a:p>
          <a:p>
            <a:pPr lvl="2"/>
            <a:r>
              <a:rPr lang="x-none" dirty="0" smtClean="0"/>
              <a:t>Third level</a:t>
            </a:r>
          </a:p>
          <a:p>
            <a:pPr lvl="3"/>
            <a:r>
              <a:rPr lang="x-none" dirty="0" smtClean="0"/>
              <a:t>Fourth level</a:t>
            </a:r>
          </a:p>
          <a:p>
            <a:pPr lvl="4"/>
            <a:r>
              <a:rPr lang="x-none" dirty="0" smtClean="0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17904" y="6448251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fld id="{03FA5074-31E5-3343-8E30-312E4BCDF5EC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  <p:sldLayoutId id="214748395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accent1"/>
          </a:solidFill>
          <a:latin typeface="Calibri"/>
          <a:ea typeface="+mj-ea"/>
          <a:cs typeface="Calibri"/>
        </a:defRPr>
      </a:lvl1pPr>
    </p:titleStyle>
    <p:bodyStyle>
      <a:lvl1pPr marL="349250" indent="-349250" algn="l" defTabSz="914400" rtl="0" eaLnBrk="1" latinLnBrk="0" hangingPunct="1">
        <a:spcBef>
          <a:spcPts val="0"/>
        </a:spcBef>
        <a:spcAft>
          <a:spcPts val="600"/>
        </a:spcAft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2">
              <a:lumMod val="90000"/>
              <a:lumOff val="10000"/>
            </a:schemeClr>
          </a:solidFill>
          <a:latin typeface="Calibri"/>
          <a:ea typeface="+mn-ea"/>
          <a:cs typeface="Calibri"/>
        </a:defRPr>
      </a:lvl1pPr>
      <a:lvl2pPr marL="685800" indent="-336550" algn="l" defTabSz="914400" rtl="0" eaLnBrk="1" latinLnBrk="0" hangingPunct="1">
        <a:spcBef>
          <a:spcPts val="0"/>
        </a:spcBef>
        <a:spcAft>
          <a:spcPts val="600"/>
        </a:spcAft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Calibri"/>
          <a:ea typeface="+mn-ea"/>
          <a:cs typeface="Calibri"/>
        </a:defRPr>
      </a:lvl2pPr>
      <a:lvl3pPr marL="968375" indent="-282575" algn="l" defTabSz="914400" rtl="0" eaLnBrk="1" latinLnBrk="0" hangingPunct="1">
        <a:spcBef>
          <a:spcPts val="0"/>
        </a:spcBef>
        <a:spcAft>
          <a:spcPts val="600"/>
        </a:spcAft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accent1">
              <a:lumMod val="50000"/>
            </a:schemeClr>
          </a:solidFill>
          <a:latin typeface="Calibri"/>
          <a:ea typeface="+mn-ea"/>
          <a:cs typeface="Calibri"/>
        </a:defRPr>
      </a:lvl3pPr>
      <a:lvl4pPr marL="1263650" indent="-295275" algn="l" defTabSz="914400" rtl="0" eaLnBrk="1" latinLnBrk="0" hangingPunct="1">
        <a:spcBef>
          <a:spcPts val="0"/>
        </a:spcBef>
        <a:spcAft>
          <a:spcPts val="600"/>
        </a:spcAft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Calibri"/>
          <a:ea typeface="+mn-ea"/>
          <a:cs typeface="Calibri"/>
        </a:defRPr>
      </a:lvl4pPr>
      <a:lvl5pPr marL="1546225" indent="-282575" algn="l" defTabSz="914400" rtl="0" eaLnBrk="1" latinLnBrk="0" hangingPunct="1">
        <a:spcBef>
          <a:spcPts val="0"/>
        </a:spcBef>
        <a:spcAft>
          <a:spcPts val="600"/>
        </a:spcAft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Calibri"/>
          <a:ea typeface="+mn-ea"/>
          <a:cs typeface="Calibri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pin@usp.b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31640" y="476672"/>
            <a:ext cx="6489438" cy="37278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4000" dirty="0" smtClean="0"/>
              <a:t>O </a:t>
            </a:r>
            <a:r>
              <a:rPr lang="en-US" sz="4000" dirty="0" err="1" smtClean="0"/>
              <a:t>Brincar</a:t>
            </a:r>
            <a:r>
              <a:rPr lang="en-US" sz="4000" dirty="0" smtClean="0"/>
              <a:t> e a </a:t>
            </a:r>
            <a:r>
              <a:rPr lang="en-US" sz="4000" dirty="0" err="1" smtClean="0"/>
              <a:t>Revelação</a:t>
            </a:r>
            <a:r>
              <a:rPr lang="en-US" sz="4000" dirty="0" smtClean="0"/>
              <a:t> da </a:t>
            </a:r>
            <a:r>
              <a:rPr lang="en-US" sz="4000" dirty="0" err="1" smtClean="0"/>
              <a:t>Potência</a:t>
            </a:r>
            <a:r>
              <a:rPr lang="en-US" sz="4000" dirty="0" smtClean="0"/>
              <a:t> da </a:t>
            </a:r>
            <a:r>
              <a:rPr lang="en-US" sz="4000" dirty="0" err="1" smtClean="0"/>
              <a:t>Criança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pt-BR" sz="4000" dirty="0"/>
              <a:t/>
            </a:r>
            <a:br>
              <a:rPr lang="pt-BR" sz="4000" dirty="0"/>
            </a:br>
            <a:endParaRPr lang="pt-BR" sz="40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91680" y="4725144"/>
            <a:ext cx="5904656" cy="1512168"/>
          </a:xfrm>
        </p:spPr>
        <p:txBody>
          <a:bodyPr>
            <a:normAutofit/>
          </a:bodyPr>
          <a:lstStyle/>
          <a:p>
            <a:r>
              <a:rPr lang="pt-BR" sz="2400" dirty="0" smtClean="0"/>
              <a:t>Mônica </a:t>
            </a:r>
            <a:r>
              <a:rPr lang="pt-BR" sz="2400" dirty="0" err="1" smtClean="0"/>
              <a:t>Appezzato</a:t>
            </a:r>
            <a:r>
              <a:rPr lang="pt-BR" sz="2400" dirty="0" smtClean="0"/>
              <a:t> </a:t>
            </a:r>
            <a:r>
              <a:rPr lang="pt-BR" sz="2400" dirty="0" err="1" smtClean="0"/>
              <a:t>Pinazza</a:t>
            </a:r>
            <a:endParaRPr lang="pt-BR" sz="2400" dirty="0" smtClean="0"/>
          </a:p>
          <a:p>
            <a:r>
              <a:rPr lang="pt-BR" sz="2400" dirty="0" smtClean="0"/>
              <a:t>CIEI  -  FEUSP</a:t>
            </a:r>
          </a:p>
          <a:p>
            <a:r>
              <a:rPr lang="pt-BR" sz="2400" dirty="0" smtClean="0">
                <a:hlinkClick r:id="rId2"/>
              </a:rPr>
              <a:t>mapin@usp.br</a:t>
            </a:r>
            <a:endParaRPr lang="pt-BR" sz="2400" dirty="0"/>
          </a:p>
          <a:p>
            <a:endParaRPr lang="pt-BR" sz="2400" dirty="0" smtClean="0"/>
          </a:p>
          <a:p>
            <a:endParaRPr lang="pt-BR" sz="2400" dirty="0" smtClean="0"/>
          </a:p>
          <a:p>
            <a:endParaRPr lang="pt-BR" sz="24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1331640" y="3645024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lang="pt-B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SINPEEM</a:t>
            </a:r>
            <a:endParaRPr lang="pt-BR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  <a:p>
            <a:pPr algn="ctr"/>
            <a:r>
              <a:rPr lang="pt-B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 2016</a:t>
            </a:r>
            <a:endParaRPr lang="pt-BR" sz="2400" b="1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3723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Ponto de Partida </a:t>
            </a:r>
            <a:br>
              <a:rPr lang="pt-BR" dirty="0" smtClean="0"/>
            </a:br>
            <a:r>
              <a:rPr lang="pt-BR" dirty="0" smtClean="0"/>
              <a:t>                                Duas Proposições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A </a:t>
            </a:r>
            <a:r>
              <a:rPr lang="en-GB" b="1" dirty="0" err="1" smtClean="0"/>
              <a:t>brincadeira</a:t>
            </a:r>
            <a:r>
              <a:rPr lang="en-GB" b="1" dirty="0" smtClean="0"/>
              <a:t> é </a:t>
            </a:r>
            <a:r>
              <a:rPr lang="en-GB" b="1" dirty="0" err="1" smtClean="0"/>
              <a:t>uma</a:t>
            </a:r>
            <a:r>
              <a:rPr lang="en-GB" b="1" dirty="0" smtClean="0"/>
              <a:t> </a:t>
            </a:r>
            <a:r>
              <a:rPr lang="en-GB" b="1" dirty="0" err="1" smtClean="0"/>
              <a:t>situação</a:t>
            </a:r>
            <a:r>
              <a:rPr lang="en-GB" b="1" dirty="0" smtClean="0"/>
              <a:t> </a:t>
            </a:r>
            <a:r>
              <a:rPr lang="en-GB" b="1" dirty="0" err="1" smtClean="0"/>
              <a:t>privilegiad</a:t>
            </a:r>
            <a:r>
              <a:rPr lang="en-GB" b="1" dirty="0" err="1" smtClean="0"/>
              <a:t>a</a:t>
            </a:r>
            <a:r>
              <a:rPr lang="en-GB" b="1" dirty="0" smtClean="0"/>
              <a:t> </a:t>
            </a:r>
            <a:r>
              <a:rPr lang="en-GB" b="1" dirty="0" err="1" smtClean="0"/>
              <a:t>vivida</a:t>
            </a:r>
            <a:r>
              <a:rPr lang="en-GB" b="1" dirty="0" smtClean="0"/>
              <a:t> pela </a:t>
            </a:r>
            <a:r>
              <a:rPr lang="en-GB" b="1" dirty="0" err="1" smtClean="0"/>
              <a:t>criança</a:t>
            </a:r>
            <a:r>
              <a:rPr lang="en-GB" b="1" dirty="0" smtClean="0"/>
              <a:t> </a:t>
            </a:r>
            <a:r>
              <a:rPr lang="en-GB" b="1" dirty="0" err="1" smtClean="0"/>
              <a:t>em</a:t>
            </a:r>
            <a:r>
              <a:rPr lang="en-GB" b="1" dirty="0" smtClean="0"/>
              <a:t> que </a:t>
            </a:r>
            <a:r>
              <a:rPr lang="en-GB" b="1" dirty="0" err="1" smtClean="0"/>
              <a:t>ela</a:t>
            </a:r>
            <a:r>
              <a:rPr lang="en-GB" b="1" dirty="0" smtClean="0"/>
              <a:t> tem </a:t>
            </a:r>
            <a:r>
              <a:rPr lang="en-GB" b="1" dirty="0" err="1" smtClean="0"/>
              <a:t>oportunidade</a:t>
            </a:r>
            <a:r>
              <a:rPr lang="en-GB" b="1" dirty="0" smtClean="0"/>
              <a:t> de </a:t>
            </a:r>
            <a:r>
              <a:rPr lang="en-GB" b="1" dirty="0" err="1" smtClean="0"/>
              <a:t>revelar</a:t>
            </a:r>
            <a:r>
              <a:rPr lang="en-GB" b="1" dirty="0" smtClean="0"/>
              <a:t> </a:t>
            </a:r>
            <a:r>
              <a:rPr lang="en-GB" b="1" dirty="0" err="1" smtClean="0"/>
              <a:t>suas</a:t>
            </a:r>
            <a:r>
              <a:rPr lang="en-GB" b="1" dirty="0" smtClean="0"/>
              <a:t> </a:t>
            </a:r>
            <a:r>
              <a:rPr lang="en-GB" b="1" dirty="0" err="1" smtClean="0"/>
              <a:t>disposições</a:t>
            </a:r>
            <a:r>
              <a:rPr lang="en-GB" b="1" dirty="0" smtClean="0"/>
              <a:t> e </a:t>
            </a:r>
            <a:r>
              <a:rPr lang="en-GB" b="1" dirty="0" err="1" smtClean="0"/>
              <a:t>potenciais</a:t>
            </a:r>
            <a:r>
              <a:rPr lang="en-GB" b="1" dirty="0" smtClean="0"/>
              <a:t> face </a:t>
            </a:r>
            <a:r>
              <a:rPr lang="en-GB" b="1" dirty="0" err="1" smtClean="0"/>
              <a:t>ao</a:t>
            </a:r>
            <a:r>
              <a:rPr lang="en-GB" b="1" dirty="0" smtClean="0"/>
              <a:t> </a:t>
            </a:r>
            <a:r>
              <a:rPr lang="en-GB" b="1" dirty="0" err="1" smtClean="0"/>
              <a:t>mundo</a:t>
            </a:r>
            <a:r>
              <a:rPr lang="en-GB" b="1" dirty="0" smtClean="0"/>
              <a:t>, </a:t>
            </a:r>
            <a:r>
              <a:rPr lang="en-GB" b="1" dirty="0" err="1" smtClean="0"/>
              <a:t>integrando</a:t>
            </a:r>
            <a:r>
              <a:rPr lang="en-GB" b="1" dirty="0" smtClean="0"/>
              <a:t> as </a:t>
            </a:r>
            <a:r>
              <a:rPr lang="en-GB" b="1" dirty="0" err="1" smtClean="0"/>
              <a:t>múltiplas</a:t>
            </a:r>
            <a:r>
              <a:rPr lang="en-GB" b="1" dirty="0" smtClean="0"/>
              <a:t> </a:t>
            </a:r>
            <a:r>
              <a:rPr lang="en-GB" b="1" dirty="0" err="1" smtClean="0"/>
              <a:t>expressões</a:t>
            </a:r>
            <a:r>
              <a:rPr lang="en-GB" b="1" dirty="0" smtClean="0"/>
              <a:t> da </a:t>
            </a:r>
            <a:r>
              <a:rPr lang="en-GB" b="1" dirty="0" err="1" smtClean="0"/>
              <a:t>linguagem</a:t>
            </a:r>
            <a:r>
              <a:rPr lang="en-GB" b="1" dirty="0" smtClean="0"/>
              <a:t>.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err="1" smtClean="0"/>
              <a:t>Ao</a:t>
            </a:r>
            <a:r>
              <a:rPr lang="en-GB" b="1" dirty="0" smtClean="0"/>
              <a:t> </a:t>
            </a:r>
            <a:r>
              <a:rPr lang="en-GB" b="1" dirty="0" err="1" smtClean="0"/>
              <a:t>observar</a:t>
            </a:r>
            <a:r>
              <a:rPr lang="en-GB" b="1" dirty="0" smtClean="0"/>
              <a:t> o </a:t>
            </a:r>
            <a:r>
              <a:rPr lang="en-GB" b="1" dirty="0" err="1" smtClean="0"/>
              <a:t>brincar</a:t>
            </a:r>
            <a:r>
              <a:rPr lang="en-GB" b="1" dirty="0" smtClean="0"/>
              <a:t> e </a:t>
            </a:r>
            <a:r>
              <a:rPr lang="en-GB" b="1" dirty="0" err="1" smtClean="0"/>
              <a:t>promover</a:t>
            </a:r>
            <a:r>
              <a:rPr lang="en-GB" b="1" dirty="0" smtClean="0"/>
              <a:t> </a:t>
            </a:r>
            <a:r>
              <a:rPr lang="en-GB" b="1" dirty="0" err="1" smtClean="0"/>
              <a:t>circunstâncias</a:t>
            </a:r>
            <a:r>
              <a:rPr lang="en-GB" b="1" dirty="0" smtClean="0"/>
              <a:t> </a:t>
            </a:r>
            <a:r>
              <a:rPr lang="en-GB" b="1" dirty="0" err="1" smtClean="0"/>
              <a:t>propícias</a:t>
            </a:r>
            <a:r>
              <a:rPr lang="en-GB" b="1" dirty="0" smtClean="0"/>
              <a:t> à </a:t>
            </a:r>
            <a:r>
              <a:rPr lang="en-GB" b="1" dirty="0" err="1" smtClean="0"/>
              <a:t>brincadeira</a:t>
            </a:r>
            <a:r>
              <a:rPr lang="en-GB" b="1" dirty="0" smtClean="0"/>
              <a:t>, </a:t>
            </a:r>
            <a:r>
              <a:rPr lang="en-GB" b="1" dirty="0" err="1" smtClean="0"/>
              <a:t>os</a:t>
            </a:r>
            <a:r>
              <a:rPr lang="en-GB" b="1" dirty="0" smtClean="0"/>
              <a:t> </a:t>
            </a:r>
            <a:r>
              <a:rPr lang="en-GB" b="1" dirty="0" err="1" smtClean="0"/>
              <a:t>adultos</a:t>
            </a:r>
            <a:r>
              <a:rPr lang="en-GB" b="1" dirty="0" smtClean="0"/>
              <a:t> </a:t>
            </a:r>
            <a:r>
              <a:rPr lang="en-GB" b="1" dirty="0" err="1" smtClean="0"/>
              <a:t>encontram</a:t>
            </a:r>
            <a:r>
              <a:rPr lang="en-GB" b="1" dirty="0" smtClean="0"/>
              <a:t>-se com a </a:t>
            </a:r>
            <a:r>
              <a:rPr lang="en-GB" b="1" dirty="0" err="1" smtClean="0"/>
              <a:t>criança</a:t>
            </a:r>
            <a:r>
              <a:rPr lang="en-GB" b="1" dirty="0" smtClean="0"/>
              <a:t> </a:t>
            </a:r>
            <a:r>
              <a:rPr lang="en-GB" b="1" dirty="0" err="1" smtClean="0"/>
              <a:t>capaz</a:t>
            </a:r>
            <a:r>
              <a:rPr lang="en-GB" b="1" dirty="0" smtClean="0"/>
              <a:t>, </a:t>
            </a:r>
            <a:r>
              <a:rPr lang="en-GB" b="1" dirty="0" err="1" smtClean="0"/>
              <a:t>inventiva</a:t>
            </a:r>
            <a:r>
              <a:rPr lang="en-GB" b="1" dirty="0" smtClean="0"/>
              <a:t> e (re)</a:t>
            </a:r>
            <a:r>
              <a:rPr lang="en-GB" b="1" dirty="0" err="1" smtClean="0"/>
              <a:t>criadora</a:t>
            </a:r>
            <a:r>
              <a:rPr lang="en-GB" b="1" dirty="0" smtClean="0"/>
              <a:t> da </a:t>
            </a:r>
            <a:r>
              <a:rPr lang="en-GB" b="1" dirty="0" err="1" smtClean="0"/>
              <a:t>cultura</a:t>
            </a:r>
            <a:r>
              <a:rPr lang="en-GB" b="1" dirty="0" smtClean="0"/>
              <a:t>. </a:t>
            </a:r>
            <a:endParaRPr lang="en-GB" b="1" dirty="0"/>
          </a:p>
          <a:p>
            <a:pPr marL="0" indent="0">
              <a:buNone/>
            </a:pPr>
            <a:r>
              <a:rPr lang="en-GB" dirty="0" smtClean="0"/>
              <a:t>  </a:t>
            </a:r>
          </a:p>
          <a:p>
            <a:pPr marL="0" indent="0" algn="just">
              <a:buNone/>
            </a:pPr>
            <a:endParaRPr lang="pt-BR" sz="3600" b="1" i="1" dirty="0" smtClean="0"/>
          </a:p>
          <a:p>
            <a:pPr marL="0" indent="0" algn="just">
              <a:buNone/>
            </a:pPr>
            <a:endParaRPr lang="pt-BR" sz="3600" i="1" dirty="0"/>
          </a:p>
          <a:p>
            <a:pPr marL="0" indent="0" algn="just">
              <a:buNone/>
            </a:pPr>
            <a:r>
              <a:rPr lang="pt-BR" sz="3600" i="1" dirty="0" smtClean="0"/>
              <a:t>                      </a:t>
            </a:r>
            <a:endParaRPr lang="pt-BR" sz="3600" b="1" i="1" dirty="0"/>
          </a:p>
          <a:p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6C43-1310-413D-A57F-CC21514D84BD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140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Essências das Proposições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Os diferentes campos do conhecimento que se ocuparam e se ocupam em estudar e teorizar a atividade de brincar.</a:t>
            </a:r>
          </a:p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r>
              <a:rPr lang="pt-BR" b="1" dirty="0"/>
              <a:t> </a:t>
            </a:r>
            <a:r>
              <a:rPr lang="pt-BR" b="1" dirty="0" smtClean="0"/>
              <a:t>     Em destaque alguns aspectos e disposições implicados no brincar:</a:t>
            </a:r>
          </a:p>
          <a:p>
            <a:pPr marL="0" indent="0">
              <a:buNone/>
            </a:pPr>
            <a:r>
              <a:rPr lang="pt-BR" b="1" dirty="0"/>
              <a:t> </a:t>
            </a:r>
            <a:r>
              <a:rPr lang="pt-BR" b="1" dirty="0" smtClean="0"/>
              <a:t>     &gt; </a:t>
            </a:r>
            <a:r>
              <a:rPr lang="pt-BR" b="1" dirty="0" err="1" smtClean="0"/>
              <a:t>auto-atividade</a:t>
            </a:r>
            <a:r>
              <a:rPr lang="pt-BR" b="1" dirty="0"/>
              <a:t>;</a:t>
            </a:r>
            <a:r>
              <a:rPr lang="pt-BR" b="1" dirty="0" smtClean="0"/>
              <a:t> </a:t>
            </a:r>
            <a:r>
              <a:rPr lang="pt-BR" b="1" dirty="0" err="1" smtClean="0"/>
              <a:t>auto-determinação</a:t>
            </a:r>
            <a:r>
              <a:rPr lang="pt-BR" b="1" dirty="0" smtClean="0"/>
              <a:t>; conexão com o interior</a:t>
            </a:r>
          </a:p>
          <a:p>
            <a:pPr marL="0" indent="0">
              <a:buNone/>
            </a:pPr>
            <a:r>
              <a:rPr lang="pt-BR" b="1" dirty="0"/>
              <a:t> </a:t>
            </a:r>
            <a:r>
              <a:rPr lang="pt-BR" b="1" dirty="0" smtClean="0"/>
              <a:t>     &gt; bem-estar e envolvimento </a:t>
            </a:r>
          </a:p>
          <a:p>
            <a:pPr marL="0" indent="0">
              <a:buNone/>
            </a:pPr>
            <a:r>
              <a:rPr lang="pt-BR" b="1" dirty="0"/>
              <a:t> </a:t>
            </a:r>
            <a:r>
              <a:rPr lang="pt-BR" b="1" dirty="0" smtClean="0"/>
              <a:t>     &gt; antecipação de possibilidades futuras  de desenvolvimento </a:t>
            </a:r>
          </a:p>
          <a:p>
            <a:pPr marL="0" indent="0">
              <a:buNone/>
            </a:pPr>
            <a:r>
              <a:rPr lang="pt-BR" b="1" dirty="0"/>
              <a:t> </a:t>
            </a:r>
            <a:r>
              <a:rPr lang="pt-BR" b="1" dirty="0" smtClean="0"/>
              <a:t>     &gt; (</a:t>
            </a:r>
            <a:r>
              <a:rPr lang="pt-BR" b="1" dirty="0" err="1" smtClean="0"/>
              <a:t>re</a:t>
            </a:r>
            <a:r>
              <a:rPr lang="pt-BR" b="1" dirty="0" smtClean="0"/>
              <a:t>)criação de significados – cultura </a:t>
            </a:r>
          </a:p>
          <a:p>
            <a:pPr marL="0" indent="0">
              <a:buNone/>
            </a:pPr>
            <a:r>
              <a:rPr lang="pt-BR" b="1" dirty="0"/>
              <a:t> </a:t>
            </a:r>
            <a:r>
              <a:rPr lang="pt-BR" b="1" dirty="0" smtClean="0"/>
              <a:t>     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6C43-1310-413D-A57F-CC21514D84BD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2944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Brincar como um eixo norteador da educação infantil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 smtClean="0"/>
          </a:p>
          <a:p>
            <a:r>
              <a:rPr lang="en-GB" dirty="0"/>
              <a:t> </a:t>
            </a:r>
            <a:r>
              <a:rPr lang="en-GB" b="1" dirty="0" smtClean="0"/>
              <a:t>O que </a:t>
            </a:r>
            <a:r>
              <a:rPr lang="en-GB" b="1" dirty="0" err="1" smtClean="0"/>
              <a:t>isso</a:t>
            </a:r>
            <a:r>
              <a:rPr lang="en-GB" b="1" dirty="0" smtClean="0"/>
              <a:t> </a:t>
            </a:r>
            <a:r>
              <a:rPr lang="en-GB" b="1" dirty="0" err="1" smtClean="0"/>
              <a:t>significa</a:t>
            </a:r>
            <a:r>
              <a:rPr lang="en-GB" b="1" dirty="0" smtClean="0"/>
              <a:t>?</a:t>
            </a:r>
          </a:p>
          <a:p>
            <a:pPr marL="0" indent="0">
              <a:buNone/>
            </a:pPr>
            <a:endParaRPr lang="en-GB" b="1" dirty="0" smtClean="0"/>
          </a:p>
          <a:p>
            <a:r>
              <a:rPr lang="en-GB" b="1" dirty="0" smtClean="0"/>
              <a:t>A que </a:t>
            </a:r>
            <a:r>
              <a:rPr lang="en-GB" b="1" dirty="0" err="1" smtClean="0"/>
              <a:t>concepção</a:t>
            </a:r>
            <a:r>
              <a:rPr lang="en-GB" b="1" dirty="0" smtClean="0"/>
              <a:t> </a:t>
            </a:r>
            <a:r>
              <a:rPr lang="en-GB" b="1" dirty="0" err="1" smtClean="0"/>
              <a:t>pedagógica</a:t>
            </a:r>
            <a:r>
              <a:rPr lang="en-GB" b="1" dirty="0" smtClean="0"/>
              <a:t> </a:t>
            </a:r>
            <a:r>
              <a:rPr lang="en-GB" b="1" dirty="0" err="1" smtClean="0"/>
              <a:t>refere</a:t>
            </a:r>
            <a:r>
              <a:rPr lang="en-GB" b="1" dirty="0" smtClean="0"/>
              <a:t>-se a </a:t>
            </a:r>
            <a:r>
              <a:rPr lang="en-GB" b="1" dirty="0" err="1" smtClean="0"/>
              <a:t>inserção</a:t>
            </a:r>
            <a:r>
              <a:rPr lang="en-GB" b="1" dirty="0" smtClean="0"/>
              <a:t> do </a:t>
            </a:r>
            <a:r>
              <a:rPr lang="en-GB" b="1" dirty="0" err="1" smtClean="0"/>
              <a:t>brincar</a:t>
            </a:r>
            <a:r>
              <a:rPr lang="en-GB" b="1" dirty="0" smtClean="0"/>
              <a:t> </a:t>
            </a:r>
            <a:r>
              <a:rPr lang="en-GB" b="1" dirty="0" err="1" smtClean="0"/>
              <a:t>como</a:t>
            </a:r>
            <a:r>
              <a:rPr lang="en-GB" b="1" dirty="0" smtClean="0"/>
              <a:t> um dos  </a:t>
            </a:r>
            <a:r>
              <a:rPr lang="en-GB" b="1" dirty="0" err="1" smtClean="0"/>
              <a:t>eixos</a:t>
            </a:r>
            <a:r>
              <a:rPr lang="en-GB" b="1" dirty="0" smtClean="0"/>
              <a:t> da </a:t>
            </a:r>
            <a:r>
              <a:rPr lang="en-GB" b="1" dirty="0" err="1" smtClean="0"/>
              <a:t>educação</a:t>
            </a:r>
            <a:r>
              <a:rPr lang="en-GB" b="1" dirty="0" smtClean="0"/>
              <a:t> </a:t>
            </a:r>
            <a:r>
              <a:rPr lang="en-GB" b="1" dirty="0" err="1" smtClean="0"/>
              <a:t>infantil</a:t>
            </a:r>
            <a:r>
              <a:rPr lang="en-GB" b="1" dirty="0" smtClean="0"/>
              <a:t> </a:t>
            </a:r>
          </a:p>
          <a:p>
            <a:endParaRPr lang="en-GB" b="1" dirty="0"/>
          </a:p>
          <a:p>
            <a:r>
              <a:rPr lang="en-GB" b="1" dirty="0" smtClean="0"/>
              <a:t>Que </a:t>
            </a:r>
            <a:r>
              <a:rPr lang="en-GB" b="1" dirty="0" err="1" smtClean="0"/>
              <a:t>implicações</a:t>
            </a:r>
            <a:r>
              <a:rPr lang="en-GB" b="1" dirty="0" smtClean="0"/>
              <a:t> tem </a:t>
            </a:r>
            <a:r>
              <a:rPr lang="en-GB" b="1" dirty="0" err="1" smtClean="0"/>
              <a:t>sobre</a:t>
            </a:r>
            <a:r>
              <a:rPr lang="en-GB" b="1" dirty="0" smtClean="0"/>
              <a:t> o </a:t>
            </a:r>
            <a:r>
              <a:rPr lang="en-GB" b="1" dirty="0" err="1" smtClean="0"/>
              <a:t>currículo</a:t>
            </a:r>
            <a:r>
              <a:rPr lang="en-GB" b="1" dirty="0" smtClean="0"/>
              <a:t> da </a:t>
            </a:r>
            <a:r>
              <a:rPr lang="en-GB" b="1" dirty="0" err="1" smtClean="0"/>
              <a:t>educação</a:t>
            </a:r>
            <a:r>
              <a:rPr lang="en-GB" b="1" dirty="0" smtClean="0"/>
              <a:t> </a:t>
            </a:r>
            <a:r>
              <a:rPr lang="en-GB" b="1" dirty="0" err="1" smtClean="0"/>
              <a:t>infantil</a:t>
            </a:r>
            <a:r>
              <a:rPr lang="en-GB" b="1" dirty="0" smtClean="0"/>
              <a:t>?</a:t>
            </a:r>
          </a:p>
          <a:p>
            <a:pPr marL="0" indent="0">
              <a:buNone/>
            </a:pPr>
            <a:endParaRPr lang="en-GB" b="1" dirty="0" smtClean="0"/>
          </a:p>
          <a:p>
            <a:r>
              <a:rPr lang="en-GB" b="1" dirty="0" smtClean="0"/>
              <a:t>Que </a:t>
            </a:r>
            <a:r>
              <a:rPr lang="en-GB" b="1" dirty="0" err="1" smtClean="0"/>
              <a:t>implicações</a:t>
            </a:r>
            <a:r>
              <a:rPr lang="en-GB" b="1" dirty="0" smtClean="0"/>
              <a:t> tem </a:t>
            </a:r>
            <a:r>
              <a:rPr lang="en-GB" b="1" dirty="0" err="1" smtClean="0"/>
              <a:t>sobre</a:t>
            </a:r>
            <a:r>
              <a:rPr lang="en-GB" b="1" dirty="0" smtClean="0"/>
              <a:t> a </a:t>
            </a:r>
            <a:r>
              <a:rPr lang="en-GB" b="1" dirty="0" err="1" smtClean="0"/>
              <a:t>prática</a:t>
            </a:r>
            <a:r>
              <a:rPr lang="en-GB" b="1" dirty="0" smtClean="0"/>
              <a:t> </a:t>
            </a:r>
            <a:r>
              <a:rPr lang="en-GB" b="1" dirty="0" err="1" smtClean="0"/>
              <a:t>educativa</a:t>
            </a:r>
            <a:r>
              <a:rPr lang="en-GB" b="1" dirty="0" smtClean="0"/>
              <a:t>?</a:t>
            </a:r>
          </a:p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6C43-1310-413D-A57F-CC21514D84BD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136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Pedagogias Participativas - Saliências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A definição da intencionalidade educativa respeitadora das crianças, das(os) educadoras(es) e das famílias</a:t>
            </a:r>
          </a:p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endParaRPr lang="pt-BR" b="1" dirty="0"/>
          </a:p>
          <a:p>
            <a:r>
              <a:rPr lang="pt-BR" b="1" dirty="0" smtClean="0"/>
              <a:t>A definição clara e flexível das áreas de aprendizagem </a:t>
            </a:r>
          </a:p>
          <a:p>
            <a:endParaRPr lang="pt-BR" b="1" dirty="0"/>
          </a:p>
          <a:p>
            <a:pPr marL="0" indent="0">
              <a:buNone/>
            </a:pPr>
            <a:endParaRPr lang="pt-BR" b="1" dirty="0"/>
          </a:p>
          <a:p>
            <a:r>
              <a:rPr lang="pt-BR" b="1" dirty="0" smtClean="0"/>
              <a:t>Os critérios para a criação de um ambiente educativo provocador de aprendizagens</a:t>
            </a:r>
          </a:p>
          <a:p>
            <a:pPr marL="0" indent="0">
              <a:buNone/>
            </a:pPr>
            <a:r>
              <a:rPr lang="pt-BR" dirty="0" smtClean="0"/>
              <a:t>                                                                 (Oliveira-Formosinho,2016)</a:t>
            </a:r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6C43-1310-413D-A57F-CC21514D84BD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5321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Intencionalidades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Desenvolvimento de identidades relacionais</a:t>
            </a:r>
            <a:endParaRPr lang="pt-BR" b="1" dirty="0"/>
          </a:p>
          <a:p>
            <a:r>
              <a:rPr lang="pt-BR" b="1" dirty="0" smtClean="0"/>
              <a:t>Desenvolvimento de sentimentos de pertença e participação ao centro educativo, à sala de atividades; às situações de brincadeiras e aprendizagem</a:t>
            </a:r>
          </a:p>
          <a:p>
            <a:r>
              <a:rPr lang="pt-BR" b="1" dirty="0" smtClean="0"/>
              <a:t>Desenvolvimento das identidades </a:t>
            </a:r>
            <a:r>
              <a:rPr lang="pt-BR" b="1" dirty="0" err="1" smtClean="0"/>
              <a:t>aprendentes</a:t>
            </a:r>
            <a:r>
              <a:rPr lang="pt-BR" b="1" dirty="0" smtClean="0"/>
              <a:t> na exploração comunicativa do mundo, da natureza, da cultura através dos sentidos inteligentes e das inteligências sensíveis</a:t>
            </a:r>
          </a:p>
          <a:p>
            <a:r>
              <a:rPr lang="pt-BR" b="1" dirty="0" smtClean="0"/>
              <a:t>A narração da aprendizagem com as linguagens culturais com vista à criação de significados</a:t>
            </a:r>
          </a:p>
          <a:p>
            <a:r>
              <a:rPr lang="pt-BR" b="1" dirty="0" smtClean="0"/>
              <a:t>A consciência de si como pessoa e como identidade </a:t>
            </a:r>
            <a:r>
              <a:rPr lang="pt-BR" b="1" dirty="0" err="1" smtClean="0"/>
              <a:t>aprendente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6C43-1310-413D-A57F-CC21514D84BD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0794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272808" cy="136815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ÁREAS DE APRENDIZAGEM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Associação Criança – Portugal </a:t>
            </a:r>
            <a:endParaRPr lang="pt-B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Espaço Reservado para Conteúdo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21438" y="1988840"/>
            <a:ext cx="4701121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2446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1655</TotalTime>
  <Words>272</Words>
  <Application>Microsoft Office PowerPoint</Application>
  <PresentationFormat>Apresentação na tela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Breeze</vt:lpstr>
      <vt:lpstr>        O Brincar e a Revelação da Potência da Criança   </vt:lpstr>
      <vt:lpstr>Ponto de Partida                                  Duas Proposições</vt:lpstr>
      <vt:lpstr>Essências das Proposições</vt:lpstr>
      <vt:lpstr>Brincar como um eixo norteador da educação infantil </vt:lpstr>
      <vt:lpstr>Pedagogias Participativas - Saliências</vt:lpstr>
      <vt:lpstr>Intencionalidades</vt:lpstr>
      <vt:lpstr> ÁREAS DE APRENDIZAGEM Associação Criança – Portugal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 OF AN EDUCATIONAL CONTEXT IN CHANGE</dc:title>
  <dc:creator>Mônica</dc:creator>
  <cp:lastModifiedBy>Mônica</cp:lastModifiedBy>
  <cp:revision>132</cp:revision>
  <dcterms:created xsi:type="dcterms:W3CDTF">2015-09-02T14:52:23Z</dcterms:created>
  <dcterms:modified xsi:type="dcterms:W3CDTF">2016-10-19T15:28:49Z</dcterms:modified>
</cp:coreProperties>
</file>