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83" r:id="rId6"/>
    <p:sldId id="260" r:id="rId7"/>
    <p:sldId id="284" r:id="rId8"/>
    <p:sldId id="262" r:id="rId9"/>
    <p:sldId id="263" r:id="rId10"/>
    <p:sldId id="264" r:id="rId11"/>
    <p:sldId id="265" r:id="rId12"/>
    <p:sldId id="266" r:id="rId13"/>
    <p:sldId id="273" r:id="rId14"/>
    <p:sldId id="267" r:id="rId15"/>
    <p:sldId id="274" r:id="rId16"/>
    <p:sldId id="291" r:id="rId17"/>
    <p:sldId id="275" r:id="rId18"/>
    <p:sldId id="292" r:id="rId19"/>
    <p:sldId id="293" r:id="rId20"/>
    <p:sldId id="278" r:id="rId21"/>
    <p:sldId id="290" r:id="rId22"/>
    <p:sldId id="286" r:id="rId23"/>
    <p:sldId id="279" r:id="rId24"/>
    <p:sldId id="287" r:id="rId25"/>
    <p:sldId id="288" r:id="rId26"/>
    <p:sldId id="281" r:id="rId27"/>
    <p:sldId id="282" r:id="rId28"/>
    <p:sldId id="289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29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/>
          <a:lstStyle/>
          <a:p>
            <a:r>
              <a:rPr lang="pt-BR" b="1" dirty="0"/>
              <a:t>Educação e Escola: Perspectivas atuais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Marcos Tarciso Masetto</a:t>
            </a:r>
          </a:p>
          <a:p>
            <a:r>
              <a:rPr lang="pt-BR" dirty="0" err="1"/>
              <a:t>Sinpeeem</a:t>
            </a:r>
            <a:endParaRPr lang="pt-BR" dirty="0"/>
          </a:p>
          <a:p>
            <a:r>
              <a:rPr lang="pt-BR" dirty="0"/>
              <a:t>20/10/16</a:t>
            </a:r>
          </a:p>
        </p:txBody>
      </p:sp>
    </p:spTree>
    <p:extLst>
      <p:ext uri="{BB962C8B-B14F-4D97-AF65-F5344CB8AC3E}">
        <p14:creationId xmlns:p14="http://schemas.microsoft.com/office/powerpoint/2010/main" val="34386440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             </a:t>
            </a:r>
            <a:r>
              <a:rPr lang="pt-BR" b="1" dirty="0" err="1"/>
              <a:t>Celestin</a:t>
            </a:r>
            <a:r>
              <a:rPr lang="pt-BR" b="1" dirty="0"/>
              <a:t> </a:t>
            </a:r>
            <a:r>
              <a:rPr lang="pt-BR" b="1" dirty="0" err="1"/>
              <a:t>Freinet</a:t>
            </a:r>
            <a:r>
              <a:rPr lang="pt-BR" b="1" dirty="0"/>
              <a:t>  - França ( 1896 a 1966)  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93296" y="2370667"/>
            <a:ext cx="10131425" cy="3649133"/>
          </a:xfrm>
        </p:spPr>
        <p:txBody>
          <a:bodyPr>
            <a:normAutofit fontScale="92500" lnSpcReduction="10000"/>
          </a:bodyPr>
          <a:lstStyle/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SUA UTOPIA :</a:t>
            </a: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PRÁTICAS PEDAGÓGICAS DIFERENTES :</a:t>
            </a: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aula passeio ,  a redação do livro da vida , uso do  tipógrafo para escrever textos;</a:t>
            </a: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biblioteca como ambiente  “de trabalho”, de pesquisa, de redação;</a:t>
            </a: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organização de fichários : 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port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fólio, fichas de documentação ; de exercícios; de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auto-correção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uso as histórias das crianças e os jornais e periódicos (inclusive para inserção social), cálculo baseado em problemas cotidianos.</a:t>
            </a:r>
          </a:p>
          <a:p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MOVIMENTO CRIAÇÃO ESCOLA POPULAR</a:t>
            </a:r>
          </a:p>
          <a:p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PROFESSORES CRIATIVOS  RECURSOS POSSÍVEIS  ESCOLA PÚBLICA POPULAR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04431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s-ES" sz="4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4800" b="1" dirty="0">
                <a:latin typeface="Arial" panose="020B0604020202020204" pitchFamily="34" charset="0"/>
                <a:cs typeface="Arial" panose="020B0604020202020204" pitchFamily="34" charset="0"/>
              </a:rPr>
              <a:t>PAULO FREIRE - BRASIL (1921–1997)</a:t>
            </a:r>
            <a:br>
              <a:rPr lang="es-ES" sz="4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4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SUA UTOPIA</a:t>
            </a:r>
          </a:p>
          <a:p>
            <a:pPr marL="0" indent="0">
              <a:buNone/>
            </a:pPr>
            <a:b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EDUCAÇÃO CONSCIENTIZADORA E TRANSFORMADORA</a:t>
            </a:r>
          </a:p>
          <a:p>
            <a:pPr marL="0" indent="0">
              <a:buNone/>
            </a:pP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SEU MÉTODO DE ALFABETIZAÇÃO DE ADULTOS</a:t>
            </a:r>
          </a:p>
          <a:p>
            <a:pPr marL="0" indent="0">
              <a:buNone/>
            </a:pP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ADAPTAÇÃO PARA  EDUCAÇÃO BÁSICA 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6080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/>
              <a:t>                     A partir de Paulo Freire</a:t>
            </a:r>
            <a:br>
              <a:rPr lang="pt-BR" sz="4000" b="1" dirty="0"/>
            </a:b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/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 REALIDADE  de nosso sistema escolar continua sendo em grande parte dominado por um sistema de ensino, no qual 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 Escola é o lugar  onde se realiza a alfabetização e  a instrução ( transmissão de informações) em sala de aula. ( Educação Bancária no dizer de Paulo Freire).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583004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Mas, temos UM OLHAR VOLTADO PARA A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UTOPIA </a:t>
            </a:r>
            <a:b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Muitas  escolas brasileiras estão lutando por uma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açao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educativa  que reflete  sobre o homem somo sujeito da educação ,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Fazem  uma análise do meio de vida desse homem concreto  a quem se pretende ajudar para que se eduque.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Entendem por Educar adquirir condições de participar ativamente da história, da sociedade, da transformação da realidade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Escolas locais onde é  possível o crescimento mútuo de professor e de  aluno   no processo de conscientização, o que implica uma escola    diferente da que se tem atualmente com seus currículos e prioridades.</a:t>
            </a:r>
            <a:r>
              <a:rPr lang="pt-B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429676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     </a:t>
            </a:r>
            <a:r>
              <a:rPr lang="pt-BR" b="1" dirty="0"/>
              <a:t>com nosso olhar voltado para a utopia....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Atualmente  encontramo-nos num GRANDE DEBATE NACIONAL  sobre  A BASE NACIONAL COMUM CURRICULAR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 projeto está sendo  discutido pelo MEC, pelo Poder Legislativo Federal, por consultas públicas, por órgãos de classe, por professores  e educadores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ELE REPRESENTA OU PODE REPRESENTAR NOSSA UTOPIA  PARA A EDUCAÇÃO DE NOSSAS CRIANÇAS E JOVENS?</a:t>
            </a: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599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79096" y="549442"/>
            <a:ext cx="10131425" cy="1456267"/>
          </a:xfrm>
        </p:spPr>
        <p:txBody>
          <a:bodyPr>
            <a:normAutofit fontScale="90000"/>
          </a:bodyPr>
          <a:lstStyle/>
          <a:p>
            <a:br>
              <a:rPr lang="pt-BR" b="1" dirty="0"/>
            </a:br>
            <a:r>
              <a:rPr lang="pt-BR" b="1" dirty="0"/>
              <a:t>Princípios Orientadores </a:t>
            </a:r>
            <a:br>
              <a:rPr lang="pt-BR" b="1" dirty="0"/>
            </a:br>
            <a:r>
              <a:rPr lang="pt-BR" b="1" dirty="0"/>
              <a:t>da Base Nacional Comum Curricular.</a:t>
            </a:r>
            <a:br>
              <a:rPr lang="pt-BR" dirty="0"/>
            </a:br>
            <a:r>
              <a:rPr lang="pt-BR" dirty="0"/>
              <a:t> 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Garantir aos </a:t>
            </a:r>
            <a:r>
              <a:rPr lang="pt-BR" sz="4400" b="1" dirty="0">
                <a:latin typeface="Arial" panose="020B0604020202020204" pitchFamily="34" charset="0"/>
                <a:cs typeface="Arial" panose="020B0604020202020204" pitchFamily="34" charset="0"/>
              </a:rPr>
              <a:t>sujeitos</a:t>
            </a:r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 da educação básica:</a:t>
            </a:r>
          </a:p>
          <a:p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- desenvolver suas qualidades, cultivar convívio afetivo e  social, respeito mútuo bem como respeito às diferenças ( étnicas, gênero, idades, condição física ou social, convicções ou credos); (Comenius)</a:t>
            </a:r>
          </a:p>
          <a:p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- desenvolver o afetivo através de atividades sociais, culturais, desportivas, de auto estima;</a:t>
            </a:r>
          </a:p>
          <a:p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- cuidar e se responsabilizar pelo bem estar e pela saúde própria e dos outros com quem convivem;</a:t>
            </a:r>
          </a:p>
          <a:p>
            <a:pPr marL="0" indent="0">
              <a:buNone/>
            </a:pPr>
            <a:endParaRPr lang="pt-BR" sz="4000" dirty="0"/>
          </a:p>
          <a:p>
            <a:pPr marL="0" indent="0">
              <a:buNone/>
            </a:pPr>
            <a:r>
              <a:rPr lang="pt-BR" sz="2800" dirty="0"/>
              <a:t>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916318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BR" b="1" dirty="0"/>
            </a:br>
            <a:br>
              <a:rPr lang="pt-BR" b="1" dirty="0"/>
            </a:br>
            <a:br>
              <a:rPr lang="pt-BR" b="1" dirty="0"/>
            </a:br>
            <a:r>
              <a:rPr lang="pt-BR" b="1" dirty="0"/>
              <a:t>Princípios Orientadores </a:t>
            </a:r>
            <a:br>
              <a:rPr lang="pt-BR" b="1" dirty="0"/>
            </a:br>
            <a:r>
              <a:rPr lang="pt-BR" b="1" dirty="0"/>
              <a:t>da Base Nacional Comum Curricular.</a:t>
            </a:r>
            <a:br>
              <a:rPr lang="pt-BR" dirty="0"/>
            </a:br>
            <a:r>
              <a:rPr lang="pt-BR" dirty="0"/>
              <a:t> </a:t>
            </a:r>
            <a:br>
              <a:rPr lang="pt-BR" dirty="0"/>
            </a:b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800" dirty="0"/>
              <a:t>- expressar-se e interagir através de diversas linguagens corporal, artística, falada , escrita, digital (Montessori)</a:t>
            </a:r>
          </a:p>
          <a:p>
            <a:r>
              <a:rPr lang="pt-BR" sz="2800" dirty="0"/>
              <a:t>- situar-se e localizar seus espaços de vida, de sua família, comunidade e nação relativamente aos eventos históricos presentes e passados; (Paulo Freire)</a:t>
            </a:r>
          </a:p>
          <a:p>
            <a:r>
              <a:rPr lang="pt-BR" sz="2800" dirty="0"/>
              <a:t>- experimentar vivências , individuais e coletivas, corporais, intelectuais , artísticas em situações significativas que promovam a descoberta de interesses; (John Dewey)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355186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BR" b="1" dirty="0"/>
            </a:br>
            <a:br>
              <a:rPr lang="pt-BR" b="1" dirty="0"/>
            </a:br>
            <a:r>
              <a:rPr lang="pt-BR" b="1" dirty="0"/>
              <a:t>Princípios Orientadores </a:t>
            </a:r>
            <a:br>
              <a:rPr lang="pt-BR" b="1" dirty="0"/>
            </a:br>
            <a:r>
              <a:rPr lang="pt-BR" b="1" dirty="0"/>
              <a:t>da Base Nacional Comum Curricular.</a:t>
            </a:r>
            <a:br>
              <a:rPr lang="pt-BR" dirty="0"/>
            </a:br>
            <a:r>
              <a:rPr lang="pt-BR" dirty="0"/>
              <a:t> 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pt-BR" dirty="0"/>
          </a:p>
          <a:p>
            <a:r>
              <a:rPr lang="pt-BR" sz="3000" dirty="0"/>
              <a:t>- desenvolver critérios éticos para mobilizar conhecimentos e se posicionar diante de questões e soluções problemáticas de diferentes naturezas;</a:t>
            </a:r>
          </a:p>
          <a:p>
            <a:r>
              <a:rPr lang="pt-BR" sz="3000" dirty="0"/>
              <a:t>- relacionar conhecimentos e experiências escolares com seu contexto social e cultural para orientação de suas vidas; ( </a:t>
            </a:r>
            <a:r>
              <a:rPr lang="pt-BR" sz="3000" dirty="0" err="1"/>
              <a:t>Decroly</a:t>
            </a:r>
            <a:r>
              <a:rPr lang="pt-BR" sz="3000" dirty="0"/>
              <a:t>)</a:t>
            </a:r>
          </a:p>
          <a:p>
            <a:r>
              <a:rPr lang="pt-BR" sz="3000" dirty="0"/>
              <a:t>- identificar potencialidades e limitações próprias para encaminhamento de um projeto de vida pessoal e comunitário (</a:t>
            </a:r>
            <a:r>
              <a:rPr lang="pt-BR" sz="3000" dirty="0" err="1"/>
              <a:t>Decroly</a:t>
            </a:r>
            <a:r>
              <a:rPr lang="pt-BR" sz="3000" dirty="0"/>
              <a:t>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607005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SOBRE ESTES PRINCÍPIOS...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CONHECEMOS?  DISCUTIMOS?  DEBATEMOS?</a:t>
            </a: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ESTAMOS ACOMPANHANDO OS PROJETOS PARLAMENTARES?</a:t>
            </a: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CONCORDAMOS? MODIFICAMOS?</a:t>
            </a: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NÃO CONCORDAMOS ? SUBSTITUIMOS?</a:t>
            </a: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TEMOS MEDO DE INOVAR EM BUSCA DE NOSSAS UTOPIAS  E SONHOS ORIENTANDO OS PROJETOS PEDAGÓGICOS?</a:t>
            </a: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DESCONHECEMOS  ESTES PRINCÍPIOS E NÃO OS DEBATEMOS, POR N~~AO VALORIZAR ESSE DEBATE?</a:t>
            </a:r>
          </a:p>
        </p:txBody>
      </p:sp>
    </p:spTree>
    <p:extLst>
      <p:ext uri="{BB962C8B-B14F-4D97-AF65-F5344CB8AC3E}">
        <p14:creationId xmlns:p14="http://schemas.microsoft.com/office/powerpoint/2010/main" val="29533216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SOBRE ESTES PRINCÍPIOS... OU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DEBATEMOS PARA DEFINIR CONTEÚDOS DE ÁREAS DE CONHECIMENTO  </a:t>
            </a:r>
          </a:p>
          <a:p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ORGANIZADOS EM MATRIZES DESCONECTADAS  DA VIDA</a:t>
            </a:r>
          </a:p>
          <a:p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SEM CRIAR OPORTUNIDADES , PARA QUE AS CRIANÇAS CRESÇAM,</a:t>
            </a: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RECONSTRUINDO SUA EXPERIÊNCIA HUMANA.</a:t>
            </a:r>
          </a:p>
          <a:p>
            <a:pPr marL="0" indent="0">
              <a:buNone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ONDE FICA O PROJETO PEDAGÓGICO QUE DEVERÁ ORIENTAR ESSE PROCESSO</a:t>
            </a: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EDUCACIONAL?</a:t>
            </a:r>
          </a:p>
          <a:p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52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             UM OLHAR ATENTO À REALIDADE</a:t>
            </a:r>
          </a:p>
          <a:p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OUTRO VOLTADO PARA  A  UTOPIA , </a:t>
            </a:r>
          </a:p>
          <a:p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            PERSPECTIVAS NOVAS</a:t>
            </a:r>
          </a:p>
          <a:p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COM SONHO .....COM VONTADE DE FUTURO</a:t>
            </a:r>
          </a:p>
          <a:p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</a:t>
            </a:r>
            <a:r>
              <a:rPr lang="pt-BR" sz="3600" dirty="0" err="1">
                <a:latin typeface="Arial" panose="020B0604020202020204" pitchFamily="34" charset="0"/>
                <a:cs typeface="Arial" panose="020B0604020202020204" pitchFamily="34" charset="0"/>
              </a:rPr>
              <a:t>Jaume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600" dirty="0" err="1">
                <a:latin typeface="Arial" panose="020B0604020202020204" pitchFamily="34" charset="0"/>
                <a:cs typeface="Arial" panose="020B0604020202020204" pitchFamily="34" charset="0"/>
              </a:rPr>
              <a:t>Carbonell</a:t>
            </a:r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2007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HOJE  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 BASE NACIONAL COMUM CURRICULAR </a:t>
            </a:r>
          </a:p>
          <a:p>
            <a:pPr marL="0" indent="0">
              <a:buNone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   ESTÁ  EM DISCUSSÃO E DEBATE NACIONAIS.</a:t>
            </a: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PODERÃO SE TRANSFORMAR EM UMA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UMA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NOVA UTOPIA PARA A EDUCAÇÃO</a:t>
            </a:r>
          </a:p>
          <a:p>
            <a:pPr marL="0" indent="0">
              <a:buNone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   DE NOSSAS CRIANÇAS E JOVENS    ?</a:t>
            </a: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PODE DEPENDER MUITO DE NÓS: DE COMO ASSUMIMOS O DEBATE,</a:t>
            </a:r>
          </a:p>
          <a:p>
            <a:pPr marL="0" indent="0">
              <a:buNone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   FORMULAMOS PROPOSTAS E IMPLEMENTAMOS O PROJETO PEDAGÓGICO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203175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               </a:t>
            </a:r>
            <a:r>
              <a:rPr lang="pt-BR" b="1" dirty="0"/>
              <a:t>qual o desafio ? Qual o convite? </a:t>
            </a:r>
            <a:br>
              <a:rPr lang="pt-BR" b="1" dirty="0"/>
            </a:br>
            <a:r>
              <a:rPr lang="pt-BR" b="1" dirty="0"/>
              <a:t>                        Para nós professores?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/>
              <a:t>1</a:t>
            </a:r>
            <a:r>
              <a:rPr lang="pt-BR" sz="2400" b="1" dirty="0"/>
              <a:t>.  O convite é PARA TODOS OS EDUCADORES DO BRASIL.</a:t>
            </a:r>
          </a:p>
          <a:p>
            <a:endParaRPr lang="pt-BR" sz="2400" b="1" dirty="0"/>
          </a:p>
          <a:p>
            <a:r>
              <a:rPr lang="pt-BR" sz="2400" b="1" dirty="0"/>
              <a:t>2.  O convite  é para  CONSTRUIR UM NOVO CURRÍCULO  PARA NOSSAS ESCOLAS</a:t>
            </a:r>
          </a:p>
          <a:p>
            <a:endParaRPr lang="pt-BR" sz="2400" b="1" dirty="0"/>
          </a:p>
          <a:p>
            <a:r>
              <a:rPr lang="pt-BR" sz="2400" b="1" dirty="0"/>
              <a:t>3. O convite  é para  NÓS PROFESSORES ASSUMIRMOS NOSSA MISSÃO DE EDUCADORES : REVERMOS NOSSA FORMAÇÃO E AÇÃO PEDAGÓGICA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269466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.  </a:t>
            </a:r>
            <a:r>
              <a:rPr lang="pt-BR" b="1" dirty="0"/>
              <a:t>O convite é PARA TODOS OS EDUCADORES DO BRASIL.</a:t>
            </a:r>
            <a:br>
              <a:rPr lang="pt-BR" b="1" dirty="0"/>
            </a:b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5801" y="2065867"/>
            <a:ext cx="10131425" cy="3649133"/>
          </a:xfrm>
        </p:spPr>
        <p:txBody>
          <a:bodyPr>
            <a:noAutofit/>
          </a:bodyPr>
          <a:lstStyle/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Chamada nacional para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TODOS OS EDUCADORES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 que se encontram trabalhando pela educação no Brasil</a:t>
            </a:r>
          </a:p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DIAGNÓSTICO DAS NECESSIDADES EDUCACIONAIS  ATUAIS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de nossas crianças e jovens,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DESAFIOS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 a  exigir novas respostas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Compreensão dos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CONTEXTOS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em que essa crianças e jovens se encontram  e que poderão indicar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FLEXIBILIDADE NAS RESPOSTAS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aos desafios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Estabelecimento dos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GRANDES PRINCÍPIOS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orientadores para nossa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EDUCAÇÃO BÁSICA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, não para serem “emoldurados ”,  mas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INTEGRADOS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 fortemente na construção de um novo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CURRICULO</a:t>
            </a:r>
          </a:p>
        </p:txBody>
      </p:sp>
    </p:spTree>
    <p:extLst>
      <p:ext uri="{BB962C8B-B14F-4D97-AF65-F5344CB8AC3E}">
        <p14:creationId xmlns:p14="http://schemas.microsoft.com/office/powerpoint/2010/main" val="30619614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O convite  é para  CONSTRUIR </a:t>
            </a:r>
            <a:br>
              <a:rPr lang="pt-BR" b="1" dirty="0"/>
            </a:br>
            <a:r>
              <a:rPr lang="pt-BR" b="1" dirty="0"/>
              <a:t> UM NOVO CURRÍCULO  PARA NOSSAS ESCOLAS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Diagnóstico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das necessidades , compreensão do contexto, estabelecimento dos princípios educacionais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Estabelecimento dos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princípios de aprendizagem e os de construção do conhecimento</a:t>
            </a:r>
          </a:p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Organização de um desenho curricular 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que privilegie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a integração das áreas de conhecimento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por temáticas complexas e integradoras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trazendo-as  para a sala de aula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para que colaborem  com a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reconstrução das   experiências de vida dos alunos</a:t>
            </a:r>
          </a:p>
        </p:txBody>
      </p:sp>
    </p:spTree>
    <p:extLst>
      <p:ext uri="{BB962C8B-B14F-4D97-AF65-F5344CB8AC3E}">
        <p14:creationId xmlns:p14="http://schemas.microsoft.com/office/powerpoint/2010/main" val="1834023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O convite  é para  CONSTRUIR </a:t>
            </a:r>
            <a:br>
              <a:rPr lang="pt-BR" b="1" dirty="0"/>
            </a:br>
            <a:r>
              <a:rPr lang="pt-BR" b="1" dirty="0"/>
              <a:t> UM NOVO CURRÍCULO  PARA NOSSAS ESCOLAS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Integração de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metodologias ativas, </a:t>
            </a:r>
            <a:r>
              <a:rPr lang="pt-B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TDICs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materiais didáticos 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que incentivem o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protagonismo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no processo de aprendizagem, substituam passividade, por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trabalho individual e coletivo para aprender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, e se desenvolver como pessoas e cidadãos.</a:t>
            </a: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Revisão do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 processo de avaliação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que acompanhe o aluno , com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feed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backs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contínuos para corrigir imediatamente quando errarem e motivá-los em seu processo de desenvolvimento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890552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 </a:t>
            </a:r>
            <a:r>
              <a:rPr lang="pt-BR" b="1" dirty="0"/>
              <a:t>O NÃO ACEITE DO CONVITE PARA CONSTRUIR UM CURRÍCULO NOVO SIGNIFICA...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000" b="1" dirty="0"/>
              <a:t>NOS CONDENARMOS AO QUE SEMPRE SE FEZ</a:t>
            </a:r>
            <a:r>
              <a:rPr lang="pt-BR" sz="2000" dirty="0"/>
              <a:t>: </a:t>
            </a:r>
          </a:p>
          <a:p>
            <a:r>
              <a:rPr lang="pt-BR" sz="2000" dirty="0"/>
              <a:t>A) trocarmos  algumas </a:t>
            </a:r>
            <a:r>
              <a:rPr lang="pt-BR" sz="2000" dirty="0" err="1"/>
              <a:t>idéias</a:t>
            </a:r>
            <a:r>
              <a:rPr lang="pt-BR" sz="2000" dirty="0"/>
              <a:t> sobre os princípio educacionais teóricos interessantes para  serem citados;</a:t>
            </a:r>
          </a:p>
          <a:p>
            <a:r>
              <a:rPr lang="pt-BR" sz="2000" dirty="0"/>
              <a:t>B) discutirmos muito sobre os conteúdos das áreas de conhecimento a serem  estudados  disciplinarmente,</a:t>
            </a:r>
          </a:p>
          <a:p>
            <a:r>
              <a:rPr lang="pt-BR" sz="2000" dirty="0"/>
              <a:t>C) mudarmos  a denominação de algumas disciplinas ou  introduzirmos outras ,</a:t>
            </a:r>
          </a:p>
          <a:p>
            <a:r>
              <a:rPr lang="pt-BR" sz="2000" dirty="0"/>
              <a:t>D) o currículo continua com sua forma tradicional e disciplinar;</a:t>
            </a:r>
          </a:p>
          <a:p>
            <a:r>
              <a:rPr lang="pt-BR" sz="2000" dirty="0"/>
              <a:t>E) continuarmos promovendo todas as provas nacionais e internacionais de avaliação dos alunos  ....</a:t>
            </a:r>
          </a:p>
          <a:p>
            <a:r>
              <a:rPr lang="pt-BR" sz="2000" b="1" dirty="0"/>
              <a:t>PARA QUE?</a:t>
            </a:r>
          </a:p>
        </p:txBody>
      </p:sp>
    </p:spTree>
    <p:extLst>
      <p:ext uri="{BB962C8B-B14F-4D97-AF65-F5344CB8AC3E}">
        <p14:creationId xmlns:p14="http://schemas.microsoft.com/office/powerpoint/2010/main" val="15015230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O convite  é para  NÓS PROFESSORES REVERMOS  NOSSA FORMAÇÃO E AÇÃO PEDAGÓGICA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PROFISSIONAIS DE RELAÇÕES PEDAGÓGICAS</a:t>
            </a: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PLANEJADORES DE SITUAÇÕES DE APRENDIZAGEM </a:t>
            </a: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ATUANDO EM EQUIPE COM OS PARES E OS ALUNOS </a:t>
            </a: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TRABALHANDO COM CONHECIMENTOS  INTEGRADOS À VIDA DOS ALUNOS </a:t>
            </a: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NÓS PROFESSORES PRECISAREMOS MUDAR NOSSAS ATITUDES COMO EDUCADORES E MEDIADORES PEDAGÓGICOS. </a:t>
            </a:r>
          </a:p>
        </p:txBody>
      </p:sp>
    </p:spTree>
    <p:extLst>
      <p:ext uri="{BB962C8B-B14F-4D97-AF65-F5344CB8AC3E}">
        <p14:creationId xmlns:p14="http://schemas.microsoft.com/office/powerpoint/2010/main" val="29659093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O APELO DE HOJE É ESTE</a:t>
            </a:r>
            <a:r>
              <a:rPr lang="pt-BR" dirty="0"/>
              <a:t>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400" b="1" dirty="0"/>
              <a:t>Como professores abramo-nos para debater e discutir os princípios,</a:t>
            </a:r>
          </a:p>
          <a:p>
            <a:r>
              <a:rPr lang="pt-BR" sz="2400" b="1" dirty="0"/>
              <a:t>Assumi-los, encarná-los numa nova  organização curricular, </a:t>
            </a:r>
          </a:p>
          <a:p>
            <a:r>
              <a:rPr lang="pt-BR" sz="2400" b="1" dirty="0"/>
              <a:t>Nas atitudes de professores educadores e em práticas pedagógicas coerentes</a:t>
            </a:r>
          </a:p>
          <a:p>
            <a:r>
              <a:rPr lang="pt-BR" sz="2400" b="1" dirty="0"/>
              <a:t>ISTO É ´POSSÍVEL PORQUE VÁRIAS ESCOLAS , INDIVIDUALMENTE OU EM PEQUENAS REDES JÁ VEM TENTANDO FAZER E COM RESULTADOS POSITIVOS </a:t>
            </a:r>
          </a:p>
          <a:p>
            <a:r>
              <a:rPr lang="pt-BR" sz="2400" b="1" dirty="0"/>
              <a:t>Podemos ampliar essas redes PROMOVENDO UMA EDUCAÇÃO COM NOVAS PERSPECTIVAS  </a:t>
            </a:r>
          </a:p>
          <a:p>
            <a:r>
              <a:rPr lang="pt-BR" sz="2400" b="1" dirty="0"/>
              <a:t>PRECISAMOS SONHAR E TER UTOPIAS.....</a:t>
            </a:r>
          </a:p>
        </p:txBody>
      </p:sp>
    </p:spTree>
    <p:extLst>
      <p:ext uri="{BB962C8B-B14F-4D97-AF65-F5344CB8AC3E}">
        <p14:creationId xmlns:p14="http://schemas.microsoft.com/office/powerpoint/2010/main" val="28615235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NÃO HÁ PERSPECTIVAS NOVAS</a:t>
            </a:r>
          </a:p>
          <a:p>
            <a:endParaRPr lang="pt-BR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 SEM SONHO .....</a:t>
            </a:r>
          </a:p>
          <a:p>
            <a:endParaRPr lang="pt-BR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SEM VONTADE DE FUTURO</a:t>
            </a:r>
          </a:p>
          <a:p>
            <a:pPr marL="0" indent="0">
              <a:buNone/>
            </a:pPr>
            <a:endParaRPr lang="pt-BR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SEM MUDAR NOSSAS ATITUDES COMO EDUCADORES</a:t>
            </a:r>
            <a:endParaRPr lang="pt-BR" sz="4000" b="1" dirty="0"/>
          </a:p>
        </p:txBody>
      </p:sp>
    </p:spTree>
    <p:extLst>
      <p:ext uri="{BB962C8B-B14F-4D97-AF65-F5344CB8AC3E}">
        <p14:creationId xmlns:p14="http://schemas.microsoft.com/office/powerpoint/2010/main" val="3413032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NA HISTÓRIA DO SISTEMA ESCOLAR ....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UM OLHAR  ATENTO  PARA  A  REALIDADE </a:t>
            </a: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Predomina a Escola como o lugar  onde se realiza a alfabetização e  a instrução ( transmissão de informações) em sala de aula. ( Educação Bancária no dizer de Paulo Freire). 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 Professor   tudo sabe e  transmite aos  alunos seus conhecimentos para que os alunos passem a conhecer  também.</a:t>
            </a: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18672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NA HISTÓRIA DO SISTEMA ESCOLAR ....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UM OLHAR VOLTADO PARA A UTOPIA </a:t>
            </a: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EDUCADORES  preocupados com a educação das crianças e dos jovens </a:t>
            </a: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Desenvolvimento de sua inteligência como capacidade  de elaborar as informações , dar um sentido a elas em sua vida, aplicá-las no seu dia a dia; desenvolvimento de  atitudes e valores como  pessoas e cidadãos na sociedade 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96493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                       </a:t>
            </a:r>
            <a:r>
              <a:rPr lang="pt-BR" b="1" dirty="0"/>
              <a:t>EDUCADORES E SUAS UTOPIAS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sz="3600" dirty="0"/>
              <a:t>COMENIUS (1638)   -  Didática magna – Inícios....</a:t>
            </a:r>
          </a:p>
          <a:p>
            <a:r>
              <a:rPr lang="pt-BR" sz="3600" dirty="0"/>
              <a:t>JOHN DEWEY</a:t>
            </a:r>
          </a:p>
          <a:p>
            <a:r>
              <a:rPr lang="pt-BR" sz="3600" dirty="0"/>
              <a:t>MARIA MONTESSORI     -   ENTRE 1859  E 1966</a:t>
            </a:r>
          </a:p>
          <a:p>
            <a:r>
              <a:rPr lang="pt-BR" sz="3600" dirty="0"/>
              <a:t>OVIDE DECROLY</a:t>
            </a:r>
          </a:p>
          <a:p>
            <a:r>
              <a:rPr lang="pt-BR" sz="3600" dirty="0"/>
              <a:t>CELESTIN FREINET </a:t>
            </a:r>
          </a:p>
          <a:p>
            <a:r>
              <a:rPr lang="pt-BR" sz="3600" dirty="0"/>
              <a:t>PAULO FREIRE     -  CONTEMPORÂNEOS  ( 1966 E 1921 )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07863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              Comenius –república tcheca ( 1638)              </a:t>
            </a:r>
            <a:br>
              <a:rPr lang="pt-BR" b="1" dirty="0"/>
            </a:br>
            <a:r>
              <a:rPr lang="pt-BR" b="1" dirty="0"/>
              <a:t>             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SUA UTOPIA 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 acesso à educação para  todas as pessoas, homens e mulheres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 respeito à inteligência e aos sentimentos das crianças, tratando-as como tais.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processo de aprendizagem das crianças  pela  observação da natureza e dos fenômenos físicos , utilizando seus sentidos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demonstração da aplicação do conhecimento aprendido  na vida diária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DIDÁTICA MAGNA  </a:t>
            </a: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9050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               JOHN DEWEY  - SUIÇA – (1859 – 1952)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SUA UTOPIA </a:t>
            </a: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Educação como  reconstrução  pela criança da experiência humana em sua existência e em sua vida,  </a:t>
            </a: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Através de contatos e relações com o mundo e com as pessoas</a:t>
            </a: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 CRIANÇA É O SUJEITO DESSE PROCESSO EDUCATIVO</a:t>
            </a: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Pais,  professores,  escolas , sociedade criam oportunidades , situações, e ambientes  para que  AS CRIANÇAS aprendam e cresçam  ,  reconstruindo  sua  experiência humana,</a:t>
            </a: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Rompe  com a organização dos conteúdos lineares de disciplinas em benefício de aprendizagem  de problemas ou grandes temas, com metodologia de resolução de problemas vitais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63524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                  Maria Montessori - Itália (1870-1952)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SUA UTOPIA </a:t>
            </a:r>
          </a:p>
          <a:p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Seu princípio educacional : a  vida e seu pleno desenvolvimento se constituem como  o bem supremo </a:t>
            </a:r>
          </a:p>
          <a:p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aprender o respeito   às diferenças individuais e a convivência com todos.. </a:t>
            </a:r>
          </a:p>
          <a:p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aprendizagem através de atividades e manuseio de objetos que desenvolvem a mente, os aspectos sensoriais e motores dos alunos,</a:t>
            </a:r>
          </a:p>
          <a:p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Material Dourado .... que métodos para  aprendizagem das crianças superando-se uma atitude passiva na escola ;:</a:t>
            </a:r>
          </a:p>
          <a:p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exercícios físicos e rítmicos ( exercício da linha); educação da inteligência pelos exercícios da matemática ( material dourado); educação da concentração, da percepção auditiva ( aula de silêncio) , cuidados  com o meio ambiente</a:t>
            </a:r>
          </a:p>
          <a:p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690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              OVIDE </a:t>
            </a:r>
            <a:r>
              <a:rPr lang="pt-BR" b="1" dirty="0" err="1"/>
              <a:t>Decroly</a:t>
            </a:r>
            <a:r>
              <a:rPr lang="pt-BR" b="1" dirty="0"/>
              <a:t> - Bélgica (1873 - 1952)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SUA UTOPIA .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Fundou em Bruxelas “ uma escola para a vida e pela vida”.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Organizada por CENTROS DE INTERESSE ( não por disciplinas) , 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a partir das  NECESSIDADES VITAIS  E SOCIAIS  das CRIANÇAS: 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Saúde, higiene, segurança , informação,  e seu meio familiar, escolar, sociedade, animais, plantas, terra, água , ar</a:t>
            </a:r>
          </a:p>
        </p:txBody>
      </p:sp>
    </p:spTree>
    <p:extLst>
      <p:ext uri="{BB962C8B-B14F-4D97-AF65-F5344CB8AC3E}">
        <p14:creationId xmlns:p14="http://schemas.microsoft.com/office/powerpoint/2010/main" val="38583640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TM03457452[[fn=Celeste]]</Template>
  <TotalTime>2292</TotalTime>
  <Words>1751</Words>
  <Application>Microsoft Office PowerPoint</Application>
  <PresentationFormat>Widescreen</PresentationFormat>
  <Paragraphs>177</Paragraphs>
  <Slides>28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Celestial</vt:lpstr>
      <vt:lpstr>Educação e Escola: Perspectivas atuais</vt:lpstr>
      <vt:lpstr>Apresentação do PowerPoint</vt:lpstr>
      <vt:lpstr>NA HISTÓRIA DO SISTEMA ESCOLAR ....</vt:lpstr>
      <vt:lpstr>NA HISTÓRIA DO SISTEMA ESCOLAR ....</vt:lpstr>
      <vt:lpstr>                       EDUCADORES E SUAS UTOPIAS </vt:lpstr>
      <vt:lpstr>              Comenius –república tcheca ( 1638)                             </vt:lpstr>
      <vt:lpstr>               JOHN DEWEY  - SUIÇA – (1859 – 1952)</vt:lpstr>
      <vt:lpstr>                  Maria Montessori - Itália (1870-1952) </vt:lpstr>
      <vt:lpstr>              OVIDE Decroly - Bélgica (1873 - 1952)</vt:lpstr>
      <vt:lpstr>             Celestin Freinet  - França ( 1896 a 1966)   </vt:lpstr>
      <vt:lpstr> PAULO FREIRE - BRASIL (1921–1997) </vt:lpstr>
      <vt:lpstr>                     A partir de Paulo Freire </vt:lpstr>
      <vt:lpstr>Mas, temos UM OLHAR VOLTADO PARA A UTOPIA  </vt:lpstr>
      <vt:lpstr>     com nosso olhar voltado para a utopia....</vt:lpstr>
      <vt:lpstr> Princípios Orientadores  da Base Nacional Comum Curricular.   </vt:lpstr>
      <vt:lpstr>   Princípios Orientadores  da Base Nacional Comum Curricular.    </vt:lpstr>
      <vt:lpstr>  Princípios Orientadores  da Base Nacional Comum Curricular.   </vt:lpstr>
      <vt:lpstr>SOBRE ESTES PRINCÍPIOS...</vt:lpstr>
      <vt:lpstr>SOBRE ESTES PRINCÍPIOS... OU</vt:lpstr>
      <vt:lpstr>Apresentação do PowerPoint</vt:lpstr>
      <vt:lpstr>               qual o desafio ? Qual o convite?                          Para nós professores?</vt:lpstr>
      <vt:lpstr>.  O convite é PARA TODOS OS EDUCADORES DO BRASIL. </vt:lpstr>
      <vt:lpstr>O convite  é para  CONSTRUIR   UM NOVO CURRÍCULO  PARA NOSSAS ESCOLAS</vt:lpstr>
      <vt:lpstr>O convite  é para  CONSTRUIR   UM NOVO CURRÍCULO  PARA NOSSAS ESCOLAS</vt:lpstr>
      <vt:lpstr> O NÃO ACEITE DO CONVITE PARA CONSTRUIR UM CURRÍCULO NOVO SIGNIFICA...</vt:lpstr>
      <vt:lpstr>O convite  é para  NÓS PROFESSORES REVERMOS  NOSSA FORMAÇÃO E AÇÃO PEDAGÓGICA</vt:lpstr>
      <vt:lpstr>O APELO DE HOJE É ESTE: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Educação e Escola: Perspectivas Atuais</dc:title>
  <dc:creator>Marcos Masetto</dc:creator>
  <cp:lastModifiedBy>Marcos Masetto</cp:lastModifiedBy>
  <cp:revision>77</cp:revision>
  <dcterms:created xsi:type="dcterms:W3CDTF">2016-08-26T20:46:35Z</dcterms:created>
  <dcterms:modified xsi:type="dcterms:W3CDTF">2016-10-19T14:20:30Z</dcterms:modified>
</cp:coreProperties>
</file>