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45"/>
  </p:handoutMasterIdLst>
  <p:sldIdLst>
    <p:sldId id="410" r:id="rId2"/>
    <p:sldId id="491" r:id="rId3"/>
    <p:sldId id="471" r:id="rId4"/>
    <p:sldId id="488" r:id="rId5"/>
    <p:sldId id="489" r:id="rId6"/>
    <p:sldId id="490" r:id="rId7"/>
    <p:sldId id="473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92" r:id="rId18"/>
    <p:sldId id="493" r:id="rId19"/>
    <p:sldId id="494" r:id="rId20"/>
    <p:sldId id="495" r:id="rId21"/>
    <p:sldId id="496" r:id="rId22"/>
    <p:sldId id="497" r:id="rId23"/>
    <p:sldId id="499" r:id="rId24"/>
    <p:sldId id="498" r:id="rId25"/>
    <p:sldId id="447" r:id="rId26"/>
    <p:sldId id="467" r:id="rId27"/>
    <p:sldId id="460" r:id="rId28"/>
    <p:sldId id="461" r:id="rId29"/>
    <p:sldId id="466" r:id="rId30"/>
    <p:sldId id="464" r:id="rId31"/>
    <p:sldId id="462" r:id="rId32"/>
    <p:sldId id="463" r:id="rId33"/>
    <p:sldId id="469" r:id="rId34"/>
    <p:sldId id="468" r:id="rId35"/>
    <p:sldId id="452" r:id="rId36"/>
    <p:sldId id="453" r:id="rId37"/>
    <p:sldId id="454" r:id="rId38"/>
    <p:sldId id="456" r:id="rId39"/>
    <p:sldId id="455" r:id="rId40"/>
    <p:sldId id="459" r:id="rId41"/>
    <p:sldId id="457" r:id="rId42"/>
    <p:sldId id="458" r:id="rId43"/>
    <p:sldId id="451" r:id="rId4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rdenacao" initials="C" lastIdx="0" clrIdx="0">
    <p:extLst>
      <p:ext uri="{19B8F6BF-5375-455C-9EA6-DF929625EA0E}">
        <p15:presenceInfo xmlns:p15="http://schemas.microsoft.com/office/powerpoint/2012/main" userId="Coordenac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7" d="100"/>
          <a:sy n="67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D22AB-D921-411A-9842-51EBD2F56619}" type="datetimeFigureOut">
              <a:rPr lang="pt-BR" smtClean="0"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C43E2-17EF-4FC5-9B19-0ECBC563C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67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2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00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87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30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26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33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44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83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48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2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8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FD4-F9AA-49EA-A2DE-2CA889204814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7AF86-FAA4-4647-B539-96BB0FAE76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5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@campanhaeducacao.org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nha.org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manadeacaomundial.org/" TargetMode="External"/><Relationship Id="rId5" Type="http://schemas.openxmlformats.org/officeDocument/2006/relationships/hyperlink" Target="http://www.custoalunoqualidade.org.br/" TargetMode="External"/><Relationship Id="rId4" Type="http://schemas.openxmlformats.org/officeDocument/2006/relationships/hyperlink" Target="http://www.foradaescola.org.b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nha.org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mpanha.org.br/pec24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ashtag/niunamenos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oeducacao.org.br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alentenaoeviolento.org.br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8" r="35363"/>
          <a:stretch/>
        </p:blipFill>
        <p:spPr>
          <a:xfrm>
            <a:off x="3743908" y="620688"/>
            <a:ext cx="1292352" cy="186257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314096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Empoderamento</a:t>
            </a:r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da mulher na sociedade brasileira </a:t>
            </a:r>
          </a:p>
          <a:p>
            <a:endParaRPr lang="pt-BR" i="1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Gênero e Educação </a:t>
            </a:r>
          </a:p>
          <a:p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Diversidades </a:t>
            </a:r>
          </a:p>
          <a:p>
            <a:endParaRPr lang="pt-BR" i="1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Reflexões sob à perspectiva do direito humano à educação </a:t>
            </a:r>
          </a:p>
          <a:p>
            <a:endParaRPr lang="pt-BR" i="1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Maria </a:t>
            </a:r>
            <a:r>
              <a:rPr lang="pt-BR" i="1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Rehder</a:t>
            </a:r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</a:p>
          <a:p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  <a:hlinkClick r:id="rId3"/>
              </a:rPr>
              <a:t>maria@campanhaeducacao.org.br</a:t>
            </a:r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</a:p>
          <a:p>
            <a:endParaRPr lang="pt-BR" i="1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pt-BR" i="1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Outubro de 2016 – SINPEEM </a:t>
            </a:r>
            <a:endParaRPr lang="pt-BR" i="1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347" t="28546" r="40038" b="44266"/>
          <a:stretch/>
        </p:blipFill>
        <p:spPr>
          <a:xfrm>
            <a:off x="179512" y="11460"/>
            <a:ext cx="4906787" cy="17600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301" t="15952" r="40230" b="36017"/>
          <a:stretch/>
        </p:blipFill>
        <p:spPr>
          <a:xfrm>
            <a:off x="395536" y="2276872"/>
            <a:ext cx="809741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027" t="13781" r="12920" b="8455"/>
          <a:stretch/>
        </p:blipFill>
        <p:spPr>
          <a:xfrm>
            <a:off x="0" y="404664"/>
            <a:ext cx="950505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687" t="16735" r="15687" b="36016"/>
          <a:stretch/>
        </p:blipFill>
        <p:spPr>
          <a:xfrm>
            <a:off x="323528" y="1454784"/>
            <a:ext cx="8820472" cy="34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306" t="13984" r="17858" b="6283"/>
          <a:stretch/>
        </p:blipFill>
        <p:spPr>
          <a:xfrm>
            <a:off x="-289049" y="548680"/>
            <a:ext cx="943304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133" t="17719" r="16794" b="17314"/>
          <a:stretch/>
        </p:blipFill>
        <p:spPr>
          <a:xfrm>
            <a:off x="266402" y="764704"/>
            <a:ext cx="885698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133" t="17719" r="16794" b="17314"/>
          <a:stretch/>
        </p:blipFill>
        <p:spPr>
          <a:xfrm>
            <a:off x="266402" y="764704"/>
            <a:ext cx="885698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027" t="14766" r="12920" b="12392"/>
          <a:stretch/>
        </p:blipFill>
        <p:spPr>
          <a:xfrm>
            <a:off x="-180528" y="692696"/>
            <a:ext cx="95050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1003" t="14838" r="14876" b="15209"/>
          <a:stretch/>
        </p:blipFill>
        <p:spPr>
          <a:xfrm>
            <a:off x="-324544" y="836712"/>
            <a:ext cx="962291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5859" t="15750" r="18282" b="63578"/>
          <a:stretch/>
        </p:blipFill>
        <p:spPr>
          <a:xfrm>
            <a:off x="0" y="188640"/>
            <a:ext cx="8640960" cy="15248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8264" t="20673" r="18645" b="12408"/>
          <a:stretch/>
        </p:blipFill>
        <p:spPr>
          <a:xfrm>
            <a:off x="216024" y="1733507"/>
            <a:ext cx="8208912" cy="4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583" t="14968" r="19752" b="6485"/>
          <a:stretch/>
        </p:blipFill>
        <p:spPr>
          <a:xfrm>
            <a:off x="539552" y="260648"/>
            <a:ext cx="838139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45286" y="56244"/>
            <a:ext cx="8640960" cy="1552018"/>
            <a:chOff x="251520" y="44624"/>
            <a:chExt cx="8640960" cy="1552018"/>
          </a:xfrm>
        </p:grpSpPr>
        <p:sp>
          <p:nvSpPr>
            <p:cNvPr id="5" name="Retângulo 12"/>
            <p:cNvSpPr/>
            <p:nvPr/>
          </p:nvSpPr>
          <p:spPr>
            <a:xfrm>
              <a:off x="251520" y="548680"/>
              <a:ext cx="8640960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7536796" y="44624"/>
              <a:ext cx="1080120" cy="1552018"/>
              <a:chOff x="7536796" y="44624"/>
              <a:chExt cx="1080120" cy="1552018"/>
            </a:xfrm>
          </p:grpSpPr>
          <p:pic>
            <p:nvPicPr>
              <p:cNvPr id="8" name="Picture 1" descr="logocampanh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36796" y="44624"/>
                <a:ext cx="1080120" cy="1552018"/>
              </a:xfrm>
              <a:prstGeom prst="rect">
                <a:avLst/>
              </a:prstGeom>
              <a:noFill/>
            </p:spPr>
          </p:pic>
          <p:sp>
            <p:nvSpPr>
              <p:cNvPr id="9" name="Retângulo 17"/>
              <p:cNvSpPr/>
              <p:nvPr/>
            </p:nvSpPr>
            <p:spPr>
              <a:xfrm>
                <a:off x="7536796" y="44624"/>
                <a:ext cx="1080120" cy="1454670"/>
              </a:xfrm>
              <a:prstGeom prst="rect">
                <a:avLst/>
              </a:prstGeom>
              <a:solidFill>
                <a:srgbClr val="FFFFFF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251520" y="620688"/>
              <a:ext cx="7285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CAMPANHA NACIONAL PELO DIREITO À EDUCAÇÃO    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269892" y="2348880"/>
            <a:ext cx="83653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16 ANOS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MAIS DE 200 ORGANIZAÇÕES DA SOCIEDADE CIVIL EM TODO O BRASIL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11 ENTIDADES DE COMITÊ DIRETIVO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25 COMITÊS REGIONAIS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ATUAÇÃO NACIONAL E INTERNACIONAL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TRABALHO EM REDE, ARTICULAÇÃO POLÍTICA E ADVOCACY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t-BR" dirty="0"/>
          </a:p>
          <a:p>
            <a:pPr algn="ctr"/>
            <a:r>
              <a:rPr lang="pt-BR" dirty="0">
                <a:hlinkClick r:id="rId3"/>
              </a:rPr>
              <a:t>WWW.CAMPANHA.ORG.BR</a:t>
            </a:r>
            <a:r>
              <a:rPr lang="pt-BR" dirty="0"/>
              <a:t> </a:t>
            </a:r>
          </a:p>
          <a:p>
            <a:pPr algn="ctr"/>
            <a:r>
              <a:rPr lang="pt-BR" dirty="0">
                <a:hlinkClick r:id="rId4"/>
              </a:rPr>
              <a:t>WWW.FORADAESCOLANAOPODE.ORG.BR</a:t>
            </a:r>
            <a:r>
              <a:rPr lang="pt-BR" dirty="0"/>
              <a:t> </a:t>
            </a:r>
          </a:p>
          <a:p>
            <a:pPr algn="ctr"/>
            <a:r>
              <a:rPr lang="pt-BR" dirty="0">
                <a:hlinkClick r:id="rId5"/>
              </a:rPr>
              <a:t>WWW.CUSTOALUNOQUALIDADE.ORG.BR</a:t>
            </a:r>
            <a:endParaRPr lang="pt-BR" dirty="0"/>
          </a:p>
          <a:p>
            <a:pPr algn="ctr"/>
            <a:r>
              <a:rPr lang="pt-BR" dirty="0">
                <a:hlinkClick r:id="rId6"/>
              </a:rPr>
              <a:t>WWW.SEMANADEACAOMUNDIAL.ORG</a:t>
            </a:r>
            <a:r>
              <a:rPr lang="pt-BR" dirty="0"/>
              <a:t>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37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583" t="14968" r="19752" b="6485"/>
          <a:stretch/>
        </p:blipFill>
        <p:spPr>
          <a:xfrm>
            <a:off x="539552" y="260648"/>
            <a:ext cx="838139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031" t="12797" r="21411" b="32079"/>
          <a:stretch/>
        </p:blipFill>
        <p:spPr>
          <a:xfrm>
            <a:off x="-83312" y="908720"/>
            <a:ext cx="92273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031" t="12797" r="21411" b="32079"/>
          <a:stretch/>
        </p:blipFill>
        <p:spPr>
          <a:xfrm>
            <a:off x="-83312" y="908720"/>
            <a:ext cx="92273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6565" t="17921" r="27501" b="35032"/>
          <a:stretch/>
        </p:blipFill>
        <p:spPr>
          <a:xfrm>
            <a:off x="-2857" y="116632"/>
            <a:ext cx="9128619" cy="52565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6011" t="76779" r="28054" b="9858"/>
          <a:stretch/>
        </p:blipFill>
        <p:spPr>
          <a:xfrm>
            <a:off x="-61230" y="4293096"/>
            <a:ext cx="924536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118" t="28749" r="26947" b="55704"/>
          <a:stretch/>
        </p:blipFill>
        <p:spPr>
          <a:xfrm>
            <a:off x="179512" y="548680"/>
            <a:ext cx="8496944" cy="16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"/>
            <a:ext cx="9144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107" t="10828" r="4065" b="7470"/>
          <a:stretch/>
        </p:blipFill>
        <p:spPr>
          <a:xfrm>
            <a:off x="-180528" y="1268760"/>
            <a:ext cx="12338223" cy="59766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9512" y="11663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hlinkClick r:id="rId3"/>
              </a:rPr>
              <a:t>www.campanha.org.br</a:t>
            </a:r>
            <a:r>
              <a:rPr lang="pt-BR" sz="2400" dirty="0" smtClean="0"/>
              <a:t> </a:t>
            </a:r>
            <a:r>
              <a:rPr lang="pt-BR" sz="2400" dirty="0" smtClean="0">
                <a:hlinkClick r:id="rId4"/>
              </a:rPr>
              <a:t>www.campanha.org.br/pec241</a:t>
            </a:r>
            <a:r>
              <a:rPr lang="pt-BR" sz="2400" dirty="0" smtClean="0"/>
              <a:t>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194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4824536" cy="72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433111" cy="48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236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260648"/>
            <a:ext cx="78488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>
                <a:hlinkClick r:id="rId2"/>
              </a:rPr>
              <a:t>#NIUNAMENOS</a:t>
            </a:r>
            <a:r>
              <a:rPr lang="pt-BR" dirty="0"/>
              <a:t>: A AMÉRICA LATINA PRECISA DO FEMINISMO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 argentina </a:t>
            </a:r>
            <a:r>
              <a:rPr lang="pt-BR" dirty="0" err="1"/>
              <a:t>Lucía</a:t>
            </a:r>
            <a:r>
              <a:rPr lang="pt-BR" dirty="0"/>
              <a:t> Pérez, de 16 anos, foi drogada, estuprada e empalada na cidade costeira de Mar </a:t>
            </a:r>
            <a:r>
              <a:rPr lang="pt-BR" dirty="0" err="1"/>
              <a:t>del</a:t>
            </a:r>
            <a:r>
              <a:rPr lang="pt-BR" dirty="0"/>
              <a:t> Plata. Após abusar sexualmente da jovem até sua morte, os assassinos lavaram seu corpo e trocaram sua roupa. Depois a levaram até um centro de saúde e disseram que ela tinha ficado inconsciente devido a uma overdose. Os médicos não conseguiram reanimá-la. Essa é a reconstrução feita pelo Ministério Público de um dos </a:t>
            </a:r>
            <a:r>
              <a:rPr lang="pt-BR" dirty="0" err="1"/>
              <a:t>feminicídios</a:t>
            </a:r>
            <a:r>
              <a:rPr lang="pt-BR" dirty="0"/>
              <a:t> mais brutais já registrados na Argentina e que motivou uma manifestação de repúdio para a próxima </a:t>
            </a:r>
            <a:r>
              <a:rPr lang="pt-BR" dirty="0" smtClean="0"/>
              <a:t>quarta-feira.</a:t>
            </a:r>
            <a:r>
              <a:rPr lang="pt-BR" dirty="0"/>
              <a:t> </a:t>
            </a:r>
            <a:r>
              <a:rPr lang="pt-BR" dirty="0" smtClean="0"/>
              <a:t>Desde </a:t>
            </a:r>
            <a:r>
              <a:rPr lang="pt-BR" dirty="0"/>
              <a:t>o assassinato de </a:t>
            </a:r>
            <a:r>
              <a:rPr lang="pt-BR" dirty="0" err="1"/>
              <a:t>Lucía</a:t>
            </a:r>
            <a:r>
              <a:rPr lang="pt-BR" dirty="0"/>
              <a:t> Pérez, pelo menos outras três mulheres foram assassinadas na Argentina. Silvia Filomena Ruiz, de 55 anos, foi esfaqueada por seu ex-cônjuge na localidade de </a:t>
            </a:r>
            <a:r>
              <a:rPr lang="pt-BR" dirty="0" err="1"/>
              <a:t>Florencio</a:t>
            </a:r>
            <a:r>
              <a:rPr lang="pt-BR" dirty="0"/>
              <a:t> Varela, na província de Buenos Aires, na quinta-feira passada. Marilyn </a:t>
            </a:r>
            <a:r>
              <a:rPr lang="pt-BR" dirty="0" err="1"/>
              <a:t>Méndez</a:t>
            </a:r>
            <a:r>
              <a:rPr lang="pt-BR" dirty="0"/>
              <a:t>, de 28 e grávida de três meses, foi morta do mesmo modo um dia depois também por seu ex-cônjuge na província de Santiago </a:t>
            </a:r>
            <a:r>
              <a:rPr lang="pt-BR" dirty="0" err="1"/>
              <a:t>del</a:t>
            </a:r>
            <a:r>
              <a:rPr lang="pt-BR" dirty="0"/>
              <a:t> Estero (norte). </a:t>
            </a:r>
            <a:r>
              <a:rPr lang="pt-BR" dirty="0" err="1"/>
              <a:t>Vanesa</a:t>
            </a:r>
            <a:r>
              <a:rPr lang="pt-BR" dirty="0"/>
              <a:t> Débora Moreno, de 38, foi apunhalada no último domingo em </a:t>
            </a:r>
            <a:r>
              <a:rPr lang="pt-BR" dirty="0" err="1"/>
              <a:t>Lanús</a:t>
            </a:r>
            <a:r>
              <a:rPr lang="pt-BR" dirty="0"/>
              <a:t>, na grande Buenos Aires. A Justiça investiga a morte de </a:t>
            </a:r>
            <a:r>
              <a:rPr lang="pt-BR" dirty="0" err="1"/>
              <a:t>Milagros</a:t>
            </a:r>
            <a:r>
              <a:rPr lang="pt-BR" dirty="0"/>
              <a:t> </a:t>
            </a:r>
            <a:r>
              <a:rPr lang="pt-BR" dirty="0" err="1"/>
              <a:t>Barazutti</a:t>
            </a:r>
            <a:r>
              <a:rPr lang="pt-BR" dirty="0"/>
              <a:t>, de 15, encontrada morta no fim de semana num descampado de Mendoza, no oeste do país, sem sinais de </a:t>
            </a:r>
            <a:r>
              <a:rPr lang="pt-BR" dirty="0" smtClean="0"/>
              <a:t>violência.</a:t>
            </a:r>
            <a:r>
              <a:rPr lang="pt-BR" dirty="0"/>
              <a:t> </a:t>
            </a:r>
            <a:r>
              <a:rPr lang="pt-BR" dirty="0" smtClean="0"/>
              <a:t>A </a:t>
            </a:r>
            <a:r>
              <a:rPr lang="pt-BR" dirty="0"/>
              <a:t>Corte Suprema de Justiça da Argentina registrou 235 </a:t>
            </a:r>
            <a:r>
              <a:rPr lang="pt-BR" dirty="0" err="1"/>
              <a:t>feminicídios</a:t>
            </a:r>
            <a:r>
              <a:rPr lang="pt-BR" dirty="0"/>
              <a:t> em 2015, numa média de um crime a cada 36 horas. Um ano antes, a cifra foi de 225 </a:t>
            </a:r>
            <a:r>
              <a:rPr lang="pt-BR" dirty="0" err="1"/>
              <a:t>feminicídios</a:t>
            </a:r>
            <a:r>
              <a:rPr lang="pt-BR" dirty="0"/>
              <a:t>. O repúdio generalizado à violência machista foi expressado nos dois últimos 3 de junho, com protestos de multidões em todas as grandes cidades do país sob o lema “</a:t>
            </a:r>
            <a:r>
              <a:rPr lang="pt-BR" dirty="0" err="1"/>
              <a:t>Ni</a:t>
            </a:r>
            <a:r>
              <a:rPr lang="pt-BR" dirty="0"/>
              <a:t> Una Menos” (Nenhuma a Menos). </a:t>
            </a:r>
            <a:r>
              <a:rPr lang="pt-BR" dirty="0" smtClean="0"/>
              <a:t>Fonte: </a:t>
            </a:r>
            <a:r>
              <a:rPr lang="pt-BR" dirty="0" err="1" smtClean="0"/>
              <a:t>Facebook</a:t>
            </a:r>
            <a:r>
              <a:rPr lang="pt-BR" dirty="0" smtClean="0"/>
              <a:t> Erundina.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6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091" t="10155" r="191" b="19485"/>
          <a:stretch/>
        </p:blipFill>
        <p:spPr>
          <a:xfrm>
            <a:off x="-180528" y="1052736"/>
            <a:ext cx="11282958" cy="52989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 </a:t>
            </a:r>
            <a:r>
              <a:rPr lang="pt-BR" sz="2400" dirty="0" smtClean="0">
                <a:hlinkClick r:id="rId3"/>
              </a:rPr>
              <a:t> www.generoeducacao.org.br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533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2696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</a:rPr>
              <a:t>Gênero </a:t>
            </a:r>
            <a:r>
              <a:rPr lang="pt-BR" dirty="0" smtClean="0">
                <a:latin typeface="Arial" panose="020B0604020202020204" pitchFamily="34" charset="0"/>
              </a:rPr>
              <a:t> diz </a:t>
            </a:r>
            <a:r>
              <a:rPr lang="pt-BR" dirty="0">
                <a:latin typeface="Arial" panose="020B0604020202020204" pitchFamily="34" charset="0"/>
              </a:rPr>
              <a:t>respeito à forma como somos </a:t>
            </a:r>
            <a:r>
              <a:rPr lang="pt-BR" dirty="0" smtClean="0">
                <a:latin typeface="Arial" panose="020B0604020202020204" pitchFamily="34" charset="0"/>
              </a:rPr>
              <a:t>socializados</a:t>
            </a:r>
            <a:r>
              <a:rPr lang="pt-BR" dirty="0">
                <a:latin typeface="Arial" panose="020B0604020202020204" pitchFamily="34" charset="0"/>
              </a:rPr>
              <a:t>, isto é, como as nossas atitudes, </a:t>
            </a:r>
            <a:r>
              <a:rPr lang="pt-BR" dirty="0" smtClean="0">
                <a:latin typeface="Arial" panose="020B0604020202020204" pitchFamily="34" charset="0"/>
              </a:rPr>
              <a:t>comportamentos </a:t>
            </a:r>
            <a:r>
              <a:rPr lang="pt-BR" dirty="0">
                <a:latin typeface="Arial" panose="020B0604020202020204" pitchFamily="34" charset="0"/>
              </a:rPr>
              <a:t>e expectativas são formados com base no que a cultura atribui como apropriado ao sexo </a:t>
            </a:r>
            <a:r>
              <a:rPr lang="pt-BR" dirty="0" smtClean="0">
                <a:latin typeface="Arial" panose="020B0604020202020204" pitchFamily="34" charset="0"/>
              </a:rPr>
              <a:t>feminino </a:t>
            </a:r>
            <a:r>
              <a:rPr lang="pt-BR" dirty="0">
                <a:latin typeface="Arial" panose="020B0604020202020204" pitchFamily="34" charset="0"/>
              </a:rPr>
              <a:t>ou ao masculino. Estas características são aprendidas e legitimadas em diferentes espaços: na </a:t>
            </a:r>
            <a:r>
              <a:rPr lang="pt-BR" dirty="0" smtClean="0">
                <a:latin typeface="Arial" panose="020B0604020202020204" pitchFamily="34" charset="0"/>
              </a:rPr>
              <a:t>família</a:t>
            </a:r>
            <a:r>
              <a:rPr lang="pt-BR" dirty="0">
                <a:latin typeface="Arial" panose="020B0604020202020204" pitchFamily="34" charset="0"/>
              </a:rPr>
              <a:t>, na escola, no grupo de amigos, nas instituições religiosas, no ambiente de trabalho, nos meios de </a:t>
            </a:r>
            <a:r>
              <a:rPr lang="pt-BR" dirty="0" smtClean="0">
                <a:latin typeface="Arial" panose="020B0604020202020204" pitchFamily="34" charset="0"/>
              </a:rPr>
              <a:t>comunicação</a:t>
            </a:r>
            <a:r>
              <a:rPr lang="pt-BR" dirty="0">
                <a:latin typeface="Arial" panose="020B0604020202020204" pitchFamily="34" charset="0"/>
              </a:rPr>
              <a:t>. </a:t>
            </a:r>
            <a:r>
              <a:rPr lang="pt-BR" dirty="0" smtClean="0">
                <a:latin typeface="Arial" panose="020B0604020202020204" pitchFamily="34" charset="0"/>
              </a:rPr>
              <a:t>Refere-se</a:t>
            </a:r>
            <a:r>
              <a:rPr lang="pt-BR" dirty="0">
                <a:latin typeface="Arial" panose="020B0604020202020204" pitchFamily="34" charset="0"/>
              </a:rPr>
              <a:t>, também, ao modo como as pessoas e as instituições distribuem o poder em uma </a:t>
            </a:r>
            <a:r>
              <a:rPr lang="pt-BR" dirty="0" smtClean="0">
                <a:latin typeface="Arial" panose="020B0604020202020204" pitchFamily="34" charset="0"/>
              </a:rPr>
              <a:t>determinada </a:t>
            </a:r>
            <a:r>
              <a:rPr lang="pt-BR" dirty="0">
                <a:latin typeface="Arial" panose="020B0604020202020204" pitchFamily="34" charset="0"/>
              </a:rPr>
              <a:t>sociedade, construindo, diferenciando, </a:t>
            </a:r>
            <a:r>
              <a:rPr lang="pt-BR" dirty="0" smtClean="0">
                <a:latin typeface="Arial" panose="020B0604020202020204" pitchFamily="34" charset="0"/>
              </a:rPr>
              <a:t>hierarquizando </a:t>
            </a:r>
            <a:r>
              <a:rPr lang="pt-BR" dirty="0">
                <a:latin typeface="Arial" panose="020B0604020202020204" pitchFamily="34" charset="0"/>
              </a:rPr>
              <a:t>e atribuindo valores ao feminino e ao </a:t>
            </a:r>
            <a:r>
              <a:rPr lang="pt-BR" dirty="0" smtClean="0">
                <a:latin typeface="Arial" panose="020B0604020202020204" pitchFamily="34" charset="0"/>
              </a:rPr>
              <a:t>masculino. </a:t>
            </a:r>
            <a:endParaRPr lang="pt-BR" dirty="0">
              <a:effectLst/>
              <a:latin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enfatizar, no entanto, que falar sobre gênero é bem mais do que atribuir diferentes funções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base no sexo biológico.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Trata-se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uma questão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poder 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medida em que a relação entre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masculino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o feminino é desigual e assimétrica.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promoção da igualdade e da equidade de gênero no contexto educativo significa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questionar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assimetrias de poder presentes em todas as relações de nossa sociedade para que as pessoas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possam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diferentes espaços, bens e serviços sem serem julgadas e podendo viver sua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sexualidade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seu desejo sexual, livres de qualquer tipo de preconceito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dirty="0" smtClean="0"/>
              <a:t>O valente </a:t>
            </a:r>
            <a:r>
              <a:rPr lang="pt-BR" dirty="0"/>
              <a:t>não é violento</a:t>
            </a:r>
          </a:p>
          <a:p>
            <a:r>
              <a:rPr lang="pt-BR" dirty="0"/>
              <a:t>Planos de </a:t>
            </a:r>
            <a:r>
              <a:rPr lang="pt-BR" dirty="0" smtClean="0"/>
              <a:t>aula - Elaborado </a:t>
            </a:r>
            <a:r>
              <a:rPr lang="pt-BR" dirty="0"/>
              <a:t>por Silvani Arruda &amp; </a:t>
            </a:r>
            <a:r>
              <a:rPr lang="pt-BR" dirty="0" smtClean="0"/>
              <a:t>Marcos </a:t>
            </a:r>
            <a:r>
              <a:rPr lang="pt-BR" dirty="0"/>
              <a:t>Nascimento</a:t>
            </a:r>
          </a:p>
          <a:p>
            <a:endParaRPr lang="pt-B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2696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</a:rPr>
              <a:t>Gênero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</a:rPr>
              <a:t> diz </a:t>
            </a:r>
            <a:r>
              <a:rPr lang="pt-BR" dirty="0">
                <a:latin typeface="Arial" panose="020B0604020202020204" pitchFamily="34" charset="0"/>
              </a:rPr>
              <a:t>respeito à forma como somos </a:t>
            </a:r>
            <a:r>
              <a:rPr lang="pt-BR" dirty="0" smtClean="0">
                <a:latin typeface="Arial" panose="020B0604020202020204" pitchFamily="34" charset="0"/>
              </a:rPr>
              <a:t>socializados</a:t>
            </a:r>
            <a:r>
              <a:rPr lang="pt-BR" dirty="0">
                <a:latin typeface="Arial" panose="020B0604020202020204" pitchFamily="34" charset="0"/>
              </a:rPr>
              <a:t>, isto é, como as nossas atitudes, </a:t>
            </a:r>
            <a:r>
              <a:rPr lang="pt-BR" dirty="0" smtClean="0">
                <a:latin typeface="Arial" panose="020B0604020202020204" pitchFamily="34" charset="0"/>
              </a:rPr>
              <a:t>comportamentos </a:t>
            </a:r>
            <a:r>
              <a:rPr lang="pt-BR" dirty="0">
                <a:latin typeface="Arial" panose="020B0604020202020204" pitchFamily="34" charset="0"/>
              </a:rPr>
              <a:t>e expectativas são formados com base no que a cultura atribui como apropriado ao sexo </a:t>
            </a:r>
            <a:r>
              <a:rPr lang="pt-BR" dirty="0" smtClean="0">
                <a:latin typeface="Arial" panose="020B0604020202020204" pitchFamily="34" charset="0"/>
              </a:rPr>
              <a:t>feminino </a:t>
            </a:r>
            <a:r>
              <a:rPr lang="pt-BR" dirty="0">
                <a:latin typeface="Arial" panose="020B0604020202020204" pitchFamily="34" charset="0"/>
              </a:rPr>
              <a:t>ou ao masculino. Estas características são aprendidas e legitimadas em diferentes espaços: na f</a:t>
            </a:r>
            <a:r>
              <a:rPr lang="pt-BR" dirty="0" smtClean="0">
                <a:latin typeface="Arial" panose="020B0604020202020204" pitchFamily="34" charset="0"/>
              </a:rPr>
              <a:t>amília</a:t>
            </a:r>
            <a:r>
              <a:rPr lang="pt-BR" dirty="0">
                <a:latin typeface="Arial" panose="020B0604020202020204" pitchFamily="34" charset="0"/>
              </a:rPr>
              <a:t>, na escola, no grupo de amigos, nas instituições religiosas, no ambiente de trabalho, nos meios de </a:t>
            </a:r>
            <a:r>
              <a:rPr lang="pt-BR" dirty="0" smtClean="0">
                <a:latin typeface="Arial" panose="020B0604020202020204" pitchFamily="34" charset="0"/>
              </a:rPr>
              <a:t>comunicação</a:t>
            </a:r>
            <a:r>
              <a:rPr lang="pt-BR" dirty="0">
                <a:latin typeface="Arial" panose="020B0604020202020204" pitchFamily="34" charset="0"/>
              </a:rPr>
              <a:t>. </a:t>
            </a:r>
            <a:r>
              <a:rPr lang="pt-BR" dirty="0" smtClean="0">
                <a:latin typeface="Arial" panose="020B0604020202020204" pitchFamily="34" charset="0"/>
              </a:rPr>
              <a:t>Refere-se</a:t>
            </a:r>
            <a:r>
              <a:rPr lang="pt-BR" dirty="0">
                <a:latin typeface="Arial" panose="020B0604020202020204" pitchFamily="34" charset="0"/>
              </a:rPr>
              <a:t>, também, ao modo como as pessoas e as instituições distribuem o poder em uma </a:t>
            </a:r>
            <a:r>
              <a:rPr lang="pt-BR" dirty="0" smtClean="0">
                <a:latin typeface="Arial" panose="020B0604020202020204" pitchFamily="34" charset="0"/>
              </a:rPr>
              <a:t>determinada </a:t>
            </a:r>
            <a:r>
              <a:rPr lang="pt-BR" dirty="0">
                <a:latin typeface="Arial" panose="020B0604020202020204" pitchFamily="34" charset="0"/>
              </a:rPr>
              <a:t>sociedade, construindo, diferenciando, </a:t>
            </a:r>
            <a:r>
              <a:rPr lang="pt-BR" dirty="0" smtClean="0">
                <a:latin typeface="Arial" panose="020B0604020202020204" pitchFamily="34" charset="0"/>
              </a:rPr>
              <a:t>hierarquizando </a:t>
            </a:r>
            <a:r>
              <a:rPr lang="pt-BR" dirty="0">
                <a:latin typeface="Arial" panose="020B0604020202020204" pitchFamily="34" charset="0"/>
              </a:rPr>
              <a:t>e atribuindo valores ao feminino e ao 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</a:rPr>
              <a:t>masculino. Vale </a:t>
            </a:r>
            <a:r>
              <a:rPr lang="pt-BR" dirty="0">
                <a:latin typeface="Arial" panose="020B0604020202020204" pitchFamily="34" charset="0"/>
              </a:rPr>
              <a:t>enfatizar, no entanto, que falar </a:t>
            </a:r>
            <a:r>
              <a:rPr lang="pt-BR" dirty="0" err="1" smtClean="0">
                <a:latin typeface="Arial" panose="020B0604020202020204" pitchFamily="34" charset="0"/>
              </a:rPr>
              <a:t>sobr</a:t>
            </a:r>
            <a:endParaRPr lang="pt-BR" dirty="0" smtClean="0">
              <a:latin typeface="Arial" panose="020B0604020202020204" pitchFamily="34" charset="0"/>
            </a:endParaRPr>
          </a:p>
          <a:p>
            <a:pPr algn="just"/>
            <a:endParaRPr lang="pt-BR" dirty="0">
              <a:effectLst/>
              <a:latin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enfatizar, no entanto, que falar sobre gênero é bem mais do que atribuir diferentes funções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base no sexo biológico.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Trata-se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uma questão de 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Poder 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medida em que a relação entre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masculino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o feminino é desigual e assimétrica.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promoção da igualdade e da equidade de gênero no contexto educativo significa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questionar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assimetrias de poder presentes em todas as relações de nossa sociedade para que as pessoas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possam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diferentes espaços, bens e serviços sem serem julgadas e podendo viver sua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sexualidade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seu desejo sexual, livres de qualquer tipo de preconceito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dirty="0" smtClean="0"/>
              <a:t>O valente </a:t>
            </a:r>
            <a:r>
              <a:rPr lang="pt-BR" dirty="0"/>
              <a:t>não é violento</a:t>
            </a:r>
          </a:p>
          <a:p>
            <a:r>
              <a:rPr lang="pt-BR" dirty="0"/>
              <a:t>Planos de </a:t>
            </a:r>
            <a:r>
              <a:rPr lang="pt-BR" dirty="0" smtClean="0"/>
              <a:t>aula - Elaborado </a:t>
            </a:r>
            <a:r>
              <a:rPr lang="pt-BR" dirty="0"/>
              <a:t>por Silvani Arruda &amp; </a:t>
            </a:r>
            <a:r>
              <a:rPr lang="pt-BR" dirty="0" smtClean="0"/>
              <a:t>Marcos </a:t>
            </a:r>
            <a:r>
              <a:rPr lang="pt-BR" dirty="0"/>
              <a:t>Nascimento</a:t>
            </a:r>
          </a:p>
          <a:p>
            <a:endParaRPr lang="pt-B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764704"/>
            <a:ext cx="903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Diversidade sexual: entendemos o reconhecimento das diferentes possibilidades de expressão da sexualidade ao longo da existência dos seres humanos. 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</a:rPr>
              <a:t>Heterossexualidade: é apenas uma entre outras formas de sexualidade, legitimada pela associação que se faz entre sexo e procriação. 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</a:rPr>
              <a:t>Homossexualidade e a bissexualidade, por sua vez, são outras </a:t>
            </a:r>
          </a:p>
          <a:p>
            <a:r>
              <a:rPr lang="pt-BR" dirty="0">
                <a:latin typeface="Arial" panose="020B0604020202020204" pitchFamily="34" charset="0"/>
              </a:rPr>
              <a:t>expressões do desejo e da sexualidade (Corsa/Ecos, 2008). 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</a:rPr>
              <a:t>Assexuados, por sua vez, representam um caso singular, uma vez que podem apresentar uma orientação romântica, porém não sexual, direcionada a algum dos gêneros (ou a ambos), ou não apresentarem orientação </a:t>
            </a:r>
          </a:p>
          <a:p>
            <a:r>
              <a:rPr lang="pt-BR" dirty="0">
                <a:latin typeface="Arial" panose="020B0604020202020204" pitchFamily="34" charset="0"/>
              </a:rPr>
              <a:t>romântica e nem sexual.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</a:rPr>
              <a:t>Identidade de gênero, por sua vez, </a:t>
            </a:r>
          </a:p>
          <a:p>
            <a:r>
              <a:rPr lang="pt-BR" dirty="0">
                <a:latin typeface="Arial" panose="020B0604020202020204" pitchFamily="34" charset="0"/>
              </a:rPr>
              <a:t>Refere-se à maneira como alguém se sente e se apresenta para si e para os demais como masculino ou feminino, ou ainda uma mescla de </a:t>
            </a:r>
          </a:p>
          <a:p>
            <a:r>
              <a:rPr lang="pt-BR" dirty="0">
                <a:latin typeface="Arial" panose="020B0604020202020204" pitchFamily="34" charset="0"/>
              </a:rPr>
              <a:t>ambos, independente tanto do sexo biológico quanto da orientação sexual</a:t>
            </a:r>
          </a:p>
          <a:p>
            <a:r>
              <a:rPr lang="pt-BR" dirty="0">
                <a:latin typeface="Arial" panose="020B0604020202020204" pitchFamily="34" charset="0"/>
              </a:rPr>
              <a:t>(Corsa/Ecos, 2008). </a:t>
            </a:r>
            <a:endParaRPr 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76470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</a:rPr>
              <a:t>Sexualidade: </a:t>
            </a:r>
            <a:endParaRPr lang="pt-BR" dirty="0">
              <a:latin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</a:rPr>
              <a:t>envolve</a:t>
            </a:r>
            <a:r>
              <a:rPr lang="pt-BR" dirty="0">
                <a:latin typeface="Arial" panose="020B0604020202020204" pitchFamily="34" charset="0"/>
              </a:rPr>
              <a:t>, além do nosso corpo, nossa história, nossos 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costumes, nossas relações afetivas, nossa cultura. É muito mais do que sexo, uma parte biológica do </a:t>
            </a:r>
            <a:r>
              <a:rPr lang="pt-BR" dirty="0" smtClean="0">
                <a:latin typeface="Arial" panose="020B0604020202020204" pitchFamily="34" charset="0"/>
              </a:rPr>
              <a:t>corpo </a:t>
            </a:r>
            <a:r>
              <a:rPr lang="pt-BR" dirty="0">
                <a:latin typeface="Arial" panose="020B0604020202020204" pitchFamily="34" charset="0"/>
              </a:rPr>
              <a:t>que permite a </a:t>
            </a:r>
            <a:r>
              <a:rPr lang="pt-BR" dirty="0" smtClean="0">
                <a:latin typeface="Arial" panose="020B0604020202020204" pitchFamily="34" charset="0"/>
              </a:rPr>
              <a:t>reprodução</a:t>
            </a:r>
            <a:r>
              <a:rPr lang="pt-BR" dirty="0">
                <a:latin typeface="Arial" panose="020B0604020202020204" pitchFamily="34" charset="0"/>
              </a:rPr>
              <a:t>. </a:t>
            </a:r>
          </a:p>
          <a:p>
            <a:pPr algn="just"/>
            <a:endParaRPr lang="pt-BR" dirty="0" smtClean="0">
              <a:latin typeface="Arial" panose="020B0604020202020204" pitchFamily="34" charset="0"/>
            </a:endParaRPr>
          </a:p>
          <a:p>
            <a:pPr algn="just"/>
            <a:r>
              <a:rPr lang="pt-BR" b="1" dirty="0" smtClean="0">
                <a:latin typeface="Arial" panose="020B0604020202020204" pitchFamily="34" charset="0"/>
              </a:rPr>
              <a:t>Gênero: </a:t>
            </a:r>
            <a:r>
              <a:rPr lang="pt-BR" dirty="0" smtClean="0">
                <a:latin typeface="Arial" panose="020B0604020202020204" pitchFamily="34" charset="0"/>
              </a:rPr>
              <a:t>por </a:t>
            </a:r>
            <a:r>
              <a:rPr lang="pt-BR" dirty="0">
                <a:latin typeface="Arial" panose="020B0604020202020204" pitchFamily="34" charset="0"/>
              </a:rPr>
              <a:t>sua vez, se refere </a:t>
            </a:r>
            <a:r>
              <a:rPr lang="pt-BR" dirty="0" smtClean="0">
                <a:latin typeface="Arial" panose="020B0604020202020204" pitchFamily="34" charset="0"/>
              </a:rPr>
              <a:t>à </a:t>
            </a:r>
            <a:r>
              <a:rPr lang="pt-BR" dirty="0">
                <a:latin typeface="Arial" panose="020B0604020202020204" pitchFamily="34" charset="0"/>
              </a:rPr>
              <a:t>construção de atitudes, </a:t>
            </a:r>
            <a:r>
              <a:rPr lang="pt-BR" dirty="0" smtClean="0">
                <a:latin typeface="Arial" panose="020B0604020202020204" pitchFamily="34" charset="0"/>
              </a:rPr>
              <a:t>expectativas e comportamentos </a:t>
            </a:r>
            <a:r>
              <a:rPr lang="pt-BR" dirty="0">
                <a:latin typeface="Arial" panose="020B0604020202020204" pitchFamily="34" charset="0"/>
              </a:rPr>
              <a:t>tendo por base o que a sociedade atribui como apropriado para o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sexo </a:t>
            </a:r>
            <a:r>
              <a:rPr lang="pt-BR" dirty="0" smtClean="0">
                <a:latin typeface="Arial" panose="020B0604020202020204" pitchFamily="34" charset="0"/>
              </a:rPr>
              <a:t>feminino </a:t>
            </a:r>
            <a:r>
              <a:rPr lang="pt-BR" dirty="0">
                <a:latin typeface="Arial" panose="020B0604020202020204" pitchFamily="34" charset="0"/>
              </a:rPr>
              <a:t>e masculino. Aprendemos a ser </a:t>
            </a:r>
            <a:r>
              <a:rPr lang="pt-BR" dirty="0" smtClean="0">
                <a:latin typeface="Arial" panose="020B0604020202020204" pitchFamily="34" charset="0"/>
              </a:rPr>
              <a:t>homens e </a:t>
            </a:r>
            <a:r>
              <a:rPr lang="pt-BR" dirty="0">
                <a:latin typeface="Arial" panose="020B0604020202020204" pitchFamily="34" charset="0"/>
              </a:rPr>
              <a:t>mulheres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pela ação da família, da </a:t>
            </a:r>
            <a:r>
              <a:rPr lang="pt-BR" dirty="0" err="1" smtClean="0">
                <a:latin typeface="Arial" panose="020B0604020202020204" pitchFamily="34" charset="0"/>
              </a:rPr>
              <a:t>escola,do</a:t>
            </a:r>
            <a:r>
              <a:rPr lang="pt-BR" dirty="0" smtClean="0">
                <a:latin typeface="Arial" panose="020B0604020202020204" pitchFamily="34" charset="0"/>
              </a:rPr>
              <a:t> grupo </a:t>
            </a:r>
            <a:r>
              <a:rPr lang="pt-BR" dirty="0">
                <a:latin typeface="Arial" panose="020B0604020202020204" pitchFamily="34" charset="0"/>
              </a:rPr>
              <a:t>de amigos, das instituições religiosas, do espaço de </a:t>
            </a:r>
            <a:r>
              <a:rPr lang="pt-BR" dirty="0" smtClean="0">
                <a:latin typeface="Arial" panose="020B0604020202020204" pitchFamily="34" charset="0"/>
              </a:rPr>
              <a:t>trabalho</a:t>
            </a:r>
            <a:r>
              <a:rPr lang="pt-BR" dirty="0">
                <a:latin typeface="Arial" panose="020B0604020202020204" pitchFamily="34" charset="0"/>
              </a:rPr>
              <a:t>, dos meios de comunicação. Diz </a:t>
            </a:r>
            <a:r>
              <a:rPr lang="pt-BR" dirty="0" smtClean="0">
                <a:latin typeface="Arial" panose="020B0604020202020204" pitchFamily="34" charset="0"/>
              </a:rPr>
              <a:t>respeito </a:t>
            </a:r>
            <a:r>
              <a:rPr lang="pt-BR" dirty="0">
                <a:latin typeface="Arial" panose="020B0604020202020204" pitchFamily="34" charset="0"/>
              </a:rPr>
              <a:t>também, ao modo como lidamos, </a:t>
            </a:r>
            <a:r>
              <a:rPr lang="pt-BR" dirty="0" smtClean="0">
                <a:latin typeface="Arial" panose="020B0604020202020204" pitchFamily="34" charset="0"/>
              </a:rPr>
              <a:t>ao </a:t>
            </a:r>
            <a:r>
              <a:rPr lang="pt-BR" dirty="0">
                <a:latin typeface="Arial" panose="020B0604020202020204" pitchFamily="34" charset="0"/>
              </a:rPr>
              <a:t>longo da história e de forma diversa entre as diferentes 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culturas, com o </a:t>
            </a:r>
            <a:r>
              <a:rPr lang="pt-BR" dirty="0" smtClean="0">
                <a:latin typeface="Arial" panose="020B0604020202020204" pitchFamily="34" charset="0"/>
              </a:rPr>
              <a:t>poder </a:t>
            </a:r>
            <a:r>
              <a:rPr lang="pt-BR" dirty="0">
                <a:latin typeface="Arial" panose="020B0604020202020204" pitchFamily="34" charset="0"/>
              </a:rPr>
              <a:t>nas relações interpessoais, </a:t>
            </a:r>
            <a:r>
              <a:rPr lang="pt-BR" dirty="0" smtClean="0">
                <a:latin typeface="Arial" panose="020B0604020202020204" pitchFamily="34" charset="0"/>
              </a:rPr>
              <a:t>hierarquizando </a:t>
            </a:r>
            <a:r>
              <a:rPr lang="pt-BR" dirty="0">
                <a:latin typeface="Arial" panose="020B0604020202020204" pitchFamily="34" charset="0"/>
              </a:rPr>
              <a:t>e valorizando o masculino em </a:t>
            </a:r>
            <a:r>
              <a:rPr lang="pt-BR" dirty="0" smtClean="0">
                <a:latin typeface="Arial" panose="020B0604020202020204" pitchFamily="34" charset="0"/>
              </a:rPr>
              <a:t>detrimento </a:t>
            </a:r>
            <a:r>
              <a:rPr lang="pt-BR" dirty="0">
                <a:latin typeface="Arial" panose="020B0604020202020204" pitchFamily="34" charset="0"/>
              </a:rPr>
              <a:t>do feminino (Scott, 1990). </a:t>
            </a:r>
            <a:endParaRPr lang="pt-B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1520" y="44624"/>
            <a:ext cx="8640960" cy="1552018"/>
            <a:chOff x="251520" y="44624"/>
            <a:chExt cx="8640960" cy="1552018"/>
          </a:xfrm>
        </p:grpSpPr>
        <p:sp>
          <p:nvSpPr>
            <p:cNvPr id="5" name="Retângulo 12"/>
            <p:cNvSpPr/>
            <p:nvPr/>
          </p:nvSpPr>
          <p:spPr>
            <a:xfrm>
              <a:off x="251520" y="548680"/>
              <a:ext cx="8640960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7536796" y="44624"/>
              <a:ext cx="1080120" cy="1552018"/>
              <a:chOff x="7536796" y="44624"/>
              <a:chExt cx="1080120" cy="1552018"/>
            </a:xfrm>
          </p:grpSpPr>
          <p:pic>
            <p:nvPicPr>
              <p:cNvPr id="8" name="Picture 1" descr="logocampanh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36796" y="44624"/>
                <a:ext cx="1080120" cy="1552018"/>
              </a:xfrm>
              <a:prstGeom prst="rect">
                <a:avLst/>
              </a:prstGeom>
              <a:noFill/>
            </p:spPr>
          </p:pic>
          <p:sp>
            <p:nvSpPr>
              <p:cNvPr id="9" name="Retângulo 17"/>
              <p:cNvSpPr/>
              <p:nvPr/>
            </p:nvSpPr>
            <p:spPr>
              <a:xfrm>
                <a:off x="7536796" y="44624"/>
                <a:ext cx="1080120" cy="1454670"/>
              </a:xfrm>
              <a:prstGeom prst="rect">
                <a:avLst/>
              </a:prstGeom>
              <a:solidFill>
                <a:srgbClr val="FFFFFF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251520" y="620688"/>
              <a:ext cx="7285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Portal do CAQi-CAQ www.custoalunoqualidade.org.br</a:t>
              </a:r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" b="7194"/>
          <a:stretch/>
        </p:blipFill>
        <p:spPr>
          <a:xfrm>
            <a:off x="-20241" y="1476449"/>
            <a:ext cx="9144000" cy="44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729" t="11030" r="12005" b="-11030"/>
          <a:stretch/>
        </p:blipFill>
        <p:spPr>
          <a:xfrm>
            <a:off x="0" y="-24557"/>
            <a:ext cx="979308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748" y="1340768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Valente não é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Violento“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“O Valente não é Violento” é uma iniciativa dentro da campanha UNA-SE Pelo Fim da Violência Contra as Mulheres , do Secretário Geral das Nações Unidas, Ban Ki-moon, que conta com o envolvimento de todas as agências da ONU e é coordenada pela ONU Mulheres. Tem como objetivo estimular a mudança de atitudes e comportamentos dos homens, enfatizando a responsabilidade que devem assumir na eliminação da violência contra as mulheres e meninas. Desse modo, a juventude da América Latina e do Caribe poderá ter uma vida livre da violência machista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iniciativa convida as pessoas a repensar e transformar os estereótipos, ou seja, as ideias pré-concebidas dos papéis sociais denominados femininos ou masculinos e das crenças sobre o que as mulheres e os homens devem ser ou fazer. Afinal, essas ideias profundamente arraigadas em nossas culturas são a base da desigualdade de gênero, da discriminação das mulheres e, consequentemente, da violência exercida contra elas. “O Valente não é Violento” quer contribuir para a erradicação das práticas culturais danosas e dos comportamentos prejudiciais às mulheres e meninas gerados por pressões de grupos sociais machistas.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        </a:t>
            </a:r>
            <a:r>
              <a:rPr lang="pt-BR" dirty="0" smtClean="0">
                <a:hlinkClick r:id="rId2"/>
              </a:rPr>
              <a:t>www.ovalentenaoeviolento.org.br</a:t>
            </a: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6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729" t="11030" r="12005" b="-11030"/>
          <a:stretch/>
        </p:blipFill>
        <p:spPr>
          <a:xfrm>
            <a:off x="0" y="-24557"/>
            <a:ext cx="979308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01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"/>
            <a:ext cx="91440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1520" y="44624"/>
            <a:ext cx="8640960" cy="1552018"/>
            <a:chOff x="251520" y="44624"/>
            <a:chExt cx="8640960" cy="1552018"/>
          </a:xfrm>
        </p:grpSpPr>
        <p:sp>
          <p:nvSpPr>
            <p:cNvPr id="5" name="Retângulo 12"/>
            <p:cNvSpPr/>
            <p:nvPr/>
          </p:nvSpPr>
          <p:spPr>
            <a:xfrm>
              <a:off x="251520" y="548680"/>
              <a:ext cx="8640960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7536796" y="44624"/>
              <a:ext cx="1080120" cy="1552018"/>
              <a:chOff x="7536796" y="44624"/>
              <a:chExt cx="1080120" cy="1552018"/>
            </a:xfrm>
          </p:grpSpPr>
          <p:pic>
            <p:nvPicPr>
              <p:cNvPr id="8" name="Picture 1" descr="logocampanh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36796" y="44624"/>
                <a:ext cx="1080120" cy="1552018"/>
              </a:xfrm>
              <a:prstGeom prst="rect">
                <a:avLst/>
              </a:prstGeom>
              <a:noFill/>
            </p:spPr>
          </p:pic>
          <p:sp>
            <p:nvSpPr>
              <p:cNvPr id="9" name="Retângulo 17"/>
              <p:cNvSpPr/>
              <p:nvPr/>
            </p:nvSpPr>
            <p:spPr>
              <a:xfrm>
                <a:off x="7536796" y="44624"/>
                <a:ext cx="1080120" cy="1454670"/>
              </a:xfrm>
              <a:prstGeom prst="rect">
                <a:avLst/>
              </a:prstGeom>
              <a:solidFill>
                <a:srgbClr val="FFFFFF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251520" y="457217"/>
              <a:ext cx="72852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Fora da Escola não Pode! www.foradaescolanaopode.org.br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553" t="3937" b="10935"/>
          <a:stretch/>
        </p:blipFill>
        <p:spPr>
          <a:xfrm>
            <a:off x="395536" y="1688105"/>
            <a:ext cx="8405103" cy="40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20" t="19960" r="25287" b="42415"/>
          <a:stretch/>
        </p:blipFill>
        <p:spPr>
          <a:xfrm>
            <a:off x="-5680" y="692696"/>
            <a:ext cx="9289033" cy="27523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55576" y="39330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semanadeacaomundial.org</a:t>
            </a:r>
            <a:r>
              <a:rPr lang="pt-BR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9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/>
          <a:srcRect l="19579" t="14432" r="20802" b="10897"/>
          <a:stretch/>
        </p:blipFill>
        <p:spPr bwMode="auto">
          <a:xfrm>
            <a:off x="395536" y="404664"/>
            <a:ext cx="8352928" cy="5805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8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347" t="28546" r="40038" b="44266"/>
          <a:stretch/>
        </p:blipFill>
        <p:spPr>
          <a:xfrm>
            <a:off x="179512" y="11460"/>
            <a:ext cx="4906787" cy="17600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8492" t="17719" r="35611" b="38970"/>
          <a:stretch/>
        </p:blipFill>
        <p:spPr>
          <a:xfrm>
            <a:off x="146943" y="2420888"/>
            <a:ext cx="909101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347" t="28546" r="40038" b="44266"/>
          <a:stretch/>
        </p:blipFill>
        <p:spPr>
          <a:xfrm>
            <a:off x="179512" y="11460"/>
            <a:ext cx="4906787" cy="17600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8301" t="15952" r="40230" b="36017"/>
          <a:stretch/>
        </p:blipFill>
        <p:spPr>
          <a:xfrm>
            <a:off x="395536" y="2276872"/>
            <a:ext cx="809741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1084</Words>
  <Application>Microsoft Office PowerPoint</Application>
  <PresentationFormat>Apresentação na tela (4:3)</PresentationFormat>
  <Paragraphs>72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Batang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coordenacao2</dc:creator>
  <cp:lastModifiedBy>Coordenacao</cp:lastModifiedBy>
  <cp:revision>112</cp:revision>
  <dcterms:created xsi:type="dcterms:W3CDTF">2014-09-19T00:28:23Z</dcterms:created>
  <dcterms:modified xsi:type="dcterms:W3CDTF">2016-10-20T10:00:26Z</dcterms:modified>
</cp:coreProperties>
</file>