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40"/>
  </p:notesMasterIdLst>
  <p:handoutMasterIdLst>
    <p:handoutMasterId r:id="rId41"/>
  </p:handoutMasterIdLst>
  <p:sldIdLst>
    <p:sldId id="284" r:id="rId2"/>
    <p:sldId id="305" r:id="rId3"/>
    <p:sldId id="306" r:id="rId4"/>
    <p:sldId id="367" r:id="rId5"/>
    <p:sldId id="389" r:id="rId6"/>
    <p:sldId id="388" r:id="rId7"/>
    <p:sldId id="368" r:id="rId8"/>
    <p:sldId id="372" r:id="rId9"/>
    <p:sldId id="373" r:id="rId10"/>
    <p:sldId id="374" r:id="rId11"/>
    <p:sldId id="375" r:id="rId12"/>
    <p:sldId id="380" r:id="rId13"/>
    <p:sldId id="376" r:id="rId14"/>
    <p:sldId id="349" r:id="rId15"/>
    <p:sldId id="379" r:id="rId16"/>
    <p:sldId id="377" r:id="rId17"/>
    <p:sldId id="314" r:id="rId18"/>
    <p:sldId id="381" r:id="rId19"/>
    <p:sldId id="319" r:id="rId20"/>
    <p:sldId id="265" r:id="rId21"/>
    <p:sldId id="322" r:id="rId22"/>
    <p:sldId id="308" r:id="rId23"/>
    <p:sldId id="321" r:id="rId24"/>
    <p:sldId id="299" r:id="rId25"/>
    <p:sldId id="346" r:id="rId26"/>
    <p:sldId id="325" r:id="rId27"/>
    <p:sldId id="395" r:id="rId28"/>
    <p:sldId id="396" r:id="rId29"/>
    <p:sldId id="397" r:id="rId30"/>
    <p:sldId id="345" r:id="rId31"/>
    <p:sldId id="336" r:id="rId32"/>
    <p:sldId id="341" r:id="rId33"/>
    <p:sldId id="392" r:id="rId34"/>
    <p:sldId id="393" r:id="rId35"/>
    <p:sldId id="394" r:id="rId36"/>
    <p:sldId id="340" r:id="rId37"/>
    <p:sldId id="391" r:id="rId38"/>
    <p:sldId id="31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6341A"/>
    <a:srgbClr val="CC3399"/>
    <a:srgbClr val="9C5106"/>
    <a:srgbClr val="00A249"/>
    <a:srgbClr val="674D27"/>
    <a:srgbClr val="009900"/>
    <a:srgbClr val="302412"/>
    <a:srgbClr val="0000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78835" autoAdjust="0"/>
  </p:normalViewPr>
  <p:slideViewPr>
    <p:cSldViewPr>
      <p:cViewPr varScale="1">
        <p:scale>
          <a:sx n="67" d="100"/>
          <a:sy n="67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3132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A52E-05A4-456D-AE72-678222B3D42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0FC9D-3785-4349-9D07-D11BDCD4F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2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F585-10AE-4BE4-80CF-F1E506115C1E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66D0-5CA9-433C-AF39-5C2DEFCEC5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5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0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7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38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0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5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0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46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15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17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3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A91BF-56B2-4D56-9467-C05959774A3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9532" y="220486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Palatino Linotype" pitchFamily="18" charset="0"/>
              </a:rPr>
              <a:t>Gênero e diversidade sexual</a:t>
            </a:r>
            <a:br>
              <a:rPr lang="pt-BR" sz="4000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pt-BR" sz="4000" b="1" dirty="0" smtClean="0">
                <a:solidFill>
                  <a:srgbClr val="002060"/>
                </a:solidFill>
                <a:latin typeface="Palatino Linotype" pitchFamily="18" charset="0"/>
              </a:rPr>
              <a:t>na educação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4116" y="3544302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Palatino Linotype" pitchFamily="18" charset="0"/>
              </a:rPr>
              <a:t>27º Congresso do SINPEEM</a:t>
            </a:r>
            <a:br>
              <a:rPr lang="pt-BR" sz="28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20 de outubro de 2016</a:t>
            </a:r>
          </a:p>
          <a:p>
            <a:pPr algn="ctr"/>
            <a:endParaRPr lang="pt-BR" sz="2800" b="1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r>
              <a:rPr lang="pt-BR" sz="4000" b="1" dirty="0" smtClean="0">
                <a:solidFill>
                  <a:srgbClr val="FF0000"/>
                </a:solidFill>
                <a:latin typeface="Palatino Linotype" pitchFamily="18" charset="0"/>
              </a:rPr>
              <a:t>Lula Ramires</a:t>
            </a:r>
          </a:p>
          <a:p>
            <a:r>
              <a:rPr lang="pt-BR" sz="3000" dirty="0" smtClean="0">
                <a:solidFill>
                  <a:srgbClr val="00A249"/>
                </a:solidFill>
                <a:latin typeface="Palatino Linotype" pitchFamily="18" charset="0"/>
              </a:rPr>
              <a:t>Doutorando em Educação/FE USP</a:t>
            </a:r>
          </a:p>
        </p:txBody>
      </p:sp>
      <p:pic>
        <p:nvPicPr>
          <p:cNvPr id="6146" name="Picture 2" descr="http://vivapernambuco.com.br/site/images/stories/adiversi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02"/>
            <a:ext cx="3168352" cy="1935666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36" y="5013176"/>
            <a:ext cx="1955378" cy="65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  <a:latin typeface="Palatino Linotype" pitchFamily="18" charset="0"/>
              </a:rPr>
              <a:t>Aprender a fazer</a:t>
            </a:r>
            <a:endParaRPr lang="pt-BR" b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Por a teoria em prática = “colocar a mão na massa”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674D27"/>
                </a:solidFill>
                <a:latin typeface="Palatino Linotype" pitchFamily="18" charset="0"/>
              </a:rPr>
              <a:t>Observar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Tentativa e erro (iniciativa e humildade)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Trabalhar em equipe = cooperar, comunicar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Enfrentar problemas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2"/>
                </a:solidFill>
                <a:latin typeface="Palatino Linotype" pitchFamily="18" charset="0"/>
              </a:rPr>
              <a:t>Avaliar os resultados, refazer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“A </a:t>
            </a:r>
            <a:r>
              <a:rPr lang="pt-BR" dirty="0">
                <a:solidFill>
                  <a:srgbClr val="7030A0"/>
                </a:solidFill>
                <a:latin typeface="Palatino Linotype" pitchFamily="18" charset="0"/>
              </a:rPr>
              <a:t>inteligência é o que você 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usa</a:t>
            </a:r>
            <a:b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quando </a:t>
            </a:r>
            <a:r>
              <a:rPr lang="pt-BR" dirty="0">
                <a:solidFill>
                  <a:srgbClr val="7030A0"/>
                </a:solidFill>
                <a:latin typeface="Palatino Linotype" pitchFamily="18" charset="0"/>
              </a:rPr>
              <a:t>não sabe o que fazer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.”</a:t>
            </a:r>
            <a:r>
              <a:rPr lang="pt-BR" dirty="0" smtClean="0">
                <a:latin typeface="Palatino Linotype" pitchFamily="18" charset="0"/>
              </a:rPr>
              <a:t> </a:t>
            </a:r>
            <a:br>
              <a:rPr lang="pt-BR" dirty="0" smtClean="0">
                <a:latin typeface="Palatino Linotype" pitchFamily="18" charset="0"/>
              </a:rPr>
            </a:br>
            <a:r>
              <a:rPr lang="pt-BR" dirty="0" smtClean="0">
                <a:solidFill>
                  <a:srgbClr val="00B0F0"/>
                </a:solidFill>
                <a:latin typeface="Palatino Linotype" pitchFamily="18" charset="0"/>
              </a:rPr>
              <a:t>Jean Piaget</a:t>
            </a:r>
            <a:endParaRPr lang="pt-BR" dirty="0">
              <a:solidFill>
                <a:srgbClr val="00B0F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7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latin typeface="Palatino Linotype" pitchFamily="18" charset="0"/>
              </a:rPr>
              <a:t>Aprender a ser</a:t>
            </a:r>
            <a:endParaRPr lang="pt-BR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rgbClr val="46341A"/>
                </a:solidFill>
                <a:latin typeface="Palatino Linotype" pitchFamily="18" charset="0"/>
              </a:rPr>
              <a:t>Fazer parte de um todo maior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0070C0"/>
                </a:solidFill>
                <a:latin typeface="Palatino Linotype" pitchFamily="18" charset="0"/>
              </a:rPr>
              <a:t>Cumprir um papel, contribuir para o bem comum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CC3399"/>
                </a:solidFill>
                <a:latin typeface="Palatino Linotype" pitchFamily="18" charset="0"/>
              </a:rPr>
              <a:t>Encontrar potencialidades e talentos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008000"/>
                </a:solidFill>
                <a:latin typeface="Palatino Linotype" pitchFamily="18" charset="0"/>
              </a:rPr>
              <a:t>Lembrar que corpo e mente caminham juntos</a:t>
            </a:r>
          </a:p>
          <a:p>
            <a:pPr marL="0" indent="0">
              <a:buNone/>
            </a:pPr>
            <a:endParaRPr lang="pt-BR" sz="10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Palatino Linotype" pitchFamily="18" charset="0"/>
              </a:rPr>
              <a:t>Menina ou menino</a:t>
            </a:r>
          </a:p>
          <a:p>
            <a:pPr marL="0" indent="0">
              <a:buNone/>
            </a:pPr>
            <a:endParaRPr lang="pt-BR" sz="10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FF0000"/>
                </a:solidFill>
                <a:latin typeface="Palatino Linotype" pitchFamily="18" charset="0"/>
              </a:rPr>
              <a:t>Filha ou filho, irmã ou irmão, primo/a, neta/o, etc.</a:t>
            </a:r>
          </a:p>
          <a:p>
            <a:pPr marL="0" indent="0">
              <a:buNone/>
            </a:pPr>
            <a:endParaRPr lang="pt-BR" sz="1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7030A0"/>
                </a:solidFill>
                <a:latin typeface="Palatino Linotype" pitchFamily="18" charset="0"/>
              </a:rPr>
              <a:t>Amiga ou amigo</a:t>
            </a:r>
          </a:p>
          <a:p>
            <a:pPr marL="0" indent="0">
              <a:buNone/>
            </a:pPr>
            <a:endParaRPr lang="pt-BR" sz="12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Palatino Linotype" pitchFamily="18" charset="0"/>
              </a:rPr>
              <a:t>Aluna ou aluno</a:t>
            </a:r>
          </a:p>
        </p:txBody>
      </p:sp>
    </p:spTree>
    <p:extLst>
      <p:ext uri="{BB962C8B-B14F-4D97-AF65-F5344CB8AC3E}">
        <p14:creationId xmlns:p14="http://schemas.microsoft.com/office/powerpoint/2010/main" val="121861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548680"/>
            <a:ext cx="871296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C00000"/>
                </a:solidFill>
                <a:latin typeface="Palatino Linotype" pitchFamily="18" charset="0"/>
              </a:rPr>
              <a:t>Ser mais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rgbClr val="0070C0"/>
                </a:solidFill>
                <a:latin typeface="Palatino Linotype" pitchFamily="18" charset="0"/>
              </a:rPr>
              <a:t>Ser inteiro/a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rgbClr val="008000"/>
                </a:solidFill>
                <a:latin typeface="Palatino Linotype" pitchFamily="18" charset="0"/>
              </a:rPr>
              <a:t>Gostar do que vê no espelho</a:t>
            </a:r>
          </a:p>
          <a:p>
            <a:pPr marL="0" indent="0">
              <a:buNone/>
            </a:pPr>
            <a:endParaRPr lang="pt-BR" sz="11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FF0000"/>
                </a:solidFill>
                <a:latin typeface="Palatino Linotype" pitchFamily="18" charset="0"/>
              </a:rPr>
              <a:t>Ter voz própria</a:t>
            </a:r>
          </a:p>
          <a:p>
            <a:pPr marL="0" indent="0">
              <a:buNone/>
            </a:pPr>
            <a:endParaRPr lang="pt-BR" sz="11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Não se ver diminuído ao se comparar com os outros, sobretudo, não se ver </a:t>
            </a:r>
            <a:r>
              <a:rPr lang="pt-BR" sz="4000" b="1" i="1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apenas</a:t>
            </a: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 com os olhos dos outros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0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Aprender a conviver</a:t>
            </a:r>
            <a:endParaRPr lang="pt-BR" b="1" dirty="0">
              <a:solidFill>
                <a:srgbClr val="674D27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Observar as pessoas ao meu redor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Perceber as diferenças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9900"/>
                </a:solidFill>
                <a:latin typeface="Palatino Linotype" pitchFamily="18" charset="0"/>
              </a:rPr>
              <a:t>Lidar com visões e atitudes dos outros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Respeitar e ser respeitado - autonomia</a:t>
            </a:r>
          </a:p>
          <a:p>
            <a:pPr marL="0" indent="0">
              <a:buNone/>
            </a:pPr>
            <a:r>
              <a:rPr lang="pt-BR" dirty="0" smtClean="0">
                <a:latin typeface="Palatino Linotype" pitchFamily="18" charset="0"/>
              </a:rPr>
              <a:t>Civilidade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Empatia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Solidariedade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Conhecer as regras para cumpri-las mas também para rebelar-se</a:t>
            </a:r>
            <a:endParaRPr lang="pt-BR" dirty="0">
              <a:solidFill>
                <a:srgbClr val="CC3399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4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3093" y="1196752"/>
            <a:ext cx="6696744" cy="5472608"/>
          </a:xfrm>
        </p:spPr>
        <p:txBody>
          <a:bodyPr>
            <a:normAutofit/>
          </a:bodyPr>
          <a:lstStyle/>
          <a:p>
            <a:pPr algn="l"/>
            <a:r>
              <a:rPr lang="pt-BR" sz="2700" dirty="0" smtClean="0">
                <a:latin typeface="Palatino Linotype" pitchFamily="18" charset="0"/>
              </a:rPr>
              <a:t>		</a:t>
            </a:r>
            <a:r>
              <a:rPr lang="pt-BR" sz="2700" dirty="0" smtClean="0">
                <a:solidFill>
                  <a:srgbClr val="C00000"/>
                </a:solidFill>
                <a:latin typeface="Palatino Linotype" pitchFamily="18" charset="0"/>
              </a:rPr>
              <a:t>“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O que fez a espécie humana</a:t>
            </a:r>
            <a:b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	sobreviver	não </a:t>
            </a: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foi apenas a inteligência, mas a nossa capacidade de produzir diversidade. Essa diversidade está sendo negada nos dias de hoje por um sistema que escolhe apenas 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por</a:t>
            </a:r>
            <a:b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razões </a:t>
            </a: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de 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lucro e</a:t>
            </a:r>
            <a:b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facilidade </a:t>
            </a: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de sucesso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.”</a:t>
            </a:r>
            <a:r>
              <a:rPr lang="pt-BR" sz="2800" dirty="0" smtClean="0">
                <a:latin typeface="Palatino Linotype" pitchFamily="18" charset="0"/>
              </a:rPr>
              <a:t/>
            </a:r>
            <a:br>
              <a:rPr lang="pt-BR" sz="2800" dirty="0" smtClean="0">
                <a:latin typeface="Palatino Linotype" pitchFamily="18" charset="0"/>
              </a:rPr>
            </a:br>
            <a:r>
              <a:rPr lang="pt-BR" sz="2800" dirty="0">
                <a:latin typeface="Palatino Linotype" pitchFamily="18" charset="0"/>
              </a:rPr>
              <a:t/>
            </a:r>
            <a:br>
              <a:rPr lang="pt-BR" sz="2800" dirty="0">
                <a:latin typeface="Palatino Linotype" pitchFamily="18" charset="0"/>
              </a:rPr>
            </a:br>
            <a:r>
              <a:rPr lang="pt-BR" sz="2800" dirty="0" smtClean="0">
                <a:latin typeface="Palatino Linotype" pitchFamily="18" charset="0"/>
              </a:rPr>
              <a:t>		Mia Couto</a:t>
            </a:r>
            <a:endParaRPr lang="pt-BR" sz="2800" dirty="0">
              <a:latin typeface="Palatino Linotype" pitchFamily="18" charset="0"/>
            </a:endParaRPr>
          </a:p>
        </p:txBody>
      </p:sp>
      <p:pic>
        <p:nvPicPr>
          <p:cNvPr id="1026" name="Picture 2" descr="http://3.bp.blogspot.com/-KRpMtNR96Cw/UksHowDSMuI/AAAAAAAAAI4/-iuQIh7YuDo/s1600/cor+e+ra%C3%A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6516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saiosdegenero.files.wordpress.com/2013/01/c3a9-muito-difc3adcil-ser-de-esquerd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952328" cy="19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As diferenças podem</a:t>
            </a:r>
            <a:b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ser vistas como...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46341A"/>
                </a:solidFill>
                <a:latin typeface="Palatino Linotype" pitchFamily="18" charset="0"/>
              </a:rPr>
              <a:t>Variação que permite que haja diversidade</a:t>
            </a:r>
          </a:p>
          <a:p>
            <a:pPr marL="0" indent="0">
              <a:buNone/>
            </a:pPr>
            <a:endParaRPr lang="pt-BR" sz="11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		 gera oportunidades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Defeito ou inferioridade, que dá origem à marginalização, exclusão </a:t>
            </a:r>
            <a:r>
              <a:rPr lang="pt-BR" dirty="0">
                <a:solidFill>
                  <a:srgbClr val="7030A0"/>
                </a:solidFill>
                <a:latin typeface="Palatino Linotype" pitchFamily="18" charset="0"/>
              </a:rPr>
              <a:t>e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 violência</a:t>
            </a:r>
          </a:p>
          <a:p>
            <a:pPr marL="0" indent="0">
              <a:buNone/>
            </a:pPr>
            <a:endParaRPr lang="pt-BR" sz="10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		produz obstáculos e impedimentos</a:t>
            </a:r>
            <a:endParaRPr lang="pt-BR" dirty="0">
              <a:solidFill>
                <a:srgbClr val="008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4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 smtClean="0">
                <a:solidFill>
                  <a:srgbClr val="002060"/>
                </a:solidFill>
                <a:latin typeface="Palatino Linotype" pitchFamily="18" charset="0"/>
              </a:rPr>
              <a:t>No “aprender a ser” e no “aprender a viver juntos”,</a:t>
            </a:r>
            <a:br>
              <a:rPr lang="pt-BR" sz="4000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pt-BR" sz="4000" dirty="0" smtClean="0">
                <a:solidFill>
                  <a:srgbClr val="002060"/>
                </a:solidFill>
                <a:latin typeface="Palatino Linotype" pitchFamily="18" charset="0"/>
              </a:rPr>
              <a:t>vamos destacar dois aspectos</a:t>
            </a:r>
          </a:p>
          <a:p>
            <a:pPr marL="0" indent="0">
              <a:buNone/>
            </a:pPr>
            <a:endParaRPr lang="pt-BR" sz="40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674D27"/>
                </a:solidFill>
                <a:latin typeface="Palatino Linotype" pitchFamily="18" charset="0"/>
              </a:rPr>
              <a:t>Na dimensão</a:t>
            </a:r>
          </a:p>
          <a:p>
            <a:pPr marL="0" indent="0">
              <a:buNone/>
            </a:pPr>
            <a:r>
              <a:rPr lang="pt-BR" sz="4000" dirty="0">
                <a:solidFill>
                  <a:srgbClr val="674D27"/>
                </a:solidFill>
                <a:latin typeface="Palatino Linotype" pitchFamily="18" charset="0"/>
              </a:rPr>
              <a:t>	</a:t>
            </a:r>
            <a:r>
              <a:rPr lang="pt-BR" sz="4000" dirty="0" smtClean="0">
                <a:solidFill>
                  <a:srgbClr val="7030A0"/>
                </a:solidFill>
                <a:latin typeface="Palatino Linotype" pitchFamily="18" charset="0"/>
              </a:rPr>
              <a:t>das relações de gênero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rgbClr val="FF0000"/>
                </a:solidFill>
                <a:latin typeface="Palatino Linotype" pitchFamily="18" charset="0"/>
              </a:rPr>
              <a:t>	dos afetos e da sexualidade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26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476672"/>
            <a:ext cx="7970837" cy="56269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Monotype Sorts" pitchFamily="2" charset="2"/>
              <a:buNone/>
              <a:defRPr/>
            </a:pPr>
            <a:r>
              <a:rPr lang="pt-PT" sz="4000" b="1" dirty="0" smtClean="0">
                <a:solidFill>
                  <a:srgbClr val="FF0000"/>
                </a:solidFill>
                <a:latin typeface="Palatino Linotype" pitchFamily="18" charset="0"/>
              </a:rPr>
              <a:t>Em vários âmbitos, a escola é palco</a:t>
            </a:r>
            <a:br>
              <a:rPr lang="pt-PT" sz="4000" b="1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PT" sz="4000" b="1" dirty="0" smtClean="0">
                <a:solidFill>
                  <a:srgbClr val="FF0000"/>
                </a:solidFill>
                <a:latin typeface="Palatino Linotype" pitchFamily="18" charset="0"/>
              </a:rPr>
              <a:t>de preconceitos e discriminações</a:t>
            </a:r>
          </a:p>
          <a:p>
            <a:pPr algn="ctr">
              <a:buFont typeface="Monotype Sorts" pitchFamily="2" charset="2"/>
              <a:buNone/>
              <a:defRPr/>
            </a:pPr>
            <a:endParaRPr lang="pt-PT" sz="4000" b="1" dirty="0">
              <a:solidFill>
                <a:srgbClr val="FF0000"/>
              </a:solidFill>
              <a:latin typeface="Palatino Linotype" pitchFamily="18" charset="0"/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pt-PT" sz="4000" dirty="0" smtClean="0">
                <a:solidFill>
                  <a:srgbClr val="002060"/>
                </a:solidFill>
                <a:latin typeface="Palatino Linotype" pitchFamily="18" charset="0"/>
              </a:rPr>
              <a:t>racial, gênero, sexualidade, deficiência, origem social e/ou geográfica, aparência física</a:t>
            </a:r>
          </a:p>
          <a:p>
            <a:pPr>
              <a:buFont typeface="Monotype Sorts" pitchFamily="2" charset="2"/>
              <a:buNone/>
              <a:defRPr/>
            </a:pPr>
            <a:endParaRPr lang="pt-PT" sz="3200" dirty="0" smtClean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Como isso é possível num espaço destinado a construir a cidadania?</a:t>
            </a:r>
          </a:p>
          <a:p>
            <a:pPr>
              <a:buFont typeface="Monotype Sorts" pitchFamily="2" charset="2"/>
              <a:buNone/>
              <a:defRPr/>
            </a:pPr>
            <a:endParaRPr lang="pt-PT" sz="3200" dirty="0" smtClean="0">
              <a:solidFill>
                <a:srgbClr val="33CC33"/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pt-PT" sz="3200" dirty="0" smtClean="0">
              <a:solidFill>
                <a:srgbClr val="006600"/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pt-PT" sz="3200" dirty="0" smtClean="0">
                <a:solidFill>
                  <a:srgbClr val="7030A0"/>
                </a:solidFill>
                <a:latin typeface="Palatino Linotype" pitchFamily="18" charset="0"/>
              </a:rPr>
              <a:t>Qual o papel de educadoras/es?</a:t>
            </a:r>
          </a:p>
        </p:txBody>
      </p:sp>
    </p:spTree>
    <p:extLst>
      <p:ext uri="{BB962C8B-B14F-4D97-AF65-F5344CB8AC3E}">
        <p14:creationId xmlns:p14="http://schemas.microsoft.com/office/powerpoint/2010/main" val="36798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pt-BR" sz="3800" dirty="0" smtClean="0">
                <a:solidFill>
                  <a:srgbClr val="FF0000"/>
                </a:solidFill>
                <a:latin typeface="Palatino Linotype" pitchFamily="18" charset="0"/>
              </a:rPr>
              <a:t>Diferenças que se tornam</a:t>
            </a:r>
            <a:br>
              <a:rPr lang="pt-BR" sz="3800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BR" sz="3800" dirty="0" smtClean="0">
                <a:solidFill>
                  <a:srgbClr val="FF0000"/>
                </a:solidFill>
                <a:latin typeface="Palatino Linotype" pitchFamily="18" charset="0"/>
              </a:rPr>
              <a:t>desigualdades e que são naturalizadas</a:t>
            </a:r>
            <a:endParaRPr lang="pt-BR" sz="38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520830"/>
              </p:ext>
            </p:extLst>
          </p:nvPr>
        </p:nvGraphicFramePr>
        <p:xfrm>
          <a:off x="107504" y="2060848"/>
          <a:ext cx="8856984" cy="423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26"/>
                <a:gridCol w="5472658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2800" dirty="0" smtClean="0">
                          <a:latin typeface="Palatino Linotype" pitchFamily="18" charset="0"/>
                        </a:rPr>
                        <a:t>Passar da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2400" dirty="0" smtClean="0">
                          <a:latin typeface="Palatino Linotype" pitchFamily="18" charset="0"/>
                        </a:rPr>
                        <a:t>Para</a:t>
                      </a:r>
                      <a:endParaRPr lang="pt-BR" sz="24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“Questão da mulher”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Relações de gênero</a:t>
                      </a:r>
                      <a:endParaRPr lang="pt-BR" sz="2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“Opção sexual”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Multiplicidade</a:t>
                      </a:r>
                      <a:r>
                        <a:rPr lang="pt-BR" sz="2200" baseline="0" dirty="0" smtClean="0"/>
                        <a:t> dos  afetos e desejos eróticos</a:t>
                      </a:r>
                      <a:endParaRPr lang="pt-BR" sz="2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“Questão do negro”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Relações</a:t>
                      </a:r>
                      <a:r>
                        <a:rPr lang="pt-BR" sz="2200" baseline="0" dirty="0" smtClean="0"/>
                        <a:t> étnico-raciais</a:t>
                      </a:r>
                      <a:endParaRPr lang="pt-BR" sz="2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“Problema da diversidade”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A diversidade</a:t>
                      </a:r>
                      <a:r>
                        <a:rPr lang="pt-BR" sz="2200" baseline="0" dirty="0" smtClean="0"/>
                        <a:t> como valor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5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41316" y="1340768"/>
            <a:ext cx="39308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9900"/>
                </a:solidFill>
                <a:latin typeface="Palatino Linotype" pitchFamily="18" charset="0"/>
              </a:rPr>
              <a:t>Gênero</a:t>
            </a:r>
          </a:p>
          <a:p>
            <a:pPr algn="ctr"/>
            <a:endParaRPr lang="pt-BR" sz="5400" dirty="0">
              <a:latin typeface="Palatino Linotype" pitchFamily="18" charset="0"/>
            </a:endParaRPr>
          </a:p>
          <a:p>
            <a:pPr algn="ctr"/>
            <a:r>
              <a:rPr lang="pt-BR" sz="5400" dirty="0">
                <a:solidFill>
                  <a:srgbClr val="7030A0"/>
                </a:solidFill>
                <a:latin typeface="Palatino Linotype" pitchFamily="18" charset="0"/>
              </a:rPr>
              <a:t>e</a:t>
            </a:r>
            <a:endParaRPr lang="pt-BR" sz="5400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pPr algn="ctr"/>
            <a:endParaRPr lang="pt-BR" sz="5400" dirty="0">
              <a:latin typeface="Palatino Linotype" pitchFamily="18" charset="0"/>
            </a:endParaRPr>
          </a:p>
          <a:p>
            <a:pPr algn="ctr"/>
            <a:r>
              <a:rPr lang="pt-BR" sz="5400" dirty="0" smtClean="0">
                <a:solidFill>
                  <a:srgbClr val="CC3399"/>
                </a:solidFill>
                <a:latin typeface="Palatino Linotype" pitchFamily="18" charset="0"/>
              </a:rPr>
              <a:t>Sexualidade</a:t>
            </a:r>
            <a:endParaRPr lang="pt-BR" sz="5400" dirty="0">
              <a:solidFill>
                <a:srgbClr val="CC3399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39552" y="2647453"/>
            <a:ext cx="7869560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Graduação e licenciatura em Filosofia (USP)</a:t>
            </a:r>
          </a:p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Mestrado em Educação (USP) – dissertação sobre oito jovens gays no Ensino Médio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Doutorando em Educação (USP)</a:t>
            </a: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Coordenador do CORSA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Membro do Grupo de Ação Pastoral da Diversidade de São Paulo </a:t>
            </a:r>
            <a:r>
              <a:rPr lang="pt-BR" dirty="0" smtClean="0">
                <a:solidFill>
                  <a:srgbClr val="302412"/>
                </a:solidFill>
                <a:latin typeface="Palatino Linotype" pitchFamily="18" charset="0"/>
              </a:rPr>
              <a:t>(LGBT Católicos)</a:t>
            </a:r>
            <a:endParaRPr lang="pt-BR" dirty="0">
              <a:solidFill>
                <a:srgbClr val="302412"/>
              </a:solidFill>
              <a:latin typeface="Palatino Linotype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83568" y="764704"/>
            <a:ext cx="3312368" cy="7200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>
                <a:latin typeface="Palatino Linotype" pitchFamily="18" charset="0"/>
              </a:rPr>
              <a:t>Sobre Lula</a:t>
            </a:r>
            <a:endParaRPr lang="pt-BR" dirty="0">
              <a:latin typeface="Palatino Linotype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14" y="130374"/>
            <a:ext cx="1749970" cy="23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alavrastodaspalavras.files.wordpress.com/2012/03/simone-de-beauvoir.jpg?w=50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317" y="692696"/>
            <a:ext cx="5578971" cy="557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vapernambuco.com.br/site/images/stories/adiversi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334" y="405338"/>
            <a:ext cx="1531138" cy="93543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95536" y="62068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  <a:latin typeface="Palatino Linotype" pitchFamily="18" charset="0"/>
              </a:rPr>
              <a:t>GÊNERO</a:t>
            </a:r>
          </a:p>
          <a:p>
            <a:endParaRPr lang="pt-BR" sz="3200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Construção social das diferenças </a:t>
            </a:r>
          </a:p>
          <a:p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percebidas entre os sexos (Joan Scott)</a:t>
            </a:r>
          </a:p>
          <a:p>
            <a:endParaRPr lang="pt-BR" sz="3200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As diferenças percebidas entre homens e mulheres são construídas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pela sociedade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e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não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 determinadas pela diferença biológica entre os sexos.</a:t>
            </a:r>
          </a:p>
          <a:p>
            <a:pPr>
              <a:buFontTx/>
              <a:buChar char="-"/>
            </a:pPr>
            <a:endParaRPr lang="pt-BR" sz="3200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 Expressões de 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gênero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: masculinidades, feminilidades, </a:t>
            </a:r>
            <a:r>
              <a:rPr lang="pt-BR" sz="3200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transgeneridades</a:t>
            </a:r>
            <a:endParaRPr lang="pt-BR" sz="3200" dirty="0">
              <a:solidFill>
                <a:schemeClr val="accent4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7" y="1844675"/>
            <a:ext cx="7920880" cy="4251325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Conceito feminista para denunciar que as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diferenças biológicas são insuficientes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para explicar as desigualdade sociais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entre homens e mulheres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sz="3200" dirty="0" smtClean="0">
              <a:solidFill>
                <a:srgbClr val="00660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		</a:t>
            </a: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Gênero </a:t>
            </a:r>
            <a: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  <a:t>é elemento constitutivo e </a:t>
            </a: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	estruturante </a:t>
            </a:r>
            <a: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  <a:t>das relações sociais, </a:t>
            </a: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	primeiro </a:t>
            </a:r>
            <a: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  <a:t>modo de dar sentido às</a:t>
            </a:r>
            <a:b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pt-BR" sz="3200" i="1" dirty="0" smtClean="0">
                <a:solidFill>
                  <a:srgbClr val="FF0000"/>
                </a:solidFill>
                <a:latin typeface="Palatino Linotype" pitchFamily="18" charset="0"/>
              </a:rPr>
              <a:t>relações </a:t>
            </a:r>
            <a:r>
              <a:rPr lang="pt-BR" sz="3200" i="1" dirty="0">
                <a:solidFill>
                  <a:srgbClr val="FF0000"/>
                </a:solidFill>
                <a:latin typeface="Palatino Linotype" pitchFamily="18" charset="0"/>
              </a:rPr>
              <a:t>de poder</a:t>
            </a:r>
            <a:endParaRPr lang="pt-BR" sz="32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926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Palatino Linotype" pitchFamily="18" charset="0"/>
              </a:rPr>
              <a:t>Gênero</a:t>
            </a:r>
            <a:endParaRPr lang="pt-BR" sz="4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61963"/>
            <a:ext cx="6996113" cy="80645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Palatino Linotype" pitchFamily="18" charset="0"/>
              </a:rPr>
              <a:t>3 conceitos fundamentais</a:t>
            </a:r>
            <a:endParaRPr lang="pt-BR" sz="4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424863" cy="460851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Sexo biológico</a:t>
            </a:r>
          </a:p>
          <a:p>
            <a:pPr marL="0" indent="0">
              <a:buNone/>
            </a:pPr>
            <a:r>
              <a:rPr lang="pt-BR" dirty="0"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Cromossomos XX e XY, fêmea e macho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Identidade de gênero</a:t>
            </a:r>
          </a:p>
          <a:p>
            <a:pPr marL="457200" lvl="1" indent="0">
              <a:buNone/>
            </a:pPr>
            <a:r>
              <a:rPr lang="pt-BR" dirty="0"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Construção individual dentro de um contexto 	social e cultural</a:t>
            </a:r>
          </a:p>
          <a:p>
            <a:pPr marL="457200" lvl="1" indent="0">
              <a:buNone/>
            </a:pPr>
            <a:endParaRPr lang="pt-BR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pt-BR" dirty="0" smtClean="0">
                <a:latin typeface="Palatino Linotype" pitchFamily="18" charset="0"/>
              </a:rPr>
              <a:t>Orientação sexual</a:t>
            </a:r>
          </a:p>
          <a:p>
            <a:pPr marL="914400" lvl="2" indent="0">
              <a:buNone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Direção (seta) para onde aponta o desejo</a:t>
            </a:r>
          </a:p>
          <a:p>
            <a:pPr marL="914400" lvl="2" indent="0">
              <a:buNone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Espontânea, não influenciável</a:t>
            </a:r>
          </a:p>
          <a:p>
            <a:pPr marL="914400" lvl="2" indent="0">
              <a:buNone/>
            </a:pP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Hetero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, homo e bissexual</a:t>
            </a:r>
          </a:p>
          <a:p>
            <a:endParaRPr lang="pt-B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-heD-0onnP2w/Tp5McUUoHQI/AAAAAAAAPMs/D560Uz77TQI/s320/casa_bagun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3384376" cy="4997068"/>
          </a:xfrm>
          <a:prstGeom prst="rect">
            <a:avLst/>
          </a:prstGeom>
          <a:noFill/>
        </p:spPr>
      </p:pic>
      <p:pic>
        <p:nvPicPr>
          <p:cNvPr id="33796" name="Picture 4" descr="http://www.kgminstalacoes.com.br/gerenciador/images/mance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536501" cy="453650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444208" y="5949280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Linda Nicholson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Heteronormatividade</a:t>
            </a:r>
            <a:endParaRPr lang="pt-BR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Pressuposto: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há dois sexos que são opostos, cada um tem 	um destino próprio a cumprir - quem nasceu 	com o pênis é homem, terá comportamento 	viril (agressivo) e se sentirá atraído 	sexualmente pela vagina e pelas condutas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consideradas femininas, delicadas, submissas.</a:t>
            </a:r>
          </a:p>
          <a:p>
            <a:endParaRPr lang="pt-BR" dirty="0" smtClean="0">
              <a:latin typeface="Palatino Linotype" pitchFamily="18" charset="0"/>
            </a:endParaRPr>
          </a:p>
          <a:p>
            <a:r>
              <a:rPr lang="pt-BR" sz="3400" dirty="0" smtClean="0">
                <a:solidFill>
                  <a:srgbClr val="7030A0"/>
                </a:solidFill>
                <a:latin typeface="Palatino Linotype" pitchFamily="18" charset="0"/>
              </a:rPr>
              <a:t>Mas isso é ser homem ou mulher hoje em dia?</a:t>
            </a:r>
          </a:p>
          <a:p>
            <a:endParaRPr lang="pt-BR" dirty="0" smtClean="0">
              <a:latin typeface="Palatino Linotype" pitchFamily="18" charset="0"/>
            </a:endParaRPr>
          </a:p>
          <a:p>
            <a:pPr algn="just"/>
            <a:r>
              <a:rPr lang="pt-BR" sz="3400" dirty="0" smtClean="0">
                <a:solidFill>
                  <a:srgbClr val="FF0000"/>
                </a:solidFill>
                <a:latin typeface="Palatino Linotype" pitchFamily="18" charset="0"/>
              </a:rPr>
              <a:t>Menos do que apagar as diferenças, trata-se de </a:t>
            </a:r>
            <a:r>
              <a:rPr lang="pt-BR" sz="3400" dirty="0" err="1" smtClean="0">
                <a:solidFill>
                  <a:srgbClr val="FF0000"/>
                </a:solidFill>
                <a:latin typeface="Palatino Linotype" pitchFamily="18" charset="0"/>
              </a:rPr>
              <a:t>re-significá-las</a:t>
            </a:r>
            <a:r>
              <a:rPr lang="pt-BR" sz="3400" dirty="0" smtClean="0">
                <a:solidFill>
                  <a:srgbClr val="FF0000"/>
                </a:solidFill>
                <a:latin typeface="Palatino Linotype" pitchFamily="18" charset="0"/>
              </a:rPr>
              <a:t>, dar-lhes novo sentido e principalmente fazer com que deixem de ser marcadores da desigualdade.</a:t>
            </a:r>
            <a:endParaRPr lang="pt-BR" sz="3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88013" y="333375"/>
            <a:ext cx="3455987" cy="6477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Homofobia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35038" y="1125538"/>
            <a:ext cx="8208962" cy="5327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Definição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   Medo, aversão, hostilidade aos não-heterossexuais</a:t>
            </a: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Subproduto do sexismo (diferenças entre os sexos transformadas em hierarquia e desigualdade)</a:t>
            </a:r>
          </a:p>
          <a:p>
            <a:pPr marL="0" indent="0">
              <a:buNone/>
            </a:pPr>
            <a:endParaRPr lang="pt-BR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Afeta todo mundo, inclusive </a:t>
            </a:r>
            <a:r>
              <a:rPr lang="pt-BR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heterossexuais</a:t>
            </a: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Disseminada no cotidiano – desde as interações pessoais até as instituições</a:t>
            </a:r>
          </a:p>
          <a:p>
            <a:pPr marL="0" indent="0">
              <a:buNone/>
            </a:pPr>
            <a:endParaRPr lang="pt-BR" dirty="0" smtClean="0">
              <a:solidFill>
                <a:srgbClr val="00660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Fenômeno complexo que requer uma atitude ética de repúdio à desvalorização do outro.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Pessoas </a:t>
            </a:r>
            <a:r>
              <a:rPr lang="pt-BR" dirty="0" err="1" smtClean="0">
                <a:latin typeface="Palatino Linotype" pitchFamily="18" charset="0"/>
              </a:rPr>
              <a:t>trans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Nas identidades femininas, existem as </a:t>
            </a: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travestis </a:t>
            </a: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e as 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mulheres transexuais</a:t>
            </a:r>
            <a:r>
              <a:rPr lang="pt-BR" dirty="0" smtClean="0">
                <a:latin typeface="Palatino Linotype" pitchFamily="18" charset="0"/>
              </a:rPr>
              <a:t>. </a:t>
            </a: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A diferença é que a primeira de certo modo convive com os polos masculinos (pênis) e femininos (seios, nádegas, ausência de barba) e a segunda rejeita completamente qualquer traço que remeta ao masculino</a:t>
            </a:r>
            <a:r>
              <a:rPr lang="pt-BR" dirty="0" smtClean="0">
                <a:latin typeface="Palatino Linotype" pitchFamily="18" charset="0"/>
              </a:rPr>
              <a:t>.</a:t>
            </a:r>
            <a:endParaRPr lang="pt-B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4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Mas também...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Não existem travestis masculinos (por isso é sempre A travesti). É algo cultural.</a:t>
            </a:r>
          </a:p>
          <a:p>
            <a:pPr>
              <a:buFont typeface="Arial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Cross-</a:t>
            </a:r>
            <a:r>
              <a:rPr lang="pt-BR" dirty="0" err="1" smtClean="0">
                <a:solidFill>
                  <a:srgbClr val="002060"/>
                </a:solidFill>
                <a:latin typeface="Palatino Linotype" pitchFamily="18" charset="0"/>
              </a:rPr>
              <a:t>dresser</a:t>
            </a: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 é alguém que se veste com as vestimentas e adereços </a:t>
            </a:r>
            <a:r>
              <a:rPr lang="pt-BR" i="1" dirty="0" smtClean="0">
                <a:solidFill>
                  <a:srgbClr val="002060"/>
                </a:solidFill>
                <a:latin typeface="Palatino Linotype" pitchFamily="18" charset="0"/>
              </a:rPr>
              <a:t>considerados </a:t>
            </a: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do sexo oposto.</a:t>
            </a:r>
          </a:p>
          <a:p>
            <a:pPr>
              <a:buFont typeface="Arial" charset="0"/>
              <a:buChar char="•"/>
            </a:pP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Drag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queen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 é uma personagem feminina que existe apenas por algum momento, não sendo a identidade real, 24h, daquela pessoa.</a:t>
            </a:r>
          </a:p>
        </p:txBody>
      </p:sp>
    </p:spTree>
    <p:extLst>
      <p:ext uri="{BB962C8B-B14F-4D97-AF65-F5344CB8AC3E}">
        <p14:creationId xmlns:p14="http://schemas.microsoft.com/office/powerpoint/2010/main" val="148087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Palatino Linotype" pitchFamily="18" charset="0"/>
              </a:rPr>
              <a:t>Transgênero</a:t>
            </a:r>
            <a:r>
              <a:rPr lang="pt-BR" dirty="0" smtClean="0">
                <a:latin typeface="Palatino Linotype" pitchFamily="18" charset="0"/>
              </a:rPr>
              <a:t> e </a:t>
            </a:r>
            <a:r>
              <a:rPr lang="pt-BR" dirty="0" err="1" smtClean="0">
                <a:latin typeface="Palatino Linotype" pitchFamily="18" charset="0"/>
              </a:rPr>
              <a:t>Cisgênero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De modo geral,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transgênero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 é um termo que engloba todas as identidades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trans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 (travesti, mulher transexual, homem transexual,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cross-dresser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drag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queen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drag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 king). Politicamente, as travestis e transexuais não gostam e não utilizam este termo.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Cisgênero</a:t>
            </a:r>
            <a:r>
              <a:rPr lang="pt-BR" dirty="0" smtClean="0">
                <a:solidFill>
                  <a:srgbClr val="C00000"/>
                </a:solidFill>
              </a:rPr>
              <a:t> é a pessoa cuja identidade corresponde a seu sexo biológico.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5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ONG de defesa dos direitos LGBT com estratégias de visibilidade e demanda por políticas públicas através de </a:t>
            </a:r>
            <a:r>
              <a:rPr lang="pt-BR" i="1" dirty="0" smtClean="0">
                <a:solidFill>
                  <a:srgbClr val="7030A0"/>
                </a:solidFill>
                <a:latin typeface="Palatino Linotype" pitchFamily="18" charset="0"/>
              </a:rPr>
              <a:t>ações afirmativas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Atua na perspectiva dos Direitos Humanos, de combate ao preconceito e discriminação, incremento da autoestima, de incentivo ao protagonismo (participação política) e visibilidade social e cultural.</a:t>
            </a: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Projetos: prevenção das DST/Aids, formação de professores, produção de material didático</a:t>
            </a:r>
          </a:p>
          <a:p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Busca usar as </a:t>
            </a:r>
            <a:r>
              <a:rPr lang="pt-BR" dirty="0" err="1" smtClean="0">
                <a:solidFill>
                  <a:srgbClr val="006600"/>
                </a:solidFill>
                <a:latin typeface="Palatino Linotype" pitchFamily="18" charset="0"/>
              </a:rPr>
              <a:t>TICs</a:t>
            </a:r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 para formação de redes</a:t>
            </a:r>
            <a:endParaRPr lang="pt-BR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29208" y="490662"/>
            <a:ext cx="3826768" cy="70609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Sobre o Corsa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83" y="436428"/>
            <a:ext cx="2254573" cy="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Podemos pensar em...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784976" cy="5544616"/>
          </a:xfrm>
        </p:spPr>
        <p:txBody>
          <a:bodyPr>
            <a:normAutofit/>
          </a:bodyPr>
          <a:lstStyle/>
          <a:p>
            <a:r>
              <a:rPr lang="pt-BR" sz="3400" dirty="0" smtClean="0">
                <a:solidFill>
                  <a:srgbClr val="0070C0"/>
                </a:solidFill>
                <a:latin typeface="Palatino Linotype" pitchFamily="18" charset="0"/>
              </a:rPr>
              <a:t>Como promover uma cultura da paz em que o </a:t>
            </a:r>
            <a:r>
              <a:rPr lang="pt-BR" sz="3400" b="1" dirty="0" smtClean="0">
                <a:solidFill>
                  <a:srgbClr val="0070C0"/>
                </a:solidFill>
                <a:latin typeface="Palatino Linotype" pitchFamily="18" charset="0"/>
              </a:rPr>
              <a:t>RESPEITO </a:t>
            </a:r>
            <a:r>
              <a:rPr lang="pt-BR" sz="3400" dirty="0" smtClean="0">
                <a:solidFill>
                  <a:srgbClr val="0070C0"/>
                </a:solidFill>
                <a:latin typeface="Palatino Linotype" pitchFamily="18" charset="0"/>
              </a:rPr>
              <a:t>às diferenças é o item primordial?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algn="ctr"/>
            <a:r>
              <a:rPr lang="pt-BR" sz="3400" b="1" i="1" dirty="0" smtClean="0">
                <a:solidFill>
                  <a:srgbClr val="C00000"/>
                </a:solidFill>
                <a:latin typeface="Palatino Linotype" pitchFamily="18" charset="0"/>
              </a:rPr>
              <a:t>Sensibilizar / alargar / educar o olhar para as e os outros diferentes de mim</a:t>
            </a:r>
            <a:endParaRPr lang="pt-BR" sz="3400" b="1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pt-BR" dirty="0" smtClean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9900"/>
                </a:solidFill>
                <a:latin typeface="Palatino Linotype" pitchFamily="18" charset="0"/>
              </a:rPr>
              <a:t>A ser pensado no planejamento pedagógico</a:t>
            </a:r>
            <a:endParaRPr lang="pt-BR" dirty="0">
              <a:solidFill>
                <a:srgbClr val="0099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iz\Pictures\wedding_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49325"/>
            <a:ext cx="246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vidaderecemcasada.files.wordpress.com/2010/01/500376711_ead2445f5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67295"/>
            <a:ext cx="295433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papofoda.com.br/wp-content/uploads/2012/03/famili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789363"/>
            <a:ext cx="24590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http://novotempo.com/tiaceceu/files/2010/09/Brincando-de-arte_-ca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21138"/>
            <a:ext cx="2665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uiz\Pictures\NY 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6"/>
            <a:ext cx="37671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53219"/>
            <a:ext cx="329565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 descr="http://1.bp.blogspot.com/-YSqWbLkt9UQ/T04wWeAZCUI/AAAAAAAADC4/okzQ4vLmbn0/s1600/casal_g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5712"/>
            <a:ext cx="2781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www.abril.com.br/imagem/casal-lesbicas-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377666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20852" y="2924944"/>
            <a:ext cx="5823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70C0"/>
                </a:solidFill>
                <a:latin typeface="Palatino Linotype" pitchFamily="18" charset="0"/>
              </a:rPr>
              <a:t>Novas/outras imagens</a:t>
            </a:r>
            <a:endParaRPr lang="pt-BR" sz="44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Mídia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Nos veículos de comunicação atuais, vemos tanto situações que reiteram o padrão heteronormatividade quanto outras que propõem uma visão mais arejada.</a:t>
            </a:r>
          </a:p>
          <a:p>
            <a:r>
              <a:rPr lang="pt-BR" dirty="0" smtClean="0">
                <a:latin typeface="Palatino Linotype" pitchFamily="18" charset="0"/>
              </a:rPr>
              <a:t>Exemplos:</a:t>
            </a:r>
          </a:p>
          <a:p>
            <a:pPr marL="0" indent="0">
              <a:buNone/>
            </a:pPr>
            <a:r>
              <a:rPr lang="pt-BR" dirty="0"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Anúncios que veiculam papéis que são 	desempenhados pelos dois sexos</a:t>
            </a:r>
          </a:p>
          <a:p>
            <a:pPr lvl="1"/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Mas também os de cerveja que fazem da mulher um objeto de desejo, a prática de esporte associada sempre ao homem, produtos do lar só para mulheres, etc.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Educar para uma postura crítica em relação à mídia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83357"/>
            <a:ext cx="8568952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Interface entre educação e comunicação 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–</a:t>
            </a:r>
            <a:b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 </a:t>
            </a:r>
            <a:r>
              <a:rPr lang="pt-BR" dirty="0" err="1" smtClean="0">
                <a:solidFill>
                  <a:srgbClr val="0070C0"/>
                </a:solidFill>
                <a:latin typeface="Palatino Linotype" pitchFamily="18" charset="0"/>
              </a:rPr>
              <a:t>educomunicação</a:t>
            </a:r>
            <a:endParaRPr lang="pt-BR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Mudanças coletivas só ocorrem se forem </a:t>
            </a:r>
            <a:r>
              <a:rPr lang="pt-BR" dirty="0">
                <a:solidFill>
                  <a:srgbClr val="C00000"/>
                </a:solidFill>
                <a:latin typeface="Palatino Linotype" pitchFamily="18" charset="0"/>
              </a:rPr>
              <a:t>resultado de </a:t>
            </a: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processos </a:t>
            </a:r>
            <a:r>
              <a:rPr lang="pt-BR" dirty="0">
                <a:solidFill>
                  <a:srgbClr val="C00000"/>
                </a:solidFill>
                <a:latin typeface="Palatino Linotype" pitchFamily="18" charset="0"/>
              </a:rPr>
              <a:t>de </a:t>
            </a:r>
            <a:r>
              <a:rPr lang="pt-BR" dirty="0">
                <a:solidFill>
                  <a:srgbClr val="006600"/>
                </a:solidFill>
                <a:latin typeface="Palatino Linotype" pitchFamily="18" charset="0"/>
              </a:rPr>
              <a:t>autodeterminação</a:t>
            </a:r>
            <a:r>
              <a:rPr lang="pt-BR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e </a:t>
            </a:r>
            <a:r>
              <a:rPr lang="pt-BR" dirty="0">
                <a:solidFill>
                  <a:srgbClr val="C00000"/>
                </a:solidFill>
                <a:latin typeface="Palatino Linotype" pitchFamily="18" charset="0"/>
              </a:rPr>
              <a:t>não o reflexo </a:t>
            </a: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de </a:t>
            </a:r>
            <a:r>
              <a:rPr lang="pt-BR" dirty="0">
                <a:solidFill>
                  <a:srgbClr val="C00000"/>
                </a:solidFill>
                <a:latin typeface="Palatino Linotype" pitchFamily="18" charset="0"/>
              </a:rPr>
              <a:t>uma ação </a:t>
            </a: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externa. A comunicação possui ferramentas que podem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aprimorar as funções democratizantes</a:t>
            </a: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: o diálogo.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648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Palatino Linotype" pitchFamily="18" charset="0"/>
              </a:rPr>
              <a:t>Desafios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Lidar com a mídia requer: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alfabetização digital</a:t>
            </a:r>
            <a:b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inserir-se nas redes sociais</a:t>
            </a: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/>
            </a:r>
            <a:b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latin typeface="Palatino Linotype" pitchFamily="18" charset="0"/>
              </a:rPr>
              <a:t>descobrir novas </a:t>
            </a:r>
            <a:r>
              <a:rPr lang="pt-BR" dirty="0">
                <a:latin typeface="Palatino Linotype" pitchFamily="18" charset="0"/>
              </a:rPr>
              <a:t>formas de </a:t>
            </a:r>
            <a:r>
              <a:rPr lang="pt-BR" dirty="0" smtClean="0">
                <a:latin typeface="Palatino Linotype" pitchFamily="18" charset="0"/>
              </a:rPr>
              <a:t>socialização, 	de mobilização </a:t>
            </a:r>
            <a:r>
              <a:rPr lang="pt-BR" dirty="0">
                <a:latin typeface="Palatino Linotype" pitchFamily="18" charset="0"/>
              </a:rPr>
              <a:t>e </a:t>
            </a:r>
            <a:r>
              <a:rPr lang="pt-BR" dirty="0" smtClean="0">
                <a:latin typeface="Palatino Linotype" pitchFamily="18" charset="0"/>
              </a:rPr>
              <a:t>de luta.</a:t>
            </a: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Não apenas consumir informação mas também produzi-la.</a:t>
            </a:r>
          </a:p>
          <a:p>
            <a:endParaRPr lang="pt-BR" dirty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Importância da leitura: o que lemos? O que nossos alunos leem?</a:t>
            </a:r>
            <a:endParaRPr lang="pt-BR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71691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“A 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alegria não chega apenas </a:t>
            </a:r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quando encontramos algo, ela também faz 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parte do </a:t>
            </a:r>
            <a:r>
              <a:rPr lang="pt-BR" sz="3600" b="1" i="1" dirty="0">
                <a:solidFill>
                  <a:srgbClr val="C00000"/>
                </a:solidFill>
                <a:latin typeface="Palatino Linotype" pitchFamily="18" charset="0"/>
              </a:rPr>
              <a:t>processo da busca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. E ensinar e aprender não pode dar-se fora da procura, </a:t>
            </a:r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da beleza e 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da alegria</a:t>
            </a:r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.”</a:t>
            </a:r>
          </a:p>
          <a:p>
            <a:pPr algn="r"/>
            <a:endParaRPr lang="pt-BR" sz="3600" dirty="0">
              <a:solidFill>
                <a:srgbClr val="002060"/>
              </a:solidFill>
              <a:latin typeface="Palatino Linotype" pitchFamily="18" charset="0"/>
            </a:endParaRPr>
          </a:p>
          <a:p>
            <a:pPr algn="r"/>
            <a:r>
              <a:rPr lang="pt-BR" sz="3600" dirty="0" smtClean="0">
                <a:solidFill>
                  <a:srgbClr val="009900"/>
                </a:solidFill>
                <a:latin typeface="Palatino Linotype" pitchFamily="18" charset="0"/>
              </a:rPr>
              <a:t>Paulo Freire</a:t>
            </a:r>
          </a:p>
        </p:txBody>
      </p:sp>
      <p:pic>
        <p:nvPicPr>
          <p:cNvPr id="2050" name="Picture 2" descr="http://revistaescola.abril.com.br/img/historia/022-paulo-fre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781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854075"/>
          </a:xfrm>
        </p:spPr>
        <p:txBody>
          <a:bodyPr>
            <a:normAutofit/>
          </a:bodyPr>
          <a:lstStyle/>
          <a:p>
            <a:pPr algn="ctr"/>
            <a:r>
              <a:rPr lang="pt-BR" sz="4800" b="1" i="1" dirty="0" smtClean="0">
                <a:solidFill>
                  <a:srgbClr val="FF0000"/>
                </a:solidFill>
                <a:latin typeface="Palatino Linotype" pitchFamily="18" charset="0"/>
              </a:rPr>
              <a:t>L U L A   R A M I R E 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28800"/>
            <a:ext cx="7416800" cy="491522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pt-BR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	</a:t>
            </a:r>
            <a:r>
              <a:rPr lang="pt-BR" sz="3600" b="1" dirty="0" smtClean="0">
                <a:solidFill>
                  <a:srgbClr val="0070C0"/>
                </a:solidFill>
                <a:latin typeface="Palatino Linotype" pitchFamily="18" charset="0"/>
              </a:rPr>
              <a:t>lularamires@terra.com.br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pt-BR" dirty="0" smtClean="0">
              <a:solidFill>
                <a:schemeClr val="hlink"/>
              </a:solidFill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Fones: 3773 5514</a:t>
            </a:r>
            <a:b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</a:b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97171 5055 (Vivo e </a:t>
            </a:r>
            <a:r>
              <a:rPr lang="pt-BR" b="1" dirty="0" err="1" smtClean="0">
                <a:solidFill>
                  <a:srgbClr val="674D27"/>
                </a:solidFill>
                <a:latin typeface="Palatino Linotype" pitchFamily="18" charset="0"/>
              </a:rPr>
              <a:t>Whats</a:t>
            </a: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)</a:t>
            </a:r>
            <a:b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</a:b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98564 7627 (Tim)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pt-BR" dirty="0" smtClean="0">
              <a:solidFill>
                <a:srgbClr val="FFCCCC"/>
              </a:solidFill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dirty="0" err="1" smtClean="0">
                <a:solidFill>
                  <a:srgbClr val="00B050"/>
                </a:solidFill>
                <a:latin typeface="Palatino Linotype" pitchFamily="18" charset="0"/>
              </a:rPr>
              <a:t>Facebook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: Lula Ramires</a:t>
            </a:r>
            <a:endParaRPr lang="pt-BR" sz="36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b="1" dirty="0" smtClean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00223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A democratização no acesso à educação é um dos efeitos da Revolução Francesa</a:t>
            </a:r>
            <a:endParaRPr lang="pt-BR" dirty="0">
              <a:solidFill>
                <a:srgbClr val="CC3399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Surge a escola como prédio, com salas, lousa e carteiras</a:t>
            </a:r>
          </a:p>
          <a:p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Uniforme – não só a vestimenta, mas os comportamentos, a maneira de pensar e agir</a:t>
            </a:r>
          </a:p>
          <a:p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Objetivos principais – ensinar a língua materna – criar uma identidade nacional</a:t>
            </a:r>
          </a:p>
        </p:txBody>
      </p:sp>
    </p:spTree>
    <p:extLst>
      <p:ext uri="{BB962C8B-B14F-4D97-AF65-F5344CB8AC3E}">
        <p14:creationId xmlns:p14="http://schemas.microsoft.com/office/powerpoint/2010/main" val="414186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No Brasil...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900" dirty="0" smtClean="0">
                <a:solidFill>
                  <a:srgbClr val="FF0000"/>
                </a:solidFill>
                <a:latin typeface="Palatino Linotype" pitchFamily="18" charset="0"/>
              </a:rPr>
              <a:t>No século XIX, as escolas são poucas e frequentadas apenas pelos filhos da elite.</a:t>
            </a:r>
          </a:p>
          <a:p>
            <a:endParaRPr lang="pt-BR" sz="2900" dirty="0" smtClean="0">
              <a:latin typeface="Palatino Linotype" pitchFamily="18" charset="0"/>
            </a:endParaRPr>
          </a:p>
          <a:p>
            <a:pPr algn="just"/>
            <a:r>
              <a:rPr lang="pt-BR" sz="2900" dirty="0" smtClean="0">
                <a:solidFill>
                  <a:srgbClr val="008000"/>
                </a:solidFill>
                <a:latin typeface="Palatino Linotype" pitchFamily="18" charset="0"/>
              </a:rPr>
              <a:t>Nas primeiras décadas do séc. XX, no Estado de São Paulo, cerca de metade das crianças frequentavam o primário.</a:t>
            </a:r>
          </a:p>
          <a:p>
            <a:endParaRPr lang="pt-BR" sz="2900" dirty="0" smtClean="0">
              <a:latin typeface="Palatino Linotype" pitchFamily="18" charset="0"/>
            </a:endParaRPr>
          </a:p>
          <a:p>
            <a:pPr algn="just"/>
            <a:r>
              <a:rPr lang="pt-BR" sz="2900" dirty="0" smtClean="0">
                <a:solidFill>
                  <a:srgbClr val="002060"/>
                </a:solidFill>
                <a:latin typeface="Palatino Linotype" pitchFamily="18" charset="0"/>
              </a:rPr>
              <a:t>Em 1932, havia na cidade de São Paulo apenas 2 ginásios públicos. Os demais eram privados e só seguiam os estudos os filhos das famílias ricas. Poucos chegavam ao secundário (Clássico, Científico). Menos ainda, à universidade.</a:t>
            </a:r>
            <a:endParaRPr lang="pt-BR" sz="29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Tradicionalmente, aprender era...</a:t>
            </a:r>
            <a:endParaRPr lang="pt-BR" dirty="0">
              <a:solidFill>
                <a:srgbClr val="CC3399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Absorver conteúdos e desenvolver habilidades envolvendo ou apenas voltadas para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A249"/>
                </a:solidFill>
                <a:latin typeface="Palatino Linotype" pitchFamily="18" charset="0"/>
              </a:rPr>
              <a:t>o aspecto cognitivo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a inteligência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a percepção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o raciocínio lógico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96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Só muito recentemente destacou-se um novo elemento: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a afetividade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Para </a:t>
            </a:r>
            <a:r>
              <a:rPr lang="pt-BR" i="1" dirty="0" smtClean="0">
                <a:solidFill>
                  <a:srgbClr val="00B050"/>
                </a:solidFill>
                <a:latin typeface="Palatino Linotype" pitchFamily="18" charset="0"/>
              </a:rPr>
              <a:t>promover/facilitar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 a aprendizagem</a:t>
            </a:r>
          </a:p>
          <a:p>
            <a:r>
              <a:rPr lang="pt-BR" i="1" dirty="0" smtClean="0">
                <a:solidFill>
                  <a:srgbClr val="0070C0"/>
                </a:solidFill>
                <a:latin typeface="Palatino Linotype" pitchFamily="18" charset="0"/>
              </a:rPr>
              <a:t>Construir conhecimentos</a:t>
            </a: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Foco no processo e não apenas no produto</a:t>
            </a:r>
          </a:p>
          <a:p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O elemento principal passa a ser o(a) educando(a) e não o(a) educador(a)</a:t>
            </a:r>
            <a:endParaRPr lang="pt-BR" dirty="0">
              <a:solidFill>
                <a:srgbClr val="9C5106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458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Educação para o século XXI:</a:t>
            </a:r>
            <a:b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os pilares da UNESCO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028" name="Picture 4" descr="http://static.wixstatic.com/media/e6dab0_2b37dfd590a34948b001cdcbfe83a4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2547"/>
            <a:ext cx="6199543" cy="46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5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Palatino Linotype" pitchFamily="18" charset="0"/>
              </a:rPr>
              <a:t>Aprender a </a:t>
            </a:r>
            <a:r>
              <a:rPr lang="pt-BR" b="1" dirty="0" smtClean="0">
                <a:solidFill>
                  <a:srgbClr val="002060"/>
                </a:solidFill>
                <a:latin typeface="Palatino Linotype" pitchFamily="18" charset="0"/>
              </a:rPr>
              <a:t>conhecer</a:t>
            </a:r>
            <a:endParaRPr lang="pt-BR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Adquirir conhecimento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Desenvolver o raciocínio lógico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Ter pensamento crítico, autônomo e reflexivo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Despertar a vontade de saber e pesquisar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Mergulhar no universo da cultura: local, regional, nacional, universal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35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1069</Words>
  <Application>Microsoft Office PowerPoint</Application>
  <PresentationFormat>Apresentação na tela (4:3)</PresentationFormat>
  <Paragraphs>215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 democratização no acesso à educação é um dos efeitos da Revolução Francesa</vt:lpstr>
      <vt:lpstr>No Brasil...</vt:lpstr>
      <vt:lpstr>Tradicionalmente, aprender era...</vt:lpstr>
      <vt:lpstr>Só muito recentemente destacou-se um novo elemento:</vt:lpstr>
      <vt:lpstr>Educação para o século XXI: os pilares da UNESCO</vt:lpstr>
      <vt:lpstr>Aprender a conhecer</vt:lpstr>
      <vt:lpstr>Aprender a fazer</vt:lpstr>
      <vt:lpstr>Aprender a ser</vt:lpstr>
      <vt:lpstr>Apresentação do PowerPoint</vt:lpstr>
      <vt:lpstr>Aprender a conviver</vt:lpstr>
      <vt:lpstr>  “O que fez a espécie humana   sobreviver não foi apenas a inteligência, mas a nossa capacidade de produzir diversidade. Essa diversidade está sendo negada nos dias de hoje por um sistema que escolhe apenas por razões de lucro e facilidade de sucesso.”    Mia Couto</vt:lpstr>
      <vt:lpstr>As diferenças podem ser vistas como...</vt:lpstr>
      <vt:lpstr>Apresentação do PowerPoint</vt:lpstr>
      <vt:lpstr>Apresentação do PowerPoint</vt:lpstr>
      <vt:lpstr>Diferenças que se tornam desigualdades e que são naturalizadas</vt:lpstr>
      <vt:lpstr>Apresentação do PowerPoint</vt:lpstr>
      <vt:lpstr>Apresentação do PowerPoint</vt:lpstr>
      <vt:lpstr>Apresentação do PowerPoint</vt:lpstr>
      <vt:lpstr>Apresentação do PowerPoint</vt:lpstr>
      <vt:lpstr>3 conceitos fundamentais</vt:lpstr>
      <vt:lpstr>Apresentação do PowerPoint</vt:lpstr>
      <vt:lpstr>Heteronormatividade</vt:lpstr>
      <vt:lpstr>Homofobia</vt:lpstr>
      <vt:lpstr>Pessoas trans</vt:lpstr>
      <vt:lpstr>Mas também...</vt:lpstr>
      <vt:lpstr>Transgênero e Cisgênero</vt:lpstr>
      <vt:lpstr>Podemos pensar em...</vt:lpstr>
      <vt:lpstr>Apresentação do PowerPoint</vt:lpstr>
      <vt:lpstr>Apresentação do PowerPoint</vt:lpstr>
      <vt:lpstr>Mídia</vt:lpstr>
      <vt:lpstr>Educar para uma postura crítica em relação à mídia</vt:lpstr>
      <vt:lpstr>Desafios</vt:lpstr>
      <vt:lpstr>Apresentação do PowerPoint</vt:lpstr>
      <vt:lpstr>Apresentação do PowerPoint</vt:lpstr>
      <vt:lpstr>L U L A   R A M I R E S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Elisabete</dc:creator>
  <cp:lastModifiedBy>LULA</cp:lastModifiedBy>
  <cp:revision>402</cp:revision>
  <dcterms:created xsi:type="dcterms:W3CDTF">2011-10-16T17:56:34Z</dcterms:created>
  <dcterms:modified xsi:type="dcterms:W3CDTF">2016-10-20T03:35:38Z</dcterms:modified>
</cp:coreProperties>
</file>