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59" r:id="rId6"/>
    <p:sldId id="260" r:id="rId7"/>
    <p:sldId id="261" r:id="rId8"/>
    <p:sldId id="262" r:id="rId9"/>
    <p:sldId id="263" r:id="rId10"/>
    <p:sldId id="264" r:id="rId11"/>
    <p:sldId id="278" r:id="rId12"/>
    <p:sldId id="265" r:id="rId13"/>
    <p:sldId id="267" r:id="rId14"/>
    <p:sldId id="268" r:id="rId15"/>
    <p:sldId id="269" r:id="rId16"/>
    <p:sldId id="270" r:id="rId17"/>
    <p:sldId id="271" r:id="rId18"/>
    <p:sldId id="299" r:id="rId19"/>
    <p:sldId id="272" r:id="rId20"/>
    <p:sldId id="273" r:id="rId21"/>
    <p:sldId id="274" r:id="rId22"/>
    <p:sldId id="275" r:id="rId23"/>
    <p:sldId id="276" r:id="rId24"/>
    <p:sldId id="277" r:id="rId25"/>
    <p:sldId id="279" r:id="rId26"/>
    <p:sldId id="280" r:id="rId27"/>
    <p:sldId id="281" r:id="rId28"/>
    <p:sldId id="282" r:id="rId29"/>
    <p:sldId id="300" r:id="rId30"/>
    <p:sldId id="285" r:id="rId31"/>
    <p:sldId id="286" r:id="rId32"/>
    <p:sldId id="287" r:id="rId33"/>
    <p:sldId id="288" r:id="rId34"/>
    <p:sldId id="289" r:id="rId35"/>
    <p:sldId id="284" r:id="rId36"/>
    <p:sldId id="290" r:id="rId37"/>
    <p:sldId id="291" r:id="rId38"/>
    <p:sldId id="292" r:id="rId39"/>
    <p:sldId id="293" r:id="rId40"/>
    <p:sldId id="294" r:id="rId41"/>
    <p:sldId id="295" r:id="rId42"/>
    <p:sldId id="296" r:id="rId43"/>
    <p:sldId id="297" r:id="rId44"/>
    <p:sldId id="298" r:id="rId4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7" autoAdjust="0"/>
    <p:restoredTop sz="94660"/>
  </p:normalViewPr>
  <p:slideViewPr>
    <p:cSldViewPr snapToGrid="0">
      <p:cViewPr varScale="1">
        <p:scale>
          <a:sx n="86" d="100"/>
          <a:sy n="86" d="100"/>
        </p:scale>
        <p:origin x="114"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18C92496-85A8-46B2-8070-2D4F619969DC}" type="datetimeFigureOut">
              <a:rPr lang="pt-BR" smtClean="0"/>
              <a:t>20/10/2016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1DD4AA9-7C32-44AD-AF6C-33B78B3FA2EE}" type="slidenum">
              <a:rPr lang="pt-BR" smtClean="0"/>
              <a:t>‹nº›</a:t>
            </a:fld>
            <a:endParaRPr lang="pt-BR"/>
          </a:p>
        </p:txBody>
      </p:sp>
    </p:spTree>
    <p:extLst>
      <p:ext uri="{BB962C8B-B14F-4D97-AF65-F5344CB8AC3E}">
        <p14:creationId xmlns:p14="http://schemas.microsoft.com/office/powerpoint/2010/main" val="3092317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8C92496-85A8-46B2-8070-2D4F619969DC}" type="datetimeFigureOut">
              <a:rPr lang="pt-BR" smtClean="0"/>
              <a:t>20/10/2016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1DD4AA9-7C32-44AD-AF6C-33B78B3FA2EE}" type="slidenum">
              <a:rPr lang="pt-BR" smtClean="0"/>
              <a:t>‹nº›</a:t>
            </a:fld>
            <a:endParaRPr lang="pt-BR"/>
          </a:p>
        </p:txBody>
      </p:sp>
    </p:spTree>
    <p:extLst>
      <p:ext uri="{BB962C8B-B14F-4D97-AF65-F5344CB8AC3E}">
        <p14:creationId xmlns:p14="http://schemas.microsoft.com/office/powerpoint/2010/main" val="1783386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8C92496-85A8-46B2-8070-2D4F619969DC}" type="datetimeFigureOut">
              <a:rPr lang="pt-BR" smtClean="0"/>
              <a:t>20/10/2016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1DD4AA9-7C32-44AD-AF6C-33B78B3FA2EE}" type="slidenum">
              <a:rPr lang="pt-BR" smtClean="0"/>
              <a:t>‹nº›</a:t>
            </a:fld>
            <a:endParaRPr lang="pt-BR"/>
          </a:p>
        </p:txBody>
      </p:sp>
    </p:spTree>
    <p:extLst>
      <p:ext uri="{BB962C8B-B14F-4D97-AF65-F5344CB8AC3E}">
        <p14:creationId xmlns:p14="http://schemas.microsoft.com/office/powerpoint/2010/main" val="3876857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8C92496-85A8-46B2-8070-2D4F619969DC}" type="datetimeFigureOut">
              <a:rPr lang="pt-BR" smtClean="0"/>
              <a:t>20/10/2016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1DD4AA9-7C32-44AD-AF6C-33B78B3FA2EE}" type="slidenum">
              <a:rPr lang="pt-BR" smtClean="0"/>
              <a:t>‹nº›</a:t>
            </a:fld>
            <a:endParaRPr lang="pt-BR"/>
          </a:p>
        </p:txBody>
      </p:sp>
    </p:spTree>
    <p:extLst>
      <p:ext uri="{BB962C8B-B14F-4D97-AF65-F5344CB8AC3E}">
        <p14:creationId xmlns:p14="http://schemas.microsoft.com/office/powerpoint/2010/main" val="69686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18C92496-85A8-46B2-8070-2D4F619969DC}" type="datetimeFigureOut">
              <a:rPr lang="pt-BR" smtClean="0"/>
              <a:t>20/10/2016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1DD4AA9-7C32-44AD-AF6C-33B78B3FA2EE}" type="slidenum">
              <a:rPr lang="pt-BR" smtClean="0"/>
              <a:t>‹nº›</a:t>
            </a:fld>
            <a:endParaRPr lang="pt-BR"/>
          </a:p>
        </p:txBody>
      </p:sp>
    </p:spTree>
    <p:extLst>
      <p:ext uri="{BB962C8B-B14F-4D97-AF65-F5344CB8AC3E}">
        <p14:creationId xmlns:p14="http://schemas.microsoft.com/office/powerpoint/2010/main" val="1932890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8C92496-85A8-46B2-8070-2D4F619969DC}" type="datetimeFigureOut">
              <a:rPr lang="pt-BR" smtClean="0"/>
              <a:t>20/10/2016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1DD4AA9-7C32-44AD-AF6C-33B78B3FA2EE}" type="slidenum">
              <a:rPr lang="pt-BR" smtClean="0"/>
              <a:t>‹nº›</a:t>
            </a:fld>
            <a:endParaRPr lang="pt-BR"/>
          </a:p>
        </p:txBody>
      </p:sp>
    </p:spTree>
    <p:extLst>
      <p:ext uri="{BB962C8B-B14F-4D97-AF65-F5344CB8AC3E}">
        <p14:creationId xmlns:p14="http://schemas.microsoft.com/office/powerpoint/2010/main" val="2702285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8C92496-85A8-46B2-8070-2D4F619969DC}" type="datetimeFigureOut">
              <a:rPr lang="pt-BR" smtClean="0"/>
              <a:t>20/10/2016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B1DD4AA9-7C32-44AD-AF6C-33B78B3FA2EE}" type="slidenum">
              <a:rPr lang="pt-BR" smtClean="0"/>
              <a:t>‹nº›</a:t>
            </a:fld>
            <a:endParaRPr lang="pt-BR"/>
          </a:p>
        </p:txBody>
      </p:sp>
    </p:spTree>
    <p:extLst>
      <p:ext uri="{BB962C8B-B14F-4D97-AF65-F5344CB8AC3E}">
        <p14:creationId xmlns:p14="http://schemas.microsoft.com/office/powerpoint/2010/main" val="1194376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18C92496-85A8-46B2-8070-2D4F619969DC}" type="datetimeFigureOut">
              <a:rPr lang="pt-BR" smtClean="0"/>
              <a:t>20/10/2016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1DD4AA9-7C32-44AD-AF6C-33B78B3FA2EE}" type="slidenum">
              <a:rPr lang="pt-BR" smtClean="0"/>
              <a:t>‹nº›</a:t>
            </a:fld>
            <a:endParaRPr lang="pt-BR"/>
          </a:p>
        </p:txBody>
      </p:sp>
    </p:spTree>
    <p:extLst>
      <p:ext uri="{BB962C8B-B14F-4D97-AF65-F5344CB8AC3E}">
        <p14:creationId xmlns:p14="http://schemas.microsoft.com/office/powerpoint/2010/main" val="2311637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8C92496-85A8-46B2-8070-2D4F619969DC}" type="datetimeFigureOut">
              <a:rPr lang="pt-BR" smtClean="0"/>
              <a:t>20/10/2016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B1DD4AA9-7C32-44AD-AF6C-33B78B3FA2EE}" type="slidenum">
              <a:rPr lang="pt-BR" smtClean="0"/>
              <a:t>‹nº›</a:t>
            </a:fld>
            <a:endParaRPr lang="pt-BR"/>
          </a:p>
        </p:txBody>
      </p:sp>
    </p:spTree>
    <p:extLst>
      <p:ext uri="{BB962C8B-B14F-4D97-AF65-F5344CB8AC3E}">
        <p14:creationId xmlns:p14="http://schemas.microsoft.com/office/powerpoint/2010/main" val="3489387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18C92496-85A8-46B2-8070-2D4F619969DC}" type="datetimeFigureOut">
              <a:rPr lang="pt-BR" smtClean="0"/>
              <a:t>20/10/2016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1DD4AA9-7C32-44AD-AF6C-33B78B3FA2EE}" type="slidenum">
              <a:rPr lang="pt-BR" smtClean="0"/>
              <a:t>‹nº›</a:t>
            </a:fld>
            <a:endParaRPr lang="pt-BR"/>
          </a:p>
        </p:txBody>
      </p:sp>
    </p:spTree>
    <p:extLst>
      <p:ext uri="{BB962C8B-B14F-4D97-AF65-F5344CB8AC3E}">
        <p14:creationId xmlns:p14="http://schemas.microsoft.com/office/powerpoint/2010/main" val="2488225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18C92496-85A8-46B2-8070-2D4F619969DC}" type="datetimeFigureOut">
              <a:rPr lang="pt-BR" smtClean="0"/>
              <a:t>20/10/2016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1DD4AA9-7C32-44AD-AF6C-33B78B3FA2EE}" type="slidenum">
              <a:rPr lang="pt-BR" smtClean="0"/>
              <a:t>‹nº›</a:t>
            </a:fld>
            <a:endParaRPr lang="pt-BR"/>
          </a:p>
        </p:txBody>
      </p:sp>
    </p:spTree>
    <p:extLst>
      <p:ext uri="{BB962C8B-B14F-4D97-AF65-F5344CB8AC3E}">
        <p14:creationId xmlns:p14="http://schemas.microsoft.com/office/powerpoint/2010/main" val="1089444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92496-85A8-46B2-8070-2D4F619969DC}" type="datetimeFigureOut">
              <a:rPr lang="pt-BR" smtClean="0"/>
              <a:t>20/10/2016</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D4AA9-7C32-44AD-AF6C-33B78B3FA2EE}" type="slidenum">
              <a:rPr lang="pt-BR" smtClean="0"/>
              <a:t>‹nº›</a:t>
            </a:fld>
            <a:endParaRPr lang="pt-BR"/>
          </a:p>
        </p:txBody>
      </p:sp>
    </p:spTree>
    <p:extLst>
      <p:ext uri="{BB962C8B-B14F-4D97-AF65-F5344CB8AC3E}">
        <p14:creationId xmlns:p14="http://schemas.microsoft.com/office/powerpoint/2010/main" val="3732581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rpUnNyE8ztU" TargetMode="External"/><Relationship Id="rId2" Type="http://schemas.openxmlformats.org/officeDocument/2006/relationships/slideLayout" Target="../slideLayouts/slideLayout2.xml"/><Relationship Id="rId1" Type="http://schemas.openxmlformats.org/officeDocument/2006/relationships/video" Target="https://www.youtube.com/embed/rpUnNyE8ztU" TargetMode="External"/><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9129" y="16039"/>
            <a:ext cx="6991815" cy="6851417"/>
          </a:xfrm>
          <a:prstGeom prst="rect">
            <a:avLst/>
          </a:prstGeom>
        </p:spPr>
      </p:pic>
      <p:sp>
        <p:nvSpPr>
          <p:cNvPr id="2" name="Título 1"/>
          <p:cNvSpPr>
            <a:spLocks noGrp="1"/>
          </p:cNvSpPr>
          <p:nvPr>
            <p:ph type="ctrTitle"/>
          </p:nvPr>
        </p:nvSpPr>
        <p:spPr>
          <a:xfrm>
            <a:off x="323385" y="1122363"/>
            <a:ext cx="4638909" cy="3460788"/>
          </a:xfrm>
        </p:spPr>
        <p:txBody>
          <a:bodyPr>
            <a:noAutofit/>
          </a:bodyPr>
          <a:lstStyle/>
          <a:p>
            <a:pPr algn="r"/>
            <a:r>
              <a:rPr lang="pt-BR" sz="5000" dirty="0"/>
              <a:t>O avanço do </a:t>
            </a:r>
            <a:r>
              <a:rPr lang="pt-BR" sz="5000" dirty="0" smtClean="0"/>
              <a:t/>
            </a:r>
            <a:br>
              <a:rPr lang="pt-BR" sz="5000" dirty="0" smtClean="0"/>
            </a:br>
            <a:r>
              <a:rPr lang="pt-BR" sz="5000" dirty="0" smtClean="0"/>
              <a:t>conservadorismo </a:t>
            </a:r>
            <a:br>
              <a:rPr lang="pt-BR" sz="5000" dirty="0" smtClean="0"/>
            </a:br>
            <a:r>
              <a:rPr lang="pt-BR" sz="5000" dirty="0" smtClean="0"/>
              <a:t>no mundo –</a:t>
            </a:r>
            <a:r>
              <a:rPr lang="pt-BR" sz="5000" dirty="0"/>
              <a:t/>
            </a:r>
            <a:br>
              <a:rPr lang="pt-BR" sz="5000" dirty="0"/>
            </a:br>
            <a:r>
              <a:rPr lang="pt-BR" sz="5000" dirty="0"/>
              <a:t>O papel da mídia</a:t>
            </a:r>
          </a:p>
        </p:txBody>
      </p:sp>
      <p:sp>
        <p:nvSpPr>
          <p:cNvPr id="3" name="Subtítulo 2"/>
          <p:cNvSpPr>
            <a:spLocks noGrp="1"/>
          </p:cNvSpPr>
          <p:nvPr>
            <p:ph type="subTitle" idx="1"/>
          </p:nvPr>
        </p:nvSpPr>
        <p:spPr>
          <a:xfrm>
            <a:off x="713680" y="5419685"/>
            <a:ext cx="4248614" cy="1282198"/>
          </a:xfrm>
        </p:spPr>
        <p:txBody>
          <a:bodyPr/>
          <a:lstStyle/>
          <a:p>
            <a:pPr algn="r"/>
            <a:r>
              <a:rPr lang="pt-BR" dirty="0" smtClean="0"/>
              <a:t>Rodrigo Ratier</a:t>
            </a:r>
            <a:br>
              <a:rPr lang="pt-BR" dirty="0" smtClean="0"/>
            </a:br>
            <a:r>
              <a:rPr lang="pt-BR" dirty="0" smtClean="0"/>
              <a:t>doutor em Educação pela USP</a:t>
            </a:r>
            <a:br>
              <a:rPr lang="pt-BR" dirty="0" smtClean="0"/>
            </a:br>
            <a:r>
              <a:rPr lang="pt-BR" dirty="0" smtClean="0"/>
              <a:t>editor executivo de Nova Escola</a:t>
            </a:r>
            <a:endParaRPr lang="pt-BR" dirty="0"/>
          </a:p>
        </p:txBody>
      </p:sp>
    </p:spTree>
    <p:extLst>
      <p:ext uri="{BB962C8B-B14F-4D97-AF65-F5344CB8AC3E}">
        <p14:creationId xmlns:p14="http://schemas.microsoft.com/office/powerpoint/2010/main" val="349808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a:off x="2821253" y="2762908"/>
            <a:ext cx="5352585" cy="4090407"/>
          </a:xfrm>
          <a:prstGeom prst="rect">
            <a:avLst/>
          </a:prstGeom>
        </p:spPr>
      </p:pic>
      <p:sp>
        <p:nvSpPr>
          <p:cNvPr id="2" name="Título 1"/>
          <p:cNvSpPr>
            <a:spLocks noGrp="1"/>
          </p:cNvSpPr>
          <p:nvPr>
            <p:ph type="title"/>
          </p:nvPr>
        </p:nvSpPr>
        <p:spPr/>
        <p:txBody>
          <a:bodyPr/>
          <a:lstStyle/>
          <a:p>
            <a:r>
              <a:rPr lang="pt-BR" dirty="0" smtClean="0"/>
              <a:t>Simbolismos – se bem que...</a:t>
            </a:r>
            <a:endParaRPr lang="pt-BR" dirty="0"/>
          </a:p>
        </p:txBody>
      </p:sp>
      <p:sp>
        <p:nvSpPr>
          <p:cNvPr id="3" name="Espaço Reservado para Conteúdo 2"/>
          <p:cNvSpPr>
            <a:spLocks noGrp="1"/>
          </p:cNvSpPr>
          <p:nvPr>
            <p:ph idx="1"/>
          </p:nvPr>
        </p:nvSpPr>
        <p:spPr>
          <a:xfrm>
            <a:off x="838200" y="1825625"/>
            <a:ext cx="3007659" cy="4481046"/>
          </a:xfrm>
        </p:spPr>
        <p:txBody>
          <a:bodyPr>
            <a:normAutofit/>
          </a:bodyPr>
          <a:lstStyle/>
          <a:p>
            <a:pPr marL="0" indent="0">
              <a:buNone/>
            </a:pPr>
            <a:r>
              <a:rPr lang="pt-BR" dirty="0" smtClean="0"/>
              <a:t>Conservadorismo</a:t>
            </a:r>
          </a:p>
          <a:p>
            <a:r>
              <a:rPr lang="pt-BR" dirty="0" smtClean="0"/>
              <a:t>Estabilidade</a:t>
            </a:r>
          </a:p>
          <a:p>
            <a:r>
              <a:rPr lang="pt-BR" dirty="0"/>
              <a:t>O</a:t>
            </a:r>
            <a:r>
              <a:rPr lang="pt-BR" dirty="0" smtClean="0"/>
              <a:t>rdem</a:t>
            </a:r>
            <a:endParaRPr lang="pt-BR" dirty="0"/>
          </a:p>
        </p:txBody>
      </p:sp>
      <p:sp>
        <p:nvSpPr>
          <p:cNvPr id="5" name="Espaço Reservado para Conteúdo 2"/>
          <p:cNvSpPr txBox="1">
            <a:spLocks/>
          </p:cNvSpPr>
          <p:nvPr/>
        </p:nvSpPr>
        <p:spPr>
          <a:xfrm>
            <a:off x="8090665" y="1830108"/>
            <a:ext cx="3007659" cy="44810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dirty="0" err="1" smtClean="0"/>
              <a:t>Progressismo</a:t>
            </a:r>
            <a:endParaRPr lang="pt-BR" dirty="0" smtClean="0"/>
          </a:p>
          <a:p>
            <a:r>
              <a:rPr lang="pt-BR" dirty="0" smtClean="0"/>
              <a:t>Instabilidade</a:t>
            </a:r>
            <a:endParaRPr lang="pt-BR" dirty="0"/>
          </a:p>
          <a:p>
            <a:r>
              <a:rPr lang="pt-BR" dirty="0" smtClean="0"/>
              <a:t>Caos</a:t>
            </a:r>
            <a:endParaRPr lang="pt-BR" dirty="0"/>
          </a:p>
        </p:txBody>
      </p:sp>
    </p:spTree>
    <p:extLst>
      <p:ext uri="{BB962C8B-B14F-4D97-AF65-F5344CB8AC3E}">
        <p14:creationId xmlns:p14="http://schemas.microsoft.com/office/powerpoint/2010/main" val="3996749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6517" y="33453"/>
            <a:ext cx="5534409" cy="6789977"/>
          </a:xfrm>
          <a:prstGeom prst="rect">
            <a:avLst/>
          </a:prstGeom>
        </p:spPr>
      </p:pic>
    </p:spTree>
    <p:extLst>
      <p:ext uri="{BB962C8B-B14F-4D97-AF65-F5344CB8AC3E}">
        <p14:creationId xmlns:p14="http://schemas.microsoft.com/office/powerpoint/2010/main" val="4058345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215" y="90597"/>
            <a:ext cx="10404088" cy="6628277"/>
          </a:xfrm>
          <a:prstGeom prst="rect">
            <a:avLst/>
          </a:prstGeom>
        </p:spPr>
      </p:pic>
    </p:spTree>
    <p:extLst>
      <p:ext uri="{BB962C8B-B14F-4D97-AF65-F5344CB8AC3E}">
        <p14:creationId xmlns:p14="http://schemas.microsoft.com/office/powerpoint/2010/main" val="849691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78781" y="1122363"/>
            <a:ext cx="4683514" cy="3460788"/>
          </a:xfrm>
        </p:spPr>
        <p:txBody>
          <a:bodyPr>
            <a:noAutofit/>
          </a:bodyPr>
          <a:lstStyle/>
          <a:p>
            <a:pPr algn="r"/>
            <a:r>
              <a:rPr lang="pt-BR" sz="5000" dirty="0" smtClean="0"/>
              <a:t>Mídia </a:t>
            </a:r>
            <a:r>
              <a:rPr lang="pt-BR" sz="5000" dirty="0" smtClean="0"/>
              <a:t/>
            </a:r>
            <a:br>
              <a:rPr lang="pt-BR" sz="5000" dirty="0" smtClean="0"/>
            </a:br>
            <a:endParaRPr lang="pt-BR" sz="5000" dirty="0"/>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4166" y="932280"/>
            <a:ext cx="6991815" cy="5027047"/>
          </a:xfrm>
          <a:prstGeom prst="rect">
            <a:avLst/>
          </a:prstGeom>
        </p:spPr>
      </p:pic>
    </p:spTree>
    <p:extLst>
      <p:ext uri="{BB962C8B-B14F-4D97-AF65-F5344CB8AC3E}">
        <p14:creationId xmlns:p14="http://schemas.microsoft.com/office/powerpoint/2010/main" val="2900688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Balcanização</a:t>
            </a:r>
            <a:endParaRPr lang="pt-BR" dirty="0"/>
          </a:p>
        </p:txBody>
      </p:sp>
      <p:sp>
        <p:nvSpPr>
          <p:cNvPr id="3" name="Espaço Reservado para Conteúdo 2"/>
          <p:cNvSpPr>
            <a:spLocks noGrp="1"/>
          </p:cNvSpPr>
          <p:nvPr>
            <p:ph idx="1"/>
          </p:nvPr>
        </p:nvSpPr>
        <p:spPr>
          <a:xfrm>
            <a:off x="838200" y="1825625"/>
            <a:ext cx="4112941" cy="4351338"/>
          </a:xfrm>
        </p:spPr>
        <p:txBody>
          <a:bodyPr/>
          <a:lstStyle/>
          <a:p>
            <a:r>
              <a:rPr lang="pt-BR" dirty="0"/>
              <a:t>Termo geopolítico usado originalmente para descrever o processo de fragmentação da uma região ou Estado em regiões ou estados menores – que são frequentemente hostis uns com os outros</a:t>
            </a:r>
          </a:p>
          <a:p>
            <a:pPr marL="0" indent="0">
              <a:buNone/>
            </a:pPr>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8010" y="920673"/>
            <a:ext cx="5625790" cy="4673035"/>
          </a:xfrm>
          <a:prstGeom prst="rect">
            <a:avLst/>
          </a:prstGeom>
        </p:spPr>
      </p:pic>
    </p:spTree>
    <p:extLst>
      <p:ext uri="{BB962C8B-B14F-4D97-AF65-F5344CB8AC3E}">
        <p14:creationId xmlns:p14="http://schemas.microsoft.com/office/powerpoint/2010/main" val="1639801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Balcanização</a:t>
            </a:r>
            <a:r>
              <a:rPr lang="pt-BR" dirty="0" smtClean="0"/>
              <a:t> da mídia</a:t>
            </a:r>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134" y="1441739"/>
            <a:ext cx="7319731" cy="5262814"/>
          </a:xfrm>
          <a:prstGeom prst="rect">
            <a:avLst/>
          </a:prstGeom>
        </p:spPr>
      </p:pic>
    </p:spTree>
    <p:extLst>
      <p:ext uri="{BB962C8B-B14F-4D97-AF65-F5344CB8AC3E}">
        <p14:creationId xmlns:p14="http://schemas.microsoft.com/office/powerpoint/2010/main" val="1403020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Balcanização</a:t>
            </a:r>
            <a:r>
              <a:rPr lang="pt-BR" dirty="0" smtClean="0"/>
              <a:t> da mídia</a:t>
            </a:r>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9008" y="1784194"/>
            <a:ext cx="8219894" cy="4672361"/>
          </a:xfrm>
          <a:prstGeom prst="rect">
            <a:avLst/>
          </a:prstGeom>
        </p:spPr>
      </p:pic>
    </p:spTree>
    <p:extLst>
      <p:ext uri="{BB962C8B-B14F-4D97-AF65-F5344CB8AC3E}">
        <p14:creationId xmlns:p14="http://schemas.microsoft.com/office/powerpoint/2010/main" val="3057021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Filtro</a:t>
            </a:r>
            <a:endParaRPr lang="pt-BR" dirty="0"/>
          </a:p>
        </p:txBody>
      </p:sp>
      <p:sp>
        <p:nvSpPr>
          <p:cNvPr id="3" name="Espaço Reservado para Conteúdo 2"/>
          <p:cNvSpPr>
            <a:spLocks noGrp="1"/>
          </p:cNvSpPr>
          <p:nvPr>
            <p:ph idx="1"/>
          </p:nvPr>
        </p:nvSpPr>
        <p:spPr>
          <a:xfrm>
            <a:off x="838200" y="1825625"/>
            <a:ext cx="4648200" cy="4351338"/>
          </a:xfrm>
        </p:spPr>
        <p:txBody>
          <a:bodyPr/>
          <a:lstStyle/>
          <a:p>
            <a:r>
              <a:rPr lang="pt-BR" dirty="0" smtClean="0"/>
              <a:t>Aparelho destinado a separar um fluido (líquido ou gás) das matérias que nele se encontram em suspensão ou misturadas</a:t>
            </a:r>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7639" y="27464"/>
            <a:ext cx="4596161" cy="6669849"/>
          </a:xfrm>
          <a:prstGeom prst="rect">
            <a:avLst/>
          </a:prstGeom>
        </p:spPr>
      </p:pic>
    </p:spTree>
    <p:extLst>
      <p:ext uri="{BB962C8B-B14F-4D97-AF65-F5344CB8AC3E}">
        <p14:creationId xmlns:p14="http://schemas.microsoft.com/office/powerpoint/2010/main" val="699576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Balcanização</a:t>
            </a:r>
            <a:r>
              <a:rPr lang="pt-BR" dirty="0" smtClean="0"/>
              <a:t> da mídia</a:t>
            </a:r>
            <a:endParaRPr lang="pt-BR" dirty="0"/>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8037" y="2491020"/>
            <a:ext cx="5495925" cy="2009775"/>
          </a:xfrm>
          <a:prstGeom prst="rect">
            <a:avLst/>
          </a:prstGeom>
        </p:spPr>
      </p:pic>
    </p:spTree>
    <p:extLst>
      <p:ext uri="{BB962C8B-B14F-4D97-AF65-F5344CB8AC3E}">
        <p14:creationId xmlns:p14="http://schemas.microsoft.com/office/powerpoint/2010/main" val="3783893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Filtro-bolha</a:t>
            </a:r>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8652" y="1497453"/>
            <a:ext cx="10175148" cy="5070615"/>
          </a:xfrm>
          <a:prstGeom prst="rect">
            <a:avLst/>
          </a:prstGeom>
        </p:spPr>
      </p:pic>
    </p:spTree>
    <p:extLst>
      <p:ext uri="{BB962C8B-B14F-4D97-AF65-F5344CB8AC3E}">
        <p14:creationId xmlns:p14="http://schemas.microsoft.com/office/powerpoint/2010/main" val="2334774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693" y="122661"/>
            <a:ext cx="10058400" cy="6614242"/>
          </a:xfrm>
          <a:prstGeom prst="rect">
            <a:avLst/>
          </a:prstGeom>
        </p:spPr>
      </p:pic>
    </p:spTree>
    <p:extLst>
      <p:ext uri="{BB962C8B-B14F-4D97-AF65-F5344CB8AC3E}">
        <p14:creationId xmlns:p14="http://schemas.microsoft.com/office/powerpoint/2010/main" val="1376561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Discurso polêmico</a:t>
            </a:r>
            <a:endParaRPr lang="pt-BR" dirty="0"/>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1027906"/>
            <a:ext cx="5814754" cy="4873132"/>
          </a:xfrm>
        </p:spPr>
      </p:pic>
      <p:sp>
        <p:nvSpPr>
          <p:cNvPr id="5" name="Espaço Reservado para Conteúdo 2"/>
          <p:cNvSpPr txBox="1">
            <a:spLocks/>
          </p:cNvSpPr>
          <p:nvPr/>
        </p:nvSpPr>
        <p:spPr>
          <a:xfrm>
            <a:off x="838200" y="1825625"/>
            <a:ext cx="4648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dirty="0" smtClean="0"/>
              <a:t>Estilo argumentativo </a:t>
            </a:r>
            <a:br>
              <a:rPr lang="pt-BR" dirty="0" smtClean="0"/>
            </a:br>
            <a:r>
              <a:rPr lang="pt-BR" dirty="0" smtClean="0"/>
              <a:t>(de fala ou escrita) </a:t>
            </a:r>
            <a:br>
              <a:rPr lang="pt-BR" dirty="0" smtClean="0"/>
            </a:br>
            <a:r>
              <a:rPr lang="pt-BR" dirty="0" smtClean="0"/>
              <a:t>que visa trabalhar a persuasão por meio </a:t>
            </a:r>
            <a:br>
              <a:rPr lang="pt-BR" dirty="0" smtClean="0"/>
            </a:br>
            <a:r>
              <a:rPr lang="pt-BR" dirty="0" smtClean="0"/>
              <a:t>do choque com </a:t>
            </a:r>
            <a:br>
              <a:rPr lang="pt-BR" dirty="0" smtClean="0"/>
            </a:br>
            <a:r>
              <a:rPr lang="pt-BR" dirty="0" smtClean="0"/>
              <a:t>o senso comum.</a:t>
            </a:r>
            <a:endParaRPr lang="pt-BR" dirty="0"/>
          </a:p>
        </p:txBody>
      </p:sp>
    </p:spTree>
    <p:extLst>
      <p:ext uri="{BB962C8B-B14F-4D97-AF65-F5344CB8AC3E}">
        <p14:creationId xmlns:p14="http://schemas.microsoft.com/office/powerpoint/2010/main" val="2735176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Discurso polêmico</a:t>
            </a:r>
            <a:endParaRPr lang="pt-BR" dirty="0"/>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1027906"/>
            <a:ext cx="5814754" cy="4873132"/>
          </a:xfrm>
        </p:spPr>
      </p:pic>
      <p:sp>
        <p:nvSpPr>
          <p:cNvPr id="5" name="Espaço Reservado para Conteúdo 2"/>
          <p:cNvSpPr txBox="1">
            <a:spLocks/>
          </p:cNvSpPr>
          <p:nvPr/>
        </p:nvSpPr>
        <p:spPr>
          <a:xfrm>
            <a:off x="838199" y="1825625"/>
            <a:ext cx="4893527"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dirty="0" err="1" smtClean="0"/>
              <a:t>Estereotipação</a:t>
            </a:r>
            <a:endParaRPr lang="pt-BR" dirty="0"/>
          </a:p>
          <a:p>
            <a:r>
              <a:rPr lang="pt-BR" dirty="0" smtClean="0"/>
              <a:t>Polarização</a:t>
            </a:r>
            <a:endParaRPr lang="pt-BR" dirty="0"/>
          </a:p>
          <a:p>
            <a:r>
              <a:rPr lang="pt-BR" dirty="0" smtClean="0"/>
              <a:t>Neologismos</a:t>
            </a:r>
            <a:endParaRPr lang="pt-BR" dirty="0"/>
          </a:p>
          <a:p>
            <a:r>
              <a:rPr lang="pt-BR" dirty="0" smtClean="0"/>
              <a:t>Estridência</a:t>
            </a:r>
            <a:endParaRPr lang="pt-BR" dirty="0"/>
          </a:p>
          <a:p>
            <a:r>
              <a:rPr lang="pt-BR" dirty="0" smtClean="0"/>
              <a:t>Ataques </a:t>
            </a:r>
            <a:r>
              <a:rPr lang="pt-BR" dirty="0"/>
              <a:t>pessoais </a:t>
            </a:r>
            <a:r>
              <a:rPr lang="pt-BR" i="1" dirty="0"/>
              <a:t>(</a:t>
            </a:r>
            <a:r>
              <a:rPr lang="pt-BR" i="1" dirty="0" err="1"/>
              <a:t>ad</a:t>
            </a:r>
            <a:r>
              <a:rPr lang="pt-BR" i="1" dirty="0"/>
              <a:t> </a:t>
            </a:r>
            <a:r>
              <a:rPr lang="pt-BR" i="1" dirty="0" err="1" smtClean="0"/>
              <a:t>hominem</a:t>
            </a:r>
            <a:r>
              <a:rPr lang="pt-BR" i="1" dirty="0" smtClean="0"/>
              <a:t>)</a:t>
            </a:r>
          </a:p>
          <a:p>
            <a:r>
              <a:rPr lang="pt-BR" dirty="0"/>
              <a:t>C</a:t>
            </a:r>
            <a:r>
              <a:rPr lang="pt-BR" dirty="0" smtClean="0"/>
              <a:t>onstrução </a:t>
            </a:r>
            <a:r>
              <a:rPr lang="pt-BR" dirty="0"/>
              <a:t>de autoimagem como </a:t>
            </a:r>
            <a:r>
              <a:rPr lang="pt-BR" dirty="0" smtClean="0"/>
              <a:t>intelectual</a:t>
            </a:r>
          </a:p>
          <a:p>
            <a:r>
              <a:rPr lang="pt-BR" dirty="0" smtClean="0"/>
              <a:t>Autoelogio</a:t>
            </a:r>
            <a:endParaRPr lang="pt-BR" dirty="0"/>
          </a:p>
          <a:p>
            <a:r>
              <a:rPr lang="pt-BR" dirty="0"/>
              <a:t>A</a:t>
            </a:r>
            <a:r>
              <a:rPr lang="pt-BR" dirty="0" smtClean="0"/>
              <a:t>pelo </a:t>
            </a:r>
            <a:r>
              <a:rPr lang="pt-BR" dirty="0"/>
              <a:t>à </a:t>
            </a:r>
            <a:r>
              <a:rPr lang="pt-BR" dirty="0" smtClean="0"/>
              <a:t>moralidade</a:t>
            </a:r>
          </a:p>
        </p:txBody>
      </p:sp>
    </p:spTree>
    <p:extLst>
      <p:ext uri="{BB962C8B-B14F-4D97-AF65-F5344CB8AC3E}">
        <p14:creationId xmlns:p14="http://schemas.microsoft.com/office/powerpoint/2010/main" val="30991889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Discurso polêmico</a:t>
            </a:r>
            <a:endParaRPr lang="pt-BR" dirty="0"/>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1027906"/>
            <a:ext cx="5814754" cy="4873132"/>
          </a:xfrm>
        </p:spPr>
      </p:pic>
      <p:sp>
        <p:nvSpPr>
          <p:cNvPr id="5" name="Espaço Reservado para Conteúdo 2"/>
          <p:cNvSpPr txBox="1">
            <a:spLocks/>
          </p:cNvSpPr>
          <p:nvPr/>
        </p:nvSpPr>
        <p:spPr>
          <a:xfrm>
            <a:off x="838199" y="1825625"/>
            <a:ext cx="4893527"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dirty="0"/>
              <a:t>exagero e hipérbole</a:t>
            </a:r>
          </a:p>
          <a:p>
            <a:r>
              <a:rPr lang="pt-BR" dirty="0"/>
              <a:t>Ironia</a:t>
            </a:r>
          </a:p>
          <a:p>
            <a:r>
              <a:rPr lang="pt-BR" dirty="0"/>
              <a:t>Profetização</a:t>
            </a:r>
          </a:p>
          <a:p>
            <a:r>
              <a:rPr lang="pt-BR" dirty="0"/>
              <a:t>Pretensa coragem de dizer verdades</a:t>
            </a:r>
          </a:p>
          <a:p>
            <a:r>
              <a:rPr lang="pt-BR" dirty="0"/>
              <a:t>Adjetivação</a:t>
            </a:r>
          </a:p>
          <a:p>
            <a:r>
              <a:rPr lang="pt-BR" dirty="0"/>
              <a:t>suposta recusa do senso comum e do </a:t>
            </a:r>
            <a:r>
              <a:rPr lang="pt-BR" i="1" dirty="0"/>
              <a:t>status </a:t>
            </a:r>
            <a:r>
              <a:rPr lang="pt-BR" i="1" dirty="0" err="1"/>
              <a:t>quo</a:t>
            </a:r>
            <a:endParaRPr lang="pt-BR" i="1" dirty="0"/>
          </a:p>
          <a:p>
            <a:r>
              <a:rPr lang="pt-BR" dirty="0"/>
              <a:t>interesse pela disputa como estratégia de </a:t>
            </a:r>
            <a:r>
              <a:rPr lang="pt-BR" dirty="0" smtClean="0"/>
              <a:t>visibilidade</a:t>
            </a:r>
            <a:endParaRPr lang="pt-BR" dirty="0"/>
          </a:p>
        </p:txBody>
      </p:sp>
    </p:spTree>
    <p:extLst>
      <p:ext uri="{BB962C8B-B14F-4D97-AF65-F5344CB8AC3E}">
        <p14:creationId xmlns:p14="http://schemas.microsoft.com/office/powerpoint/2010/main" val="24325407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Discurso polêmico</a:t>
            </a:r>
            <a:endParaRPr lang="pt-BR" dirty="0"/>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1027906"/>
            <a:ext cx="5814754" cy="4873132"/>
          </a:xfrm>
        </p:spPr>
      </p:pic>
      <p:sp>
        <p:nvSpPr>
          <p:cNvPr id="5" name="Espaço Reservado para Conteúdo 2"/>
          <p:cNvSpPr txBox="1">
            <a:spLocks/>
          </p:cNvSpPr>
          <p:nvPr/>
        </p:nvSpPr>
        <p:spPr>
          <a:xfrm>
            <a:off x="838199" y="1825625"/>
            <a:ext cx="489352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dirty="0"/>
              <a:t>mobilização de efeitos de cólera e paixão</a:t>
            </a:r>
          </a:p>
          <a:p>
            <a:r>
              <a:rPr lang="pt-BR" dirty="0"/>
              <a:t>titulação conotativa (</a:t>
            </a:r>
            <a:r>
              <a:rPr lang="pt-BR" dirty="0" err="1"/>
              <a:t>persusão</a:t>
            </a:r>
            <a:r>
              <a:rPr lang="pt-BR" dirty="0"/>
              <a:t>, sedução)</a:t>
            </a:r>
            <a:endParaRPr lang="pt-BR" dirty="0"/>
          </a:p>
        </p:txBody>
      </p:sp>
    </p:spTree>
    <p:extLst>
      <p:ext uri="{BB962C8B-B14F-4D97-AF65-F5344CB8AC3E}">
        <p14:creationId xmlns:p14="http://schemas.microsoft.com/office/powerpoint/2010/main" val="30830768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Discurso polêmico</a:t>
            </a:r>
            <a:endParaRPr lang="pt-BR" dirty="0"/>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1027906"/>
            <a:ext cx="5814754" cy="4873132"/>
          </a:xfrm>
        </p:spPr>
      </p:pic>
      <p:sp>
        <p:nvSpPr>
          <p:cNvPr id="5" name="Espaço Reservado para Conteúdo 2"/>
          <p:cNvSpPr txBox="1">
            <a:spLocks/>
          </p:cNvSpPr>
          <p:nvPr/>
        </p:nvSpPr>
        <p:spPr>
          <a:xfrm>
            <a:off x="838199" y="1758719"/>
            <a:ext cx="4893527" cy="456402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dirty="0"/>
              <a:t>mobilização de efeitos de cólera e paixão</a:t>
            </a:r>
          </a:p>
          <a:p>
            <a:r>
              <a:rPr lang="pt-BR" dirty="0"/>
              <a:t>titulação conotativa (</a:t>
            </a:r>
            <a:r>
              <a:rPr lang="pt-BR" dirty="0" err="1"/>
              <a:t>persusão</a:t>
            </a:r>
            <a:r>
              <a:rPr lang="pt-BR" dirty="0"/>
              <a:t>, sedução</a:t>
            </a:r>
            <a:r>
              <a:rPr lang="pt-BR" dirty="0" smtClean="0"/>
              <a:t>)</a:t>
            </a:r>
          </a:p>
          <a:p>
            <a:pPr marL="0" indent="0">
              <a:buNone/>
            </a:pPr>
            <a:endParaRPr lang="pt-BR" dirty="0"/>
          </a:p>
          <a:p>
            <a:pPr marL="0" indent="0">
              <a:buNone/>
            </a:pPr>
            <a:r>
              <a:rPr lang="pt-BR" i="1" dirty="0"/>
              <a:t>“A razão, componente </a:t>
            </a:r>
            <a:r>
              <a:rPr lang="pt-BR" i="1" dirty="0" smtClean="0"/>
              <a:t/>
            </a:r>
            <a:br>
              <a:rPr lang="pt-BR" i="1" dirty="0" smtClean="0"/>
            </a:br>
            <a:r>
              <a:rPr lang="pt-BR" i="1" dirty="0" smtClean="0"/>
              <a:t>principal </a:t>
            </a:r>
            <a:r>
              <a:rPr lang="pt-BR" i="1" dirty="0"/>
              <a:t>das mídias tradicionais, ficou ociosa. O leitor </a:t>
            </a:r>
            <a:r>
              <a:rPr lang="pt-BR" i="1" dirty="0" smtClean="0"/>
              <a:t/>
            </a:r>
            <a:br>
              <a:rPr lang="pt-BR" i="1" dirty="0" smtClean="0"/>
            </a:br>
            <a:r>
              <a:rPr lang="pt-BR" i="1" dirty="0" smtClean="0"/>
              <a:t>quer o </a:t>
            </a:r>
            <a:r>
              <a:rPr lang="pt-BR" i="1" dirty="0"/>
              <a:t>algo a mais. </a:t>
            </a:r>
            <a:r>
              <a:rPr lang="pt-BR" i="1" dirty="0" smtClean="0"/>
              <a:t/>
            </a:r>
            <a:br>
              <a:rPr lang="pt-BR" i="1" dirty="0" smtClean="0"/>
            </a:br>
            <a:r>
              <a:rPr lang="pt-BR" i="1" dirty="0" smtClean="0"/>
              <a:t>Deseja </a:t>
            </a:r>
            <a:r>
              <a:rPr lang="pt-BR" i="1" dirty="0"/>
              <a:t>o discurso acalorado” </a:t>
            </a:r>
            <a:r>
              <a:rPr lang="pt-BR" dirty="0"/>
              <a:t>(Ferreira, </a:t>
            </a:r>
            <a:r>
              <a:rPr lang="pt-BR" dirty="0" smtClean="0"/>
              <a:t>2009</a:t>
            </a:r>
            <a:r>
              <a:rPr lang="pt-BR" dirty="0"/>
              <a:t>)</a:t>
            </a:r>
            <a:endParaRPr lang="pt-BR" dirty="0"/>
          </a:p>
        </p:txBody>
      </p:sp>
    </p:spTree>
    <p:extLst>
      <p:ext uri="{BB962C8B-B14F-4D97-AF65-F5344CB8AC3E}">
        <p14:creationId xmlns:p14="http://schemas.microsoft.com/office/powerpoint/2010/main" val="34492529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Uma semana de </a:t>
            </a:r>
            <a:br>
              <a:rPr lang="pt-BR" dirty="0" smtClean="0"/>
            </a:br>
            <a:r>
              <a:rPr lang="pt-BR" dirty="0" smtClean="0"/>
              <a:t>manchetes no blog </a:t>
            </a:r>
            <a:br>
              <a:rPr lang="pt-BR" dirty="0" smtClean="0"/>
            </a:br>
            <a:r>
              <a:rPr lang="pt-BR" dirty="0" smtClean="0"/>
              <a:t>de Reinaldo Azevedo</a:t>
            </a:r>
            <a:endParaRPr lang="pt-BR" dirty="0"/>
          </a:p>
        </p:txBody>
      </p:sp>
      <p:sp>
        <p:nvSpPr>
          <p:cNvPr id="5" name="Espaço Reservado para Conteúdo 2"/>
          <p:cNvSpPr txBox="1">
            <a:spLocks/>
          </p:cNvSpPr>
          <p:nvPr/>
        </p:nvSpPr>
        <p:spPr>
          <a:xfrm>
            <a:off x="838199" y="2048648"/>
            <a:ext cx="4893527"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dirty="0"/>
              <a:t>Se invasores comunistas não deixarem escolas, 95 mil democratas não poderão fazer o Enem</a:t>
            </a:r>
          </a:p>
          <a:p>
            <a:r>
              <a:rPr lang="pt-BR" dirty="0"/>
              <a:t>Marginais da democracia querem incendiar o país</a:t>
            </a:r>
          </a:p>
          <a:p>
            <a:r>
              <a:rPr lang="pt-BR" dirty="0"/>
              <a:t>Assim não dá, desembargador!</a:t>
            </a:r>
          </a:p>
          <a:p>
            <a:r>
              <a:rPr lang="pt-BR" dirty="0"/>
              <a:t>E centrais sindicais vêm com a ideia cafona da “greve geral”. E o que quer Paulinho da Força?</a:t>
            </a:r>
          </a:p>
          <a:p>
            <a:r>
              <a:rPr lang="pt-BR" dirty="0"/>
              <a:t>Acorde, Paraná! Ou os vermelhos minoritários vão tomar conta do Estado e de suas crianças</a:t>
            </a:r>
            <a:r>
              <a:rPr lang="pt-BR" dirty="0" smtClean="0"/>
              <a:t>!</a:t>
            </a:r>
            <a:endParaRPr lang="pt-BR" dirty="0"/>
          </a:p>
        </p:txBody>
      </p:sp>
      <p:pic>
        <p:nvPicPr>
          <p:cNvPr id="6" name="Espaço Reservado para Conteú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2048648"/>
            <a:ext cx="5823291" cy="4485966"/>
          </a:xfrm>
        </p:spPr>
      </p:pic>
    </p:spTree>
    <p:extLst>
      <p:ext uri="{BB962C8B-B14F-4D97-AF65-F5344CB8AC3E}">
        <p14:creationId xmlns:p14="http://schemas.microsoft.com/office/powerpoint/2010/main" val="36167289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Uma semana de </a:t>
            </a:r>
            <a:br>
              <a:rPr lang="pt-BR" dirty="0" smtClean="0"/>
            </a:br>
            <a:r>
              <a:rPr lang="pt-BR" dirty="0" smtClean="0"/>
              <a:t>manchetes no blog </a:t>
            </a:r>
            <a:br>
              <a:rPr lang="pt-BR" dirty="0" smtClean="0"/>
            </a:br>
            <a:r>
              <a:rPr lang="pt-BR" dirty="0" smtClean="0"/>
              <a:t>de Reinaldo Azevedo</a:t>
            </a:r>
            <a:endParaRPr lang="pt-BR" dirty="0"/>
          </a:p>
        </p:txBody>
      </p:sp>
      <p:sp>
        <p:nvSpPr>
          <p:cNvPr id="5" name="Espaço Reservado para Conteúdo 2"/>
          <p:cNvSpPr txBox="1">
            <a:spLocks/>
          </p:cNvSpPr>
          <p:nvPr/>
        </p:nvSpPr>
        <p:spPr>
          <a:xfrm>
            <a:off x="838199" y="2048648"/>
            <a:ext cx="4893527" cy="435133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dirty="0"/>
              <a:t>Será que o PT consegue se pensar sem incidir na lei das organizações </a:t>
            </a:r>
            <a:r>
              <a:rPr lang="pt-BR" dirty="0" smtClean="0"/>
              <a:t>criminosas?</a:t>
            </a:r>
          </a:p>
          <a:p>
            <a:r>
              <a:rPr lang="pt-BR" dirty="0" smtClean="0"/>
              <a:t>REFORMA </a:t>
            </a:r>
            <a:r>
              <a:rPr lang="pt-BR" dirty="0"/>
              <a:t>POLÍTICA: Cuidado! Voto em lista é golpe no eleitor! Sem essa, Rodrigo </a:t>
            </a:r>
            <a:r>
              <a:rPr lang="pt-BR" dirty="0" smtClean="0"/>
              <a:t>Maia!</a:t>
            </a:r>
          </a:p>
          <a:p>
            <a:r>
              <a:rPr lang="pt-BR" dirty="0" smtClean="0"/>
              <a:t>CARANDIRU</a:t>
            </a:r>
            <a:r>
              <a:rPr lang="pt-BR" dirty="0"/>
              <a:t>: Embora eu concorde com voto de juiz, fiquei com a impressão de que ele quer bater em mim ou me prender</a:t>
            </a:r>
          </a:p>
          <a:p>
            <a:r>
              <a:rPr lang="pt-BR" dirty="0"/>
              <a:t>Nobel para Bob </a:t>
            </a:r>
            <a:r>
              <a:rPr lang="pt-BR" dirty="0" err="1"/>
              <a:t>Dylan</a:t>
            </a:r>
            <a:r>
              <a:rPr lang="pt-BR" dirty="0"/>
              <a:t>? Vamos lutar por </a:t>
            </a:r>
            <a:r>
              <a:rPr lang="pt-BR" dirty="0" err="1"/>
              <a:t>Chitãozinho</a:t>
            </a:r>
            <a:r>
              <a:rPr lang="pt-BR" dirty="0"/>
              <a:t> e </a:t>
            </a:r>
            <a:r>
              <a:rPr lang="pt-BR" dirty="0" err="1"/>
              <a:t>Xororó</a:t>
            </a:r>
            <a:endParaRPr lang="pt-BR" dirty="0"/>
          </a:p>
          <a:p>
            <a:r>
              <a:rPr lang="pt-BR" dirty="0"/>
              <a:t>Temer fala em unificar aposentadorias de servidores, a casta de privilegiados, e de trabalhadores do setor </a:t>
            </a:r>
            <a:r>
              <a:rPr lang="pt-BR" dirty="0" smtClean="0"/>
              <a:t>privado</a:t>
            </a:r>
            <a:endParaRPr lang="pt-BR" dirty="0"/>
          </a:p>
        </p:txBody>
      </p:sp>
      <p:pic>
        <p:nvPicPr>
          <p:cNvPr id="6" name="Espaço Reservado para Conteú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2048648"/>
            <a:ext cx="5823291" cy="4485966"/>
          </a:xfrm>
        </p:spPr>
      </p:pic>
    </p:spTree>
    <p:extLst>
      <p:ext uri="{BB962C8B-B14F-4D97-AF65-F5344CB8AC3E}">
        <p14:creationId xmlns:p14="http://schemas.microsoft.com/office/powerpoint/2010/main" val="38258810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Uma semana de </a:t>
            </a:r>
            <a:br>
              <a:rPr lang="pt-BR" dirty="0" smtClean="0"/>
            </a:br>
            <a:r>
              <a:rPr lang="pt-BR" dirty="0" smtClean="0"/>
              <a:t>manchetes no blog </a:t>
            </a:r>
            <a:br>
              <a:rPr lang="pt-BR" dirty="0" smtClean="0"/>
            </a:br>
            <a:r>
              <a:rPr lang="pt-BR" dirty="0" smtClean="0"/>
              <a:t>de Felipe Moura Brasil</a:t>
            </a:r>
            <a:endParaRPr lang="pt-BR" dirty="0"/>
          </a:p>
        </p:txBody>
      </p:sp>
      <p:sp>
        <p:nvSpPr>
          <p:cNvPr id="5" name="Espaço Reservado para Conteúdo 2"/>
          <p:cNvSpPr txBox="1">
            <a:spLocks/>
          </p:cNvSpPr>
          <p:nvPr/>
        </p:nvSpPr>
        <p:spPr>
          <a:xfrm>
            <a:off x="838199" y="2048648"/>
            <a:ext cx="489352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dirty="0"/>
              <a:t>Vem, Lula, que o Cunha já </a:t>
            </a:r>
            <a:r>
              <a:rPr lang="pt-BR" dirty="0" smtClean="0"/>
              <a:t>chegou</a:t>
            </a:r>
          </a:p>
          <a:p>
            <a:r>
              <a:rPr lang="pt-BR" dirty="0" err="1" smtClean="0"/>
              <a:t>Crivella</a:t>
            </a:r>
            <a:r>
              <a:rPr lang="pt-BR" dirty="0" smtClean="0"/>
              <a:t> </a:t>
            </a:r>
            <a:r>
              <a:rPr lang="pt-BR" dirty="0"/>
              <a:t>detona Freixo: “Os Black </a:t>
            </a:r>
            <a:r>
              <a:rPr lang="pt-BR" dirty="0" err="1"/>
              <a:t>Blocs</a:t>
            </a:r>
            <a:r>
              <a:rPr lang="pt-BR" dirty="0"/>
              <a:t>, sob seu comando, têm as mãos sujas de </a:t>
            </a:r>
            <a:r>
              <a:rPr lang="pt-BR" dirty="0" smtClean="0"/>
              <a:t>sangue”</a:t>
            </a:r>
          </a:p>
          <a:p>
            <a:r>
              <a:rPr lang="pt-BR" dirty="0" smtClean="0"/>
              <a:t>Até </a:t>
            </a:r>
            <a:r>
              <a:rPr lang="pt-BR" dirty="0"/>
              <a:t>prisão de Cunha virou “</a:t>
            </a:r>
            <a:r>
              <a:rPr lang="pt-BR" dirty="0" err="1"/>
              <a:t>gópi</a:t>
            </a:r>
            <a:r>
              <a:rPr lang="pt-BR" dirty="0"/>
              <a:t>” para fritar </a:t>
            </a:r>
            <a:r>
              <a:rPr lang="pt-BR" dirty="0" smtClean="0"/>
              <a:t>Lula</a:t>
            </a:r>
          </a:p>
          <a:p>
            <a:r>
              <a:rPr lang="pt-BR" dirty="0" smtClean="0"/>
              <a:t>A </a:t>
            </a:r>
            <a:r>
              <a:rPr lang="pt-BR" dirty="0"/>
              <a:t>verdadeira razão da grande mídia para proteger </a:t>
            </a:r>
            <a:r>
              <a:rPr lang="pt-BR" dirty="0" err="1" smtClean="0"/>
              <a:t>Hillary</a:t>
            </a:r>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2906" y="1938317"/>
            <a:ext cx="5381625" cy="4572000"/>
          </a:xfrm>
          <a:prstGeom prst="rect">
            <a:avLst/>
          </a:prstGeom>
        </p:spPr>
      </p:pic>
    </p:spTree>
    <p:extLst>
      <p:ext uri="{BB962C8B-B14F-4D97-AF65-F5344CB8AC3E}">
        <p14:creationId xmlns:p14="http://schemas.microsoft.com/office/powerpoint/2010/main" val="2280679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Uma semana de </a:t>
            </a:r>
            <a:br>
              <a:rPr lang="pt-BR" dirty="0" smtClean="0"/>
            </a:br>
            <a:r>
              <a:rPr lang="pt-BR" dirty="0" smtClean="0"/>
              <a:t>manchetes no blog </a:t>
            </a:r>
            <a:br>
              <a:rPr lang="pt-BR" dirty="0" smtClean="0"/>
            </a:br>
            <a:r>
              <a:rPr lang="pt-BR" dirty="0" smtClean="0"/>
              <a:t>de Felipe Moura Brasil</a:t>
            </a:r>
            <a:endParaRPr lang="pt-BR" dirty="0"/>
          </a:p>
        </p:txBody>
      </p:sp>
      <p:sp>
        <p:nvSpPr>
          <p:cNvPr id="5" name="Espaço Reservado para Conteúdo 2"/>
          <p:cNvSpPr txBox="1">
            <a:spLocks/>
          </p:cNvSpPr>
          <p:nvPr/>
        </p:nvSpPr>
        <p:spPr>
          <a:xfrm>
            <a:off x="838199" y="2048648"/>
            <a:ext cx="489352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dirty="0"/>
              <a:t>Desespero de Freixo e fim melancólico de Lula: não têm preço</a:t>
            </a:r>
          </a:p>
          <a:p>
            <a:r>
              <a:rPr lang="pt-BR" dirty="0"/>
              <a:t>O mínimo que você precisa saber sobre a imprensa</a:t>
            </a:r>
          </a:p>
          <a:p>
            <a:r>
              <a:rPr lang="pt-BR" dirty="0"/>
              <a:t>A obrigação moral de se opor a Marcelo Freixo</a:t>
            </a:r>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7596" y="1827986"/>
            <a:ext cx="5381625" cy="4572000"/>
          </a:xfrm>
          <a:prstGeom prst="rect">
            <a:avLst/>
          </a:prstGeom>
        </p:spPr>
      </p:pic>
    </p:spTree>
    <p:extLst>
      <p:ext uri="{BB962C8B-B14F-4D97-AF65-F5344CB8AC3E}">
        <p14:creationId xmlns:p14="http://schemas.microsoft.com/office/powerpoint/2010/main" val="37196256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693" y="122661"/>
            <a:ext cx="10058400" cy="6614242"/>
          </a:xfrm>
          <a:prstGeom prst="rect">
            <a:avLst/>
          </a:prstGeom>
        </p:spPr>
      </p:pic>
    </p:spTree>
    <p:extLst>
      <p:ext uri="{BB962C8B-B14F-4D97-AF65-F5344CB8AC3E}">
        <p14:creationId xmlns:p14="http://schemas.microsoft.com/office/powerpoint/2010/main" val="2657804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Estrutura da apresentação</a:t>
            </a:r>
            <a:endParaRPr lang="pt-BR" dirty="0"/>
          </a:p>
        </p:txBody>
      </p:sp>
      <p:sp>
        <p:nvSpPr>
          <p:cNvPr id="3" name="Espaço Reservado para Conteúdo 2"/>
          <p:cNvSpPr>
            <a:spLocks noGrp="1"/>
          </p:cNvSpPr>
          <p:nvPr>
            <p:ph idx="1"/>
          </p:nvPr>
        </p:nvSpPr>
        <p:spPr>
          <a:xfrm>
            <a:off x="838200" y="1825625"/>
            <a:ext cx="5930590" cy="4351338"/>
          </a:xfrm>
        </p:spPr>
        <p:txBody>
          <a:bodyPr/>
          <a:lstStyle/>
          <a:p>
            <a:r>
              <a:rPr lang="pt-BR" dirty="0"/>
              <a:t>1- definição de conservadorismo </a:t>
            </a:r>
            <a:endParaRPr lang="pt-BR" dirty="0" smtClean="0"/>
          </a:p>
          <a:p>
            <a:r>
              <a:rPr lang="pt-BR" dirty="0" smtClean="0"/>
              <a:t>2- </a:t>
            </a:r>
            <a:r>
              <a:rPr lang="pt-BR" dirty="0" err="1"/>
              <a:t>balcanização</a:t>
            </a:r>
            <a:r>
              <a:rPr lang="pt-BR" dirty="0"/>
              <a:t> da </a:t>
            </a:r>
            <a:r>
              <a:rPr lang="pt-BR" dirty="0" smtClean="0"/>
              <a:t>mídia</a:t>
            </a:r>
          </a:p>
          <a:p>
            <a:r>
              <a:rPr lang="pt-BR" dirty="0" smtClean="0"/>
              <a:t>3- </a:t>
            </a:r>
            <a:r>
              <a:rPr lang="pt-BR" dirty="0" err="1" smtClean="0"/>
              <a:t>filtros-bolha</a:t>
            </a:r>
            <a:endParaRPr lang="pt-BR" dirty="0" smtClean="0"/>
          </a:p>
          <a:p>
            <a:r>
              <a:rPr lang="pt-BR" dirty="0" smtClean="0"/>
              <a:t>4- </a:t>
            </a:r>
            <a:r>
              <a:rPr lang="pt-BR" dirty="0"/>
              <a:t>discurso </a:t>
            </a:r>
            <a:r>
              <a:rPr lang="pt-BR" dirty="0" smtClean="0"/>
              <a:t>polêmico</a:t>
            </a:r>
          </a:p>
          <a:p>
            <a:r>
              <a:rPr lang="pt-BR" dirty="0" smtClean="0"/>
              <a:t>5- </a:t>
            </a:r>
            <a:r>
              <a:rPr lang="pt-BR" dirty="0"/>
              <a:t>conservadorismo na </a:t>
            </a:r>
            <a:r>
              <a:rPr lang="pt-BR" dirty="0" smtClean="0"/>
              <a:t>Educação</a:t>
            </a:r>
          </a:p>
          <a:p>
            <a:r>
              <a:rPr lang="pt-BR" dirty="0" smtClean="0"/>
              <a:t>6- </a:t>
            </a:r>
            <a:r>
              <a:rPr lang="pt-BR" dirty="0"/>
              <a:t>contra-ataque: a experiência de Nova Escola</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3352" y="1690688"/>
            <a:ext cx="5663928" cy="3724508"/>
          </a:xfrm>
          <a:prstGeom prst="rect">
            <a:avLst/>
          </a:prstGeom>
        </p:spPr>
      </p:pic>
    </p:spTree>
    <p:extLst>
      <p:ext uri="{BB962C8B-B14F-4D97-AF65-F5344CB8AC3E}">
        <p14:creationId xmlns:p14="http://schemas.microsoft.com/office/powerpoint/2010/main" val="35290806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78781" y="1122363"/>
            <a:ext cx="4683514" cy="3460788"/>
          </a:xfrm>
        </p:spPr>
        <p:txBody>
          <a:bodyPr>
            <a:noAutofit/>
          </a:bodyPr>
          <a:lstStyle/>
          <a:p>
            <a:pPr algn="r"/>
            <a:r>
              <a:rPr lang="pt-BR" sz="5000" dirty="0" smtClean="0"/>
              <a:t>O avanço conservador na educação </a:t>
            </a:r>
            <a:r>
              <a:rPr lang="pt-BR" sz="5000" dirty="0" smtClean="0"/>
              <a:t/>
            </a:r>
            <a:br>
              <a:rPr lang="pt-BR" sz="5000" dirty="0" smtClean="0"/>
            </a:br>
            <a:endParaRPr lang="pt-BR" sz="5000"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6209" y="474855"/>
            <a:ext cx="9017376" cy="5970549"/>
          </a:xfrm>
          <a:prstGeom prst="rect">
            <a:avLst/>
          </a:prstGeom>
        </p:spPr>
      </p:pic>
    </p:spTree>
    <p:extLst>
      <p:ext uri="{BB962C8B-B14F-4D97-AF65-F5344CB8AC3E}">
        <p14:creationId xmlns:p14="http://schemas.microsoft.com/office/powerpoint/2010/main" val="29289381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 onde vem o ataque</a:t>
            </a:r>
            <a:endParaRPr lang="pt-BR" dirty="0"/>
          </a:p>
        </p:txBody>
      </p:sp>
      <p:sp>
        <p:nvSpPr>
          <p:cNvPr id="5" name="Espaço Reservado para Conteúdo 2"/>
          <p:cNvSpPr txBox="1">
            <a:spLocks/>
          </p:cNvSpPr>
          <p:nvPr/>
        </p:nvSpPr>
        <p:spPr>
          <a:xfrm>
            <a:off x="838199" y="1758719"/>
            <a:ext cx="4893527" cy="45640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dirty="0" smtClean="0"/>
              <a:t>grupos religiosos</a:t>
            </a:r>
          </a:p>
          <a:p>
            <a:r>
              <a:rPr lang="pt-BR" dirty="0" smtClean="0"/>
              <a:t>associações </a:t>
            </a:r>
            <a:r>
              <a:rPr lang="pt-BR" dirty="0"/>
              <a:t>e movimentos da nova direita</a:t>
            </a:r>
            <a:br>
              <a:rPr lang="pt-BR" dirty="0"/>
            </a:br>
            <a:r>
              <a:rPr lang="pt-BR" dirty="0"/>
              <a:t>parlamentares conservadores</a:t>
            </a:r>
          </a:p>
          <a:p>
            <a:pPr marL="0" indent="0">
              <a:buNone/>
            </a:pPr>
            <a:r>
              <a:rPr lang="pt-BR" dirty="0" smtClean="0"/>
              <a:t/>
            </a:r>
            <a:br>
              <a:rPr lang="pt-BR" dirty="0" smtClean="0"/>
            </a:br>
            <a:r>
              <a:rPr lang="pt-BR" dirty="0" smtClean="0"/>
              <a:t>Alvos</a:t>
            </a:r>
          </a:p>
          <a:p>
            <a:r>
              <a:rPr lang="pt-BR" dirty="0" smtClean="0"/>
              <a:t>Discussões </a:t>
            </a:r>
            <a:r>
              <a:rPr lang="pt-BR" dirty="0"/>
              <a:t>políticas (“doutrinação</a:t>
            </a:r>
            <a:r>
              <a:rPr lang="pt-BR" dirty="0" smtClean="0"/>
              <a:t>”)</a:t>
            </a:r>
          </a:p>
          <a:p>
            <a:r>
              <a:rPr lang="pt-BR" dirty="0" smtClean="0"/>
              <a:t>Debate </a:t>
            </a:r>
            <a:r>
              <a:rPr lang="pt-BR" dirty="0"/>
              <a:t>sobre gênero (“ideologia</a:t>
            </a:r>
            <a:r>
              <a:rPr lang="pt-BR" dirty="0" smtClean="0"/>
              <a:t>”)</a:t>
            </a:r>
            <a:endParaRPr lang="pt-BR" dirty="0"/>
          </a:p>
        </p:txBody>
      </p:sp>
      <p:pic>
        <p:nvPicPr>
          <p:cNvPr id="6" name="Espaço Reservado para Conteú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49458" y="1986175"/>
            <a:ext cx="5581650" cy="3695700"/>
          </a:xfrm>
        </p:spPr>
      </p:pic>
    </p:spTree>
    <p:extLst>
      <p:ext uri="{BB962C8B-B14F-4D97-AF65-F5344CB8AC3E}">
        <p14:creationId xmlns:p14="http://schemas.microsoft.com/office/powerpoint/2010/main" val="17030745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Estratégias</a:t>
            </a:r>
            <a:endParaRPr lang="pt-BR" dirty="0"/>
          </a:p>
        </p:txBody>
      </p:sp>
      <p:sp>
        <p:nvSpPr>
          <p:cNvPr id="5" name="Espaço Reservado para Conteúdo 2"/>
          <p:cNvSpPr txBox="1">
            <a:spLocks/>
          </p:cNvSpPr>
          <p:nvPr/>
        </p:nvSpPr>
        <p:spPr>
          <a:xfrm>
            <a:off x="838199" y="1758719"/>
            <a:ext cx="4893527" cy="45640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dirty="0"/>
              <a:t>Ocupação de espaço na </a:t>
            </a:r>
            <a:r>
              <a:rPr lang="pt-BR" dirty="0" smtClean="0"/>
              <a:t>mídia</a:t>
            </a:r>
          </a:p>
          <a:p>
            <a:r>
              <a:rPr lang="pt-BR" dirty="0" smtClean="0"/>
              <a:t>Alianças parlamentares</a:t>
            </a:r>
          </a:p>
          <a:p>
            <a:r>
              <a:rPr lang="pt-BR" dirty="0" smtClean="0"/>
              <a:t>Judicialização</a:t>
            </a:r>
            <a:endParaRPr lang="pt-BR" dirty="0"/>
          </a:p>
        </p:txBody>
      </p:sp>
      <p:pic>
        <p:nvPicPr>
          <p:cNvPr id="6" name="Espaço Reservado para Conteú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49458" y="1986175"/>
            <a:ext cx="5581650" cy="3695700"/>
          </a:xfrm>
        </p:spPr>
      </p:pic>
    </p:spTree>
    <p:extLst>
      <p:ext uri="{BB962C8B-B14F-4D97-AF65-F5344CB8AC3E}">
        <p14:creationId xmlns:p14="http://schemas.microsoft.com/office/powerpoint/2010/main" val="33581644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 que fazer?</a:t>
            </a:r>
            <a:endParaRPr lang="pt-BR" dirty="0"/>
          </a:p>
        </p:txBody>
      </p:sp>
      <p:sp>
        <p:nvSpPr>
          <p:cNvPr id="5" name="Espaço Reservado para Conteúdo 2"/>
          <p:cNvSpPr txBox="1">
            <a:spLocks/>
          </p:cNvSpPr>
          <p:nvPr/>
        </p:nvSpPr>
        <p:spPr>
          <a:xfrm>
            <a:off x="838199" y="1758719"/>
            <a:ext cx="4893527" cy="45640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dirty="0" smtClean="0"/>
              <a:t>Ignorar </a:t>
            </a:r>
            <a:r>
              <a:rPr lang="pt-BR" dirty="0"/>
              <a:t>o </a:t>
            </a:r>
            <a:r>
              <a:rPr lang="pt-BR" dirty="0" smtClean="0"/>
              <a:t>debate?</a:t>
            </a:r>
          </a:p>
          <a:p>
            <a:r>
              <a:rPr lang="pt-BR" dirty="0" smtClean="0"/>
              <a:t>Responder </a:t>
            </a:r>
            <a:r>
              <a:rPr lang="pt-BR" dirty="0"/>
              <a:t>na mesma </a:t>
            </a:r>
            <a:r>
              <a:rPr lang="pt-BR" dirty="0" smtClean="0"/>
              <a:t>moeda?</a:t>
            </a:r>
          </a:p>
          <a:p>
            <a:r>
              <a:rPr lang="pt-BR" dirty="0" smtClean="0"/>
              <a:t>Elevar </a:t>
            </a:r>
            <a:r>
              <a:rPr lang="pt-BR" dirty="0"/>
              <a:t>a qualidade da discussão</a:t>
            </a:r>
            <a:r>
              <a:rPr lang="pt-BR" dirty="0" smtClean="0"/>
              <a:t>?</a:t>
            </a:r>
            <a:endParaRPr lang="pt-BR" dirty="0"/>
          </a:p>
        </p:txBody>
      </p:sp>
      <p:pic>
        <p:nvPicPr>
          <p:cNvPr id="6" name="Espaço Reservado para Conteú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49458" y="1986175"/>
            <a:ext cx="5581650" cy="3695700"/>
          </a:xfrm>
        </p:spPr>
      </p:pic>
    </p:spTree>
    <p:extLst>
      <p:ext uri="{BB962C8B-B14F-4D97-AF65-F5344CB8AC3E}">
        <p14:creationId xmlns:p14="http://schemas.microsoft.com/office/powerpoint/2010/main" val="34320807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Uma tentativa</a:t>
            </a:r>
            <a:endParaRPr lang="pt-BR" dirty="0"/>
          </a:p>
        </p:txBody>
      </p:sp>
      <p:sp>
        <p:nvSpPr>
          <p:cNvPr id="5" name="Espaço Reservado para Conteúdo 2"/>
          <p:cNvSpPr txBox="1">
            <a:spLocks/>
          </p:cNvSpPr>
          <p:nvPr/>
        </p:nvSpPr>
        <p:spPr>
          <a:xfrm>
            <a:off x="838199" y="1758719"/>
            <a:ext cx="4893527" cy="45640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dirty="0" smtClean="0"/>
              <a:t>A opção de </a:t>
            </a:r>
            <a:r>
              <a:rPr lang="pt-BR" dirty="0"/>
              <a:t>Nova Escola</a:t>
            </a:r>
            <a:br>
              <a:rPr lang="pt-BR" dirty="0"/>
            </a:br>
            <a:r>
              <a:rPr lang="pt-BR" dirty="0" smtClean="0"/>
              <a:t>valores </a:t>
            </a:r>
            <a:r>
              <a:rPr lang="pt-BR" dirty="0"/>
              <a:t>e informação:</a:t>
            </a:r>
            <a:br>
              <a:rPr lang="pt-BR" dirty="0"/>
            </a:br>
            <a:endParaRPr lang="pt-BR" dirty="0" smtClean="0"/>
          </a:p>
          <a:p>
            <a:r>
              <a:rPr lang="pt-BR" dirty="0" err="1" smtClean="0"/>
              <a:t>fact</a:t>
            </a:r>
            <a:r>
              <a:rPr lang="pt-BR" dirty="0" smtClean="0"/>
              <a:t> </a:t>
            </a:r>
            <a:r>
              <a:rPr lang="pt-BR" dirty="0" err="1" smtClean="0"/>
              <a:t>checking</a:t>
            </a:r>
            <a:endParaRPr lang="pt-BR" dirty="0"/>
          </a:p>
          <a:p>
            <a:r>
              <a:rPr lang="pt-BR" dirty="0" smtClean="0"/>
              <a:t>desconstrução argumentativa</a:t>
            </a:r>
          </a:p>
          <a:p>
            <a:r>
              <a:rPr lang="pt-BR" dirty="0" smtClean="0"/>
              <a:t>voz às vítimas de ataques</a:t>
            </a:r>
          </a:p>
          <a:p>
            <a:r>
              <a:rPr lang="pt-BR" dirty="0" smtClean="0"/>
              <a:t>Defesa dos direitos humanos</a:t>
            </a:r>
          </a:p>
          <a:p>
            <a:r>
              <a:rPr lang="pt-BR" dirty="0" smtClean="0"/>
              <a:t>reafirmação das alternativas pedagógicas</a:t>
            </a:r>
            <a:endParaRPr lang="pt-BR" dirty="0"/>
          </a:p>
        </p:txBody>
      </p:sp>
      <p:pic>
        <p:nvPicPr>
          <p:cNvPr id="6" name="Espaço Reservado para Conteú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49458" y="1986175"/>
            <a:ext cx="5581650" cy="3695700"/>
          </a:xfrm>
        </p:spPr>
      </p:pic>
    </p:spTree>
    <p:extLst>
      <p:ext uri="{BB962C8B-B14F-4D97-AF65-F5344CB8AC3E}">
        <p14:creationId xmlns:p14="http://schemas.microsoft.com/office/powerpoint/2010/main" val="35052295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hlinkClick r:id="rId3"/>
              </a:rPr>
              <a:t>Caso 1 – Resposta a </a:t>
            </a:r>
            <a:r>
              <a:rPr lang="pt-BR" dirty="0" err="1" smtClean="0">
                <a:hlinkClick r:id="rId3"/>
              </a:rPr>
              <a:t>Bolsonaro</a:t>
            </a:r>
            <a:endParaRPr lang="pt-BR" dirty="0"/>
          </a:p>
        </p:txBody>
      </p:sp>
      <p:pic>
        <p:nvPicPr>
          <p:cNvPr id="4" name="rpUnNyE8ztU"/>
          <p:cNvPicPr>
            <a:picLocks noRot="1" noChangeAspect="1"/>
          </p:cNvPicPr>
          <p:nvPr>
            <a:videoFile r:link="rId1"/>
          </p:nvPr>
        </p:nvPicPr>
        <p:blipFill>
          <a:blip r:embed="rId4"/>
          <a:stretch>
            <a:fillRect/>
          </a:stretch>
        </p:blipFill>
        <p:spPr>
          <a:xfrm>
            <a:off x="1709850" y="1612629"/>
            <a:ext cx="8452831" cy="4754717"/>
          </a:xfrm>
          <a:prstGeom prst="rect">
            <a:avLst/>
          </a:prstGeom>
        </p:spPr>
      </p:pic>
    </p:spTree>
    <p:extLst>
      <p:ext uri="{BB962C8B-B14F-4D97-AF65-F5344CB8AC3E}">
        <p14:creationId xmlns:p14="http://schemas.microsoft.com/office/powerpoint/2010/main" val="35237896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a:t>Caso 2 – Respostas sobre o Escola Sem Partido</a:t>
            </a:r>
          </a:p>
        </p:txBody>
      </p:sp>
      <p:sp>
        <p:nvSpPr>
          <p:cNvPr id="3" name="Espaço Reservado para Conteúdo 2"/>
          <p:cNvSpPr>
            <a:spLocks noGrp="1"/>
          </p:cNvSpPr>
          <p:nvPr>
            <p:ph idx="1"/>
          </p:nvPr>
        </p:nvSpPr>
        <p:spPr/>
        <p:txBody>
          <a:bodyPr/>
          <a:lstStyle/>
          <a:p>
            <a:pPr marL="514350" indent="-514350">
              <a:buAutoNum type="arabicPeriod"/>
            </a:pPr>
            <a:r>
              <a:rPr lang="pt-BR" dirty="0" smtClean="0"/>
              <a:t>A </a:t>
            </a:r>
            <a:r>
              <a:rPr lang="pt-BR" dirty="0"/>
              <a:t>doutrinação é um problema grave</a:t>
            </a:r>
            <a:r>
              <a:rPr lang="pt-BR" dirty="0" smtClean="0"/>
              <a:t>?</a:t>
            </a:r>
          </a:p>
          <a:p>
            <a:pPr marL="0" indent="0">
              <a:buNone/>
            </a:pPr>
            <a:endParaRPr lang="pt-BR" dirty="0"/>
          </a:p>
          <a:p>
            <a:r>
              <a:rPr lang="pt-BR" dirty="0"/>
              <a:t>É impossível saber. O projeto se baseia em relatos esparsos e em uma pesquisa de 2008 encomendada pela revista Veja ao Instituto </a:t>
            </a:r>
            <a:r>
              <a:rPr lang="pt-BR" dirty="0" err="1"/>
              <a:t>CNT/Sensus</a:t>
            </a:r>
            <a:r>
              <a:rPr lang="pt-BR" dirty="0"/>
              <a:t>. Embora o Escola Sem Partido diga receber numerosas denúncias, o site do movimento registra somente 33.</a:t>
            </a:r>
          </a:p>
        </p:txBody>
      </p:sp>
    </p:spTree>
    <p:extLst>
      <p:ext uri="{BB962C8B-B14F-4D97-AF65-F5344CB8AC3E}">
        <p14:creationId xmlns:p14="http://schemas.microsoft.com/office/powerpoint/2010/main" val="2557225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a:t>Caso 2 – Respostas sobre o Escola Sem Partido</a:t>
            </a:r>
          </a:p>
        </p:txBody>
      </p:sp>
      <p:sp>
        <p:nvSpPr>
          <p:cNvPr id="3" name="Espaço Reservado para Conteúdo 2"/>
          <p:cNvSpPr>
            <a:spLocks noGrp="1"/>
          </p:cNvSpPr>
          <p:nvPr>
            <p:ph idx="1"/>
          </p:nvPr>
        </p:nvSpPr>
        <p:spPr/>
        <p:txBody>
          <a:bodyPr>
            <a:normAutofit/>
          </a:bodyPr>
          <a:lstStyle/>
          <a:p>
            <a:pPr marL="0" indent="0">
              <a:buNone/>
            </a:pPr>
            <a:r>
              <a:rPr lang="pt-BR" dirty="0"/>
              <a:t>2. A doutrinação esquerdista apontada pelo ESP está de fato acontecendo</a:t>
            </a:r>
            <a:r>
              <a:rPr lang="pt-BR" dirty="0" smtClean="0"/>
              <a:t>?</a:t>
            </a:r>
            <a:br>
              <a:rPr lang="pt-BR" dirty="0" smtClean="0"/>
            </a:br>
            <a:endParaRPr lang="pt-BR" dirty="0" smtClean="0"/>
          </a:p>
          <a:p>
            <a:r>
              <a:rPr lang="pt-BR" dirty="0" smtClean="0"/>
              <a:t>Não </a:t>
            </a:r>
            <a:r>
              <a:rPr lang="pt-BR" dirty="0"/>
              <a:t>há qualquer comprovação. Ao contrário: uma pesquisa do Instituto Datafolha, realizada em 2014, mostra que há mais brasileiros afinados com ideias defendidas pela direita (45%) do que à esquerda (35</a:t>
            </a:r>
            <a:r>
              <a:rPr lang="pt-BR" dirty="0" smtClean="0"/>
              <a:t>%).</a:t>
            </a:r>
            <a:endParaRPr lang="pt-BR" dirty="0"/>
          </a:p>
        </p:txBody>
      </p:sp>
    </p:spTree>
    <p:extLst>
      <p:ext uri="{BB962C8B-B14F-4D97-AF65-F5344CB8AC3E}">
        <p14:creationId xmlns:p14="http://schemas.microsoft.com/office/powerpoint/2010/main" val="25659173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a:t>Caso 2 – Respostas sobre o Escola Sem Partido</a:t>
            </a:r>
          </a:p>
        </p:txBody>
      </p:sp>
      <p:sp>
        <p:nvSpPr>
          <p:cNvPr id="3" name="Espaço Reservado para Conteúdo 2"/>
          <p:cNvSpPr>
            <a:spLocks noGrp="1"/>
          </p:cNvSpPr>
          <p:nvPr>
            <p:ph idx="1"/>
          </p:nvPr>
        </p:nvSpPr>
        <p:spPr/>
        <p:txBody>
          <a:bodyPr>
            <a:normAutofit/>
          </a:bodyPr>
          <a:lstStyle/>
          <a:p>
            <a:pPr marL="0" indent="0">
              <a:buNone/>
            </a:pPr>
            <a:r>
              <a:rPr lang="pt-BR" dirty="0"/>
              <a:t>3. Qual é o poder dos professores sobre os alunos</a:t>
            </a:r>
            <a:r>
              <a:rPr lang="pt-BR" dirty="0" smtClean="0"/>
              <a:t>?</a:t>
            </a:r>
            <a:br>
              <a:rPr lang="pt-BR" dirty="0" smtClean="0"/>
            </a:br>
            <a:r>
              <a:rPr lang="pt-BR" dirty="0" smtClean="0"/>
              <a:t> </a:t>
            </a:r>
          </a:p>
          <a:p>
            <a:r>
              <a:rPr lang="pt-BR" dirty="0" smtClean="0"/>
              <a:t>Ao </a:t>
            </a:r>
            <a:r>
              <a:rPr lang="pt-BR" dirty="0"/>
              <a:t>conceber crianças e jovens manipuláveis, o ESP se inspira em modelos teóricos ultrapassados há pelo menos 50 anos. Desde a década de 1960, pesquisas mostram que as pessoas, mesmo as mais jovens, escutam uma mensagem e refletem sobre o significado dela.</a:t>
            </a:r>
          </a:p>
        </p:txBody>
      </p:sp>
    </p:spTree>
    <p:extLst>
      <p:ext uri="{BB962C8B-B14F-4D97-AF65-F5344CB8AC3E}">
        <p14:creationId xmlns:p14="http://schemas.microsoft.com/office/powerpoint/2010/main" val="35882862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a:t>Caso 2 – Respostas sobre o Escola Sem Partido</a:t>
            </a:r>
          </a:p>
        </p:txBody>
      </p:sp>
      <p:sp>
        <p:nvSpPr>
          <p:cNvPr id="3" name="Espaço Reservado para Conteúdo 2"/>
          <p:cNvSpPr>
            <a:spLocks noGrp="1"/>
          </p:cNvSpPr>
          <p:nvPr>
            <p:ph idx="1"/>
          </p:nvPr>
        </p:nvSpPr>
        <p:spPr/>
        <p:txBody>
          <a:bodyPr>
            <a:normAutofit/>
          </a:bodyPr>
          <a:lstStyle/>
          <a:p>
            <a:pPr marL="0" indent="0">
              <a:buNone/>
            </a:pPr>
            <a:r>
              <a:rPr lang="pt-BR" dirty="0"/>
              <a:t>4. Os professores formam um </a:t>
            </a:r>
            <a:r>
              <a:rPr lang="pt-BR" dirty="0" smtClean="0"/>
              <a:t>“exército </a:t>
            </a:r>
            <a:r>
              <a:rPr lang="pt-BR" dirty="0"/>
              <a:t>de </a:t>
            </a:r>
            <a:r>
              <a:rPr lang="pt-BR" dirty="0" smtClean="0"/>
              <a:t>militantes”?</a:t>
            </a:r>
            <a:br>
              <a:rPr lang="pt-BR" dirty="0" smtClean="0"/>
            </a:br>
            <a:endParaRPr lang="pt-BR" dirty="0"/>
          </a:p>
          <a:p>
            <a:r>
              <a:rPr lang="pt-BR" dirty="0"/>
              <a:t>O IBGE realizou dois levantamentos sobre o tema. Ambos são bem antigos, de 1988 e 1996. Na primeira, 10% dos professores da Educação Básica dizem ser filiados a partidos. Era um índice superior à média brasileira (4%), mas, ainda assim, muito distante de ser um exército. </a:t>
            </a:r>
          </a:p>
        </p:txBody>
      </p:sp>
    </p:spTree>
    <p:extLst>
      <p:ext uri="{BB962C8B-B14F-4D97-AF65-F5344CB8AC3E}">
        <p14:creationId xmlns:p14="http://schemas.microsoft.com/office/powerpoint/2010/main" val="2401468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9129" y="16039"/>
            <a:ext cx="6991815" cy="6851417"/>
          </a:xfrm>
          <a:prstGeom prst="rect">
            <a:avLst/>
          </a:prstGeom>
        </p:spPr>
      </p:pic>
      <p:sp>
        <p:nvSpPr>
          <p:cNvPr id="2" name="Título 1"/>
          <p:cNvSpPr>
            <a:spLocks noGrp="1"/>
          </p:cNvSpPr>
          <p:nvPr>
            <p:ph type="ctrTitle"/>
          </p:nvPr>
        </p:nvSpPr>
        <p:spPr>
          <a:xfrm>
            <a:off x="278781" y="1122363"/>
            <a:ext cx="4683514" cy="3460788"/>
          </a:xfrm>
        </p:spPr>
        <p:txBody>
          <a:bodyPr>
            <a:noAutofit/>
          </a:bodyPr>
          <a:lstStyle/>
          <a:p>
            <a:pPr algn="r"/>
            <a:r>
              <a:rPr lang="pt-BR" sz="5000" dirty="0" smtClean="0"/>
              <a:t>Conservadorismo </a:t>
            </a:r>
            <a:r>
              <a:rPr lang="pt-BR" sz="5000" dirty="0" smtClean="0"/>
              <a:t/>
            </a:r>
            <a:br>
              <a:rPr lang="pt-BR" sz="5000" dirty="0" smtClean="0"/>
            </a:br>
            <a:endParaRPr lang="pt-BR" sz="5000" dirty="0"/>
          </a:p>
        </p:txBody>
      </p:sp>
    </p:spTree>
    <p:extLst>
      <p:ext uri="{BB962C8B-B14F-4D97-AF65-F5344CB8AC3E}">
        <p14:creationId xmlns:p14="http://schemas.microsoft.com/office/powerpoint/2010/main" val="41359024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a:t>Caso 2 – Respostas sobre o Escola Sem Partido</a:t>
            </a:r>
          </a:p>
        </p:txBody>
      </p:sp>
      <p:sp>
        <p:nvSpPr>
          <p:cNvPr id="3" name="Espaço Reservado para Conteúdo 2"/>
          <p:cNvSpPr>
            <a:spLocks noGrp="1"/>
          </p:cNvSpPr>
          <p:nvPr>
            <p:ph idx="1"/>
          </p:nvPr>
        </p:nvSpPr>
        <p:spPr>
          <a:xfrm>
            <a:off x="838200" y="1825625"/>
            <a:ext cx="10515600" cy="594190"/>
          </a:xfrm>
        </p:spPr>
        <p:txBody>
          <a:bodyPr>
            <a:normAutofit/>
          </a:bodyPr>
          <a:lstStyle/>
          <a:p>
            <a:pPr marL="0" indent="0">
              <a:buNone/>
            </a:pPr>
            <a:r>
              <a:rPr lang="pt-BR" dirty="0"/>
              <a:t>5. O Escola Sem Partido é apartidário? </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254" y="2419815"/>
            <a:ext cx="8550011" cy="4137102"/>
          </a:xfrm>
          <a:prstGeom prst="rect">
            <a:avLst/>
          </a:prstGeom>
        </p:spPr>
      </p:pic>
    </p:spTree>
    <p:extLst>
      <p:ext uri="{BB962C8B-B14F-4D97-AF65-F5344CB8AC3E}">
        <p14:creationId xmlns:p14="http://schemas.microsoft.com/office/powerpoint/2010/main" val="18307073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a:t>Caso 2 – Respostas sobre o Escola Sem Partido</a:t>
            </a:r>
          </a:p>
        </p:txBody>
      </p:sp>
      <p:sp>
        <p:nvSpPr>
          <p:cNvPr id="3" name="Espaço Reservado para Conteúdo 2"/>
          <p:cNvSpPr>
            <a:spLocks noGrp="1"/>
          </p:cNvSpPr>
          <p:nvPr>
            <p:ph idx="1"/>
          </p:nvPr>
        </p:nvSpPr>
        <p:spPr>
          <a:xfrm>
            <a:off x="838200" y="1825624"/>
            <a:ext cx="10515600" cy="4151429"/>
          </a:xfrm>
        </p:spPr>
        <p:txBody>
          <a:bodyPr>
            <a:normAutofit/>
          </a:bodyPr>
          <a:lstStyle/>
          <a:p>
            <a:pPr marL="0" indent="0">
              <a:buNone/>
            </a:pPr>
            <a:r>
              <a:rPr lang="pt-BR" dirty="0"/>
              <a:t>6. As propostas do movimento defendem a pluralidade no ensino</a:t>
            </a:r>
            <a:r>
              <a:rPr lang="pt-BR" dirty="0" smtClean="0"/>
              <a:t>?</a:t>
            </a:r>
            <a:br>
              <a:rPr lang="pt-BR" dirty="0" smtClean="0"/>
            </a:br>
            <a:endParaRPr lang="pt-BR" dirty="0"/>
          </a:p>
          <a:p>
            <a:r>
              <a:rPr lang="pt-BR" dirty="0"/>
              <a:t>O modelo de notificação extrajudicial, que ameaça processar educadores que discutirem sexualidade e gênero, se sustenta no direito de as famílias escolherem as ideias com que as crianças terão contato na escola</a:t>
            </a:r>
            <a:r>
              <a:rPr lang="pt-BR" dirty="0" smtClean="0"/>
              <a:t>.</a:t>
            </a:r>
            <a:endParaRPr lang="pt-BR" dirty="0"/>
          </a:p>
        </p:txBody>
      </p:sp>
    </p:spTree>
    <p:extLst>
      <p:ext uri="{BB962C8B-B14F-4D97-AF65-F5344CB8AC3E}">
        <p14:creationId xmlns:p14="http://schemas.microsoft.com/office/powerpoint/2010/main" val="8280931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a:t>Caso 2 – Respostas sobre o Escola Sem Partido</a:t>
            </a:r>
          </a:p>
        </p:txBody>
      </p:sp>
      <p:sp>
        <p:nvSpPr>
          <p:cNvPr id="3" name="Espaço Reservado para Conteúdo 2"/>
          <p:cNvSpPr>
            <a:spLocks noGrp="1"/>
          </p:cNvSpPr>
          <p:nvPr>
            <p:ph idx="1"/>
          </p:nvPr>
        </p:nvSpPr>
        <p:spPr>
          <a:xfrm>
            <a:off x="838200" y="1825624"/>
            <a:ext cx="10515600" cy="4151429"/>
          </a:xfrm>
        </p:spPr>
        <p:txBody>
          <a:bodyPr>
            <a:normAutofit/>
          </a:bodyPr>
          <a:lstStyle/>
          <a:p>
            <a:pPr marL="0" indent="0">
              <a:buNone/>
            </a:pPr>
            <a:r>
              <a:rPr lang="pt-BR" dirty="0"/>
              <a:t>7. É correto impedir a discussão de gênero, como quer o ESP</a:t>
            </a:r>
            <a:r>
              <a:rPr lang="pt-BR" dirty="0" smtClean="0"/>
              <a:t>?</a:t>
            </a:r>
            <a:br>
              <a:rPr lang="pt-BR" dirty="0" smtClean="0"/>
            </a:br>
            <a:endParaRPr lang="pt-BR" dirty="0"/>
          </a:p>
          <a:p>
            <a:r>
              <a:rPr lang="pt-BR" dirty="0"/>
              <a:t>Nos Estados Unidos, a Educação sexual data da virada do século 19. Na Suécia e na Nova Zelândia, ela começa aos 7 anos. Na Finlândia, é incorporada em diversas disciplinas. A província de </a:t>
            </a:r>
            <a:r>
              <a:rPr lang="pt-BR" dirty="0" err="1"/>
              <a:t>Ontario</a:t>
            </a:r>
            <a:r>
              <a:rPr lang="pt-BR" dirty="0"/>
              <a:t>, no Canadá, adotou um novo currículo para o Ensino Médio em que se fala de relacionamento do mesmo sexo e identidade de gênero. E a França lançou em 2013 um programa contra o estereótipo de gênero nas escolas</a:t>
            </a:r>
            <a:r>
              <a:rPr lang="pt-BR" dirty="0" smtClean="0"/>
              <a:t>.</a:t>
            </a:r>
            <a:endParaRPr lang="pt-BR" dirty="0"/>
          </a:p>
        </p:txBody>
      </p:sp>
    </p:spTree>
    <p:extLst>
      <p:ext uri="{BB962C8B-B14F-4D97-AF65-F5344CB8AC3E}">
        <p14:creationId xmlns:p14="http://schemas.microsoft.com/office/powerpoint/2010/main" val="14117278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a:t>Caso 2 – Respostas sobre o Escola Sem Partido</a:t>
            </a:r>
          </a:p>
        </p:txBody>
      </p:sp>
      <p:sp>
        <p:nvSpPr>
          <p:cNvPr id="3" name="Espaço Reservado para Conteúdo 2"/>
          <p:cNvSpPr>
            <a:spLocks noGrp="1"/>
          </p:cNvSpPr>
          <p:nvPr>
            <p:ph idx="1"/>
          </p:nvPr>
        </p:nvSpPr>
        <p:spPr>
          <a:xfrm>
            <a:off x="838200" y="1825624"/>
            <a:ext cx="10515600" cy="4151429"/>
          </a:xfrm>
        </p:spPr>
        <p:txBody>
          <a:bodyPr>
            <a:normAutofit lnSpcReduction="10000"/>
          </a:bodyPr>
          <a:lstStyle/>
          <a:p>
            <a:pPr marL="0" indent="0">
              <a:buNone/>
            </a:pPr>
            <a:r>
              <a:rPr lang="pt-BR" dirty="0"/>
              <a:t>8. O marxismo domina as universidades e a formação de professores?</a:t>
            </a:r>
          </a:p>
          <a:p>
            <a:r>
              <a:rPr lang="pt-BR" dirty="0"/>
              <a:t>As evidências apontam o contrário. No curso de Pedagogia, a questão foi investigada por Susana Vasconcelos </a:t>
            </a:r>
            <a:r>
              <a:rPr lang="pt-BR" dirty="0" err="1"/>
              <a:t>Jiménez</a:t>
            </a:r>
            <a:r>
              <a:rPr lang="pt-BR" dirty="0"/>
              <a:t>, </a:t>
            </a:r>
            <a:r>
              <a:rPr lang="pt-BR" dirty="0" err="1"/>
              <a:t>Laurinete</a:t>
            </a:r>
            <a:r>
              <a:rPr lang="pt-BR" dirty="0"/>
              <a:t> Paiva Gonçalves e Luis Adriano Soares Barbosa no artigo O lugar do marxismo na formação do educador. Pegando o exemplo da graduação da Universidade Estadual do Ceará (UECE), os autores constatam uma "presença rarefeita" do marxismo. Analisando os programas de uma amostra de 12 das 52 disciplinas (as que abordavam fundamentos da Educação e que teriam mais chance de contar com a influência marxista), os pesquisadores concluem que apenas uma apoia-se claramente nos conceitos de Marx</a:t>
            </a:r>
            <a:r>
              <a:rPr lang="pt-BR" dirty="0" smtClean="0"/>
              <a:t>.</a:t>
            </a:r>
            <a:endParaRPr lang="pt-BR" dirty="0"/>
          </a:p>
        </p:txBody>
      </p:sp>
    </p:spTree>
    <p:extLst>
      <p:ext uri="{BB962C8B-B14F-4D97-AF65-F5344CB8AC3E}">
        <p14:creationId xmlns:p14="http://schemas.microsoft.com/office/powerpoint/2010/main" val="30700924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smtClean="0"/>
              <a:t>Obrigado!</a:t>
            </a:r>
            <a:endParaRPr lang="pt-BR" sz="4000" dirty="0"/>
          </a:p>
        </p:txBody>
      </p:sp>
      <p:sp>
        <p:nvSpPr>
          <p:cNvPr id="3" name="Espaço Reservado para Conteúdo 2"/>
          <p:cNvSpPr>
            <a:spLocks noGrp="1"/>
          </p:cNvSpPr>
          <p:nvPr>
            <p:ph idx="1"/>
          </p:nvPr>
        </p:nvSpPr>
        <p:spPr>
          <a:xfrm>
            <a:off x="838200" y="1825625"/>
            <a:ext cx="4938132" cy="1352474"/>
          </a:xfrm>
        </p:spPr>
        <p:txBody>
          <a:bodyPr>
            <a:normAutofit/>
          </a:bodyPr>
          <a:lstStyle/>
          <a:p>
            <a:pPr marL="0" indent="0">
              <a:buNone/>
            </a:pPr>
            <a:r>
              <a:rPr lang="pt-BR" dirty="0" err="1" smtClean="0"/>
              <a:t>rodrigo@novaescola.org.br</a:t>
            </a:r>
            <a:endParaRPr lang="pt-BR" dirty="0"/>
          </a:p>
        </p:txBody>
      </p:sp>
    </p:spTree>
    <p:extLst>
      <p:ext uri="{BB962C8B-B14F-4D97-AF65-F5344CB8AC3E}">
        <p14:creationId xmlns:p14="http://schemas.microsoft.com/office/powerpoint/2010/main" val="1788657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Conservadorismo (além da caricatura)</a:t>
            </a:r>
            <a:endParaRPr lang="pt-BR" dirty="0"/>
          </a:p>
        </p:txBody>
      </p:sp>
      <p:sp>
        <p:nvSpPr>
          <p:cNvPr id="3" name="Espaço Reservado para Conteúdo 2"/>
          <p:cNvSpPr>
            <a:spLocks noGrp="1"/>
          </p:cNvSpPr>
          <p:nvPr>
            <p:ph idx="1"/>
          </p:nvPr>
        </p:nvSpPr>
        <p:spPr>
          <a:xfrm>
            <a:off x="838200" y="1825625"/>
            <a:ext cx="5373029" cy="4351338"/>
          </a:xfrm>
        </p:spPr>
        <p:txBody>
          <a:bodyPr/>
          <a:lstStyle/>
          <a:p>
            <a:pPr lvl="3" algn="r"/>
            <a:r>
              <a:rPr lang="pt-BR" dirty="0" smtClean="0"/>
              <a:t>Segundo o </a:t>
            </a:r>
            <a:r>
              <a:rPr lang="pt-BR" i="1" dirty="0" smtClean="0"/>
              <a:t>Dicionario </a:t>
            </a:r>
            <a:r>
              <a:rPr lang="pt-BR" i="1" dirty="0"/>
              <a:t>de Política</a:t>
            </a:r>
            <a:r>
              <a:rPr lang="pt-BR" dirty="0"/>
              <a:t> (</a:t>
            </a:r>
            <a:r>
              <a:rPr lang="pt-BR" dirty="0" err="1"/>
              <a:t>Bobbio</a:t>
            </a:r>
            <a:r>
              <a:rPr lang="pt-BR" dirty="0"/>
              <a:t>, Matteucci e Pasquino)</a:t>
            </a:r>
            <a:endParaRPr lang="pt-BR" dirty="0" smtClean="0"/>
          </a:p>
          <a:p>
            <a:r>
              <a:rPr lang="pt-BR" dirty="0" smtClean="0"/>
              <a:t>Ideias </a:t>
            </a:r>
            <a:r>
              <a:rPr lang="pt-BR" dirty="0"/>
              <a:t>e atitudes que visam à manutenção do sistema [político, social, cultural] existente e de seus modos de </a:t>
            </a:r>
            <a:r>
              <a:rPr lang="pt-BR" dirty="0" smtClean="0"/>
              <a:t>funcionamento.</a:t>
            </a:r>
          </a:p>
          <a:p>
            <a:r>
              <a:rPr lang="pt-BR" dirty="0"/>
              <a:t>Só existe na polaridade, é um conjunto de ideias de reação. Até por isso o conservador radical é muitas vezes chamado de reacionário.</a:t>
            </a:r>
          </a:p>
          <a:p>
            <a:pPr marL="0" indent="0">
              <a:buNone/>
            </a:pPr>
            <a:endParaRPr lang="pt-BR" dirty="0"/>
          </a:p>
          <a:p>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6141" y="1956090"/>
            <a:ext cx="5515852" cy="4090407"/>
          </a:xfrm>
          <a:prstGeom prst="rect">
            <a:avLst/>
          </a:prstGeom>
        </p:spPr>
      </p:pic>
    </p:spTree>
    <p:extLst>
      <p:ext uri="{BB962C8B-B14F-4D97-AF65-F5344CB8AC3E}">
        <p14:creationId xmlns:p14="http://schemas.microsoft.com/office/powerpoint/2010/main" val="4004966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443" y="2762910"/>
            <a:ext cx="5515852" cy="4090407"/>
          </a:xfrm>
          <a:prstGeom prst="rect">
            <a:avLst/>
          </a:prstGeom>
        </p:spPr>
      </p:pic>
      <p:sp>
        <p:nvSpPr>
          <p:cNvPr id="2" name="Título 1"/>
          <p:cNvSpPr>
            <a:spLocks noGrp="1"/>
          </p:cNvSpPr>
          <p:nvPr>
            <p:ph type="title"/>
          </p:nvPr>
        </p:nvSpPr>
        <p:spPr/>
        <p:txBody>
          <a:bodyPr/>
          <a:lstStyle/>
          <a:p>
            <a:r>
              <a:rPr lang="pt-BR" dirty="0" smtClean="0"/>
              <a:t>Polarização (século 18)</a:t>
            </a:r>
            <a:endParaRPr lang="pt-BR" dirty="0"/>
          </a:p>
        </p:txBody>
      </p:sp>
      <p:sp>
        <p:nvSpPr>
          <p:cNvPr id="3" name="Espaço Reservado para Conteúdo 2"/>
          <p:cNvSpPr>
            <a:spLocks noGrp="1"/>
          </p:cNvSpPr>
          <p:nvPr>
            <p:ph idx="1"/>
          </p:nvPr>
        </p:nvSpPr>
        <p:spPr>
          <a:xfrm>
            <a:off x="838200" y="1825625"/>
            <a:ext cx="3007659" cy="4481046"/>
          </a:xfrm>
        </p:spPr>
        <p:txBody>
          <a:bodyPr>
            <a:normAutofit/>
          </a:bodyPr>
          <a:lstStyle/>
          <a:p>
            <a:pPr marL="0" indent="0">
              <a:buNone/>
            </a:pPr>
            <a:r>
              <a:rPr lang="pt-BR" dirty="0" smtClean="0"/>
              <a:t>Conservadorismo</a:t>
            </a:r>
          </a:p>
          <a:p>
            <a:r>
              <a:rPr lang="pt-BR" dirty="0" smtClean="0"/>
              <a:t>pensamento cristão</a:t>
            </a:r>
            <a:endParaRPr lang="pt-BR" dirty="0"/>
          </a:p>
          <a:p>
            <a:r>
              <a:rPr lang="pt-BR" dirty="0" smtClean="0"/>
              <a:t>vida </a:t>
            </a:r>
            <a:r>
              <a:rPr lang="pt-BR" dirty="0"/>
              <a:t>terrena como preparação para a vida </a:t>
            </a:r>
            <a:r>
              <a:rPr lang="pt-BR" dirty="0" smtClean="0"/>
              <a:t>eterna</a:t>
            </a:r>
            <a:endParaRPr lang="pt-BR" dirty="0"/>
          </a:p>
          <a:p>
            <a:r>
              <a:rPr lang="pt-BR" dirty="0" smtClean="0"/>
              <a:t>noção </a:t>
            </a:r>
            <a:r>
              <a:rPr lang="pt-BR" dirty="0"/>
              <a:t>de destino</a:t>
            </a:r>
          </a:p>
          <a:p>
            <a:endParaRPr lang="pt-BR" dirty="0"/>
          </a:p>
        </p:txBody>
      </p:sp>
      <p:sp>
        <p:nvSpPr>
          <p:cNvPr id="5" name="Espaço Reservado para Conteúdo 2"/>
          <p:cNvSpPr txBox="1">
            <a:spLocks/>
          </p:cNvSpPr>
          <p:nvPr/>
        </p:nvSpPr>
        <p:spPr>
          <a:xfrm>
            <a:off x="8090665" y="1830108"/>
            <a:ext cx="3007659" cy="44810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dirty="0" smtClean="0"/>
              <a:t>Iluminismo</a:t>
            </a:r>
            <a:r>
              <a:rPr lang="pt-BR" dirty="0"/>
              <a:t/>
            </a:r>
            <a:br>
              <a:rPr lang="pt-BR" dirty="0"/>
            </a:br>
            <a:endParaRPr lang="pt-BR" dirty="0" smtClean="0"/>
          </a:p>
          <a:p>
            <a:r>
              <a:rPr lang="pt-BR" dirty="0" smtClean="0"/>
              <a:t>Laicização</a:t>
            </a:r>
          </a:p>
          <a:p>
            <a:r>
              <a:rPr lang="pt-BR" dirty="0" smtClean="0"/>
              <a:t>história </a:t>
            </a:r>
            <a:r>
              <a:rPr lang="pt-BR" dirty="0"/>
              <a:t>como processo </a:t>
            </a:r>
            <a:r>
              <a:rPr lang="pt-BR" dirty="0" smtClean="0"/>
              <a:t>aberto</a:t>
            </a:r>
          </a:p>
          <a:p>
            <a:r>
              <a:rPr lang="pt-BR" dirty="0" smtClean="0"/>
              <a:t>livre </a:t>
            </a:r>
            <a:r>
              <a:rPr lang="pt-BR" dirty="0"/>
              <a:t>arbítrio e ação </a:t>
            </a:r>
            <a:r>
              <a:rPr lang="pt-BR" dirty="0" smtClean="0"/>
              <a:t>individual</a:t>
            </a:r>
            <a:endParaRPr lang="pt-BR" dirty="0"/>
          </a:p>
        </p:txBody>
      </p:sp>
    </p:spTree>
    <p:extLst>
      <p:ext uri="{BB962C8B-B14F-4D97-AF65-F5344CB8AC3E}">
        <p14:creationId xmlns:p14="http://schemas.microsoft.com/office/powerpoint/2010/main" val="1891929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443" y="2762910"/>
            <a:ext cx="5515852" cy="4090407"/>
          </a:xfrm>
          <a:prstGeom prst="rect">
            <a:avLst/>
          </a:prstGeom>
        </p:spPr>
      </p:pic>
      <p:sp>
        <p:nvSpPr>
          <p:cNvPr id="2" name="Título 1"/>
          <p:cNvSpPr>
            <a:spLocks noGrp="1"/>
          </p:cNvSpPr>
          <p:nvPr>
            <p:ph type="title"/>
          </p:nvPr>
        </p:nvSpPr>
        <p:spPr/>
        <p:txBody>
          <a:bodyPr/>
          <a:lstStyle/>
          <a:p>
            <a:r>
              <a:rPr lang="pt-BR" dirty="0" smtClean="0"/>
              <a:t>Polarização (século 19)</a:t>
            </a:r>
            <a:endParaRPr lang="pt-BR" dirty="0"/>
          </a:p>
        </p:txBody>
      </p:sp>
      <p:sp>
        <p:nvSpPr>
          <p:cNvPr id="3" name="Espaço Reservado para Conteúdo 2"/>
          <p:cNvSpPr>
            <a:spLocks noGrp="1"/>
          </p:cNvSpPr>
          <p:nvPr>
            <p:ph idx="1"/>
          </p:nvPr>
        </p:nvSpPr>
        <p:spPr>
          <a:xfrm>
            <a:off x="838200" y="1825625"/>
            <a:ext cx="3007659" cy="4481046"/>
          </a:xfrm>
        </p:spPr>
        <p:txBody>
          <a:bodyPr>
            <a:normAutofit/>
          </a:bodyPr>
          <a:lstStyle/>
          <a:p>
            <a:pPr marL="0" indent="0">
              <a:buNone/>
            </a:pPr>
            <a:r>
              <a:rPr lang="pt-BR" dirty="0" smtClean="0"/>
              <a:t>Conservadorismo</a:t>
            </a:r>
          </a:p>
          <a:p>
            <a:r>
              <a:rPr lang="pt-BR" dirty="0" smtClean="0"/>
              <a:t>vinculação </a:t>
            </a:r>
            <a:r>
              <a:rPr lang="pt-BR" dirty="0"/>
              <a:t>da moral com a </a:t>
            </a:r>
            <a:r>
              <a:rPr lang="pt-BR" dirty="0" smtClean="0"/>
              <a:t>transcendência</a:t>
            </a:r>
            <a:endParaRPr lang="pt-BR" dirty="0"/>
          </a:p>
          <a:p>
            <a:r>
              <a:rPr lang="pt-BR" dirty="0" smtClean="0"/>
              <a:t>vinculação </a:t>
            </a:r>
            <a:r>
              <a:rPr lang="pt-BR" dirty="0"/>
              <a:t>da hierarquia com </a:t>
            </a:r>
            <a:r>
              <a:rPr lang="pt-BR" dirty="0" smtClean="0"/>
              <a:t/>
            </a:r>
            <a:br>
              <a:rPr lang="pt-BR" dirty="0" smtClean="0"/>
            </a:br>
            <a:r>
              <a:rPr lang="pt-BR" dirty="0" smtClean="0"/>
              <a:t>a </a:t>
            </a:r>
            <a:r>
              <a:rPr lang="pt-BR" dirty="0"/>
              <a:t>ordem moral</a:t>
            </a:r>
            <a:endParaRPr lang="pt-BR" dirty="0"/>
          </a:p>
        </p:txBody>
      </p:sp>
      <p:sp>
        <p:nvSpPr>
          <p:cNvPr id="5" name="Espaço Reservado para Conteúdo 2"/>
          <p:cNvSpPr txBox="1">
            <a:spLocks/>
          </p:cNvSpPr>
          <p:nvPr/>
        </p:nvSpPr>
        <p:spPr>
          <a:xfrm>
            <a:off x="8090665" y="1830108"/>
            <a:ext cx="3007659" cy="448104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dirty="0" err="1" smtClean="0"/>
              <a:t>Progressismo</a:t>
            </a:r>
            <a:endParaRPr lang="pt-BR" dirty="0" smtClean="0"/>
          </a:p>
          <a:p>
            <a:r>
              <a:rPr lang="pt-BR" dirty="0" smtClean="0"/>
              <a:t>ciência </a:t>
            </a:r>
            <a:r>
              <a:rPr lang="pt-BR" dirty="0"/>
              <a:t>como modelo de </a:t>
            </a:r>
            <a:r>
              <a:rPr lang="pt-BR" dirty="0" smtClean="0"/>
              <a:t>conhecimento</a:t>
            </a:r>
            <a:endParaRPr lang="pt-BR" dirty="0"/>
          </a:p>
          <a:p>
            <a:r>
              <a:rPr lang="pt-BR" dirty="0" smtClean="0"/>
              <a:t>democracia </a:t>
            </a:r>
            <a:br>
              <a:rPr lang="pt-BR" dirty="0" smtClean="0"/>
            </a:br>
            <a:r>
              <a:rPr lang="pt-BR" dirty="0" smtClean="0"/>
              <a:t>como </a:t>
            </a:r>
            <a:r>
              <a:rPr lang="pt-BR" dirty="0"/>
              <a:t>modelo </a:t>
            </a:r>
            <a:r>
              <a:rPr lang="pt-BR" dirty="0" smtClean="0"/>
              <a:t/>
            </a:r>
            <a:br>
              <a:rPr lang="pt-BR" dirty="0" smtClean="0"/>
            </a:br>
            <a:r>
              <a:rPr lang="pt-BR" dirty="0" smtClean="0"/>
              <a:t>de sistema político</a:t>
            </a:r>
            <a:endParaRPr lang="pt-BR" dirty="0"/>
          </a:p>
          <a:p>
            <a:r>
              <a:rPr lang="pt-BR" dirty="0" smtClean="0"/>
              <a:t>luta </a:t>
            </a:r>
            <a:r>
              <a:rPr lang="pt-BR" dirty="0"/>
              <a:t>de classes como pré-requisito do progresso humano</a:t>
            </a:r>
            <a:endParaRPr lang="pt-BR" dirty="0"/>
          </a:p>
        </p:txBody>
      </p:sp>
    </p:spTree>
    <p:extLst>
      <p:ext uri="{BB962C8B-B14F-4D97-AF65-F5344CB8AC3E}">
        <p14:creationId xmlns:p14="http://schemas.microsoft.com/office/powerpoint/2010/main" val="3804504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443" y="2762910"/>
            <a:ext cx="5515852" cy="4090407"/>
          </a:xfrm>
          <a:prstGeom prst="rect">
            <a:avLst/>
          </a:prstGeom>
        </p:spPr>
      </p:pic>
      <p:sp>
        <p:nvSpPr>
          <p:cNvPr id="2" name="Título 1"/>
          <p:cNvSpPr>
            <a:spLocks noGrp="1"/>
          </p:cNvSpPr>
          <p:nvPr>
            <p:ph type="title"/>
          </p:nvPr>
        </p:nvSpPr>
        <p:spPr/>
        <p:txBody>
          <a:bodyPr/>
          <a:lstStyle/>
          <a:p>
            <a:r>
              <a:rPr lang="pt-BR" dirty="0" smtClean="0"/>
              <a:t>Polarização (século 20)</a:t>
            </a:r>
            <a:endParaRPr lang="pt-BR" dirty="0"/>
          </a:p>
        </p:txBody>
      </p:sp>
      <p:sp>
        <p:nvSpPr>
          <p:cNvPr id="3" name="Espaço Reservado para Conteúdo 2"/>
          <p:cNvSpPr>
            <a:spLocks noGrp="1"/>
          </p:cNvSpPr>
          <p:nvPr>
            <p:ph idx="1"/>
          </p:nvPr>
        </p:nvSpPr>
        <p:spPr>
          <a:xfrm>
            <a:off x="838200" y="1825625"/>
            <a:ext cx="3007659" cy="4481046"/>
          </a:xfrm>
        </p:spPr>
        <p:txBody>
          <a:bodyPr>
            <a:normAutofit/>
          </a:bodyPr>
          <a:lstStyle/>
          <a:p>
            <a:pPr marL="0" indent="0">
              <a:buNone/>
            </a:pPr>
            <a:r>
              <a:rPr lang="pt-BR" dirty="0" smtClean="0"/>
              <a:t>Conservadorismo</a:t>
            </a:r>
          </a:p>
          <a:p>
            <a:r>
              <a:rPr lang="pt-BR" dirty="0" smtClean="0"/>
              <a:t>Positivismo</a:t>
            </a:r>
            <a:endParaRPr lang="pt-BR" dirty="0"/>
          </a:p>
          <a:p>
            <a:r>
              <a:rPr lang="pt-BR" dirty="0" smtClean="0"/>
              <a:t>Nacionalismos</a:t>
            </a:r>
            <a:endParaRPr lang="pt-BR" dirty="0"/>
          </a:p>
          <a:p>
            <a:r>
              <a:rPr lang="pt-BR" dirty="0" smtClean="0"/>
              <a:t>Socialismos reais</a:t>
            </a:r>
            <a:endParaRPr lang="pt-BR" dirty="0"/>
          </a:p>
        </p:txBody>
      </p:sp>
      <p:sp>
        <p:nvSpPr>
          <p:cNvPr id="5" name="Espaço Reservado para Conteúdo 2"/>
          <p:cNvSpPr txBox="1">
            <a:spLocks/>
          </p:cNvSpPr>
          <p:nvPr/>
        </p:nvSpPr>
        <p:spPr>
          <a:xfrm>
            <a:off x="8090665" y="1830108"/>
            <a:ext cx="3007659" cy="44810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dirty="0" err="1" smtClean="0"/>
              <a:t>Progressismo</a:t>
            </a:r>
            <a:endParaRPr lang="pt-BR" dirty="0" smtClean="0"/>
          </a:p>
          <a:p>
            <a:r>
              <a:rPr lang="pt-BR" dirty="0" smtClean="0"/>
              <a:t>democracias liberais</a:t>
            </a:r>
            <a:endParaRPr lang="pt-BR" dirty="0"/>
          </a:p>
          <a:p>
            <a:r>
              <a:rPr lang="pt-BR" dirty="0" smtClean="0"/>
              <a:t>Social-democracia</a:t>
            </a:r>
            <a:endParaRPr lang="pt-BR" dirty="0"/>
          </a:p>
        </p:txBody>
      </p:sp>
    </p:spTree>
    <p:extLst>
      <p:ext uri="{BB962C8B-B14F-4D97-AF65-F5344CB8AC3E}">
        <p14:creationId xmlns:p14="http://schemas.microsoft.com/office/powerpoint/2010/main" val="1146149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443" y="2762910"/>
            <a:ext cx="5515852" cy="4090407"/>
          </a:xfrm>
          <a:prstGeom prst="rect">
            <a:avLst/>
          </a:prstGeom>
        </p:spPr>
      </p:pic>
      <p:sp>
        <p:nvSpPr>
          <p:cNvPr id="2" name="Título 1"/>
          <p:cNvSpPr>
            <a:spLocks noGrp="1"/>
          </p:cNvSpPr>
          <p:nvPr>
            <p:ph type="title"/>
          </p:nvPr>
        </p:nvSpPr>
        <p:spPr/>
        <p:txBody>
          <a:bodyPr/>
          <a:lstStyle/>
          <a:p>
            <a:r>
              <a:rPr lang="pt-BR" dirty="0" smtClean="0"/>
              <a:t>Simbolismos – não é fácil ser conservador</a:t>
            </a:r>
            <a:endParaRPr lang="pt-BR" dirty="0"/>
          </a:p>
        </p:txBody>
      </p:sp>
      <p:sp>
        <p:nvSpPr>
          <p:cNvPr id="3" name="Espaço Reservado para Conteúdo 2"/>
          <p:cNvSpPr>
            <a:spLocks noGrp="1"/>
          </p:cNvSpPr>
          <p:nvPr>
            <p:ph idx="1"/>
          </p:nvPr>
        </p:nvSpPr>
        <p:spPr>
          <a:xfrm>
            <a:off x="838200" y="1825625"/>
            <a:ext cx="3007659" cy="4481046"/>
          </a:xfrm>
        </p:spPr>
        <p:txBody>
          <a:bodyPr>
            <a:normAutofit/>
          </a:bodyPr>
          <a:lstStyle/>
          <a:p>
            <a:pPr marL="0" indent="0">
              <a:buNone/>
            </a:pPr>
            <a:r>
              <a:rPr lang="pt-BR" dirty="0" smtClean="0"/>
              <a:t>Conservadorismo</a:t>
            </a:r>
          </a:p>
          <a:p>
            <a:r>
              <a:rPr lang="pt-BR" dirty="0" smtClean="0"/>
              <a:t>Velho</a:t>
            </a:r>
            <a:endParaRPr lang="pt-BR" dirty="0"/>
          </a:p>
          <a:p>
            <a:r>
              <a:rPr lang="pt-BR" dirty="0" smtClean="0"/>
              <a:t>Ultrapassado</a:t>
            </a:r>
            <a:endParaRPr lang="pt-BR" dirty="0"/>
          </a:p>
          <a:p>
            <a:r>
              <a:rPr lang="pt-BR" dirty="0" smtClean="0"/>
              <a:t>Antigo</a:t>
            </a:r>
          </a:p>
          <a:p>
            <a:pPr marL="0" indent="0">
              <a:buNone/>
            </a:pPr>
            <a:endParaRPr lang="pt-BR" dirty="0"/>
          </a:p>
        </p:txBody>
      </p:sp>
      <p:sp>
        <p:nvSpPr>
          <p:cNvPr id="5" name="Espaço Reservado para Conteúdo 2"/>
          <p:cNvSpPr txBox="1">
            <a:spLocks/>
          </p:cNvSpPr>
          <p:nvPr/>
        </p:nvSpPr>
        <p:spPr>
          <a:xfrm>
            <a:off x="8090665" y="1830108"/>
            <a:ext cx="3007659" cy="44810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dirty="0" err="1" smtClean="0"/>
              <a:t>Progressismo</a:t>
            </a:r>
            <a:endParaRPr lang="pt-BR" dirty="0" smtClean="0"/>
          </a:p>
          <a:p>
            <a:r>
              <a:rPr lang="pt-BR" dirty="0" smtClean="0"/>
              <a:t>Novo</a:t>
            </a:r>
          </a:p>
          <a:p>
            <a:r>
              <a:rPr lang="pt-BR" dirty="0" smtClean="0"/>
              <a:t>Inovador</a:t>
            </a:r>
            <a:endParaRPr lang="pt-BR" dirty="0"/>
          </a:p>
          <a:p>
            <a:r>
              <a:rPr lang="pt-BR" dirty="0" smtClean="0"/>
              <a:t>Moderno</a:t>
            </a:r>
            <a:endParaRPr lang="pt-BR" dirty="0"/>
          </a:p>
        </p:txBody>
      </p:sp>
    </p:spTree>
    <p:extLst>
      <p:ext uri="{BB962C8B-B14F-4D97-AF65-F5344CB8AC3E}">
        <p14:creationId xmlns:p14="http://schemas.microsoft.com/office/powerpoint/2010/main" val="51538370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961</Words>
  <Application>Microsoft Office PowerPoint</Application>
  <PresentationFormat>Widescreen</PresentationFormat>
  <Paragraphs>161</Paragraphs>
  <Slides>44</Slides>
  <Notes>0</Notes>
  <HiddenSlides>0</HiddenSlides>
  <MMClips>1</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44</vt:i4>
      </vt:variant>
    </vt:vector>
  </HeadingPairs>
  <TitlesOfParts>
    <vt:vector size="48" baseType="lpstr">
      <vt:lpstr>Arial</vt:lpstr>
      <vt:lpstr>Calibri</vt:lpstr>
      <vt:lpstr>Calibri Light</vt:lpstr>
      <vt:lpstr>Tema do Office</vt:lpstr>
      <vt:lpstr>O avanço do  conservadorismo  no mundo – O papel da mídia</vt:lpstr>
      <vt:lpstr>Apresentação do PowerPoint</vt:lpstr>
      <vt:lpstr>Estrutura da apresentação</vt:lpstr>
      <vt:lpstr>Conservadorismo  </vt:lpstr>
      <vt:lpstr>Conservadorismo (além da caricatura)</vt:lpstr>
      <vt:lpstr>Polarização (século 18)</vt:lpstr>
      <vt:lpstr>Polarização (século 19)</vt:lpstr>
      <vt:lpstr>Polarização (século 20)</vt:lpstr>
      <vt:lpstr>Simbolismos – não é fácil ser conservador</vt:lpstr>
      <vt:lpstr>Simbolismos – se bem que...</vt:lpstr>
      <vt:lpstr>Apresentação do PowerPoint</vt:lpstr>
      <vt:lpstr>Apresentação do PowerPoint</vt:lpstr>
      <vt:lpstr>Mídia  </vt:lpstr>
      <vt:lpstr>Balcanização</vt:lpstr>
      <vt:lpstr>Balcanização da mídia</vt:lpstr>
      <vt:lpstr>Balcanização da mídia</vt:lpstr>
      <vt:lpstr>Filtro</vt:lpstr>
      <vt:lpstr>Balcanização da mídia</vt:lpstr>
      <vt:lpstr>Filtro-bolha</vt:lpstr>
      <vt:lpstr>Discurso polêmico</vt:lpstr>
      <vt:lpstr>Discurso polêmico</vt:lpstr>
      <vt:lpstr>Discurso polêmico</vt:lpstr>
      <vt:lpstr>Discurso polêmico</vt:lpstr>
      <vt:lpstr>Discurso polêmico</vt:lpstr>
      <vt:lpstr>Uma semana de  manchetes no blog  de Reinaldo Azevedo</vt:lpstr>
      <vt:lpstr>Uma semana de  manchetes no blog  de Reinaldo Azevedo</vt:lpstr>
      <vt:lpstr>Uma semana de  manchetes no blog  de Felipe Moura Brasil</vt:lpstr>
      <vt:lpstr>Uma semana de  manchetes no blog  de Felipe Moura Brasil</vt:lpstr>
      <vt:lpstr>Apresentação do PowerPoint</vt:lpstr>
      <vt:lpstr>O avanço conservador na educação  </vt:lpstr>
      <vt:lpstr>De onde vem o ataque</vt:lpstr>
      <vt:lpstr>Estratégias</vt:lpstr>
      <vt:lpstr>O que fazer?</vt:lpstr>
      <vt:lpstr>Uma tentativa</vt:lpstr>
      <vt:lpstr>Caso 1 – Resposta a Bolsonaro</vt:lpstr>
      <vt:lpstr>Caso 2 – Respostas sobre o Escola Sem Partido</vt:lpstr>
      <vt:lpstr>Caso 2 – Respostas sobre o Escola Sem Partido</vt:lpstr>
      <vt:lpstr>Caso 2 – Respostas sobre o Escola Sem Partido</vt:lpstr>
      <vt:lpstr>Caso 2 – Respostas sobre o Escola Sem Partido</vt:lpstr>
      <vt:lpstr>Caso 2 – Respostas sobre o Escola Sem Partido</vt:lpstr>
      <vt:lpstr>Caso 2 – Respostas sobre o Escola Sem Partido</vt:lpstr>
      <vt:lpstr>Caso 2 – Respostas sobre o Escola Sem Partido</vt:lpstr>
      <vt:lpstr>Caso 2 – Respostas sobre o Escola Sem Partido</vt:lpstr>
      <vt:lpstr>Obrigado!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avanço do  conservadorismo  no mundo O papel da mídia</dc:title>
  <dc:creator>Rodrigo Ratier</dc:creator>
  <cp:lastModifiedBy>Rodrigo Ratier</cp:lastModifiedBy>
  <cp:revision>14</cp:revision>
  <dcterms:created xsi:type="dcterms:W3CDTF">2016-10-20T21:03:59Z</dcterms:created>
  <dcterms:modified xsi:type="dcterms:W3CDTF">2016-10-20T23:15:06Z</dcterms:modified>
</cp:coreProperties>
</file>