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76" r:id="rId4"/>
    <p:sldId id="284" r:id="rId5"/>
    <p:sldId id="285" r:id="rId6"/>
    <p:sldId id="286" r:id="rId7"/>
    <p:sldId id="283" r:id="rId8"/>
    <p:sldId id="280" r:id="rId9"/>
    <p:sldId id="281" r:id="rId10"/>
    <p:sldId id="282" r:id="rId11"/>
    <p:sldId id="277" r:id="rId12"/>
    <p:sldId id="279" r:id="rId13"/>
    <p:sldId id="269" r:id="rId14"/>
    <p:sldId id="268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7" r:id="rId24"/>
    <p:sldId id="270" r:id="rId25"/>
    <p:sldId id="263" r:id="rId26"/>
    <p:sldId id="271" r:id="rId27"/>
    <p:sldId id="257" r:id="rId28"/>
    <p:sldId id="272" r:id="rId29"/>
    <p:sldId id="273" r:id="rId30"/>
    <p:sldId id="264" r:id="rId31"/>
    <p:sldId id="265" r:id="rId32"/>
    <p:sldId id="26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arinelimagaba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4pilares.net/text-cont/delors-pilares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5465" y="618186"/>
            <a:ext cx="10212946" cy="278183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“DIREITO E EDUCAÇÃO : a prática da mediação como construção da cidadania”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5599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Professora Karine de Lima (advogada, pedagoga, orientadora de estudos para formação continuada de docentes, diretora da Comissão de Educação junto à OAB Jabaquara/SP; coordenadora da Escola Superior de Advocacia  ESA/ Jabaquara; mestranda em Educação pelo Instituto de Educação e Ciências Latino Americana – URU).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vistaescola.abril.com.br/img/galeria-fotos/calvin/calvin-9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6" y="1262130"/>
            <a:ext cx="11040447" cy="3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/>
              <a:t>CONFLITO  e VIOLÊNCIA </a:t>
            </a:r>
            <a:br>
              <a:rPr lang="pt-BR" sz="5400" b="1" dirty="0" smtClean="0"/>
            </a:br>
            <a:endParaRPr lang="pt-BR" sz="5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600" y="1685109"/>
            <a:ext cx="6967983" cy="41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100252" y="579990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VIOLÊNCIA = resposta destrutiva, mas socialmente aceitável.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046" y="1030310"/>
            <a:ext cx="6922382" cy="60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7" y="626301"/>
            <a:ext cx="9707670" cy="5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9056280" cy="1530367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NORBERTO BOBBIO (1909-2004)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SÉCULO 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XXI - “A </a:t>
            </a:r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ERA DOS 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DIREITOS”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Filósofo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historiador italiano Norberto Bobbio, um dos grandes pensadores 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século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XX,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segundo o qual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afirmava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transição entre os séculos XX e XXI, o mundo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passaria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viver a era dos direitos.</a:t>
            </a: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Bobbio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acreditava que a democracia precisa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cidadãos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comprometidos com o combate a todo tipo de preconceito e com a prática diária da tolerância.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585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dirty="0" smtClean="0"/>
              <a:t>COMO GERIR CONFLITOS </a:t>
            </a:r>
            <a:r>
              <a:rPr lang="pt-BR" sz="4400" dirty="0" smtClean="0"/>
              <a:t>?</a:t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5413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Julgando</a:t>
            </a:r>
            <a:r>
              <a:rPr lang="pt-BR" sz="4000" dirty="0" smtClean="0"/>
              <a:t>?</a:t>
            </a:r>
          </a:p>
          <a:p>
            <a:r>
              <a:rPr lang="pt-BR" sz="4000" dirty="0" smtClean="0"/>
              <a:t>Arbitrando?</a:t>
            </a:r>
          </a:p>
          <a:p>
            <a:r>
              <a:rPr lang="pt-BR" sz="4000" dirty="0" smtClean="0"/>
              <a:t>Conciliando?</a:t>
            </a:r>
          </a:p>
          <a:p>
            <a:r>
              <a:rPr lang="pt-BR" sz="4000" dirty="0" smtClean="0"/>
              <a:t>Ignorando?</a:t>
            </a:r>
          </a:p>
          <a:p>
            <a:r>
              <a:rPr lang="pt-BR" sz="4000" dirty="0" smtClean="0"/>
              <a:t>Mediando?</a:t>
            </a:r>
          </a:p>
          <a:p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18199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A MEDIAÇÃO DE CONFLITOS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403566"/>
            <a:ext cx="8915400" cy="3866606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Interesses e Necessidades; (exemplificar)</a:t>
            </a:r>
          </a:p>
          <a:p>
            <a:r>
              <a:rPr lang="pt-BR" sz="2400" dirty="0" smtClean="0"/>
              <a:t>Não é GANHAR  e PERDER,  é “GANHA/ GANHA”;</a:t>
            </a:r>
          </a:p>
          <a:p>
            <a:r>
              <a:rPr lang="pt-BR" sz="2400" dirty="0" smtClean="0"/>
              <a:t>Caminhar na resolução construída pelos conflitantes;</a:t>
            </a:r>
          </a:p>
          <a:p>
            <a:r>
              <a:rPr lang="pt-BR" sz="2400" dirty="0" smtClean="0"/>
              <a:t>Atender as partes para pacificar;</a:t>
            </a:r>
          </a:p>
          <a:p>
            <a:r>
              <a:rPr lang="pt-BR" sz="2400" dirty="0" smtClean="0"/>
              <a:t>É desenvolver a “escuta atenta”, a “escuta </a:t>
            </a:r>
            <a:r>
              <a:rPr lang="pt-BR" sz="2400" dirty="0" err="1" smtClean="0"/>
              <a:t>alteritária</a:t>
            </a:r>
            <a:r>
              <a:rPr lang="pt-BR" sz="2400" dirty="0" smtClean="0"/>
              <a:t>”;</a:t>
            </a:r>
          </a:p>
          <a:p>
            <a:r>
              <a:rPr lang="pt-BR" sz="2400" dirty="0" smtClean="0"/>
              <a:t>Dar “voz”ao outro;</a:t>
            </a:r>
          </a:p>
          <a:p>
            <a:r>
              <a:rPr lang="pt-BR" sz="2400" dirty="0" smtClean="0"/>
              <a:t>Pensar sobre si e sobre o outro;</a:t>
            </a:r>
          </a:p>
          <a:p>
            <a:r>
              <a:rPr lang="pt-BR" sz="2400" dirty="0" smtClean="0"/>
              <a:t>Valorização dos espaços </a:t>
            </a:r>
            <a:r>
              <a:rPr lang="pt-BR" sz="2400" smtClean="0"/>
              <a:t>de diálogos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5753" y="463463"/>
            <a:ext cx="10058400" cy="62755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 O FAZER PEDAGÓGICO ?</a:t>
            </a:r>
            <a:br>
              <a:rPr lang="pt-BR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COMO A ESCOLA PARTICIPA NO PROCESSO DE CONSTRUÇÃO DE UMA SOCIEDADE DEMOCRÁTICA DE DIREITOS?</a:t>
            </a:r>
            <a:b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 COLABORAR PARA A FORMAÇÃO DE CIDADÃOS?</a:t>
            </a:r>
            <a:endParaRPr lang="pt-BR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090" y="538619"/>
            <a:ext cx="8911687" cy="1515649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Como fazer ???</a:t>
            </a:r>
            <a:endParaRPr lang="pt-BR" sz="8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0.gstatic.com/images?q=tbn:ANd9GcRSkYoykUUlvs-nQKvZT1SZHPIsW9vgVk67M0-oJvoGCk7J_YX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21" y="1857827"/>
            <a:ext cx="9014376" cy="41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638" y="624109"/>
            <a:ext cx="9845457" cy="5952055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solidFill>
                  <a:srgbClr val="FF0000"/>
                </a:solidFill>
              </a:rPr>
              <a:t> UMA PERSPECTIVA COM PRINCÍPIOS DA PRÁTICA DIALÓGICA </a:t>
            </a:r>
            <a:br>
              <a:rPr lang="pt-BR" sz="4800" dirty="0" smtClean="0">
                <a:solidFill>
                  <a:srgbClr val="FF0000"/>
                </a:solidFill>
              </a:rPr>
            </a:br>
            <a:r>
              <a:rPr lang="pt-BR" sz="4800" dirty="0" smtClean="0">
                <a:solidFill>
                  <a:srgbClr val="FF0000"/>
                </a:solidFill>
              </a:rPr>
              <a:t/>
            </a:r>
            <a:br>
              <a:rPr lang="pt-BR" sz="4800" dirty="0" smtClean="0">
                <a:solidFill>
                  <a:srgbClr val="FF0000"/>
                </a:solidFill>
              </a:rPr>
            </a:br>
            <a:r>
              <a:rPr lang="pt-BR" sz="4800" dirty="0" smtClean="0">
                <a:solidFill>
                  <a:srgbClr val="FF0000"/>
                </a:solidFill>
              </a:rPr>
              <a:t> A COMUNIDADE DE INVESTIGAÇÃO</a:t>
            </a:r>
            <a:br>
              <a:rPr lang="pt-BR" sz="4800" dirty="0" smtClean="0">
                <a:solidFill>
                  <a:srgbClr val="FF0000"/>
                </a:solidFill>
              </a:rPr>
            </a:br>
            <a:r>
              <a:rPr lang="pt-BR" sz="4800" dirty="0">
                <a:solidFill>
                  <a:srgbClr val="FF0000"/>
                </a:solidFill>
              </a:rPr>
              <a:t/>
            </a:r>
            <a:br>
              <a:rPr lang="pt-BR" sz="4800" dirty="0">
                <a:solidFill>
                  <a:srgbClr val="FF0000"/>
                </a:solidFill>
              </a:rPr>
            </a:br>
            <a:r>
              <a:rPr lang="pt-BR" sz="4800" dirty="0" smtClean="0">
                <a:solidFill>
                  <a:srgbClr val="FF0000"/>
                </a:solidFill>
              </a:rPr>
              <a:t>A PRÁTICA DA MEDIAÇÃO 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24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rgbClr val="FF0000"/>
                </a:solidFill>
              </a:rPr>
              <a:t>INÍCIO DE CONVERSA</a:t>
            </a:r>
            <a:br>
              <a:rPr lang="pt-BR" sz="6000" b="1" dirty="0" smtClean="0">
                <a:solidFill>
                  <a:srgbClr val="FF0000"/>
                </a:solidFill>
              </a:rPr>
            </a:b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76103"/>
            <a:ext cx="8915400" cy="5146766"/>
          </a:xfrm>
        </p:spPr>
        <p:txBody>
          <a:bodyPr>
            <a:normAutofit fontScale="62500" lnSpcReduction="20000"/>
          </a:bodyPr>
          <a:lstStyle/>
          <a:p>
            <a:pPr algn="ctr"/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  que podemos chamar de </a:t>
            </a: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CONFLITO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algn="ctr">
              <a:buNone/>
            </a:pP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Como surgem e se manifestam os </a:t>
            </a:r>
          </a:p>
          <a:p>
            <a:pPr marL="0" indent="0" algn="ctr">
              <a:buNone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CONFLITOS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0" indent="0" algn="ctr">
              <a:buNone/>
            </a:pP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E  na escola ? Quais são os </a:t>
            </a: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CONFLITOS</a:t>
            </a:r>
          </a:p>
          <a:p>
            <a:pPr marL="0" indent="0" algn="ctr">
              <a:buNone/>
            </a:pPr>
            <a:r>
              <a:rPr lang="pt-BR" sz="4800" dirty="0" smtClean="0">
                <a:latin typeface="Arial" pitchFamily="34" charset="0"/>
                <a:cs typeface="Arial" pitchFamily="34" charset="0"/>
              </a:rPr>
              <a:t>que vivenciamos ?</a:t>
            </a:r>
          </a:p>
          <a:p>
            <a:pPr marL="0" indent="0" algn="ctr">
              <a:buNone/>
            </a:pP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marL="0" indent="0"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 Os </a:t>
            </a: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CONFLITOS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são positivos ou negativos?</a:t>
            </a:r>
          </a:p>
          <a:p>
            <a:pPr marL="0" indent="0" algn="ctr">
              <a:buNone/>
            </a:pP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6899" y="1490597"/>
            <a:ext cx="9387713" cy="49102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Lipman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(1994, p.44) o primeiro passo para tematizarmos sobre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diálogo 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sala de aula é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dismistificar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a concepção de que é a reflexão que possibilita o diálogo.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que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acontece é justamente o contrário, isto é, é o diálogo que possibilita a reflexão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Quando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 pessoas se envolvem num diálogo, são levadas a refletir,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concentrar, a levar em conta as alternativas,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ouvir cuidadosamente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 prestar mais atenção às definições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aos significados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 reconhecer alternativas nas quais não havia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pensado anteriormente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e, em geral, realizar um grande número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atividades mentais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nas quais não teria se envolvido se a conversação não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tivesse ocorrido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Lipman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1994, p.44).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A PRÁTICA DIALÓGICA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1221" y="551145"/>
            <a:ext cx="9845457" cy="5724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accent1"/>
                </a:solidFill>
              </a:rPr>
              <a:t>NÃO É A REFLEXÃO QUE POSSIBILITA O DIÁLOGO , </a:t>
            </a:r>
          </a:p>
          <a:p>
            <a:pPr marL="0" indent="0" algn="ctr">
              <a:buNone/>
            </a:pPr>
            <a:endParaRPr lang="pt-BR" sz="4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accent1"/>
                </a:solidFill>
              </a:rPr>
              <a:t>MAS...</a:t>
            </a:r>
          </a:p>
          <a:p>
            <a:pPr marL="0" indent="0" algn="ctr">
              <a:buNone/>
            </a:pPr>
            <a:endParaRPr lang="pt-BR" sz="4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accent1"/>
                </a:solidFill>
              </a:rPr>
              <a:t>O DIÁLOGO QUE POSSIBILITA A REFLEXÃO.</a:t>
            </a:r>
          </a:p>
        </p:txBody>
      </p:sp>
    </p:spTree>
    <p:extLst>
      <p:ext uri="{BB962C8B-B14F-4D97-AF65-F5344CB8AC3E}">
        <p14:creationId xmlns:p14="http://schemas.microsoft.com/office/powerpoint/2010/main" val="29004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rgbClr val="FF0000"/>
                </a:solidFill>
              </a:rPr>
              <a:t>MUITO OBRIGADA !!!</a:t>
            </a:r>
            <a:endParaRPr lang="pt-BR" sz="6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415653"/>
            <a:ext cx="8915400" cy="39982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err="1" smtClean="0"/>
              <a:t>Karine</a:t>
            </a:r>
            <a:r>
              <a:rPr lang="pt-BR" sz="3600" dirty="0" smtClean="0"/>
              <a:t> de Lima</a:t>
            </a:r>
          </a:p>
          <a:p>
            <a:pPr>
              <a:buNone/>
            </a:pPr>
            <a:r>
              <a:rPr lang="pt-BR" sz="3600" dirty="0" smtClean="0"/>
              <a:t>Email: </a:t>
            </a:r>
            <a:r>
              <a:rPr lang="pt-BR" sz="3600" dirty="0" smtClean="0">
                <a:hlinkClick r:id="rId2"/>
              </a:rPr>
              <a:t>karinelimagaba@gmail.com</a:t>
            </a:r>
            <a:endParaRPr lang="pt-BR" sz="3600" dirty="0" smtClean="0"/>
          </a:p>
          <a:p>
            <a:pPr>
              <a:buNone/>
            </a:pPr>
            <a:r>
              <a:rPr lang="pt-BR" sz="3600" dirty="0" err="1" smtClean="0"/>
              <a:t>What</a:t>
            </a:r>
            <a:r>
              <a:rPr lang="pt-BR" sz="3600" dirty="0" smtClean="0"/>
              <a:t> (11) 996141888</a:t>
            </a:r>
          </a:p>
        </p:txBody>
      </p:sp>
      <p:pic>
        <p:nvPicPr>
          <p:cNvPr id="1026" name="Picture 2" descr="13256485_799371100193551_2785385045572226552_n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327" y="4594070"/>
            <a:ext cx="2194560" cy="21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922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JACQUES DELORS (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7211" y="1478072"/>
            <a:ext cx="9300031" cy="4910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i="1" dirty="0"/>
              <a:t>“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À educação cabe fornecer, de algum modo, os mapas de 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i="1" dirty="0">
                <a:latin typeface="Arial" pitchFamily="34" charset="0"/>
                <a:cs typeface="Arial" pitchFamily="34" charset="0"/>
              </a:rPr>
              <a:t>um mundo complexo e constantemente agitado e, ao mesmo 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i="1" dirty="0">
                <a:latin typeface="Arial" pitchFamily="34" charset="0"/>
                <a:cs typeface="Arial" pitchFamily="34" charset="0"/>
              </a:rPr>
              <a:t>tempo, a bússola que permite navegar através dele”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8" y="2843280"/>
            <a:ext cx="6162805" cy="37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862192" y="40284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800" dirty="0" smtClean="0">
                <a:solidFill>
                  <a:srgbClr val="333333"/>
                </a:solidFill>
                <a:latin typeface="Arial"/>
              </a:rPr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084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4169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QUATRO PILARES DA EDUCAÇÃO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600" dirty="0">
                <a:solidFill>
                  <a:srgbClr val="333333"/>
                </a:solidFill>
                <a:latin typeface="Arial"/>
              </a:rPr>
              <a:t>De 1992 a 1996</a:t>
            </a:r>
            <a:r>
              <a:rPr lang="pt-BR" sz="3600" dirty="0" smtClean="0">
                <a:solidFill>
                  <a:srgbClr val="333333"/>
                </a:solidFill>
                <a:latin typeface="Arial"/>
              </a:rPr>
              <a:t>, DELORS, </a:t>
            </a:r>
            <a:r>
              <a:rPr lang="pt-BR" sz="3600" dirty="0">
                <a:solidFill>
                  <a:srgbClr val="333333"/>
                </a:solidFill>
                <a:latin typeface="Arial"/>
              </a:rPr>
              <a:t>presidiu a Comissão Internacional sobre Educação para o Século XXI, da UNESCO. Neste período, foi autor do relatório "</a:t>
            </a:r>
            <a:r>
              <a:rPr lang="pt-BR" sz="3600" b="1" dirty="0">
                <a:solidFill>
                  <a:srgbClr val="3361CF"/>
                </a:solidFill>
                <a:latin typeface="Arial"/>
                <a:hlinkClick r:id="rId2"/>
              </a:rPr>
              <a:t>Educação, um Tesouro a descobrir</a:t>
            </a:r>
            <a:r>
              <a:rPr lang="pt-BR" sz="3600" dirty="0">
                <a:solidFill>
                  <a:srgbClr val="333333"/>
                </a:solidFill>
                <a:latin typeface="Arial"/>
              </a:rPr>
              <a:t>", em que se exploram os Quatro Pilares da </a:t>
            </a:r>
            <a:r>
              <a:rPr lang="pt-BR" sz="3600" dirty="0" smtClean="0">
                <a:solidFill>
                  <a:srgbClr val="333333"/>
                </a:solidFill>
                <a:latin typeface="Arial"/>
              </a:rPr>
              <a:t>Educação.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043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0701" y="726511"/>
            <a:ext cx="10158609" cy="5184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t-BR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7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</a:t>
            </a:r>
            <a:r>
              <a:rPr lang="pt-BR" sz="7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a conhecer;</a:t>
            </a:r>
          </a:p>
          <a:p>
            <a:pPr marL="0" indent="0" algn="ctr">
              <a:buNone/>
            </a:pPr>
            <a:endParaRPr lang="pt-BR" sz="7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7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Aprender a fazer;</a:t>
            </a:r>
          </a:p>
          <a:p>
            <a:pPr marL="0" indent="0" algn="ctr">
              <a:buNone/>
            </a:pPr>
            <a:endParaRPr lang="pt-BR" sz="7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7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Aprender a viver juntos;</a:t>
            </a:r>
          </a:p>
          <a:p>
            <a:pPr marL="0" indent="0" algn="ctr">
              <a:buNone/>
            </a:pPr>
            <a:endParaRPr lang="pt-BR" sz="7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7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Aprender a ser.</a:t>
            </a:r>
          </a:p>
          <a:p>
            <a:pPr marL="0" indent="0" algn="ctr">
              <a:buNone/>
            </a:pPr>
            <a:endParaRPr lang="pt-BR" sz="7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335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APRENDER A CONHECER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É necessário tornar prazeroso o ato de compreender, descobrir, construir e reconstruir o conhecimento para que não seja efêmero, para que se mantenha ao longo do tempo e para que valorize a curiosidade, a autonomia e a atenção permanentemente. É preciso, também, pensar o novo, reconstruir o velho e reinventar o pensar.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06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APRENDER A FAZER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0164" y="1905000"/>
            <a:ext cx="9431114" cy="4856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Não basta preparar-se com cuidados para se inserir no setor do trabalho. A rápida evolução por que passam as profissões pede que o indivíduo esteja apto a enfrentar novas situações de emprego e a trabalhar em equipe, desenvolvendo espírito cooperativo e de humildade na reelaboração conceitual e nas trocas, valores necessários ao trabalho coletivo. Ter iniciativa e intuição, gostar de uma certa dose de risco, saber comunicar-se e resolver conflitos e ser flexível. Aprender a fazer envolve uma série de técnicas a serem trabalhadas.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06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APRENDER A CONVIVER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 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No mundo atual, este é um importantíssimo aprendizado por ser valorizado quem aprende a viver com os outros, a compreendê-los, a desenvolver a percepção de interdependência, a administrar conflitos, a participar de projetos comuns, a ter prazer no esforço comum.</a:t>
            </a:r>
          </a:p>
        </p:txBody>
      </p:sp>
    </p:spTree>
    <p:extLst>
      <p:ext uri="{BB962C8B-B14F-4D97-AF65-F5344CB8AC3E}">
        <p14:creationId xmlns:p14="http://schemas.microsoft.com/office/powerpoint/2010/main" val="365726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901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APRENDER A SER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É importante desenvolver sensibilidade, sentido ético e estético, responsabilidade pessoal, pensamento autônomo e crítico, imaginação, criatividade, iniciativa e crescimento integral da pessoa em relação à inteligência. A aprendizagem precisa ser integral, não negligenciando nenhuma das potencialidades de cada indivíduo.</a:t>
            </a:r>
          </a:p>
        </p:txBody>
      </p:sp>
    </p:spTree>
    <p:extLst>
      <p:ext uri="{BB962C8B-B14F-4D97-AF65-F5344CB8AC3E}">
        <p14:creationId xmlns:p14="http://schemas.microsoft.com/office/powerpoint/2010/main" val="293296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8617" y="624110"/>
            <a:ext cx="9505995" cy="1518199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Que conflitos encontramos no espaço da escola?</a:t>
            </a:r>
            <a:br>
              <a:rPr lang="pt-BR" sz="4800" b="1" dirty="0" smtClean="0"/>
            </a:b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a) Entre alunos;</a:t>
            </a:r>
            <a:br>
              <a:rPr lang="pt-BR" sz="4800" b="1" dirty="0" smtClean="0"/>
            </a:br>
            <a:r>
              <a:rPr lang="pt-BR" sz="4800" b="1" dirty="0" smtClean="0"/>
              <a:t>b) entre alunos e docentes;</a:t>
            </a:r>
            <a:br>
              <a:rPr lang="pt-BR" sz="4800" b="1" dirty="0" smtClean="0"/>
            </a:br>
            <a:r>
              <a:rPr lang="pt-BR" sz="4800" b="1" dirty="0" smtClean="0"/>
              <a:t>c) entre pais, docentes e gestores.</a:t>
            </a:r>
            <a:br>
              <a:rPr lang="pt-BR" sz="4800" b="1" dirty="0" smtClean="0"/>
            </a:b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Paulo Freire – sobre “Leis e Direitos”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9104" y="1519707"/>
            <a:ext cx="9495508" cy="4919730"/>
          </a:xfrm>
        </p:spPr>
        <p:txBody>
          <a:bodyPr>
            <a:normAutofit/>
          </a:bodyPr>
          <a:lstStyle/>
          <a:p>
            <a:r>
              <a:rPr lang="pt-BR" sz="2000" b="1" dirty="0"/>
              <a:t>Paulo Freire em um relato de visita à Escola da Ponte, disse </a:t>
            </a:r>
            <a:r>
              <a:rPr lang="pt-BR" sz="2000" b="1" dirty="0" smtClean="0"/>
              <a:t>:</a:t>
            </a:r>
          </a:p>
          <a:p>
            <a:pPr marL="0" indent="0" algn="just">
              <a:buNone/>
            </a:pP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dirty="0"/>
              <a:t>Numa parede da escola se encontravam as "leis". Mais importante que as leis era o fato de que elas tinham sido sugeridas e aprovadas pela assembleia de alunos. Aquele documento representava a vontade coletiva de crianças, professores e funcionários. Era o seu "pacto social" de convivência. Lembro-me de alguns itens. "Todas as pessoas têm o direito de dizer o que pensam sem medo." "Ninguém pode ser interrompido quando está falando." "Não se deve arrastar as cadeiras fazendo barulho."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O item que mais me comoveu e que é revelador da alma daquelas crianças foi esse: "Temos o direito de ouvir música enquanto trabalhamos, para pensar em silêncio." Entendi, então, a razão da música clássica que se ouvia </a:t>
            </a:r>
            <a:r>
              <a:rPr lang="pt-BR" sz="2000" dirty="0" smtClean="0"/>
              <a:t>baixinho.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06472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798490"/>
            <a:ext cx="8915400" cy="5112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 DE INVESTIGAÇÃO</a:t>
            </a:r>
            <a:endParaRPr lang="pt-B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78696" y="1906065"/>
            <a:ext cx="9970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itchFamily="34" charset="0"/>
                <a:cs typeface="Arial" pitchFamily="34" charset="0"/>
              </a:rPr>
              <a:t>Para que tal modelo de educação possa ser efetivo dentro da sala de aula e não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se mantenha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apenas como discurso,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Lipman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diz que é necessário “[...] converter a sala de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aula em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uma comunidade de investigação [...]” (2001, p.31). </a:t>
            </a:r>
          </a:p>
        </p:txBody>
      </p:sp>
    </p:spTree>
    <p:extLst>
      <p:ext uri="{BB962C8B-B14F-4D97-AF65-F5344CB8AC3E}">
        <p14:creationId xmlns:p14="http://schemas.microsoft.com/office/powerpoint/2010/main" val="240316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A prática da mediação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comissão de ajuda. Hoje, na Escola da Ponte, quando algum aluno começa a apresentar problemas de comportamento, essa comissão se adianta e nomeia colegas para ajudá-lo, com a missão de estar sempre por perto do dito aluno. E, quando se percebe que ele vai fazer algo inadequado, os colegas entram em ação para tentar dissuadi-lo.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Quais os motivos para os CONFLITOS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167051"/>
          </a:xfrm>
        </p:spPr>
        <p:txBody>
          <a:bodyPr>
            <a:noAutofit/>
          </a:bodyPr>
          <a:lstStyle/>
          <a:p>
            <a:r>
              <a:rPr lang="pt-BR" sz="3600" dirty="0" smtClean="0"/>
              <a:t>falta de comunicação;</a:t>
            </a:r>
          </a:p>
          <a:p>
            <a:r>
              <a:rPr lang="pt-BR" sz="3600" dirty="0" smtClean="0"/>
              <a:t> interesses pessoais;</a:t>
            </a:r>
          </a:p>
          <a:p>
            <a:r>
              <a:rPr lang="pt-BR" sz="3600" dirty="0" smtClean="0"/>
              <a:t> questões de poder;</a:t>
            </a:r>
          </a:p>
          <a:p>
            <a:r>
              <a:rPr lang="pt-BR" sz="3600" dirty="0" smtClean="0"/>
              <a:t>conflitos anteriores;</a:t>
            </a:r>
          </a:p>
          <a:p>
            <a:r>
              <a:rPr lang="pt-BR" sz="3600" dirty="0" smtClean="0"/>
              <a:t> valores diferentes;</a:t>
            </a:r>
          </a:p>
          <a:p>
            <a:r>
              <a:rPr lang="pt-BR" sz="3600" dirty="0" smtClean="0"/>
              <a:t>divergência em posições políticas ou ideológicas.</a:t>
            </a:r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352697"/>
            <a:ext cx="8915400" cy="5956663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não entender o que explicam;</a:t>
            </a:r>
          </a:p>
          <a:p>
            <a:r>
              <a:rPr lang="pt-BR" sz="3200" dirty="0" smtClean="0"/>
              <a:t> notas arbitrárias;</a:t>
            </a:r>
          </a:p>
          <a:p>
            <a:r>
              <a:rPr lang="pt-BR" sz="3200" dirty="0" smtClean="0"/>
              <a:t> divergência sobre critério de avaliação;</a:t>
            </a:r>
          </a:p>
          <a:p>
            <a:r>
              <a:rPr lang="pt-BR" sz="3200" dirty="0" smtClean="0"/>
              <a:t> avaliação inadequada (na visão do aluno);</a:t>
            </a:r>
          </a:p>
          <a:p>
            <a:r>
              <a:rPr lang="pt-BR" sz="3200" dirty="0" smtClean="0"/>
              <a:t> descriminação;</a:t>
            </a:r>
          </a:p>
          <a:p>
            <a:r>
              <a:rPr lang="pt-BR" sz="3200" dirty="0" smtClean="0"/>
              <a:t>falta de material didático;</a:t>
            </a:r>
          </a:p>
          <a:p>
            <a:r>
              <a:rPr lang="pt-BR" sz="3200" dirty="0" smtClean="0"/>
              <a:t> não serem ouvidos</a:t>
            </a:r>
            <a:br>
              <a:rPr lang="pt-BR" sz="3200" dirty="0" smtClean="0"/>
            </a:br>
            <a:r>
              <a:rPr lang="pt-BR" sz="3200" dirty="0" smtClean="0"/>
              <a:t>(tanto alunos quanto docentes);</a:t>
            </a:r>
          </a:p>
          <a:p>
            <a:r>
              <a:rPr lang="pt-BR" sz="3200" dirty="0" smtClean="0"/>
              <a:t>desinteresse pela matéria de estudo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391886"/>
            <a:ext cx="8915400" cy="6126479"/>
          </a:xfrm>
        </p:spPr>
        <p:txBody>
          <a:bodyPr>
            <a:normAutofit/>
          </a:bodyPr>
          <a:lstStyle/>
          <a:p>
            <a:pPr fontAlgn="base"/>
            <a:r>
              <a:rPr lang="pt-BR" sz="2400" dirty="0" smtClean="0"/>
              <a:t>agressões ocorridas entre alunos</a:t>
            </a:r>
          </a:p>
          <a:p>
            <a:pPr fontAlgn="base"/>
            <a:r>
              <a:rPr lang="pt-BR" sz="2400" dirty="0" smtClean="0"/>
              <a:t>e entre os professores;</a:t>
            </a:r>
          </a:p>
          <a:p>
            <a:pPr fontAlgn="base"/>
            <a:r>
              <a:rPr lang="pt-BR" sz="2400" dirty="0" smtClean="0"/>
              <a:t> perda de material de trabalho;</a:t>
            </a:r>
          </a:p>
          <a:p>
            <a:pPr fontAlgn="base"/>
            <a:r>
              <a:rPr lang="pt-BR" sz="2400" dirty="0" smtClean="0"/>
              <a:t> associação de pais e amigos;</a:t>
            </a:r>
          </a:p>
          <a:p>
            <a:pPr fontAlgn="base"/>
            <a:r>
              <a:rPr lang="pt-BR" sz="2400" dirty="0" smtClean="0"/>
              <a:t>cantina escolar ou similar;</a:t>
            </a:r>
          </a:p>
          <a:p>
            <a:pPr fontAlgn="base"/>
            <a:r>
              <a:rPr lang="pt-BR" sz="2400" dirty="0" smtClean="0"/>
              <a:t>falta ao serviço pelos professores;</a:t>
            </a:r>
          </a:p>
          <a:p>
            <a:pPr fontAlgn="base"/>
            <a:r>
              <a:rPr lang="pt-BR" sz="2400" dirty="0" smtClean="0"/>
              <a:t> falta de assistência pedagógica pelos professores;</a:t>
            </a:r>
          </a:p>
          <a:p>
            <a:pPr fontAlgn="base"/>
            <a:r>
              <a:rPr lang="pt-BR" sz="2400" dirty="0" smtClean="0"/>
              <a:t> critérios de avaliação,</a:t>
            </a:r>
          </a:p>
          <a:p>
            <a:pPr fontAlgn="base"/>
            <a:r>
              <a:rPr lang="pt-BR" sz="2400" dirty="0" smtClean="0"/>
              <a:t>aprovação e reprovação;uso de uniforme escolar;</a:t>
            </a:r>
            <a:br>
              <a:rPr lang="pt-BR" sz="2400" dirty="0" smtClean="0"/>
            </a:br>
            <a:r>
              <a:rPr lang="pt-BR" sz="2400" dirty="0" err="1" smtClean="0"/>
              <a:t>não-atendimento</a:t>
            </a:r>
            <a:r>
              <a:rPr lang="pt-BR" sz="2400" dirty="0" smtClean="0"/>
              <a:t> a requisitos “burocráticos” e administrativos da gestão.</a:t>
            </a:r>
          </a:p>
          <a:p>
            <a:pPr algn="ctr" fontAlgn="base">
              <a:buNone/>
            </a:pPr>
            <a:r>
              <a:rPr lang="pt-BR" sz="2400" dirty="0" smtClean="0"/>
              <a:t>(Fonte: Zampa, in </a:t>
            </a:r>
            <a:r>
              <a:rPr lang="pt-BR" sz="2400" dirty="0" err="1" smtClean="0"/>
              <a:t>Chrispino</a:t>
            </a:r>
            <a:r>
              <a:rPr lang="pt-BR" sz="2400" dirty="0" smtClean="0"/>
              <a:t>, 2007)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6606" y="822961"/>
            <a:ext cx="4402184" cy="565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m de um conflito em sala de a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0" y="1468191"/>
            <a:ext cx="10842662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imagem de um conflito em sala de au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6" y="1352282"/>
            <a:ext cx="9763379" cy="4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578</TotalTime>
  <Words>1028</Words>
  <Application>Microsoft Office PowerPoint</Application>
  <PresentationFormat>Widescreen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Cacho</vt:lpstr>
      <vt:lpstr>“DIREITO E EDUCAÇÃO : a prática da mediação como construção da cidadania”.</vt:lpstr>
      <vt:lpstr>INÍCIO DE CONVERSA </vt:lpstr>
      <vt:lpstr>Que conflitos encontramos no espaço da escola?  a) Entre alunos; b) entre alunos e docentes; c) entre pais, docentes e gestores. </vt:lpstr>
      <vt:lpstr>Quais os motivos para os CONFLITOS 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CONFLITO  e VIOLÊNCIA  </vt:lpstr>
      <vt:lpstr>Apresentação do PowerPoint</vt:lpstr>
      <vt:lpstr>Apresentação do PowerPoint</vt:lpstr>
      <vt:lpstr>NORBERTO BOBBIO (1909-2004)  SÉCULO XXI - “A ERA DOS DIREITOS”</vt:lpstr>
      <vt:lpstr>COMO GERIR CONFLITOS ? </vt:lpstr>
      <vt:lpstr>A MEDIAÇÃO DE CONFLITOS</vt:lpstr>
      <vt:lpstr>E O FAZER PEDAGÓGICO ?  COMO A ESCOLA PARTICIPA NO PROCESSO DE CONSTRUÇÃO DE UMA SOCIEDADE DEMOCRÁTICA DE DIREITOS?  COMO COLABORAR PARA A FORMAÇÃO DE CIDADÃOS?</vt:lpstr>
      <vt:lpstr> Como fazer ???</vt:lpstr>
      <vt:lpstr> UMA PERSPECTIVA COM PRINCÍPIOS DA PRÁTICA DIALÓGICA    A COMUNIDADE DE INVESTIGAÇÃO  A PRÁTICA DA MEDIAÇÃO </vt:lpstr>
      <vt:lpstr> A PRÁTICA DIALÓGICA</vt:lpstr>
      <vt:lpstr>Apresentação do PowerPoint</vt:lpstr>
      <vt:lpstr>MUITO OBRIGADA !!!</vt:lpstr>
      <vt:lpstr>JACQUES DELORS (</vt:lpstr>
      <vt:lpstr>OS QUATRO PILARES DA EDUCAÇÃO</vt:lpstr>
      <vt:lpstr>Apresentação do PowerPoint</vt:lpstr>
      <vt:lpstr>APRENDER A CONHECER</vt:lpstr>
      <vt:lpstr>APRENDER A FAZER</vt:lpstr>
      <vt:lpstr>APRENDER A CONVIVER</vt:lpstr>
      <vt:lpstr>APRENDER A SER</vt:lpstr>
      <vt:lpstr>Paulo Freire – sobre “Leis e Direitos”</vt:lpstr>
      <vt:lpstr>Apresentação do PowerPoint</vt:lpstr>
      <vt:lpstr>A prática da mediação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“DIREITO E EDUCAÇÃO : a prática da mediação como construção da cidadania”.</dc:title>
  <dc:creator>OABSP</dc:creator>
  <cp:lastModifiedBy>Click04</cp:lastModifiedBy>
  <cp:revision>58</cp:revision>
  <dcterms:created xsi:type="dcterms:W3CDTF">2016-04-12T15:38:34Z</dcterms:created>
  <dcterms:modified xsi:type="dcterms:W3CDTF">2016-10-21T10:47:29Z</dcterms:modified>
</cp:coreProperties>
</file>