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DEB396-2D9D-4ED4-A686-95850FF06497}" type="datetimeFigureOut">
              <a:rPr lang="pt-BR" smtClean="0"/>
              <a:pPr/>
              <a:t>22/10/2015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3157C4-B10A-43B6-9127-4BF69C2B315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3157C4-B10A-43B6-9127-4BF69C2B315A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5B68-64DD-47B7-A679-8F38904D9706}" type="datetimeFigureOut">
              <a:rPr lang="pt-BR" smtClean="0"/>
              <a:pPr/>
              <a:t>22/10/2015</a:t>
            </a:fld>
            <a:endParaRPr lang="pt-B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C242-E0E0-4D99-AA29-F058155C54D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5B68-64DD-47B7-A679-8F38904D9706}" type="datetimeFigureOut">
              <a:rPr lang="pt-BR" smtClean="0"/>
              <a:pPr/>
              <a:t>22/10/2015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C242-E0E0-4D99-AA29-F058155C54D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5B68-64DD-47B7-A679-8F38904D9706}" type="datetimeFigureOut">
              <a:rPr lang="pt-BR" smtClean="0"/>
              <a:pPr/>
              <a:t>22/10/2015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C242-E0E0-4D99-AA29-F058155C54D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5B68-64DD-47B7-A679-8F38904D9706}" type="datetimeFigureOut">
              <a:rPr lang="pt-BR" smtClean="0"/>
              <a:pPr/>
              <a:t>22/10/2015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C242-E0E0-4D99-AA29-F058155C54D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5B68-64DD-47B7-A679-8F38904D9706}" type="datetimeFigureOut">
              <a:rPr lang="pt-BR" smtClean="0"/>
              <a:pPr/>
              <a:t>22/10/2015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C242-E0E0-4D99-AA29-F058155C54D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5B68-64DD-47B7-A679-8F38904D9706}" type="datetimeFigureOut">
              <a:rPr lang="pt-BR" smtClean="0"/>
              <a:pPr/>
              <a:t>22/10/2015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C242-E0E0-4D99-AA29-F058155C54D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5B68-64DD-47B7-A679-8F38904D9706}" type="datetimeFigureOut">
              <a:rPr lang="pt-BR" smtClean="0"/>
              <a:pPr/>
              <a:t>22/10/2015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C242-E0E0-4D99-AA29-F058155C54D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5B68-64DD-47B7-A679-8F38904D9706}" type="datetimeFigureOut">
              <a:rPr lang="pt-BR" smtClean="0"/>
              <a:pPr/>
              <a:t>22/10/2015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C242-E0E0-4D99-AA29-F058155C54D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5B68-64DD-47B7-A679-8F38904D9706}" type="datetimeFigureOut">
              <a:rPr lang="pt-BR" smtClean="0"/>
              <a:pPr/>
              <a:t>22/10/2015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C242-E0E0-4D99-AA29-F058155C54D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5B68-64DD-47B7-A679-8F38904D9706}" type="datetimeFigureOut">
              <a:rPr lang="pt-BR" smtClean="0"/>
              <a:pPr/>
              <a:t>22/10/2015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3C242-E0E0-4D99-AA29-F058155C54D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55B68-64DD-47B7-A679-8F38904D9706}" type="datetimeFigureOut">
              <a:rPr lang="pt-BR" smtClean="0"/>
              <a:pPr/>
              <a:t>22/10/2015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803C242-E0E0-4D99-AA29-F058155C54D7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E055B68-64DD-47B7-A679-8F38904D9706}" type="datetimeFigureOut">
              <a:rPr lang="pt-BR" smtClean="0"/>
              <a:pPr/>
              <a:t>22/10/2015</a:t>
            </a:fld>
            <a:endParaRPr lang="pt-B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803C242-E0E0-4D99-AA29-F058155C54D7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sinpeem.com.br/sites/arquivos/uploads/262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340768"/>
            <a:ext cx="4032448" cy="460851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37313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704088"/>
            <a:ext cx="72008" cy="132624"/>
          </a:xfrm>
        </p:spPr>
        <p:txBody>
          <a:bodyPr>
            <a:normAutofit fontScale="90000"/>
          </a:bodyPr>
          <a:lstStyle/>
          <a:p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pt-BR" sz="2800" dirty="0">
                <a:latin typeface="+mj-lt"/>
              </a:rPr>
              <a:t>O Projeto da escola depende, sobretudo, da ousadia de seus agentes, da ousadia de cada escola em assumir-se como tal, partindo da “cara” que tem, com o seu cotidiano e o seu tempo-espaço, isto é, o contexto histórico em que ela se insere</a:t>
            </a:r>
            <a:r>
              <a:rPr lang="pt-BR" sz="2800" dirty="0" smtClean="0">
                <a:latin typeface="+mj-lt"/>
              </a:rPr>
              <a:t>.</a:t>
            </a:r>
          </a:p>
          <a:p>
            <a:pPr algn="just">
              <a:buNone/>
            </a:pPr>
            <a:r>
              <a:rPr lang="pt-BR" sz="2800" dirty="0" smtClean="0">
                <a:latin typeface="+mj-lt"/>
              </a:rPr>
              <a:t> </a:t>
            </a:r>
            <a:r>
              <a:rPr lang="pt-BR" sz="2800" dirty="0">
                <a:latin typeface="+mj-lt"/>
              </a:rPr>
              <a:t>(GADOTTI &amp; ROMÃO, p.34)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240940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:\Users\Marinalva\Pictures\flor de agradecimento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900894"/>
            <a:ext cx="6858048" cy="50284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424936" cy="1008112"/>
          </a:xfrm>
        </p:spPr>
        <p:txBody>
          <a:bodyPr>
            <a:normAutofit/>
          </a:bodyPr>
          <a:lstStyle/>
          <a:p>
            <a:r>
              <a:rPr lang="pt-BR" sz="3600" dirty="0" smtClean="0"/>
              <a:t>DIFERENTES OLHARES SOBRE A INCLUSÃO</a:t>
            </a:r>
            <a:endParaRPr lang="pt-BR" sz="36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844824"/>
            <a:ext cx="8229600" cy="4533136"/>
          </a:xfrm>
        </p:spPr>
        <p:txBody>
          <a:bodyPr>
            <a:normAutofit/>
          </a:bodyPr>
          <a:lstStyle/>
          <a:p>
            <a:endParaRPr lang="pt-BR" sz="2000" i="1" dirty="0" smtClean="0"/>
          </a:p>
          <a:p>
            <a:endParaRPr lang="pt-BR" sz="2000" i="1" dirty="0"/>
          </a:p>
          <a:p>
            <a:endParaRPr lang="pt-BR" sz="2000" i="1" dirty="0" smtClean="0"/>
          </a:p>
          <a:p>
            <a:endParaRPr lang="pt-BR" sz="2000" i="1" dirty="0"/>
          </a:p>
          <a:p>
            <a:endParaRPr lang="pt-BR" sz="2000" i="1" dirty="0" smtClean="0"/>
          </a:p>
          <a:p>
            <a:endParaRPr lang="pt-BR" sz="2000" i="1" dirty="0" smtClean="0"/>
          </a:p>
          <a:p>
            <a:endParaRPr lang="pt-BR" sz="2000" i="1" dirty="0" smtClean="0"/>
          </a:p>
          <a:p>
            <a:endParaRPr lang="pt-BR" sz="2000" i="1" dirty="0"/>
          </a:p>
          <a:p>
            <a:r>
              <a:rPr lang="pt-BR" sz="2000" i="1" dirty="0" smtClean="0"/>
              <a:t>OLIVEIRA</a:t>
            </a:r>
            <a:r>
              <a:rPr lang="pt-BR" sz="2000" i="1" dirty="0"/>
              <a:t>, Marinalva, </a:t>
            </a:r>
            <a:r>
              <a:rPr lang="pt-BR" sz="2000" i="1" dirty="0" smtClean="0"/>
              <a:t>Pedagoga</a:t>
            </a:r>
            <a:r>
              <a:rPr lang="pt-BR" sz="2000" i="1" dirty="0"/>
              <a:t>, </a:t>
            </a:r>
            <a:r>
              <a:rPr lang="pt-BR" sz="2000" i="1" dirty="0" smtClean="0"/>
              <a:t>Mestre </a:t>
            </a:r>
            <a:r>
              <a:rPr lang="pt-BR" sz="2000" i="1" dirty="0"/>
              <a:t>em </a:t>
            </a:r>
            <a:r>
              <a:rPr lang="pt-BR" sz="2000" i="1" dirty="0" smtClean="0"/>
              <a:t>Educação. </a:t>
            </a:r>
            <a:endParaRPr lang="pt-BR" sz="2000" dirty="0"/>
          </a:p>
          <a:p>
            <a:r>
              <a:rPr lang="pt-BR" sz="1800" i="1" dirty="0"/>
              <a:t>Diretora Geral de Ensino da Fundação Instituto Tecnológico de Osasco (FITO</a:t>
            </a:r>
            <a:r>
              <a:rPr lang="pt-BR" sz="1800" i="1" dirty="0" smtClean="0"/>
              <a:t>)</a:t>
            </a:r>
            <a:endParaRPr lang="pt-BR" sz="1800" dirty="0"/>
          </a:p>
          <a:p>
            <a:r>
              <a:rPr lang="pt-BR" sz="2000" dirty="0" smtClean="0"/>
              <a:t>E-mail marinalvaoliveira@fito.edu.br</a:t>
            </a:r>
            <a:endParaRPr lang="pt-BR" sz="2000" dirty="0"/>
          </a:p>
        </p:txBody>
      </p:sp>
      <p:pic>
        <p:nvPicPr>
          <p:cNvPr id="2050" name="Picture 2" descr="C:\Users\marinalva.oliveira\Desktop\olhar_mund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060849"/>
            <a:ext cx="3600400" cy="232065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03527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899592" y="1774016"/>
            <a:ext cx="76328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latin typeface="+mj-lt"/>
              </a:rPr>
              <a:t>ESCOLA INCLUSIVA</a:t>
            </a:r>
          </a:p>
          <a:p>
            <a:pPr algn="ctr"/>
            <a:endParaRPr lang="pt-BR" sz="2400" dirty="0" smtClean="0">
              <a:latin typeface="+mj-lt"/>
              <a:cs typeface="Arial" pitchFamily="34" charset="0"/>
            </a:endParaRPr>
          </a:p>
          <a:p>
            <a:endParaRPr lang="pt-BR" dirty="0" smtClean="0"/>
          </a:p>
          <a:p>
            <a:endParaRPr lang="pt-BR" dirty="0" smtClean="0"/>
          </a:p>
          <a:p>
            <a:endParaRPr lang="pt-BR" b="1" dirty="0" smtClean="0"/>
          </a:p>
          <a:p>
            <a:r>
              <a:rPr lang="pt-BR" sz="2800" b="1" dirty="0" smtClean="0"/>
              <a:t>                               </a:t>
            </a:r>
            <a:r>
              <a:rPr lang="pt-BR" sz="2800" b="1" dirty="0" smtClean="0">
                <a:latin typeface="Calibri" pitchFamily="34" charset="0"/>
              </a:rPr>
              <a:t>GESTÃO</a:t>
            </a:r>
          </a:p>
          <a:p>
            <a:endParaRPr lang="pt-BR" b="1" dirty="0" smtClean="0"/>
          </a:p>
          <a:p>
            <a:endParaRPr lang="pt-BR" b="1" dirty="0"/>
          </a:p>
          <a:p>
            <a:endParaRPr lang="pt-BR" b="1" dirty="0" smtClean="0"/>
          </a:p>
          <a:p>
            <a:endParaRPr lang="pt-BR" b="1" dirty="0"/>
          </a:p>
          <a:p>
            <a:r>
              <a:rPr lang="pt-BR" sz="2400" b="1" dirty="0" smtClean="0">
                <a:latin typeface="Calibri" pitchFamily="34" charset="0"/>
              </a:rPr>
              <a:t>                             PROJETO-POLÍTICO-PEDAGÓGICO</a:t>
            </a:r>
            <a:endParaRPr lang="pt-BR" sz="2400" b="1" dirty="0">
              <a:latin typeface="Calibri" pitchFamily="34" charset="0"/>
            </a:endParaRPr>
          </a:p>
        </p:txBody>
      </p:sp>
      <p:sp>
        <p:nvSpPr>
          <p:cNvPr id="3" name="Seta para cima e para baixo 2"/>
          <p:cNvSpPr/>
          <p:nvPr/>
        </p:nvSpPr>
        <p:spPr>
          <a:xfrm>
            <a:off x="3928437" y="2240512"/>
            <a:ext cx="508818" cy="108012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Seta para cima e para baixo 8"/>
          <p:cNvSpPr/>
          <p:nvPr/>
        </p:nvSpPr>
        <p:spPr>
          <a:xfrm>
            <a:off x="3928437" y="3836373"/>
            <a:ext cx="508818" cy="108012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06277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23528" y="1124744"/>
            <a:ext cx="8496944" cy="5306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800" dirty="0">
                <a:latin typeface="+mj-lt"/>
              </a:rPr>
              <a:t>É imprescindível considerar, em primeiro lugar, que cada um de nós é uma pessoa única, isto é, todos  somos diferentes, diversos em nosso próprio meio, seja este qual for. Provavelmente, o que marca, em última </a:t>
            </a:r>
            <a:r>
              <a:rPr lang="pt-BR" sz="2800" dirty="0" smtClean="0">
                <a:latin typeface="+mj-lt"/>
              </a:rPr>
              <a:t>instância</a:t>
            </a:r>
            <a:r>
              <a:rPr lang="pt-BR" sz="2800" dirty="0">
                <a:latin typeface="+mj-lt"/>
              </a:rPr>
              <a:t>, a idiossincrasia da diferença é o modo como as pessoas estabelecem relações com seu contexto próximo, vivido de uma maneira global. Portanto, assumir a diversidade supõe reconhecer o direito à diferença como um enriquecimento educativo e social.</a:t>
            </a:r>
          </a:p>
          <a:p>
            <a:pPr algn="just"/>
            <a:r>
              <a:rPr lang="pt-BR" sz="2800" dirty="0">
                <a:latin typeface="+mj-lt"/>
              </a:rPr>
              <a:t> (IBERNÓN. Francisco, p. 82, 2000)</a:t>
            </a:r>
          </a:p>
          <a:p>
            <a:pPr algn="just">
              <a:lnSpc>
                <a:spcPct val="170000"/>
              </a:lnSpc>
            </a:pPr>
            <a:endParaRPr lang="pt-BR" sz="2400" dirty="0" smtClean="0">
              <a:latin typeface="+mj-lt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89202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755576" y="1628800"/>
            <a:ext cx="7776864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Clr>
                <a:schemeClr val="tx2">
                  <a:lumMod val="75000"/>
                </a:schemeClr>
              </a:buClr>
            </a:pPr>
            <a:endParaRPr lang="pt-BR" sz="22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lvl="0" algn="ctr">
              <a:buClr>
                <a:schemeClr val="tx2">
                  <a:lumMod val="75000"/>
                </a:schemeClr>
              </a:buClr>
            </a:pPr>
            <a:endParaRPr lang="pt-BR" sz="2200" dirty="0" smtClean="0">
              <a:solidFill>
                <a:schemeClr val="tx2">
                  <a:lumMod val="75000"/>
                </a:schemeClr>
              </a:solidFill>
              <a:latin typeface="+mj-lt"/>
              <a:ea typeface="Calibri"/>
              <a:cs typeface="Times New Roman"/>
            </a:endParaRPr>
          </a:p>
          <a:p>
            <a:pPr lvl="0" algn="ctr">
              <a:buClr>
                <a:schemeClr val="tx2">
                  <a:lumMod val="75000"/>
                </a:schemeClr>
              </a:buClr>
            </a:pPr>
            <a:endParaRPr lang="pt-BR" sz="2200" dirty="0">
              <a:solidFill>
                <a:schemeClr val="tx2">
                  <a:lumMod val="75000"/>
                </a:schemeClr>
              </a:solidFill>
              <a:latin typeface="+mj-lt"/>
              <a:ea typeface="Calibri"/>
              <a:cs typeface="Times New Roman"/>
            </a:endParaRPr>
          </a:p>
          <a:p>
            <a:pPr lvl="0" algn="ctr">
              <a:buClr>
                <a:schemeClr val="tx2">
                  <a:lumMod val="75000"/>
                </a:schemeClr>
              </a:buClr>
            </a:pPr>
            <a:endParaRPr lang="pt-BR" sz="2200" dirty="0" smtClean="0">
              <a:solidFill>
                <a:schemeClr val="tx2">
                  <a:lumMod val="75000"/>
                </a:schemeClr>
              </a:solidFill>
              <a:latin typeface="+mj-lt"/>
              <a:ea typeface="Calibri"/>
              <a:cs typeface="Times New Roman"/>
            </a:endParaRPr>
          </a:p>
          <a:p>
            <a:pPr lvl="0" algn="ctr">
              <a:buClr>
                <a:schemeClr val="tx2">
                  <a:lumMod val="75000"/>
                </a:schemeClr>
              </a:buClr>
            </a:pPr>
            <a:endParaRPr lang="pt-BR" sz="2200" dirty="0">
              <a:solidFill>
                <a:schemeClr val="tx2">
                  <a:lumMod val="75000"/>
                </a:schemeClr>
              </a:solidFill>
              <a:latin typeface="+mj-lt"/>
              <a:ea typeface="Calibri"/>
              <a:cs typeface="Times New Roman"/>
            </a:endParaRPr>
          </a:p>
          <a:p>
            <a:pPr lvl="0" algn="ctr">
              <a:buClr>
                <a:schemeClr val="tx2">
                  <a:lumMod val="75000"/>
                </a:schemeClr>
              </a:buClr>
            </a:pPr>
            <a:endParaRPr lang="pt-BR" sz="2200" dirty="0" smtClean="0">
              <a:solidFill>
                <a:schemeClr val="tx2">
                  <a:lumMod val="75000"/>
                </a:schemeClr>
              </a:solidFill>
              <a:latin typeface="+mj-lt"/>
              <a:ea typeface="Calibri"/>
              <a:cs typeface="Times New Roman"/>
            </a:endParaRPr>
          </a:p>
          <a:p>
            <a:pPr lvl="0" algn="ctr">
              <a:buClr>
                <a:schemeClr val="tx2">
                  <a:lumMod val="75000"/>
                </a:schemeClr>
              </a:buClr>
            </a:pPr>
            <a:endParaRPr lang="pt-BR" sz="2200" dirty="0">
              <a:solidFill>
                <a:schemeClr val="tx2">
                  <a:lumMod val="75000"/>
                </a:schemeClr>
              </a:solidFill>
              <a:latin typeface="+mj-lt"/>
              <a:ea typeface="Calibri"/>
              <a:cs typeface="Times New Roman"/>
            </a:endParaRPr>
          </a:p>
          <a:p>
            <a:pPr lvl="0" algn="ctr">
              <a:buClr>
                <a:schemeClr val="tx2">
                  <a:lumMod val="75000"/>
                </a:schemeClr>
              </a:buClr>
            </a:pPr>
            <a:endParaRPr lang="pt-BR" sz="2200" dirty="0" smtClean="0">
              <a:solidFill>
                <a:schemeClr val="tx2">
                  <a:lumMod val="75000"/>
                </a:schemeClr>
              </a:solidFill>
              <a:latin typeface="+mj-lt"/>
              <a:ea typeface="Calibri"/>
              <a:cs typeface="Times New Roman"/>
            </a:endParaRPr>
          </a:p>
          <a:p>
            <a:pPr lvl="0" algn="ctr">
              <a:buClr>
                <a:schemeClr val="tx2">
                  <a:lumMod val="75000"/>
                </a:schemeClr>
              </a:buClr>
            </a:pPr>
            <a:endParaRPr lang="pt-BR" sz="2200" dirty="0">
              <a:solidFill>
                <a:schemeClr val="tx2">
                  <a:lumMod val="75000"/>
                </a:schemeClr>
              </a:solidFill>
              <a:latin typeface="+mj-lt"/>
              <a:ea typeface="Calibri"/>
              <a:cs typeface="Times New Roman"/>
            </a:endParaRPr>
          </a:p>
          <a:p>
            <a:pPr lvl="0" algn="ctr">
              <a:buClr>
                <a:schemeClr val="tx2">
                  <a:lumMod val="75000"/>
                </a:schemeClr>
              </a:buClr>
            </a:pPr>
            <a:endParaRPr lang="pt-BR" sz="2200" dirty="0" smtClean="0">
              <a:solidFill>
                <a:schemeClr val="tx2">
                  <a:lumMod val="75000"/>
                </a:schemeClr>
              </a:solidFill>
              <a:latin typeface="+mj-lt"/>
              <a:ea typeface="Calibri"/>
              <a:cs typeface="Times New Roman"/>
            </a:endParaRPr>
          </a:p>
          <a:p>
            <a:pPr lvl="0" algn="ctr">
              <a:buClr>
                <a:schemeClr val="tx2">
                  <a:lumMod val="75000"/>
                </a:schemeClr>
              </a:buClr>
            </a:pPr>
            <a:endParaRPr lang="pt-BR" sz="2200" dirty="0">
              <a:solidFill>
                <a:schemeClr val="tx2">
                  <a:lumMod val="75000"/>
                </a:schemeClr>
              </a:solidFill>
              <a:latin typeface="+mj-lt"/>
              <a:ea typeface="Calibri"/>
              <a:cs typeface="Times New Roman"/>
            </a:endParaRPr>
          </a:p>
          <a:p>
            <a:pPr lvl="0" algn="ctr">
              <a:buClr>
                <a:schemeClr val="tx2">
                  <a:lumMod val="75000"/>
                </a:schemeClr>
              </a:buClr>
            </a:pPr>
            <a:endParaRPr lang="pt-BR" sz="2200" dirty="0" smtClean="0">
              <a:solidFill>
                <a:schemeClr val="tx2">
                  <a:lumMod val="75000"/>
                </a:schemeClr>
              </a:solidFill>
              <a:latin typeface="+mj-lt"/>
              <a:ea typeface="Calibri"/>
              <a:cs typeface="Times New Roman"/>
            </a:endParaRPr>
          </a:p>
          <a:p>
            <a:endParaRPr lang="pt-BR" dirty="0"/>
          </a:p>
        </p:txBody>
      </p:sp>
      <p:sp>
        <p:nvSpPr>
          <p:cNvPr id="6" name="CaixaDeTexto 5"/>
          <p:cNvSpPr txBox="1"/>
          <p:nvPr/>
        </p:nvSpPr>
        <p:spPr>
          <a:xfrm>
            <a:off x="948292" y="1412775"/>
            <a:ext cx="777686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Clr>
                <a:schemeClr val="tx2">
                  <a:lumMod val="75000"/>
                </a:schemeClr>
              </a:buClr>
            </a:pPr>
            <a:endParaRPr lang="pt-BR" sz="2200" dirty="0">
              <a:solidFill>
                <a:schemeClr val="tx2">
                  <a:lumMod val="75000"/>
                </a:schemeClr>
              </a:solidFill>
              <a:latin typeface="+mj-lt"/>
            </a:endParaRPr>
          </a:p>
          <a:p>
            <a:pPr lvl="0" algn="ctr">
              <a:buClr>
                <a:schemeClr val="tx2">
                  <a:lumMod val="75000"/>
                </a:schemeClr>
              </a:buClr>
            </a:pPr>
            <a:endParaRPr lang="pt-BR" sz="2200" dirty="0" smtClean="0">
              <a:solidFill>
                <a:schemeClr val="tx2">
                  <a:lumMod val="75000"/>
                </a:schemeClr>
              </a:solidFill>
              <a:latin typeface="+mj-lt"/>
              <a:ea typeface="Calibri"/>
              <a:cs typeface="Times New Roman"/>
            </a:endParaRPr>
          </a:p>
          <a:p>
            <a:pPr lvl="0" algn="ctr">
              <a:buClr>
                <a:schemeClr val="tx2">
                  <a:lumMod val="75000"/>
                </a:schemeClr>
              </a:buClr>
            </a:pPr>
            <a:endParaRPr lang="pt-BR" sz="2200" dirty="0">
              <a:solidFill>
                <a:schemeClr val="tx2">
                  <a:lumMod val="75000"/>
                </a:schemeClr>
              </a:solidFill>
              <a:latin typeface="+mj-lt"/>
              <a:ea typeface="Calibri"/>
              <a:cs typeface="Times New Roman"/>
            </a:endParaRPr>
          </a:p>
          <a:p>
            <a:pPr lvl="0" algn="ctr">
              <a:buClr>
                <a:schemeClr val="tx2">
                  <a:lumMod val="75000"/>
                </a:schemeClr>
              </a:buClr>
            </a:pPr>
            <a:endParaRPr lang="pt-BR" sz="2200" dirty="0" smtClean="0">
              <a:solidFill>
                <a:schemeClr val="tx2">
                  <a:lumMod val="75000"/>
                </a:schemeClr>
              </a:solidFill>
              <a:latin typeface="+mj-lt"/>
              <a:ea typeface="Calibri"/>
              <a:cs typeface="Times New Roman"/>
            </a:endParaRPr>
          </a:p>
          <a:p>
            <a:pPr lvl="0" algn="ctr">
              <a:buClr>
                <a:schemeClr val="tx2">
                  <a:lumMod val="75000"/>
                </a:schemeClr>
              </a:buClr>
            </a:pPr>
            <a:endParaRPr lang="pt-BR" sz="2200" dirty="0">
              <a:solidFill>
                <a:schemeClr val="tx2">
                  <a:lumMod val="75000"/>
                </a:schemeClr>
              </a:solidFill>
              <a:latin typeface="+mj-lt"/>
              <a:ea typeface="Calibri"/>
              <a:cs typeface="Times New Roman"/>
            </a:endParaRPr>
          </a:p>
          <a:p>
            <a:pPr lvl="0" algn="ctr">
              <a:buClr>
                <a:schemeClr val="tx2">
                  <a:lumMod val="75000"/>
                </a:schemeClr>
              </a:buClr>
            </a:pPr>
            <a:endParaRPr lang="pt-BR" sz="2200" dirty="0" smtClean="0">
              <a:solidFill>
                <a:schemeClr val="tx2">
                  <a:lumMod val="75000"/>
                </a:schemeClr>
              </a:solidFill>
              <a:latin typeface="+mj-lt"/>
              <a:ea typeface="Calibri"/>
              <a:cs typeface="Times New Roman"/>
            </a:endParaRPr>
          </a:p>
          <a:p>
            <a:pPr lvl="0" algn="ctr">
              <a:buClr>
                <a:schemeClr val="tx2">
                  <a:lumMod val="75000"/>
                </a:schemeClr>
              </a:buClr>
            </a:pPr>
            <a:endParaRPr lang="pt-BR" sz="2200" dirty="0">
              <a:solidFill>
                <a:schemeClr val="tx2">
                  <a:lumMod val="75000"/>
                </a:schemeClr>
              </a:solidFill>
              <a:latin typeface="+mj-lt"/>
              <a:ea typeface="Calibri"/>
              <a:cs typeface="Times New Roman"/>
            </a:endParaRPr>
          </a:p>
          <a:p>
            <a:pPr lvl="0" algn="ctr">
              <a:buClr>
                <a:schemeClr val="tx2">
                  <a:lumMod val="75000"/>
                </a:schemeClr>
              </a:buClr>
            </a:pPr>
            <a:endParaRPr lang="pt-BR" sz="2200" dirty="0" smtClean="0">
              <a:solidFill>
                <a:schemeClr val="tx2">
                  <a:lumMod val="75000"/>
                </a:schemeClr>
              </a:solidFill>
              <a:latin typeface="+mj-lt"/>
              <a:ea typeface="Calibri"/>
              <a:cs typeface="Times New Roman"/>
            </a:endParaRPr>
          </a:p>
          <a:p>
            <a:pPr lvl="0" algn="ctr">
              <a:buClr>
                <a:schemeClr val="tx2">
                  <a:lumMod val="75000"/>
                </a:schemeClr>
              </a:buClr>
            </a:pPr>
            <a:endParaRPr lang="pt-BR" sz="2200" dirty="0" smtClean="0">
              <a:solidFill>
                <a:schemeClr val="tx2">
                  <a:lumMod val="75000"/>
                </a:schemeClr>
              </a:solidFill>
              <a:latin typeface="+mj-lt"/>
              <a:ea typeface="Calibri"/>
              <a:cs typeface="Times New Roman"/>
            </a:endParaRPr>
          </a:p>
          <a:p>
            <a:pPr lvl="0" algn="ctr">
              <a:buClr>
                <a:schemeClr val="tx2">
                  <a:lumMod val="75000"/>
                </a:schemeClr>
              </a:buClr>
            </a:pPr>
            <a:r>
              <a:rPr lang="pt-BR" sz="2400" b="1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Calibri"/>
                <a:cs typeface="Times New Roman"/>
              </a:rPr>
              <a:t>Participação da comunidade na Escola</a:t>
            </a:r>
          </a:p>
          <a:p>
            <a:pPr lvl="0" algn="ctr">
              <a:buClr>
                <a:schemeClr val="tx2">
                  <a:lumMod val="75000"/>
                </a:schemeClr>
              </a:buClr>
            </a:pPr>
            <a:endParaRPr lang="pt-BR" sz="2400" b="1" dirty="0">
              <a:solidFill>
                <a:schemeClr val="tx2">
                  <a:lumMod val="75000"/>
                </a:schemeClr>
              </a:solidFill>
              <a:latin typeface="+mj-lt"/>
              <a:ea typeface="Calibri"/>
              <a:cs typeface="Times New Roman"/>
            </a:endParaRPr>
          </a:p>
          <a:p>
            <a:pPr algn="ctr">
              <a:buClr>
                <a:schemeClr val="tx2">
                  <a:lumMod val="75000"/>
                </a:schemeClr>
              </a:buClr>
            </a:pPr>
            <a:endParaRPr lang="pt-BR" sz="2400" dirty="0" smtClean="0">
              <a:latin typeface="Calibri" pitchFamily="34" charset="0"/>
            </a:endParaRPr>
          </a:p>
          <a:p>
            <a:pPr algn="ctr">
              <a:buClr>
                <a:schemeClr val="tx2">
                  <a:lumMod val="75000"/>
                </a:schemeClr>
              </a:buClr>
            </a:pPr>
            <a:r>
              <a:rPr lang="pt-BR" sz="2400" b="1" dirty="0" smtClean="0">
                <a:latin typeface="Calibri" pitchFamily="34" charset="0"/>
              </a:rPr>
              <a:t>Gestão </a:t>
            </a:r>
            <a:r>
              <a:rPr lang="pt-BR" sz="2400" b="1" dirty="0">
                <a:latin typeface="Calibri" pitchFamily="34" charset="0"/>
              </a:rPr>
              <a:t>Democrática</a:t>
            </a:r>
          </a:p>
          <a:p>
            <a:pPr lvl="0" algn="ctr">
              <a:buClr>
                <a:schemeClr val="tx2">
                  <a:lumMod val="75000"/>
                </a:schemeClr>
              </a:buClr>
            </a:pPr>
            <a:endParaRPr lang="pt-BR" sz="2200" dirty="0" smtClean="0">
              <a:solidFill>
                <a:schemeClr val="tx2">
                  <a:lumMod val="75000"/>
                </a:schemeClr>
              </a:solidFill>
              <a:latin typeface="+mj-lt"/>
              <a:ea typeface="Calibri"/>
              <a:cs typeface="Times New Roman"/>
            </a:endParaRPr>
          </a:p>
        </p:txBody>
      </p:sp>
      <p:pic>
        <p:nvPicPr>
          <p:cNvPr id="3074" name="Picture 2" descr="C:\Users\marinalva.oliveira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1556792"/>
            <a:ext cx="4752528" cy="28803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Igual 1"/>
          <p:cNvSpPr/>
          <p:nvPr/>
        </p:nvSpPr>
        <p:spPr>
          <a:xfrm>
            <a:off x="4258816" y="4720417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7783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0" y="1124744"/>
            <a:ext cx="8604448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i="1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Calibri"/>
                <a:cs typeface="Times New Roman"/>
              </a:rPr>
              <a:t>Gestão Democrática 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pt-BR" sz="2800" dirty="0" smtClean="0">
                <a:latin typeface="+mj-lt"/>
              </a:rPr>
              <a:t>Oportunizar  momentos e espaços para que as pessoas exerçam sua participação;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pt-BR" sz="2800" dirty="0" smtClean="0">
                <a:latin typeface="+mj-lt"/>
              </a:rPr>
              <a:t>Hora de trabalho pedagógico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pt-BR" sz="2800" dirty="0" smtClean="0">
                <a:latin typeface="+mj-lt"/>
              </a:rPr>
              <a:t>Reuniões de planejamento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pt-BR" sz="2800" dirty="0" smtClean="0">
                <a:latin typeface="+mj-lt"/>
              </a:rPr>
              <a:t>Reuniões  dos Conselhos (APM  e Conselho de Classe)</a:t>
            </a:r>
            <a:endParaRPr lang="pt-BR" sz="2800" dirty="0">
              <a:latin typeface="+mj-lt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pt-BR" sz="2800" dirty="0" smtClean="0">
                <a:latin typeface="+mj-lt"/>
              </a:rPr>
              <a:t>Reuniões de organizações de eventos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pt-BR" sz="2800" dirty="0">
                <a:latin typeface="+mj-lt"/>
              </a:rPr>
              <a:t>O</a:t>
            </a:r>
            <a:r>
              <a:rPr lang="pt-BR" sz="2800" dirty="0" smtClean="0">
                <a:latin typeface="+mj-lt"/>
              </a:rPr>
              <a:t>utros</a:t>
            </a:r>
          </a:p>
        </p:txBody>
      </p:sp>
    </p:spTree>
    <p:extLst>
      <p:ext uri="{BB962C8B-B14F-4D97-AF65-F5344CB8AC3E}">
        <p14:creationId xmlns="" xmlns:p14="http://schemas.microsoft.com/office/powerpoint/2010/main" val="104138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576" y="1412775"/>
            <a:ext cx="756084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800" dirty="0">
                <a:latin typeface="+mj-lt"/>
              </a:rPr>
              <a:t>A gestão democrática como princípio da educação nacional, presença obrigatória em instituições escolares, é a forma não violenta que faz com que a comunidade educacional se capacite para levar atermo um projeto pedagógico de qualidade e possa também gerar “cidadãos ativos” que participem da sociedade como profissionais </a:t>
            </a:r>
            <a:r>
              <a:rPr lang="pt-BR" sz="2800" dirty="0" smtClean="0">
                <a:latin typeface="+mj-lt"/>
              </a:rPr>
              <a:t>compromissados </a:t>
            </a:r>
            <a:r>
              <a:rPr lang="pt-BR" sz="2800" dirty="0">
                <a:latin typeface="+mj-lt"/>
              </a:rPr>
              <a:t>e não se ausentem de ações organizadas que questionam a invisibilidade do poder. </a:t>
            </a:r>
            <a:endParaRPr lang="pt-BR" sz="2800" dirty="0" smtClean="0">
              <a:latin typeface="+mj-lt"/>
            </a:endParaRPr>
          </a:p>
          <a:p>
            <a:pPr algn="just"/>
            <a:r>
              <a:rPr lang="pt-BR" sz="2800" dirty="0" smtClean="0">
                <a:latin typeface="+mj-lt"/>
              </a:rPr>
              <a:t>( </a:t>
            </a:r>
            <a:r>
              <a:rPr lang="pt-BR" sz="2800" dirty="0">
                <a:latin typeface="+mj-lt"/>
              </a:rPr>
              <a:t>CURY, Carlos roberto Jamil, p.17, 2005)</a:t>
            </a:r>
          </a:p>
        </p:txBody>
      </p:sp>
    </p:spTree>
    <p:extLst>
      <p:ext uri="{BB962C8B-B14F-4D97-AF65-F5344CB8AC3E}">
        <p14:creationId xmlns="" xmlns:p14="http://schemas.microsoft.com/office/powerpoint/2010/main" val="311193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3536000" y="2996952"/>
            <a:ext cx="1872208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b="1" dirty="0" smtClean="0">
                <a:latin typeface="Calibri" pitchFamily="34" charset="0"/>
              </a:rPr>
              <a:t>PPP</a:t>
            </a:r>
            <a:endParaRPr lang="pt-BR" sz="2800" b="1" dirty="0">
              <a:latin typeface="Calibri" pitchFamily="34" charset="0"/>
            </a:endParaRPr>
          </a:p>
        </p:txBody>
      </p:sp>
      <p:sp>
        <p:nvSpPr>
          <p:cNvPr id="8" name="Seta para cima e para baixo 7"/>
          <p:cNvSpPr/>
          <p:nvPr/>
        </p:nvSpPr>
        <p:spPr>
          <a:xfrm>
            <a:off x="4242217" y="2204864"/>
            <a:ext cx="484632" cy="79208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Seta para cima e para baixo 8"/>
          <p:cNvSpPr/>
          <p:nvPr/>
        </p:nvSpPr>
        <p:spPr>
          <a:xfrm>
            <a:off x="4229788" y="4437112"/>
            <a:ext cx="484632" cy="79208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eta para a esquerda e para a direita 10"/>
          <p:cNvSpPr/>
          <p:nvPr/>
        </p:nvSpPr>
        <p:spPr>
          <a:xfrm>
            <a:off x="5396554" y="3474548"/>
            <a:ext cx="94381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Seta para a esquerda e para a direita 11"/>
          <p:cNvSpPr/>
          <p:nvPr/>
        </p:nvSpPr>
        <p:spPr>
          <a:xfrm>
            <a:off x="2571019" y="3474548"/>
            <a:ext cx="94381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/>
          <p:cNvSpPr/>
          <p:nvPr/>
        </p:nvSpPr>
        <p:spPr>
          <a:xfrm>
            <a:off x="3657956" y="1196752"/>
            <a:ext cx="162829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Avaliações</a:t>
            </a:r>
          </a:p>
          <a:p>
            <a:pPr algn="ctr"/>
            <a:r>
              <a:rPr lang="pt-BR" dirty="0" smtClean="0"/>
              <a:t>Internas</a:t>
            </a:r>
            <a:endParaRPr lang="pt-BR" dirty="0"/>
          </a:p>
          <a:p>
            <a:pPr algn="ctr"/>
            <a:r>
              <a:rPr lang="pt-BR" dirty="0" smtClean="0"/>
              <a:t>aprendizagem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6376102" y="3259664"/>
            <a:ext cx="1796297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Caracterização</a:t>
            </a:r>
          </a:p>
          <a:p>
            <a:pPr algn="ctr"/>
            <a:r>
              <a:rPr lang="pt-BR" dirty="0" smtClean="0"/>
              <a:t>dos segmentos</a:t>
            </a:r>
            <a:endParaRPr lang="pt-BR" dirty="0"/>
          </a:p>
        </p:txBody>
      </p:sp>
      <p:sp>
        <p:nvSpPr>
          <p:cNvPr id="15" name="Retângulo 14"/>
          <p:cNvSpPr/>
          <p:nvPr/>
        </p:nvSpPr>
        <p:spPr>
          <a:xfrm>
            <a:off x="3657956" y="9261648"/>
            <a:ext cx="162829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3670385" y="5229200"/>
            <a:ext cx="162829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Prioridades </a:t>
            </a:r>
          </a:p>
          <a:p>
            <a:pPr algn="ctr"/>
            <a:r>
              <a:rPr lang="pt-BR" dirty="0" smtClean="0"/>
              <a:t>Metas</a:t>
            </a:r>
          </a:p>
          <a:p>
            <a:pPr algn="ctr"/>
            <a:endParaRPr lang="pt-BR" dirty="0"/>
          </a:p>
        </p:txBody>
      </p:sp>
      <p:sp>
        <p:nvSpPr>
          <p:cNvPr id="17" name="Retângulo 16"/>
          <p:cNvSpPr/>
          <p:nvPr/>
        </p:nvSpPr>
        <p:spPr>
          <a:xfrm>
            <a:off x="755576" y="3259832"/>
            <a:ext cx="181544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Caracterização</a:t>
            </a:r>
          </a:p>
          <a:p>
            <a:pPr algn="ctr"/>
            <a:r>
              <a:rPr lang="pt-BR" dirty="0" smtClean="0"/>
              <a:t>da unidade</a:t>
            </a:r>
            <a:endParaRPr lang="pt-BR" dirty="0"/>
          </a:p>
        </p:txBody>
      </p:sp>
      <p:sp>
        <p:nvSpPr>
          <p:cNvPr id="18" name="Seta para cima e para baixo 17"/>
          <p:cNvSpPr/>
          <p:nvPr/>
        </p:nvSpPr>
        <p:spPr>
          <a:xfrm>
            <a:off x="4229788" y="4437112"/>
            <a:ext cx="484632" cy="79208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Seta para cima e para baixo 19"/>
          <p:cNvSpPr/>
          <p:nvPr/>
        </p:nvSpPr>
        <p:spPr>
          <a:xfrm>
            <a:off x="4242217" y="4437112"/>
            <a:ext cx="472203" cy="79208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Seta para a esquerda e para a direita 20"/>
          <p:cNvSpPr/>
          <p:nvPr/>
        </p:nvSpPr>
        <p:spPr>
          <a:xfrm>
            <a:off x="5286252" y="5450120"/>
            <a:ext cx="107998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6340366" y="5229200"/>
            <a:ext cx="1851399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Planos  de ação</a:t>
            </a:r>
            <a:endParaRPr lang="pt-BR" dirty="0"/>
          </a:p>
        </p:txBody>
      </p:sp>
      <p:sp>
        <p:nvSpPr>
          <p:cNvPr id="23" name="Seta para cima e para baixo 22"/>
          <p:cNvSpPr/>
          <p:nvPr/>
        </p:nvSpPr>
        <p:spPr>
          <a:xfrm>
            <a:off x="7031934" y="4325773"/>
            <a:ext cx="484632" cy="79208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Seta para a esquerda e para a direita 18"/>
          <p:cNvSpPr/>
          <p:nvPr/>
        </p:nvSpPr>
        <p:spPr>
          <a:xfrm>
            <a:off x="2726573" y="5444084"/>
            <a:ext cx="94381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911130" y="5235236"/>
            <a:ext cx="1815443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Avaliação </a:t>
            </a:r>
          </a:p>
          <a:p>
            <a:pPr algn="ctr"/>
            <a:r>
              <a:rPr lang="pt-BR" dirty="0" smtClean="0"/>
              <a:t>Institucional </a:t>
            </a:r>
          </a:p>
        </p:txBody>
      </p:sp>
      <p:sp>
        <p:nvSpPr>
          <p:cNvPr id="25" name="Seta para cima e para baixo 24"/>
          <p:cNvSpPr/>
          <p:nvPr/>
        </p:nvSpPr>
        <p:spPr>
          <a:xfrm>
            <a:off x="1427195" y="4379613"/>
            <a:ext cx="472203" cy="79208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Seta para cima e para baixo 25"/>
          <p:cNvSpPr/>
          <p:nvPr/>
        </p:nvSpPr>
        <p:spPr>
          <a:xfrm rot="18776923">
            <a:off x="3194254" y="2416579"/>
            <a:ext cx="484632" cy="79208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etângulo 26"/>
          <p:cNvSpPr/>
          <p:nvPr/>
        </p:nvSpPr>
        <p:spPr>
          <a:xfrm>
            <a:off x="1663297" y="1451014"/>
            <a:ext cx="162829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 smtClean="0"/>
          </a:p>
          <a:p>
            <a:pPr algn="ctr"/>
            <a:r>
              <a:rPr lang="pt-BR" dirty="0" smtClean="0"/>
              <a:t>Marcos Legais</a:t>
            </a:r>
          </a:p>
        </p:txBody>
      </p:sp>
      <p:sp>
        <p:nvSpPr>
          <p:cNvPr id="28" name="Seta para a esquerda e para a direita 27"/>
          <p:cNvSpPr/>
          <p:nvPr/>
        </p:nvSpPr>
        <p:spPr>
          <a:xfrm rot="20062777">
            <a:off x="5206445" y="2620179"/>
            <a:ext cx="94381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tângulo 28"/>
          <p:cNvSpPr/>
          <p:nvPr/>
        </p:nvSpPr>
        <p:spPr>
          <a:xfrm>
            <a:off x="5868460" y="1525548"/>
            <a:ext cx="1764515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 smtClean="0"/>
          </a:p>
          <a:p>
            <a:pPr algn="ctr"/>
            <a:r>
              <a:rPr lang="pt-BR" dirty="0" smtClean="0"/>
              <a:t>Avaliações externas 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90155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b="1" dirty="0" smtClean="0"/>
              <a:t>PROJETO-POLÍTICO- PEDAGÓGICO</a:t>
            </a:r>
            <a:endParaRPr lang="pt-BR" sz="3600" b="1" dirty="0"/>
          </a:p>
        </p:txBody>
      </p:sp>
      <p:pic>
        <p:nvPicPr>
          <p:cNvPr id="4" name="Espaço Reservado para Conteúdo 3" descr="C:\Documents and Settings\sdenize\Meus documentos\Minhas imagens\1ª Reunião de Pais 2014\IMG_20140220_141647039_HDR.jpg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132856"/>
            <a:ext cx="3888432" cy="230425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 descr="C:\Documents and Settings\sdenize\Meus documentos\Minhas imagens\1ª Reunião CGC 2014\IMG_20140227_190021116.jpg"/>
          <p:cNvPicPr/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861048"/>
            <a:ext cx="3456384" cy="237857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14495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Composto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270</TotalTime>
  <Words>341</Words>
  <Application>Microsoft Office PowerPoint</Application>
  <PresentationFormat>Apresentação na tela (4:3)</PresentationFormat>
  <Paragraphs>79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Fluxo</vt:lpstr>
      <vt:lpstr>Slide 1</vt:lpstr>
      <vt:lpstr>DIFERENTES OLHARES SOBRE A INCLUSÃO</vt:lpstr>
      <vt:lpstr>Slide 3</vt:lpstr>
      <vt:lpstr>Slide 4</vt:lpstr>
      <vt:lpstr>Slide 5</vt:lpstr>
      <vt:lpstr>Slide 6</vt:lpstr>
      <vt:lpstr>Slide 7</vt:lpstr>
      <vt:lpstr>Slide 8</vt:lpstr>
      <vt:lpstr>PROJETO-POLÍTICO- PEDAGÓGICO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Marcos Costa</dc:creator>
  <cp:lastModifiedBy>Marinalva</cp:lastModifiedBy>
  <cp:revision>37</cp:revision>
  <dcterms:created xsi:type="dcterms:W3CDTF">2015-09-01T19:12:08Z</dcterms:created>
  <dcterms:modified xsi:type="dcterms:W3CDTF">2015-10-22T02:37:56Z</dcterms:modified>
</cp:coreProperties>
</file>