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65" r:id="rId4"/>
    <p:sldId id="269" r:id="rId5"/>
    <p:sldId id="270" r:id="rId6"/>
    <p:sldId id="271" r:id="rId7"/>
    <p:sldId id="272" r:id="rId8"/>
    <p:sldId id="273" r:id="rId9"/>
    <p:sldId id="258" r:id="rId10"/>
    <p:sldId id="274" r:id="rId11"/>
    <p:sldId id="275" r:id="rId12"/>
    <p:sldId id="278" r:id="rId13"/>
    <p:sldId id="276" r:id="rId14"/>
    <p:sldId id="279" r:id="rId15"/>
    <p:sldId id="280" r:id="rId16"/>
    <p:sldId id="261" r:id="rId17"/>
    <p:sldId id="260" r:id="rId18"/>
    <p:sldId id="259" r:id="rId19"/>
    <p:sldId id="281" r:id="rId20"/>
    <p:sldId id="263" r:id="rId21"/>
    <p:sldId id="264" r:id="rId22"/>
    <p:sldId id="262" r:id="rId23"/>
    <p:sldId id="282" r:id="rId24"/>
    <p:sldId id="283" r:id="rId25"/>
    <p:sldId id="284" r:id="rId26"/>
    <p:sldId id="285" r:id="rId27"/>
    <p:sldId id="257" r:id="rId28"/>
    <p:sldId id="266" r:id="rId29"/>
    <p:sldId id="267" r:id="rId30"/>
    <p:sldId id="2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8390-C100-44E6-A7C5-8D47A7FCA4B8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66EC-7F5F-4E14-8384-288110D23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8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F572E-F52B-4FB2-A7F5-3DEA730A1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A9D294-9419-4196-A820-FC3A8C552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Profa. Dra. Maria Lima </a:t>
            </a:r>
          </a:p>
          <a:p>
            <a:r>
              <a:rPr lang="pt-BR" sz="2000" dirty="0"/>
              <a:t>Faculdade de Educação</a:t>
            </a:r>
          </a:p>
          <a:p>
            <a:r>
              <a:rPr lang="pt-BR" sz="2000" dirty="0"/>
              <a:t>Universidade Federal de Mato Grosso do Sul (UFMS)</a:t>
            </a:r>
          </a:p>
          <a:p>
            <a:r>
              <a:rPr lang="pt-BR" sz="2000" dirty="0"/>
              <a:t>maria.lima-santos@ufms.br</a:t>
            </a:r>
          </a:p>
        </p:txBody>
      </p:sp>
    </p:spTree>
    <p:extLst>
      <p:ext uri="{BB962C8B-B14F-4D97-AF65-F5344CB8AC3E}">
        <p14:creationId xmlns:p14="http://schemas.microsoft.com/office/powerpoint/2010/main" val="308909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A2667-CA65-4DBD-9ABE-2FCA4FE4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projetos de sustentabilidade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A79DFA-74A0-4045-9EE8-0CADD026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sujeição aos mecanismos globais do capitalismo</a:t>
            </a:r>
          </a:p>
          <a:p>
            <a:r>
              <a:rPr lang="pt-BR" dirty="0"/>
              <a:t>alteração nas formas tradicionais para adaptar a tais mecanismos</a:t>
            </a:r>
          </a:p>
          <a:p>
            <a:r>
              <a:rPr lang="pt-BR" dirty="0"/>
              <a:t>perda de suas características iniciais.</a:t>
            </a:r>
          </a:p>
          <a:p>
            <a:r>
              <a:rPr lang="pt-BR" dirty="0"/>
              <a:t>concorrer para a alteração dos seus modos de reproduzir a vida, os costumes, os rituais</a:t>
            </a:r>
          </a:p>
          <a:p>
            <a:r>
              <a:rPr lang="pt-BR" dirty="0"/>
              <a:t>Correm o risco de relegar ao “esquecimento e ao desuso [...] as competências e informações que esses objetos consubstanciam” (PELEGRINI, 2008: 154).</a:t>
            </a:r>
          </a:p>
          <a:p>
            <a:r>
              <a:rPr lang="pt-BR" dirty="0"/>
              <a:t>perigos da difusão padronizada de conhecimentos e da interferência de órgãos profissionalizantes na criatividade dos artesãos – prejuízo irreparável que pode ser identificado na homogeneização das tipologias de alguns objetos” (PELEGRINI, 2008: 158)</a:t>
            </a:r>
          </a:p>
        </p:txBody>
      </p:sp>
    </p:spTree>
    <p:extLst>
      <p:ext uri="{BB962C8B-B14F-4D97-AF65-F5344CB8AC3E}">
        <p14:creationId xmlns:p14="http://schemas.microsoft.com/office/powerpoint/2010/main" val="30991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C57B-A56A-463B-8143-3D900936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0CB0AD-8876-43C7-B023-A7DD1C84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EAFF115-6D79-42D0-9622-05E031563118}"/>
              </a:ext>
            </a:extLst>
          </p:cNvPr>
          <p:cNvSpPr/>
          <p:nvPr/>
        </p:nvSpPr>
        <p:spPr>
          <a:xfrm>
            <a:off x="1025236" y="498764"/>
            <a:ext cx="11042073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1982 – </a:t>
            </a:r>
            <a:r>
              <a:rPr lang="pt-BR" sz="1600" b="1" dirty="0"/>
              <a:t>“Conferência Mundial sobre as políticas culturais” </a:t>
            </a:r>
            <a:r>
              <a:rPr lang="pt-BR" sz="1600" dirty="0"/>
              <a:t>- “</a:t>
            </a:r>
            <a:r>
              <a:rPr lang="pt-BR" sz="1600" b="1" dirty="0"/>
              <a:t>Declaração do México</a:t>
            </a:r>
            <a:r>
              <a:rPr lang="pt-BR" sz="1600" dirty="0"/>
              <a:t>” - lutas das minorias religiosas, sexuais e étnicas provocou profundas transformações e repercutiu nos modos de entendermos o patrimônio (162).</a:t>
            </a:r>
          </a:p>
          <a:p>
            <a:r>
              <a:rPr lang="pt-BR" sz="1600" dirty="0"/>
              <a:t>•	</a:t>
            </a:r>
            <a:r>
              <a:rPr lang="pt-BR" sz="1600" b="1" dirty="0"/>
              <a:t>MUNDIALCUL</a:t>
            </a:r>
            <a:r>
              <a:rPr lang="pt-BR" sz="1600" dirty="0"/>
              <a:t>T</a:t>
            </a:r>
          </a:p>
          <a:p>
            <a:endParaRPr lang="pt-BR" sz="1600" dirty="0"/>
          </a:p>
          <a:p>
            <a:r>
              <a:rPr lang="pt-BR" sz="1600" dirty="0"/>
              <a:t>1988 – </a:t>
            </a:r>
            <a:r>
              <a:rPr lang="pt-BR" sz="1600" b="1" dirty="0"/>
              <a:t>Conferência de Estocolmo sobre Políticas Culturais para o Desenvolvimento</a:t>
            </a:r>
          </a:p>
          <a:p>
            <a:endParaRPr lang="pt-BR" sz="1600" b="1" dirty="0"/>
          </a:p>
          <a:p>
            <a:r>
              <a:rPr lang="pt-BR" sz="1600" dirty="0"/>
              <a:t>Constituição BRASILEIRA impõe ao Estado a função de resguardar </a:t>
            </a:r>
          </a:p>
          <a:p>
            <a:endParaRPr lang="pt-BR" sz="1600" dirty="0"/>
          </a:p>
          <a:p>
            <a:r>
              <a:rPr lang="pt-BR" sz="1600" dirty="0"/>
              <a:t>1989 - “</a:t>
            </a:r>
            <a:r>
              <a:rPr lang="pt-BR" sz="1600" b="1" dirty="0"/>
              <a:t>Recomendação sobre a salvaguarda da cultura tradicional e popular</a:t>
            </a:r>
            <a:r>
              <a:rPr lang="pt-BR" sz="1600" dirty="0"/>
              <a:t>” documento-síntese da 25ª Reunião da Conferência Geral da Unesco.</a:t>
            </a:r>
          </a:p>
          <a:p>
            <a:endParaRPr lang="pt-BR" sz="1600" dirty="0"/>
          </a:p>
          <a:p>
            <a:r>
              <a:rPr lang="pt-BR" sz="1600" dirty="0"/>
              <a:t>1996 - “</a:t>
            </a:r>
            <a:r>
              <a:rPr lang="pt-BR" sz="1600" b="1" dirty="0"/>
              <a:t>Informe da comissão mundial de cultura e desenvolvimento</a:t>
            </a:r>
            <a:r>
              <a:rPr lang="pt-BR" sz="1600" dirty="0"/>
              <a:t>” = recomendações de 1989 também ganham relevância.</a:t>
            </a:r>
          </a:p>
          <a:p>
            <a:endParaRPr lang="pt-BR" sz="1600" dirty="0"/>
          </a:p>
          <a:p>
            <a:r>
              <a:rPr lang="pt-BR" sz="1600" dirty="0"/>
              <a:t>FINAL DO SÉCULO XX - ampliação do conceito de patrimônio, atualmente compreendido como os bens de caráter natural, </a:t>
            </a:r>
            <a:r>
              <a:rPr lang="pt-BR" sz="1600" b="1" dirty="0"/>
              <a:t>imaterial </a:t>
            </a:r>
            <a:r>
              <a:rPr lang="pt-BR" sz="1600" dirty="0"/>
              <a:t>e material (móvel ou imóvel)</a:t>
            </a:r>
          </a:p>
          <a:p>
            <a:endParaRPr lang="pt-BR" sz="1600" dirty="0"/>
          </a:p>
          <a:p>
            <a:r>
              <a:rPr lang="pt-BR" sz="1600" dirty="0"/>
              <a:t>2000 - Decreto no. 3551/2000 - “</a:t>
            </a:r>
            <a:r>
              <a:rPr lang="pt-BR" sz="1600" b="1" dirty="0"/>
              <a:t>Registro de Bens Culturais de Natureza Imaterial</a:t>
            </a:r>
            <a:r>
              <a:rPr lang="pt-BR" sz="1600" dirty="0"/>
              <a:t>” – Quatro livros foram abertos.</a:t>
            </a:r>
          </a:p>
          <a:p>
            <a:endParaRPr lang="pt-BR" sz="1600" dirty="0"/>
          </a:p>
          <a:p>
            <a:r>
              <a:rPr lang="pt-BR" sz="1600" dirty="0"/>
              <a:t>2001 - </a:t>
            </a:r>
            <a:r>
              <a:rPr lang="pt-BR" sz="1600" b="1" dirty="0"/>
              <a:t>Declaração Universal sobre a Diversidade Cultural</a:t>
            </a:r>
          </a:p>
          <a:p>
            <a:endParaRPr lang="pt-BR" sz="1600" dirty="0"/>
          </a:p>
          <a:p>
            <a:r>
              <a:rPr lang="pt-BR" sz="1600" dirty="0"/>
              <a:t>2003 – UNESCO - “</a:t>
            </a:r>
            <a:r>
              <a:rPr lang="pt-BR" sz="1600" b="1" dirty="0"/>
              <a:t>Convenção para a salvaguarda do patrimônio imaterial</a:t>
            </a:r>
            <a:r>
              <a:rPr lang="pt-BR" sz="1600" dirty="0"/>
              <a:t>”. [</a:t>
            </a:r>
            <a:r>
              <a:rPr lang="pt-BR" sz="1600" dirty="0">
                <a:solidFill>
                  <a:srgbClr val="FF0000"/>
                </a:solidFill>
              </a:rPr>
              <a:t>convenções – força de lei</a:t>
            </a:r>
            <a:r>
              <a:rPr lang="pt-BR" sz="1600" dirty="0"/>
              <a:t>]</a:t>
            </a:r>
          </a:p>
          <a:p>
            <a:r>
              <a:rPr lang="pt-BR" sz="1600" dirty="0"/>
              <a:t>•	i</a:t>
            </a:r>
            <a:r>
              <a:rPr lang="pt-BR" sz="1600" dirty="0">
                <a:highlight>
                  <a:srgbClr val="FFFF00"/>
                </a:highlight>
              </a:rPr>
              <a:t>nterpenetração entre os conceitos de cultura e desenvolvimento</a:t>
            </a:r>
          </a:p>
          <a:p>
            <a:endParaRPr lang="pt-BR" sz="1600" dirty="0"/>
          </a:p>
          <a:p>
            <a:r>
              <a:rPr lang="pt-BR" sz="1600" dirty="0"/>
              <a:t>2005 - </a:t>
            </a:r>
            <a:r>
              <a:rPr lang="pt-BR" sz="1600" b="1" dirty="0"/>
              <a:t>Convenção Sobre a Proteção e a Promoção da Diversidade das Expressões Culturais </a:t>
            </a:r>
            <a:r>
              <a:rPr lang="pt-BR" sz="1600" dirty="0"/>
              <a:t>[</a:t>
            </a:r>
            <a:r>
              <a:rPr lang="pt-BR" sz="1600" dirty="0">
                <a:solidFill>
                  <a:srgbClr val="FF0000"/>
                </a:solidFill>
              </a:rPr>
              <a:t>convenções – força de lei</a:t>
            </a:r>
            <a:r>
              <a:rPr lang="pt-BR" sz="1600" dirty="0"/>
              <a:t>]</a:t>
            </a:r>
          </a:p>
          <a:p>
            <a:r>
              <a:rPr lang="pt-BR" sz="1600" dirty="0"/>
              <a:t>•	</a:t>
            </a:r>
            <a:r>
              <a:rPr lang="pt-BR" sz="1600" dirty="0">
                <a:highlight>
                  <a:srgbClr val="FFFF00"/>
                </a:highlight>
              </a:rPr>
              <a:t>interpenetração entre os conceitos de cultura 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304966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FCC2B-6911-4ED5-ABF3-24EF49DB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04A05-2AA0-4A89-8AFC-C713F127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7018"/>
            <a:ext cx="9601200" cy="4440382"/>
          </a:xfrm>
        </p:spPr>
        <p:txBody>
          <a:bodyPr/>
          <a:lstStyle/>
          <a:p>
            <a:r>
              <a:rPr lang="pt-BR" dirty="0"/>
              <a:t>Interferências do capitalismo internacional nos projetos de preservação do patrimônio cultural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Agenda inclui: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Sustentabilidade das práticas culturais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b="1" dirty="0"/>
              <a:t>Intensificação da Educação patrimonial – derivações para o ensino nas escolas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96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E895C-286A-4F9F-A79F-C3F13EF9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Intensificação das demandas por Educação patrimonial – derivações para o ensino nas escolas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D16D20-5D5E-4E7C-8C44-7C0F3A16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2364"/>
            <a:ext cx="9947564" cy="407323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função de transmissão cultural da educação → </a:t>
            </a:r>
            <a:r>
              <a:rPr lang="pt-BR" dirty="0"/>
              <a:t>cultura como “um patrimônio de conhecimentos e de competências, de instituições de valores e de símbolos, constituído ao longo de gerações e característico de uma comunidade humana particular, definida de modo mais ou menos amplo e mais ou menos exclusivo”. (FORQUIN, 1993, 12).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São várias as perguntas que se seguem a uma definição como esta:</a:t>
            </a:r>
          </a:p>
          <a:p>
            <a:pPr marL="0" indent="0">
              <a:buNone/>
            </a:pPr>
            <a:r>
              <a:rPr lang="pt-BR" dirty="0"/>
              <a:t>•	Que patrimônio de conhecimentos e competências é esse?</a:t>
            </a:r>
          </a:p>
          <a:p>
            <a:pPr marL="0" indent="0">
              <a:buNone/>
            </a:pPr>
            <a:r>
              <a:rPr lang="pt-BR" dirty="0"/>
              <a:t>•	Que valores e símbolos são estes?</a:t>
            </a:r>
          </a:p>
          <a:p>
            <a:pPr marL="0" indent="0">
              <a:buNone/>
            </a:pPr>
            <a:r>
              <a:rPr lang="pt-BR" dirty="0"/>
              <a:t>•	Quem escolhe? Quem determina?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Ou seja, a questão está intrinsicamente relacionada à temática do </a:t>
            </a:r>
            <a:r>
              <a:rPr lang="pt-BR" b="1" dirty="0"/>
              <a:t>CURRÍCULO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5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81CEB-B5FF-4139-B81F-103667C0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4" y="145472"/>
            <a:ext cx="9601200" cy="1485900"/>
          </a:xfrm>
        </p:spPr>
        <p:txBody>
          <a:bodyPr>
            <a:normAutofit/>
          </a:bodyPr>
          <a:lstStyle/>
          <a:p>
            <a:r>
              <a:rPr lang="pt-BR" sz="3600" dirty="0"/>
              <a:t>Currículo escolar frente às demandas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970EC3-246F-4F5A-8526-E477AA92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803564"/>
            <a:ext cx="11166764" cy="60544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100" dirty="0"/>
              <a:t>Base Nacional Comum Curricular (BNCC): “cabe aos sistemas e redes de ensino, assim como às escolas, em suas respectivas esferas de autonomia e competência, </a:t>
            </a:r>
            <a:r>
              <a:rPr lang="pt-BR" sz="2100" b="1" dirty="0"/>
              <a:t>incorporar aos currículos e às propostas pedagógicas a abordagem de temas contemporâneos que afetam a vida humana em escala local, regional e global,</a:t>
            </a:r>
            <a:r>
              <a:rPr lang="pt-BR" sz="2100" dirty="0"/>
              <a:t> preferencialmente de forma transversal e integradora. Entre esses temas, destacam-se: </a:t>
            </a:r>
          </a:p>
          <a:p>
            <a:pPr lvl="1"/>
            <a:r>
              <a:rPr lang="pt-BR" sz="2100" dirty="0"/>
              <a:t>direitos das crianças e adolescentes (Lei nº 8.069/199012), </a:t>
            </a:r>
          </a:p>
          <a:p>
            <a:pPr lvl="1"/>
            <a:r>
              <a:rPr lang="pt-BR" sz="2100" dirty="0"/>
              <a:t>educação para o trânsito (Lei nº 9.503/199713), </a:t>
            </a:r>
          </a:p>
          <a:p>
            <a:pPr lvl="1"/>
            <a:r>
              <a:rPr lang="pt-BR" sz="2100" dirty="0"/>
              <a:t>preservação do meio ambiente (Lei nº 9.795/199914), </a:t>
            </a:r>
          </a:p>
          <a:p>
            <a:pPr lvl="1"/>
            <a:r>
              <a:rPr lang="pt-BR" sz="2100" dirty="0"/>
              <a:t>educação alimentar e nutricional (Lei nº 11.947/200915), </a:t>
            </a:r>
          </a:p>
          <a:p>
            <a:pPr lvl="1"/>
            <a:r>
              <a:rPr lang="pt-BR" sz="2100" dirty="0"/>
              <a:t>processo de envelhecimento, respeito e valorização do idoso (Lei nº 10.741/200316),</a:t>
            </a:r>
          </a:p>
          <a:p>
            <a:pPr lvl="1"/>
            <a:r>
              <a:rPr lang="pt-BR" sz="2100" dirty="0"/>
              <a:t> educação em direitos humanos (Decreto nº 7.037/200917), </a:t>
            </a:r>
          </a:p>
          <a:p>
            <a:pPr lvl="1"/>
            <a:r>
              <a:rPr lang="pt-BR" sz="2100" dirty="0"/>
              <a:t>Resolução CNE/CEB nº 7/201018</a:t>
            </a:r>
          </a:p>
          <a:p>
            <a:pPr lvl="2"/>
            <a:r>
              <a:rPr lang="pt-BR" sz="1900" dirty="0"/>
              <a:t>saúde, </a:t>
            </a:r>
          </a:p>
          <a:p>
            <a:pPr lvl="2"/>
            <a:r>
              <a:rPr lang="pt-BR" sz="1900" dirty="0"/>
              <a:t>sexualidade, </a:t>
            </a:r>
          </a:p>
          <a:p>
            <a:pPr lvl="2"/>
            <a:r>
              <a:rPr lang="pt-BR" sz="1900" dirty="0"/>
              <a:t>vida familiar e social, </a:t>
            </a:r>
          </a:p>
          <a:p>
            <a:pPr lvl="2"/>
            <a:r>
              <a:rPr lang="pt-BR" sz="1900" dirty="0"/>
              <a:t>educação para o consumo, </a:t>
            </a:r>
          </a:p>
          <a:p>
            <a:pPr lvl="2"/>
            <a:r>
              <a:rPr lang="pt-BR" sz="1900" dirty="0"/>
              <a:t>educação financeira e fiscal, </a:t>
            </a:r>
          </a:p>
          <a:p>
            <a:pPr lvl="2"/>
            <a:r>
              <a:rPr lang="pt-BR" sz="1900" dirty="0"/>
              <a:t>trabalho, </a:t>
            </a:r>
          </a:p>
          <a:p>
            <a:pPr lvl="2"/>
            <a:r>
              <a:rPr lang="pt-BR" sz="1900" dirty="0"/>
              <a:t>ciência e tecnologia</a:t>
            </a:r>
          </a:p>
          <a:p>
            <a:pPr lvl="2"/>
            <a:r>
              <a:rPr lang="pt-BR" sz="1900" b="1" dirty="0">
                <a:highlight>
                  <a:srgbClr val="FFFF00"/>
                </a:highlight>
              </a:rPr>
              <a:t>diversidade cultural”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24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1F684-9798-471A-AE7C-CB320DF5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Currículo escolar frente às demandas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A0DD4-EC4E-4B25-AC03-EF1E0579B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z="3200" dirty="0"/>
              <a:t>As reformas curriculares</a:t>
            </a:r>
          </a:p>
          <a:p>
            <a:pPr lvl="0"/>
            <a:r>
              <a:rPr lang="pt-BR" sz="3200" dirty="0"/>
              <a:t>A cultura escolar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83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educacional brasileiro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3055" y="1814945"/>
            <a:ext cx="10016836" cy="4447310"/>
          </a:xfrm>
        </p:spPr>
        <p:txBody>
          <a:bodyPr>
            <a:normAutofit/>
          </a:bodyPr>
          <a:lstStyle/>
          <a:p>
            <a:r>
              <a:rPr lang="pt-BR" sz="2800" dirty="0"/>
              <a:t>Tem passado por sucessivas reformas nas últimas três décadas</a:t>
            </a:r>
          </a:p>
          <a:p>
            <a:r>
              <a:rPr lang="pt-BR" sz="2800" dirty="0"/>
              <a:t>Isso está associado às dinâmicas geradas pelo sistema capitalista</a:t>
            </a:r>
          </a:p>
          <a:p>
            <a:r>
              <a:rPr lang="pt-BR" sz="2800" dirty="0"/>
              <a:t>Educação transformada em negócio</a:t>
            </a:r>
          </a:p>
          <a:p>
            <a:endParaRPr lang="pt-BR" sz="2800" dirty="0"/>
          </a:p>
          <a:p>
            <a:pPr lvl="1" algn="ctr"/>
            <a:r>
              <a:rPr lang="pt-BR" sz="2800" dirty="0"/>
              <a:t>NEOLIBERALISMO</a:t>
            </a:r>
          </a:p>
          <a:p>
            <a:pPr lvl="1" algn="ctr"/>
            <a:r>
              <a:rPr lang="pt-BR" sz="2800" dirty="0"/>
              <a:t>PÓS-NEOLIBERALISMO</a:t>
            </a:r>
          </a:p>
        </p:txBody>
      </p:sp>
    </p:spTree>
    <p:extLst>
      <p:ext uri="{BB962C8B-B14F-4D97-AF65-F5344CB8AC3E}">
        <p14:creationId xmlns:p14="http://schemas.microsoft.com/office/powerpoint/2010/main" val="225833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Reformas Educacionais MUNDIAIS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6909" y="1690255"/>
            <a:ext cx="10432473" cy="4918363"/>
          </a:xfrm>
        </p:spPr>
        <p:txBody>
          <a:bodyPr>
            <a:normAutofit/>
          </a:bodyPr>
          <a:lstStyle/>
          <a:p>
            <a:r>
              <a:rPr lang="pt-BR" dirty="0"/>
              <a:t>Posicionadas em torno do </a:t>
            </a:r>
            <a:r>
              <a:rPr lang="pt-BR" b="1" dirty="0"/>
              <a:t>“núcleo” (desigualdade – pobreza)</a:t>
            </a:r>
            <a:r>
              <a:rPr lang="pt-BR" dirty="0"/>
              <a:t> nas conferências promovidas nas últimas décadas pela UNESCO.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CONTEXTO</a:t>
            </a:r>
          </a:p>
          <a:p>
            <a:r>
              <a:rPr lang="pt-BR" dirty="0"/>
              <a:t>Ensino Superior - Expansão pela via do mercado – políticas pós-1990</a:t>
            </a:r>
          </a:p>
          <a:p>
            <a:r>
              <a:rPr lang="pt-BR" dirty="0"/>
              <a:t>Educação Básica e Ensino Superior - Reformas na América Latina – início </a:t>
            </a:r>
            <a:r>
              <a:rPr lang="pt-BR" b="1" dirty="0"/>
              <a:t>Espanha (1990) Lei Orgânica de Ordenação Geral do Sistema Educativo (LOGSE) </a:t>
            </a:r>
          </a:p>
          <a:p>
            <a:r>
              <a:rPr lang="pt-BR" sz="2400" b="1" dirty="0"/>
              <a:t>Ideário das competências </a:t>
            </a:r>
            <a:r>
              <a:rPr lang="pt-BR" sz="2400" b="1" dirty="0">
                <a:highlight>
                  <a:srgbClr val="FFFF00"/>
                </a:highlight>
              </a:rPr>
              <a:t>[pensamento empresarial – </a:t>
            </a:r>
            <a:r>
              <a:rPr lang="pt-BR" sz="2400" b="1" dirty="0" err="1">
                <a:highlight>
                  <a:srgbClr val="FFFF00"/>
                </a:highlight>
              </a:rPr>
              <a:t>déc</a:t>
            </a:r>
            <a:r>
              <a:rPr lang="pt-BR" sz="2400" b="1" dirty="0">
                <a:highlight>
                  <a:srgbClr val="FFFF00"/>
                </a:highlight>
              </a:rPr>
              <a:t>. 1950 EUA]</a:t>
            </a:r>
          </a:p>
          <a:p>
            <a:pPr lvl="1"/>
            <a:r>
              <a:rPr lang="pt-BR" dirty="0"/>
              <a:t>Permite a elaboração de </a:t>
            </a:r>
            <a:r>
              <a:rPr lang="pt-BR" b="1" dirty="0"/>
              <a:t>indicadores</a:t>
            </a:r>
            <a:r>
              <a:rPr lang="pt-BR" dirty="0"/>
              <a:t> que permitem a </a:t>
            </a:r>
            <a:r>
              <a:rPr lang="pt-BR" b="1" dirty="0"/>
              <a:t>mensuração</a:t>
            </a:r>
            <a:r>
              <a:rPr lang="pt-BR" dirty="0"/>
              <a:t> do trabalho na escola.</a:t>
            </a:r>
          </a:p>
          <a:p>
            <a:pPr lvl="1"/>
            <a:r>
              <a:rPr lang="pt-BR" b="1" dirty="0"/>
              <a:t>Foco no resultado</a:t>
            </a:r>
            <a:endParaRPr lang="pt-BR" dirty="0"/>
          </a:p>
          <a:p>
            <a:pPr lvl="1"/>
            <a:r>
              <a:rPr lang="pt-BR" dirty="0"/>
              <a:t>Desconsidera a dimensão social da Educação e do Estado.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775B71-5474-434C-AACA-246546251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4690" y="1343891"/>
            <a:ext cx="5098474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F2A1B-0595-4801-9E31-ECE06D56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Avaliações internas combinam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FE380-21EA-49E8-A8B4-537759A6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36" y="1676401"/>
            <a:ext cx="10612582" cy="4807526"/>
          </a:xfrm>
        </p:spPr>
        <p:txBody>
          <a:bodyPr>
            <a:normAutofit/>
          </a:bodyPr>
          <a:lstStyle/>
          <a:p>
            <a:r>
              <a:rPr lang="pt-BR" sz="2400" dirty="0"/>
              <a:t>Elementos de responsabilização (</a:t>
            </a:r>
            <a:r>
              <a:rPr lang="pt-BR" sz="2400" i="1" dirty="0" err="1"/>
              <a:t>accountibility</a:t>
            </a:r>
            <a:r>
              <a:rPr lang="pt-BR" sz="2400" i="1" dirty="0"/>
              <a:t> – </a:t>
            </a:r>
            <a:r>
              <a:rPr lang="pt-BR" sz="2400" dirty="0"/>
              <a:t>“prestação de contas” – viés economicista e não social)</a:t>
            </a:r>
          </a:p>
          <a:p>
            <a:r>
              <a:rPr lang="pt-BR" sz="2400" dirty="0"/>
              <a:t>Escolha de um argumento de justiça social (</a:t>
            </a:r>
            <a:r>
              <a:rPr lang="pt-BR" sz="2400" i="1" dirty="0"/>
              <a:t>todos devem ter acesso à educação de boa qualidade</a:t>
            </a:r>
            <a:r>
              <a:rPr lang="pt-BR" sz="2400" dirty="0"/>
              <a:t>).</a:t>
            </a:r>
          </a:p>
          <a:p>
            <a:r>
              <a:rPr lang="pt-BR" sz="2400" dirty="0"/>
              <a:t>Movimento da eficácia e melhoria escolar pautado por retórica proveniente do campo empresarial (</a:t>
            </a:r>
            <a:r>
              <a:rPr lang="pt-BR" sz="2400" i="1" dirty="0"/>
              <a:t>governança, flexibilização, qualidade total, </a:t>
            </a:r>
            <a:r>
              <a:rPr lang="pt-BR" sz="2400" i="1"/>
              <a:t>eficiência</a:t>
            </a:r>
            <a:r>
              <a:rPr lang="pt-BR" sz="2400"/>
              <a:t>...) (</a:t>
            </a:r>
            <a:r>
              <a:rPr lang="pt-BR" sz="2400" dirty="0"/>
              <a:t>GERTA, 2012)</a:t>
            </a:r>
          </a:p>
        </p:txBody>
      </p:sp>
    </p:spTree>
    <p:extLst>
      <p:ext uri="{BB962C8B-B14F-4D97-AF65-F5344CB8AC3E}">
        <p14:creationId xmlns:p14="http://schemas.microsoft.com/office/powerpoint/2010/main" val="194230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CB2F5-0628-447C-B9FB-862E3A9C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ESSAS POLÍTICAS TÊM CHEGADO AO BRASIL ATRAVÉS DE QUE MECANISMOS?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BB4DB-D5F9-472E-9CDE-914E97C9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36" y="1967345"/>
            <a:ext cx="10654146" cy="4668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2014-2017 – </a:t>
            </a:r>
            <a:r>
              <a:rPr lang="pt-BR" sz="2600" dirty="0"/>
              <a:t>BNCC</a:t>
            </a:r>
            <a:r>
              <a:rPr lang="pt-BR" dirty="0"/>
              <a:t>:</a:t>
            </a:r>
          </a:p>
          <a:p>
            <a:r>
              <a:rPr lang="pt-BR" dirty="0"/>
              <a:t>Por sua vez, no já destacado Artigo 9º, Inciso IV, que menciona as diretrizes e competências que nortearão os currículos, </a:t>
            </a:r>
            <a:r>
              <a:rPr lang="pt-BR" b="1" dirty="0"/>
              <a:t>a LDB adota de forma explícita o enfoque por competências</a:t>
            </a:r>
            <a:r>
              <a:rPr lang="pt-BR" dirty="0"/>
              <a:t>, e o faz implicitamente ao definir diretrizes para o currículo do Ensino Médio (Artigos 35 e 36), descrevendo os resultados esperados da aprendizagem em termos de competências gerais.</a:t>
            </a:r>
          </a:p>
          <a:p>
            <a:r>
              <a:rPr lang="pt-BR" dirty="0"/>
              <a:t>No Brasil, </a:t>
            </a:r>
            <a:r>
              <a:rPr lang="pt-BR" b="1" dirty="0"/>
              <a:t>essas referências legais têm orientado a maioria dos Estados e Municípios na construção de seus currículos</a:t>
            </a:r>
            <a:r>
              <a:rPr lang="pt-BR" dirty="0"/>
              <a:t>. Essa mesma tendência de elaboração de currículos referenciados em competências é verificada em grande parte das reformas curriculares</a:t>
            </a:r>
          </a:p>
          <a:p>
            <a:r>
              <a:rPr lang="pt-BR" dirty="0"/>
              <a:t>que vêm ocorrendo em diferentes países desde as décadas finais do século XX e ao longo deste início do século XXI20. É esse também o enfoque adotado nas avaliações internacionais da Organização para a Cooperação e Desenvolvimento Econômico (OCDE), que coordena</a:t>
            </a:r>
          </a:p>
          <a:p>
            <a:r>
              <a:rPr lang="pt-BR" dirty="0"/>
              <a:t>o Programa Internacional de Avaliação de Alunos (Pisa, na sigla em inglês), e da </a:t>
            </a:r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</a:rPr>
              <a:t>Organização das Nações Unidas para a Educação, a Ciência e a Cultura (Unesco, na sigla em inglês), </a:t>
            </a:r>
            <a:r>
              <a:rPr lang="pt-BR" dirty="0"/>
              <a:t>que instituiu o Laboratório Latino-americano de </a:t>
            </a:r>
            <a:r>
              <a:rPr lang="pt-BR" b="1" dirty="0"/>
              <a:t>Avaliação da Qualidade da Educação</a:t>
            </a:r>
            <a:r>
              <a:rPr lang="pt-BR" dirty="0"/>
              <a:t> para a América Latina (LLECE, na sigla em espanhol). (BNCC, Introdução, pág. 15 e 16).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65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BCEB7-2D18-4012-965A-2A5A7B8D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5E7A5-D945-4915-9930-1B230061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9165"/>
            <a:ext cx="9601200" cy="4098235"/>
          </a:xfrm>
        </p:spPr>
        <p:txBody>
          <a:bodyPr/>
          <a:lstStyle/>
          <a:p>
            <a:r>
              <a:rPr lang="pt-BR" sz="2800" dirty="0"/>
              <a:t>Problematização</a:t>
            </a:r>
          </a:p>
          <a:p>
            <a:r>
              <a:rPr lang="pt-BR" sz="2800" dirty="0"/>
              <a:t>Conceitos de cultura na temática do Patrimônio Cultural: histórico</a:t>
            </a:r>
          </a:p>
          <a:p>
            <a:r>
              <a:rPr lang="pt-BR" sz="2800" dirty="0"/>
              <a:t>Demandas para a escola: educação patrimonial</a:t>
            </a:r>
          </a:p>
          <a:p>
            <a:r>
              <a:rPr lang="pt-BR" sz="2800" dirty="0"/>
              <a:t>Currículo escolar e demandas sociais</a:t>
            </a:r>
          </a:p>
          <a:p>
            <a:r>
              <a:rPr lang="pt-BR" sz="2800" dirty="0"/>
              <a:t>Cultura escolar: permanências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33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6CFF4-4A88-4D97-A8AB-CC0700D5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0B7D2-A5FC-462F-A587-C64247B2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D8D6D1-24C0-4EE1-A201-69D09E93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24" y="685800"/>
            <a:ext cx="10103529" cy="57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AD75E-4DEA-4309-B073-35E14282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EA6F9-4E0F-42E5-B640-F9BE02FA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E39126-4B6F-4EC3-8B87-2877F2E1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4" y="65379"/>
            <a:ext cx="8965481" cy="68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83B77-6CE6-440D-B627-C0DC295D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E61A5-D15B-4FE1-9B65-5835D93F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F607B9-B1B9-4561-9266-D0FB8B25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84" y="110304"/>
            <a:ext cx="554301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7E0D0B9-4D0D-466F-A29F-A1C221DE83DB}"/>
              </a:ext>
            </a:extLst>
          </p:cNvPr>
          <p:cNvSpPr/>
          <p:nvPr/>
        </p:nvSpPr>
        <p:spPr>
          <a:xfrm>
            <a:off x="152400" y="-115206"/>
            <a:ext cx="6373091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/>
              <a:t>1982 – “Conferência Mundial sobre as políticas culturais” - “Declaração do México” - lutas das minorias religiosas, sexuais e étnicas provocou profundas transformações e repercutiu nos modos de entendermos o patrimônio (162).</a:t>
            </a:r>
          </a:p>
          <a:p>
            <a:r>
              <a:rPr lang="pt-BR" sz="1400" dirty="0"/>
              <a:t>•	MUNDIALCULT</a:t>
            </a:r>
          </a:p>
          <a:p>
            <a:endParaRPr lang="pt-BR" sz="1400" dirty="0"/>
          </a:p>
          <a:p>
            <a:r>
              <a:rPr lang="pt-BR" sz="1400" dirty="0"/>
              <a:t>1988 – Conferência de Estocolmo sobre Políticas Culturais para o Desenvolvimento</a:t>
            </a:r>
          </a:p>
          <a:p>
            <a:endParaRPr lang="pt-BR" sz="1400" dirty="0"/>
          </a:p>
          <a:p>
            <a:r>
              <a:rPr lang="pt-BR" sz="1400" dirty="0"/>
              <a:t>Constituição BRASILEIRA impõe ao Estado a função de resguardar </a:t>
            </a:r>
          </a:p>
          <a:p>
            <a:endParaRPr lang="pt-BR" sz="1400" dirty="0"/>
          </a:p>
          <a:p>
            <a:r>
              <a:rPr lang="pt-BR" sz="1400" dirty="0"/>
              <a:t>1989 - “Recomendação sobre a salvaguarda da cultura tradicional e popular” documento-síntese da 25ª Reunião da Conferência Geral da Unesco.</a:t>
            </a:r>
          </a:p>
          <a:p>
            <a:endParaRPr lang="pt-BR" sz="1400" dirty="0"/>
          </a:p>
          <a:p>
            <a:r>
              <a:rPr lang="pt-BR" sz="1400" dirty="0"/>
              <a:t>1996 - “Informe da comissão mundial de cultura e desenvolvimento” = recomendações de 1989 também ganham relevância.</a:t>
            </a:r>
          </a:p>
          <a:p>
            <a:endParaRPr lang="pt-BR" sz="1400" dirty="0"/>
          </a:p>
          <a:p>
            <a:r>
              <a:rPr lang="pt-BR" sz="1400" dirty="0"/>
              <a:t>FINAL DO SÉCULO XX - ampliação do conceito de patrimônio, atualmente compreendido como os bens de caráter natural, imaterial e material (móvel ou imóvel)</a:t>
            </a:r>
          </a:p>
          <a:p>
            <a:endParaRPr lang="pt-BR" sz="1400" dirty="0"/>
          </a:p>
          <a:p>
            <a:r>
              <a:rPr lang="pt-BR" sz="1400" dirty="0"/>
              <a:t>2000 - Decreto no. 3551/2000 - “Registro de Bens Culturais de Natureza Imaterial” – Quatro livros foram abertos.</a:t>
            </a:r>
          </a:p>
          <a:p>
            <a:endParaRPr lang="pt-BR" sz="1400" dirty="0"/>
          </a:p>
          <a:p>
            <a:r>
              <a:rPr lang="pt-BR" sz="1600" dirty="0">
                <a:solidFill>
                  <a:schemeClr val="bg1"/>
                </a:solidFill>
                <a:highlight>
                  <a:srgbClr val="FF0000"/>
                </a:highlight>
              </a:rPr>
              <a:t>2001 - Declaração Universal sobre a Diversidade Cultural</a:t>
            </a:r>
          </a:p>
          <a:p>
            <a:endParaRPr lang="pt-BR" sz="1400" dirty="0"/>
          </a:p>
          <a:p>
            <a:r>
              <a:rPr lang="pt-BR" sz="1400" dirty="0"/>
              <a:t>2003 – UNESCO - “Convenção para a salvaguarda do patrimônio imaterial”. [</a:t>
            </a:r>
            <a:r>
              <a:rPr lang="pt-BR" sz="1400" dirty="0">
                <a:solidFill>
                  <a:srgbClr val="FF0000"/>
                </a:solidFill>
              </a:rPr>
              <a:t>convenções – força de lei</a:t>
            </a:r>
            <a:r>
              <a:rPr lang="pt-BR" sz="1400" dirty="0"/>
              <a:t>]</a:t>
            </a:r>
          </a:p>
          <a:p>
            <a:r>
              <a:rPr lang="pt-BR" sz="1400" dirty="0"/>
              <a:t>•	interpenetração entre os conceitos de cultura e desenvolvimento</a:t>
            </a:r>
          </a:p>
          <a:p>
            <a:endParaRPr lang="pt-BR" sz="1400" dirty="0"/>
          </a:p>
          <a:p>
            <a:r>
              <a:rPr lang="pt-BR" sz="1400" dirty="0"/>
              <a:t>2005 - </a:t>
            </a:r>
            <a:r>
              <a:rPr lang="pt-BR" sz="1400" dirty="0">
                <a:solidFill>
                  <a:schemeClr val="bg1"/>
                </a:solidFill>
                <a:highlight>
                  <a:srgbClr val="FF0000"/>
                </a:highlight>
              </a:rPr>
              <a:t>Convenção Sobre a Proteção e a Promoção da Diversidade das Expressões Culturais </a:t>
            </a:r>
            <a:r>
              <a:rPr lang="pt-BR" sz="1400" dirty="0"/>
              <a:t>[</a:t>
            </a:r>
            <a:r>
              <a:rPr lang="pt-BR" sz="1400" dirty="0">
                <a:solidFill>
                  <a:srgbClr val="FF0000"/>
                </a:solidFill>
              </a:rPr>
              <a:t>convenções – força de lei</a:t>
            </a:r>
            <a:r>
              <a:rPr lang="pt-BR" sz="1400" dirty="0"/>
              <a:t>]</a:t>
            </a:r>
          </a:p>
          <a:p>
            <a:r>
              <a:rPr lang="pt-BR" sz="1400" dirty="0"/>
              <a:t>•	interpenetração entre os conceitos de cultura 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56277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E79BB-0CD2-475D-8D38-615D6C1E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EFEITOS DAS POLÍTICAS GERENCIALISTAS NO COTIDIANO DA ESCOLA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AC9E3-845F-4AB2-80A1-D3605742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políticas </a:t>
            </a:r>
            <a:r>
              <a:rPr lang="pt-BR" dirty="0" err="1"/>
              <a:t>gerencialistas</a:t>
            </a:r>
            <a:r>
              <a:rPr lang="pt-BR" dirty="0"/>
              <a:t> </a:t>
            </a:r>
          </a:p>
          <a:p>
            <a:r>
              <a:rPr lang="pt-BR" dirty="0"/>
              <a:t>instalação de mecanismos de controle do trabalho do professor a fim de garantir que os conteúdos previstos em documentos curriculares sejam ensinados</a:t>
            </a:r>
          </a:p>
          <a:p>
            <a:endParaRPr lang="pt-BR" dirty="0"/>
          </a:p>
          <a:p>
            <a:r>
              <a:rPr lang="pt-BR" dirty="0"/>
              <a:t>MECANISMOS:</a:t>
            </a:r>
          </a:p>
          <a:p>
            <a:pPr lvl="1"/>
            <a:r>
              <a:rPr lang="pt-BR" dirty="0"/>
              <a:t>APOSTILAMENTO</a:t>
            </a:r>
          </a:p>
          <a:p>
            <a:pPr lvl="1"/>
            <a:r>
              <a:rPr lang="pt-BR" dirty="0"/>
              <a:t>INSTITUIÇÃO DE PROVAS, EXAMES, ÍNDICES (PROVA BRASIL, IDEB)</a:t>
            </a:r>
          </a:p>
          <a:p>
            <a:pPr lvl="1"/>
            <a:r>
              <a:rPr lang="pt-BR" dirty="0"/>
              <a:t>HANKING DE ESCOLAS PÚBLICAS (concorrência)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2272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A7804-D491-4262-A376-BDB235E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0945"/>
            <a:ext cx="9601200" cy="1880755"/>
          </a:xfrm>
        </p:spPr>
        <p:txBody>
          <a:bodyPr/>
          <a:lstStyle/>
          <a:p>
            <a:r>
              <a:rPr lang="pt-BR" b="1" dirty="0"/>
              <a:t>Retomando a temática da cultura </a:t>
            </a:r>
            <a:r>
              <a:rPr lang="pt-BR" b="1" dirty="0" err="1"/>
              <a:t>CULTURA</a:t>
            </a:r>
            <a:r>
              <a:rPr lang="pt-BR" b="1" dirty="0"/>
              <a:t> ESCOLAR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D33319-BC86-4B0E-A729-DE7AC082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9"/>
            <a:ext cx="10169236" cy="5112326"/>
          </a:xfrm>
        </p:spPr>
        <p:txBody>
          <a:bodyPr>
            <a:normAutofit fontScale="92500"/>
          </a:bodyPr>
          <a:lstStyle/>
          <a:p>
            <a:pPr lvl="0"/>
            <a:r>
              <a:rPr lang="pt-BR" sz="2400" dirty="0"/>
              <a:t>conjunto de normas que definem conhecimentos a ensinar e condutas a inculcar, e um conjunto de práticas que permitem a transmissão desses conhecimentos e a incorporação desses comportamentos; </a:t>
            </a:r>
          </a:p>
          <a:p>
            <a:pPr lvl="0"/>
            <a:r>
              <a:rPr lang="pt-BR" sz="2400" dirty="0"/>
              <a:t>normas e práticas coordenadas a finalidades que podem variar segundo as épocas (finalidades religiosas, sociopolíticas ou simplesmente de socialização)</a:t>
            </a:r>
          </a:p>
          <a:p>
            <a:pPr lvl="0"/>
            <a:r>
              <a:rPr lang="pt-BR" sz="2400" dirty="0"/>
              <a:t>cultura específica, singular e original</a:t>
            </a:r>
          </a:p>
          <a:p>
            <a:pPr lvl="0"/>
            <a:r>
              <a:rPr lang="pt-BR" sz="2400" dirty="0"/>
              <a:t>A instituição escolar era capaz de produzir um saber específico cujos efeitos estendiam-se sobre a sociedade e a cultura, e que emergia das determinantes do próprio funcionamento institucional” (CHERVEL, ANO, 144/5)</a:t>
            </a:r>
          </a:p>
          <a:p>
            <a:pPr lvl="0"/>
            <a:r>
              <a:rPr lang="pt-BR" sz="2400" dirty="0"/>
              <a:t>Seletiva, no que concerne à cultura social, </a:t>
            </a:r>
          </a:p>
          <a:p>
            <a:pPr lvl="0"/>
            <a:r>
              <a:rPr lang="pt-BR" sz="2400" dirty="0"/>
              <a:t>Derivada, no que tange à sua relação com a cultura de criação ou invenção das ciências fonte.” (Forquin, ANO, 146)</a:t>
            </a:r>
          </a:p>
        </p:txBody>
      </p:sp>
    </p:spTree>
    <p:extLst>
      <p:ext uri="{BB962C8B-B14F-4D97-AF65-F5344CB8AC3E}">
        <p14:creationId xmlns:p14="http://schemas.microsoft.com/office/powerpoint/2010/main" val="1584029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7472F-3585-43E7-B3A4-21460D0E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C8E270-22DF-4D58-9A00-DD97969B2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Quando se fala da função de transmissão cultural da educação, fala-se da cultura como “</a:t>
            </a:r>
            <a:r>
              <a:rPr lang="pt-BR" b="1" dirty="0"/>
              <a:t>um patrimônio de conhecimentos e de competências</a:t>
            </a:r>
            <a:r>
              <a:rPr lang="pt-BR" dirty="0"/>
              <a:t>, de instituições de </a:t>
            </a:r>
            <a:r>
              <a:rPr lang="pt-BR" b="1" dirty="0"/>
              <a:t>valores</a:t>
            </a:r>
            <a:r>
              <a:rPr lang="pt-BR" dirty="0"/>
              <a:t> e de </a:t>
            </a:r>
            <a:r>
              <a:rPr lang="pt-BR" b="1" dirty="0"/>
              <a:t>símbolos</a:t>
            </a:r>
            <a:r>
              <a:rPr lang="pt-BR" dirty="0"/>
              <a:t>, constituído ao longo de gerações e característico de uma comunidade humana particular, definida de modo mais ou menos amplo e mais ou menos exclusivo”. (FORQUIN, 1993: 12)</a:t>
            </a:r>
          </a:p>
          <a:p>
            <a:r>
              <a:rPr lang="pt-BR" dirty="0"/>
              <a:t>CONCEITO DE </a:t>
            </a:r>
            <a:r>
              <a:rPr lang="pt-BR" b="1" i="1" dirty="0"/>
              <a:t>CULTURA ESCOLAR:</a:t>
            </a:r>
          </a:p>
          <a:p>
            <a:pPr lvl="1" algn="ctr"/>
            <a:r>
              <a:rPr lang="pt-BR" b="1" dirty="0"/>
              <a:t>fortemente marcado pela perspectiva de preservação e reprodução da cultura dominante</a:t>
            </a:r>
          </a:p>
          <a:p>
            <a:pPr marL="530352" lvl="1" indent="0" algn="ctr">
              <a:buNone/>
            </a:pPr>
            <a:r>
              <a:rPr lang="pt-BR" b="1" dirty="0"/>
              <a:t>X</a:t>
            </a:r>
          </a:p>
          <a:p>
            <a:pPr lvl="1" algn="ctr"/>
            <a:r>
              <a:rPr lang="pt-BR" sz="2800" b="1" dirty="0"/>
              <a:t>Escola nasceu para referendar a cultura dominante </a:t>
            </a:r>
            <a:r>
              <a:rPr lang="pt-BR" sz="2800" dirty="0"/>
              <a:t>(papel no século XIX – Estado Nacional)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36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7177D4-92E7-4156-9434-F85DF7C3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498764"/>
            <a:ext cx="9753600" cy="5368636"/>
          </a:xfrm>
        </p:spPr>
        <p:txBody>
          <a:bodyPr/>
          <a:lstStyle/>
          <a:p>
            <a:r>
              <a:rPr lang="pt-BR" dirty="0"/>
              <a:t>CONCEITO DE </a:t>
            </a:r>
            <a:r>
              <a:rPr lang="pt-BR" b="1" i="1" dirty="0"/>
              <a:t>CULTURA ESCOLAR:</a:t>
            </a:r>
          </a:p>
          <a:p>
            <a:pPr marL="530352" lvl="1" indent="0" algn="ctr">
              <a:buNone/>
            </a:pPr>
            <a:r>
              <a:rPr lang="pt-BR" b="1" dirty="0"/>
              <a:t>fortemente marcado pela perspectiva de preservação e reprodução da cultura dominante</a:t>
            </a:r>
          </a:p>
          <a:p>
            <a:pPr marL="530352" lvl="1" indent="0" algn="ctr">
              <a:buNone/>
            </a:pPr>
            <a:r>
              <a:rPr lang="pt-BR" b="1" dirty="0"/>
              <a:t>X</a:t>
            </a:r>
          </a:p>
          <a:p>
            <a:pPr marL="530352" lvl="1" indent="0" algn="ctr">
              <a:buNone/>
            </a:pPr>
            <a:r>
              <a:rPr lang="pt-BR" sz="2800" b="1" dirty="0"/>
              <a:t>Escola nasceu para referendar a cultura dominante </a:t>
            </a:r>
            <a:r>
              <a:rPr lang="pt-BR" sz="2800" dirty="0"/>
              <a:t>(papel no século XIX – Estado Nacional)</a:t>
            </a:r>
          </a:p>
          <a:p>
            <a:pPr marL="530352" lvl="1" indent="0">
              <a:buNone/>
            </a:pPr>
            <a:endParaRPr lang="pt-BR" sz="2800" dirty="0"/>
          </a:p>
          <a:p>
            <a:pPr marL="530352" lvl="1" indent="0">
              <a:buNone/>
            </a:pPr>
            <a:endParaRPr lang="pt-BR" sz="2800" dirty="0"/>
          </a:p>
          <a:p>
            <a:pPr marL="530352" lvl="1" indent="0" algn="ctr">
              <a:buNone/>
            </a:pPr>
            <a:r>
              <a:rPr lang="pt-BR" sz="2400" b="1" dirty="0"/>
              <a:t>DISCURSO REFERENDADO DA EXCLUSÃO e DO APASSIVAMENTO</a:t>
            </a:r>
          </a:p>
          <a:p>
            <a:pPr marL="530352" lvl="1" indent="0">
              <a:buNone/>
            </a:pPr>
            <a:endParaRPr lang="pt-BR" sz="2800" dirty="0"/>
          </a:p>
          <a:p>
            <a:endParaRPr lang="pt-BR" dirty="0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32B9BA67-833F-4290-B148-8AA0FDC0158E}"/>
              </a:ext>
            </a:extLst>
          </p:cNvPr>
          <p:cNvSpPr/>
          <p:nvPr/>
        </p:nvSpPr>
        <p:spPr>
          <a:xfrm>
            <a:off x="5611091" y="2937164"/>
            <a:ext cx="471054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367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83E2458-82EA-45C1-8397-FB20DEA51033}"/>
              </a:ext>
            </a:extLst>
          </p:cNvPr>
          <p:cNvSpPr txBox="1"/>
          <p:nvPr/>
        </p:nvSpPr>
        <p:spPr>
          <a:xfrm>
            <a:off x="1551710" y="565987"/>
            <a:ext cx="40870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Diagnóstico sobre quem são os alunos</a:t>
            </a:r>
          </a:p>
          <a:p>
            <a:pPr algn="ctr"/>
            <a:r>
              <a:rPr lang="pt-BR" dirty="0"/>
              <a:t>Falas, frequentemente, </a:t>
            </a:r>
            <a:r>
              <a:rPr lang="pt-BR" sz="2000" b="1" dirty="0">
                <a:solidFill>
                  <a:srgbClr val="FF0000"/>
                </a:solidFill>
              </a:rPr>
              <a:t>são iniciadas por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0D09B7-7809-4A5A-9C61-794B9AA5FCAE}"/>
              </a:ext>
            </a:extLst>
          </p:cNvPr>
          <p:cNvSpPr txBox="1"/>
          <p:nvPr/>
        </p:nvSpPr>
        <p:spPr>
          <a:xfrm>
            <a:off x="1551708" y="1567789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alunos não sabem”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1C06AB-12AA-40E3-A733-9DBB1F14A432}"/>
              </a:ext>
            </a:extLst>
          </p:cNvPr>
          <p:cNvSpPr txBox="1"/>
          <p:nvPr/>
        </p:nvSpPr>
        <p:spPr>
          <a:xfrm>
            <a:off x="1551706" y="3439506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“Você não conhece meus alunos”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405CB0-18B5-45E2-BA57-ADC50F9DECEA}"/>
              </a:ext>
            </a:extLst>
          </p:cNvPr>
          <p:cNvSpPr txBox="1"/>
          <p:nvPr/>
        </p:nvSpPr>
        <p:spPr>
          <a:xfrm>
            <a:off x="1551707" y="2788736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alunos não conseguem”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D5B4DB-DD24-473D-88BB-7B9945AC48BC}"/>
              </a:ext>
            </a:extLst>
          </p:cNvPr>
          <p:cNvSpPr txBox="1"/>
          <p:nvPr/>
        </p:nvSpPr>
        <p:spPr>
          <a:xfrm>
            <a:off x="1620981" y="2186973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alunos não têm interesse”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C032C6-512B-41D1-8340-86C38FF3122C}"/>
              </a:ext>
            </a:extLst>
          </p:cNvPr>
          <p:cNvSpPr txBox="1"/>
          <p:nvPr/>
        </p:nvSpPr>
        <p:spPr>
          <a:xfrm>
            <a:off x="1620981" y="4041644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“Você não conhece os alunos de hoje. Eles não querem saber de nada”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84ED6E2-0D4E-4515-B7B2-B23D9E0A564D}"/>
              </a:ext>
            </a:extLst>
          </p:cNvPr>
          <p:cNvCxnSpPr>
            <a:cxnSpLocks/>
          </p:cNvCxnSpPr>
          <p:nvPr/>
        </p:nvCxnSpPr>
        <p:spPr>
          <a:xfrm>
            <a:off x="6289964" y="845127"/>
            <a:ext cx="0" cy="56526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C9FC8D-0882-40DE-A9B1-727F1B53A3BB}"/>
              </a:ext>
            </a:extLst>
          </p:cNvPr>
          <p:cNvSpPr txBox="1"/>
          <p:nvPr/>
        </p:nvSpPr>
        <p:spPr>
          <a:xfrm>
            <a:off x="6587834" y="572744"/>
            <a:ext cx="495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Diagnóstico sobre quem são OS PROFESSORES</a:t>
            </a:r>
          </a:p>
          <a:p>
            <a:pPr algn="ctr"/>
            <a:r>
              <a:rPr lang="pt-BR" dirty="0"/>
              <a:t>Falas, frequentemente, </a:t>
            </a:r>
            <a:r>
              <a:rPr lang="pt-BR" b="1" dirty="0">
                <a:solidFill>
                  <a:srgbClr val="FF0000"/>
                </a:solidFill>
              </a:rPr>
              <a:t>são iniciadas por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F16DB8-D7C6-49F4-8D82-4E7E4EF6A198}"/>
              </a:ext>
            </a:extLst>
          </p:cNvPr>
          <p:cNvSpPr txBox="1"/>
          <p:nvPr/>
        </p:nvSpPr>
        <p:spPr>
          <a:xfrm>
            <a:off x="6761016" y="1567789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PROFESSORES não sabem”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691421-598C-4CC4-8558-EEEB77EABBA1}"/>
              </a:ext>
            </a:extLst>
          </p:cNvPr>
          <p:cNvSpPr txBox="1"/>
          <p:nvPr/>
        </p:nvSpPr>
        <p:spPr>
          <a:xfrm>
            <a:off x="6761016" y="3435067"/>
            <a:ext cx="443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“Você não conhece meus PROFESSORES”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0A8FECB-A442-4BEA-8D22-E1AF47E80EEF}"/>
              </a:ext>
            </a:extLst>
          </p:cNvPr>
          <p:cNvSpPr txBox="1"/>
          <p:nvPr/>
        </p:nvSpPr>
        <p:spPr>
          <a:xfrm>
            <a:off x="6761016" y="2788736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PROFESSORES não conseguem”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092B128-429A-4862-A504-F4F1292A2EE9}"/>
              </a:ext>
            </a:extLst>
          </p:cNvPr>
          <p:cNvSpPr txBox="1"/>
          <p:nvPr/>
        </p:nvSpPr>
        <p:spPr>
          <a:xfrm>
            <a:off x="6761016" y="2142405"/>
            <a:ext cx="423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PROFESSORES não têm interesse”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07030D-B3A1-4760-8B19-0230C3C1472E}"/>
              </a:ext>
            </a:extLst>
          </p:cNvPr>
          <p:cNvSpPr txBox="1"/>
          <p:nvPr/>
        </p:nvSpPr>
        <p:spPr>
          <a:xfrm>
            <a:off x="6761016" y="4081397"/>
            <a:ext cx="44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“Você não conhece os PROFESSORES de hoje. Eles não querem saber de nada”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A627EF-0388-4DD7-90F3-DB1D1559BD33}"/>
              </a:ext>
            </a:extLst>
          </p:cNvPr>
          <p:cNvSpPr txBox="1"/>
          <p:nvPr/>
        </p:nvSpPr>
        <p:spPr>
          <a:xfrm>
            <a:off x="1620981" y="5031313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alunos são desinteressados, acomodados”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4A0971-BC2A-4562-9A6F-BEDF7DD3DC0E}"/>
              </a:ext>
            </a:extLst>
          </p:cNvPr>
          <p:cNvSpPr txBox="1"/>
          <p:nvPr/>
        </p:nvSpPr>
        <p:spPr>
          <a:xfrm>
            <a:off x="1551705" y="5943600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alunos são resistentes”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1A7DCE6-5DB6-42BB-BC18-3EFE7776B786}"/>
              </a:ext>
            </a:extLst>
          </p:cNvPr>
          <p:cNvSpPr txBox="1"/>
          <p:nvPr/>
        </p:nvSpPr>
        <p:spPr>
          <a:xfrm>
            <a:off x="6761016" y="4925219"/>
            <a:ext cx="44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PROFESSORES são desinteressados, acomodados”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EEAAF9-BF16-4C15-81D0-F414FB5B574A}"/>
              </a:ext>
            </a:extLst>
          </p:cNvPr>
          <p:cNvSpPr txBox="1"/>
          <p:nvPr/>
        </p:nvSpPr>
        <p:spPr>
          <a:xfrm>
            <a:off x="6761016" y="5943600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“Meus PROFESSORES são resistentes”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F52851-4D92-49C1-BB13-FFE4CFC48AB7}"/>
              </a:ext>
            </a:extLst>
          </p:cNvPr>
          <p:cNvSpPr txBox="1"/>
          <p:nvPr/>
        </p:nvSpPr>
        <p:spPr>
          <a:xfrm>
            <a:off x="1981199" y="3471366"/>
            <a:ext cx="901930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DISCURSO REFERENDADO DA EXCLUSÃO e </a:t>
            </a:r>
          </a:p>
          <a:p>
            <a:pPr algn="ctr"/>
            <a:r>
              <a:rPr lang="pt-BR" sz="2800" b="1" dirty="0"/>
              <a:t>DO APASSIVAMENTO</a:t>
            </a:r>
          </a:p>
        </p:txBody>
      </p:sp>
    </p:spTree>
    <p:extLst>
      <p:ext uri="{BB962C8B-B14F-4D97-AF65-F5344CB8AC3E}">
        <p14:creationId xmlns:p14="http://schemas.microsoft.com/office/powerpoint/2010/main" val="15395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2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D213A5E-1A03-4B5B-A40E-C2C55E0D031A}"/>
              </a:ext>
            </a:extLst>
          </p:cNvPr>
          <p:cNvSpPr txBox="1"/>
          <p:nvPr/>
        </p:nvSpPr>
        <p:spPr>
          <a:xfrm>
            <a:off x="1828801" y="800312"/>
            <a:ext cx="9310549" cy="58169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CULTURA ESCOLAR</a:t>
            </a:r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280DEC8-C237-4D33-AE4E-D498E48F5ADF}"/>
              </a:ext>
            </a:extLst>
          </p:cNvPr>
          <p:cNvSpPr/>
          <p:nvPr/>
        </p:nvSpPr>
        <p:spPr>
          <a:xfrm rot="8232991">
            <a:off x="7176651" y="2577515"/>
            <a:ext cx="914400" cy="665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35D6B14-D532-4D08-B315-5284DBE1CE83}"/>
              </a:ext>
            </a:extLst>
          </p:cNvPr>
          <p:cNvSpPr/>
          <p:nvPr/>
        </p:nvSpPr>
        <p:spPr>
          <a:xfrm>
            <a:off x="4939145" y="1731817"/>
            <a:ext cx="3616036" cy="227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/>
                </a:solidFill>
              </a:rPr>
              <a:t>EDUCAÇÃO ESCOLAR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403B6E1-BF3C-449B-AE2C-7C33A396D76C}"/>
              </a:ext>
            </a:extLst>
          </p:cNvPr>
          <p:cNvSpPr/>
          <p:nvPr/>
        </p:nvSpPr>
        <p:spPr>
          <a:xfrm>
            <a:off x="8555181" y="4580134"/>
            <a:ext cx="2584169" cy="17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PATRIMÔNIO CULTURAL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Diversidade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Pluralidade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63F451C-4752-4C2F-83BE-2C43482F3E33}"/>
              </a:ext>
            </a:extLst>
          </p:cNvPr>
          <p:cNvSpPr/>
          <p:nvPr/>
        </p:nvSpPr>
        <p:spPr>
          <a:xfrm>
            <a:off x="2327563" y="3641994"/>
            <a:ext cx="6092683" cy="2683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Primazia na reprodução da cultura dominante (práticas de seleção – meritocracia - e de subalternização)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8A2189-E1E7-4826-8FAA-64CDFA66D1E4}"/>
              </a:ext>
            </a:extLst>
          </p:cNvPr>
          <p:cNvSpPr txBox="1"/>
          <p:nvPr/>
        </p:nvSpPr>
        <p:spPr>
          <a:xfrm>
            <a:off x="1066800" y="277092"/>
            <a:ext cx="989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dirty="0"/>
              <a:t>silenciamento e de subalternização das classes populares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E71DFE74-0063-47D9-87E4-17617FC30CBE}"/>
              </a:ext>
            </a:extLst>
          </p:cNvPr>
          <p:cNvSpPr/>
          <p:nvPr/>
        </p:nvSpPr>
        <p:spPr>
          <a:xfrm rot="17445307">
            <a:off x="9583830" y="3849454"/>
            <a:ext cx="872837" cy="93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7540DA-9204-4EFA-BED0-4EB160CC1D92}"/>
              </a:ext>
            </a:extLst>
          </p:cNvPr>
          <p:cNvSpPr txBox="1"/>
          <p:nvPr/>
        </p:nvSpPr>
        <p:spPr>
          <a:xfrm>
            <a:off x="9712036" y="2910024"/>
            <a:ext cx="190821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Folclorização</a:t>
            </a:r>
          </a:p>
          <a:p>
            <a:r>
              <a:rPr lang="pt-BR" dirty="0" err="1"/>
              <a:t>Esteriotipagem</a:t>
            </a:r>
            <a:endParaRPr lang="pt-BR" dirty="0"/>
          </a:p>
          <a:p>
            <a:r>
              <a:rPr lang="pt-BR" dirty="0"/>
              <a:t>Superficialidade</a:t>
            </a:r>
          </a:p>
        </p:txBody>
      </p:sp>
    </p:spTree>
    <p:extLst>
      <p:ext uri="{BB962C8B-B14F-4D97-AF65-F5344CB8AC3E}">
        <p14:creationId xmlns:p14="http://schemas.microsoft.com/office/powerpoint/2010/main" val="20620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4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60DB5-30A5-4DB7-8C91-1A6FCF49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encerrar (ou para começar...?)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5F49B3-4BA5-484F-BFF6-44104AE8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Só que é o domínio dessa cultura dominante que abre portas para a inserção do sujeito no mercado de trabalho. </a:t>
            </a:r>
          </a:p>
          <a:p>
            <a:r>
              <a:rPr lang="pt-BR" dirty="0"/>
              <a:t>O pensamento crítico e desviante tira, exclui o sujeito da rota de conseguir uma colocação em um mercado de trabalho cada vez mais restrito, excludente.</a:t>
            </a:r>
          </a:p>
          <a:p>
            <a:r>
              <a:rPr lang="pt-BR" dirty="0"/>
              <a:t>Que emprego esse estudante (futuro trabalhador) terá? </a:t>
            </a:r>
          </a:p>
          <a:p>
            <a:r>
              <a:rPr lang="pt-BR" dirty="0"/>
              <a:t>Além disso, a manutenção desse pensamento eurocêntrico e de práticas de exclusão estão na base da manutenção do </a:t>
            </a:r>
            <a:r>
              <a:rPr lang="pt-BR" i="1" dirty="0"/>
              <a:t>status quo</a:t>
            </a:r>
            <a:r>
              <a:rPr lang="pt-BR" dirty="0"/>
              <a:t> (meritocracia).</a:t>
            </a:r>
          </a:p>
        </p:txBody>
      </p:sp>
    </p:spTree>
    <p:extLst>
      <p:ext uri="{BB962C8B-B14F-4D97-AF65-F5344CB8AC3E}">
        <p14:creationId xmlns:p14="http://schemas.microsoft.com/office/powerpoint/2010/main" val="31918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403B6E1-BF3C-449B-AE2C-7C33A396D76C}"/>
              </a:ext>
            </a:extLst>
          </p:cNvPr>
          <p:cNvSpPr/>
          <p:nvPr/>
        </p:nvSpPr>
        <p:spPr>
          <a:xfrm>
            <a:off x="1316181" y="311729"/>
            <a:ext cx="3616036" cy="227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PATRIMÔNIO CULTURAL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35D6B14-D532-4D08-B315-5284DBE1CE83}"/>
              </a:ext>
            </a:extLst>
          </p:cNvPr>
          <p:cNvSpPr/>
          <p:nvPr/>
        </p:nvSpPr>
        <p:spPr>
          <a:xfrm>
            <a:off x="7273635" y="287482"/>
            <a:ext cx="3616036" cy="227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EDUCAÇÃO ESCOLAR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A201F63-0C0A-4C1C-9298-5EF210E0455D}"/>
              </a:ext>
            </a:extLst>
          </p:cNvPr>
          <p:cNvSpPr/>
          <p:nvPr/>
        </p:nvSpPr>
        <p:spPr>
          <a:xfrm>
            <a:off x="4267193" y="2092036"/>
            <a:ext cx="3872641" cy="2151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Processos de produção e reprodução da CULTURA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213A5E-1A03-4B5B-A40E-C2C55E0D031A}"/>
              </a:ext>
            </a:extLst>
          </p:cNvPr>
          <p:cNvSpPr txBox="1"/>
          <p:nvPr/>
        </p:nvSpPr>
        <p:spPr>
          <a:xfrm>
            <a:off x="3124199" y="4368785"/>
            <a:ext cx="627610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QUE CULTURA(S)?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6DF1803-7327-4FE3-A005-FD66A8D59E37}"/>
              </a:ext>
            </a:extLst>
          </p:cNvPr>
          <p:cNvSpPr/>
          <p:nvPr/>
        </p:nvSpPr>
        <p:spPr>
          <a:xfrm rot="2246822">
            <a:off x="4347442" y="1944918"/>
            <a:ext cx="914400" cy="665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280DEC8-C237-4D33-AE4E-D498E48F5ADF}"/>
              </a:ext>
            </a:extLst>
          </p:cNvPr>
          <p:cNvSpPr/>
          <p:nvPr/>
        </p:nvSpPr>
        <p:spPr>
          <a:xfrm rot="8232991">
            <a:off x="7121232" y="1995624"/>
            <a:ext cx="914400" cy="665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CC2EEA-6D8F-4590-98A3-40B3AD635008}"/>
              </a:ext>
            </a:extLst>
          </p:cNvPr>
          <p:cNvSpPr txBox="1"/>
          <p:nvPr/>
        </p:nvSpPr>
        <p:spPr>
          <a:xfrm>
            <a:off x="2410690" y="5181600"/>
            <a:ext cx="8728364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QUAL A NECESSIDADE DE INCORPORAR A TEMÁTICA DO PATRIMÔNIO CULTURAL MATERIAL E IMATERIAL AO CURRÍCULO ESCOLAR?</a:t>
            </a:r>
          </a:p>
          <a:p>
            <a:pPr algn="ctr"/>
            <a:r>
              <a:rPr lang="pt-BR" sz="2000" b="1" dirty="0"/>
              <a:t>QUE TENSÕES SÃO IMANENTES A ESSE PROCESSO?</a:t>
            </a:r>
          </a:p>
        </p:txBody>
      </p:sp>
    </p:spTree>
    <p:extLst>
      <p:ext uri="{BB962C8B-B14F-4D97-AF65-F5344CB8AC3E}">
        <p14:creationId xmlns:p14="http://schemas.microsoft.com/office/powerpoint/2010/main" val="21860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A8632-2FA9-4B19-8BCA-0F5008EC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207819"/>
            <a:ext cx="10051473" cy="581890"/>
          </a:xfrm>
        </p:spPr>
        <p:txBody>
          <a:bodyPr>
            <a:normAutofit/>
          </a:bodyPr>
          <a:lstStyle/>
          <a:p>
            <a:r>
              <a:rPr lang="pt-BR" sz="3200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9CBEBD-CA4D-4340-B841-EDFD8FB8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4" y="789709"/>
            <a:ext cx="9601200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FORQUIN, J. C. </a:t>
            </a:r>
            <a:r>
              <a:rPr lang="pt-BR" i="1" dirty="0"/>
              <a:t>Currículo e cultura</a:t>
            </a:r>
            <a:r>
              <a:rPr lang="pt-BR" dirty="0"/>
              <a:t>. In: </a:t>
            </a:r>
            <a:r>
              <a:rPr lang="pt-BR" b="1" dirty="0"/>
              <a:t>Escola e cultura: </a:t>
            </a:r>
            <a:r>
              <a:rPr lang="pt-BR" dirty="0"/>
              <a:t>as bases sociais e epistemológicas do conhecimento escolar. Porto Alegre: Artes Médicas, 1993 (</a:t>
            </a:r>
            <a:r>
              <a:rPr lang="pt-BR" dirty="0" err="1"/>
              <a:t>Introd</a:t>
            </a:r>
            <a:r>
              <a:rPr lang="pt-BR" dirty="0"/>
              <a:t>. 09-26).</a:t>
            </a:r>
          </a:p>
          <a:p>
            <a:pPr marL="0" indent="0" algn="just">
              <a:buNone/>
            </a:pPr>
            <a:r>
              <a:rPr lang="pt-BR" dirty="0"/>
              <a:t>GERTA, B. </a:t>
            </a:r>
            <a:r>
              <a:rPr lang="pt-BR" i="1" dirty="0"/>
              <a:t>Boa educação na era da mensuração</a:t>
            </a:r>
            <a:r>
              <a:rPr lang="pt-BR" dirty="0"/>
              <a:t>. </a:t>
            </a:r>
            <a:r>
              <a:rPr lang="pt-BR" b="1" dirty="0"/>
              <a:t>Cadernos de Pesquisa </a:t>
            </a:r>
            <a:r>
              <a:rPr lang="pt-BR" dirty="0"/>
              <a:t>v.42 n.147 p.808-825 set./dez. 2012, p. 808-825</a:t>
            </a:r>
          </a:p>
        </p:txBody>
      </p:sp>
    </p:spTree>
    <p:extLst>
      <p:ext uri="{BB962C8B-B14F-4D97-AF65-F5344CB8AC3E}">
        <p14:creationId xmlns:p14="http://schemas.microsoft.com/office/powerpoint/2010/main" val="36633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6C039-26DB-4880-82A5-014F6A67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Temática do PATRIMÔNIO CULTURAL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BF2FD1-C168-48D9-B534-F55F95787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Dimensão do imaterial → cultura não é um conceito homogêneo e monolítico, mas uma relação social, um processo que se constitui </a:t>
            </a:r>
            <a:r>
              <a:rPr lang="pt-BR" sz="3200" dirty="0" err="1"/>
              <a:t>sócio-historicamente</a:t>
            </a:r>
            <a:r>
              <a:rPr lang="pt-BR" sz="3200" dirty="0"/>
              <a:t>.</a:t>
            </a:r>
          </a:p>
          <a:p>
            <a:endParaRPr lang="pt-BR" sz="3200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D85C72-7F88-4FEA-ABA3-CA69709F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0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7C350-F19C-4234-8913-796EA621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131619"/>
            <a:ext cx="9601200" cy="768926"/>
          </a:xfrm>
        </p:spPr>
        <p:txBody>
          <a:bodyPr>
            <a:normAutofit/>
          </a:bodyPr>
          <a:lstStyle/>
          <a:p>
            <a:r>
              <a:rPr lang="pt-BR" sz="4000" b="1" dirty="0"/>
              <a:t>Definição de Patrimônio Cultural Imaterial 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69C520-1997-44BB-A7D5-CD5BA94C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7" y="900544"/>
            <a:ext cx="11083637" cy="5957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Antes: conceito de cultura homogênea e monolítica</a:t>
            </a:r>
            <a:endParaRPr lang="pt-BR" dirty="0"/>
          </a:p>
          <a:p>
            <a:pPr lvl="0"/>
            <a:r>
              <a:rPr lang="pt-BR" dirty="0"/>
              <a:t>Foi indispensável no processo de formação do estado nacional – a cultura nacional (uma língua, território, origem étnica – critérios para a união – ideário da nação).</a:t>
            </a:r>
          </a:p>
          <a:p>
            <a:pPr lvl="3"/>
            <a:r>
              <a:rPr lang="pt-BR" b="1" dirty="0"/>
              <a:t>Século XVIII – antigos ordenamentos de origem feudal  ( o </a:t>
            </a:r>
            <a:r>
              <a:rPr lang="pt-BR" dirty="0"/>
              <a:t>Rei unia) </a:t>
            </a:r>
            <a:r>
              <a:rPr lang="pt-BR" b="1" dirty="0"/>
              <a:t>substituídos pelo ideário da nação.</a:t>
            </a:r>
            <a:endParaRPr lang="pt-BR" dirty="0"/>
          </a:p>
          <a:p>
            <a:pPr lvl="3"/>
            <a:r>
              <a:rPr lang="pt-BR" dirty="0"/>
              <a:t>Depois língua, território e origem étnica passam a ser critérios para união.</a:t>
            </a:r>
          </a:p>
          <a:p>
            <a:pPr lvl="3"/>
            <a:r>
              <a:rPr lang="pt-BR" dirty="0"/>
              <a:t>Escola passou a difundir a língua e os valores comuns </a:t>
            </a:r>
          </a:p>
          <a:p>
            <a:pPr lvl="4"/>
            <a:r>
              <a:rPr lang="pt-BR" dirty="0"/>
              <a:t>Ensino de História, Geografia e Língua Portuguesa – Papel determinante</a:t>
            </a:r>
          </a:p>
          <a:p>
            <a:pPr lvl="4"/>
            <a:r>
              <a:rPr lang="pt-BR" dirty="0"/>
              <a:t>Ensino da História e da Geografia </a:t>
            </a:r>
            <a:r>
              <a:rPr lang="pt-BR" b="1" dirty="0"/>
              <a:t>Pátrias</a:t>
            </a:r>
            <a:endParaRPr lang="pt-BR" dirty="0"/>
          </a:p>
          <a:p>
            <a:pPr lvl="2"/>
            <a:r>
              <a:rPr lang="pt-BR" dirty="0"/>
              <a:t>Para diferenciar a cultura (associada à produção das elites) criou-se a palavra </a:t>
            </a:r>
            <a:r>
              <a:rPr lang="pt-BR" i="1" dirty="0"/>
              <a:t>folclore</a:t>
            </a:r>
            <a:r>
              <a:rPr lang="pt-BR" dirty="0"/>
              <a:t> (</a:t>
            </a:r>
            <a:r>
              <a:rPr lang="pt-BR" i="1" dirty="0"/>
              <a:t>folk </a:t>
            </a:r>
            <a:r>
              <a:rPr lang="pt-BR" dirty="0"/>
              <a:t>– costume das pessoas – no Brasil associado ao pitoresco)</a:t>
            </a:r>
          </a:p>
          <a:p>
            <a:pPr marL="0" indent="0">
              <a:buNone/>
            </a:pPr>
            <a:r>
              <a:rPr lang="pt-BR" b="1" dirty="0"/>
              <a:t>Na atualidade: </a:t>
            </a:r>
            <a:endParaRPr lang="pt-BR" dirty="0"/>
          </a:p>
          <a:p>
            <a:pPr lvl="0"/>
            <a:r>
              <a:rPr lang="pt-BR" dirty="0"/>
              <a:t>cultura como o conjunto de padrões adquiridos socialmente a partir dos quais as pessoas pensam, sentem e fazem. </a:t>
            </a:r>
          </a:p>
          <a:p>
            <a:pPr lvl="0"/>
            <a:r>
              <a:rPr lang="pt-BR" dirty="0"/>
              <a:t>Cultura consiste em transmitir valores adquiridos pela experiência de determinado grupo humano.</a:t>
            </a:r>
          </a:p>
          <a:p>
            <a:pPr lvl="0"/>
            <a:r>
              <a:rPr lang="pt-BR" dirty="0"/>
              <a:t>A cultura como produção histórica.</a:t>
            </a:r>
          </a:p>
          <a:p>
            <a:pPr lvl="0"/>
            <a:r>
              <a:rPr lang="pt-BR" dirty="0"/>
              <a:t>Definições que dão abertura para a incorporação das manifestações simbólicas, dos rituais, das práticas no conceito de patrimônio cultural.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3186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A9F43-672C-4EA5-A4FD-F82359D7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6" y="374073"/>
            <a:ext cx="9795164" cy="1797627"/>
          </a:xfrm>
        </p:spPr>
        <p:txBody>
          <a:bodyPr>
            <a:normAutofit/>
          </a:bodyPr>
          <a:lstStyle/>
          <a:p>
            <a:r>
              <a:rPr lang="pt-BR" dirty="0"/>
              <a:t>Temática da preservação do patrimônio cultural em dimensão mundial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9146F-D40A-42B6-88E7-5E27993A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36" y="1648692"/>
            <a:ext cx="10792691" cy="508461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Pós 2ª Guerra Mundial – recorrência na abordagem da temática.</a:t>
            </a:r>
          </a:p>
          <a:p>
            <a:r>
              <a:rPr lang="pt-BR" dirty="0"/>
              <a:t>Afirmação da UNESCO (Organizações Unidas pela Educação, a Ciência e a Cultura) como fórum privilegiado de sistematização e produção de regulamentação sobre o assunto.</a:t>
            </a:r>
          </a:p>
          <a:p>
            <a:pPr lvl="1"/>
            <a:r>
              <a:rPr lang="pt-BR" dirty="0"/>
              <a:t>crescimento da demanda mundial por bens e serviços culturais</a:t>
            </a:r>
          </a:p>
          <a:p>
            <a:r>
              <a:rPr lang="pt-BR" dirty="0"/>
              <a:t>crescimento e da desregulamentação de alguns mercados nacionais</a:t>
            </a:r>
          </a:p>
          <a:p>
            <a:r>
              <a:rPr lang="pt-BR" dirty="0"/>
              <a:t>desenvolvimento das tecnologias de informação e multimídias</a:t>
            </a:r>
          </a:p>
          <a:p>
            <a:r>
              <a:rPr lang="pt-BR" dirty="0"/>
              <a:t>nova dinâmica ao processo de industrialização do simbólico</a:t>
            </a:r>
          </a:p>
          <a:p>
            <a:r>
              <a:rPr lang="pt-BR" b="1" dirty="0"/>
              <a:t>globalização cultural </a:t>
            </a:r>
            <a:r>
              <a:rPr lang="pt-BR" dirty="0"/>
              <a:t>(</a:t>
            </a:r>
            <a:r>
              <a:rPr lang="pt-BR" i="1" dirty="0"/>
              <a:t>explosão da cultura -</a:t>
            </a:r>
            <a:r>
              <a:rPr lang="pt-BR" dirty="0"/>
              <a:t> a sensação de que a cultura estaria em todos os lugares ao mesmo tempo - Jameson, 2006: 62).</a:t>
            </a:r>
          </a:p>
          <a:p>
            <a:r>
              <a:rPr lang="pt-BR" dirty="0"/>
              <a:t>Década de 1990 - processo de homogeneização e padronização cultural </a:t>
            </a:r>
          </a:p>
          <a:p>
            <a:r>
              <a:rPr lang="pt-BR" dirty="0"/>
              <a:t>Assimetria entre os exportadores culturais (EUA e Europa) e os importadores culturais (Ásia, América Latina e África).</a:t>
            </a:r>
          </a:p>
          <a:p>
            <a:r>
              <a:rPr lang="pt-BR" dirty="0"/>
              <a:t>A globalização cultural - </a:t>
            </a:r>
            <a:r>
              <a:rPr lang="pt-BR" b="1" dirty="0"/>
              <a:t>potencializando as antigas e já profundas assimetrias da divisão internacional do trabalho cultural.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8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9FE6B-3963-48CC-8E4F-E8F1F03C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</a:t>
            </a:r>
            <a:r>
              <a:rPr lang="pt-BR" i="1" dirty="0"/>
              <a:t>Diversidade Cultural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AD6454-57F7-4353-BA04-2DF83BA27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surgiu como categoria para explicar as diferenças culturais e políticas</a:t>
            </a:r>
          </a:p>
          <a:p>
            <a:r>
              <a:rPr lang="pt-BR" dirty="0"/>
              <a:t>Fazer frente ao processo de homogeneização provocado pela globalização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TENSÕES INERENTES:</a:t>
            </a:r>
          </a:p>
          <a:p>
            <a:pPr marL="0" indent="0" algn="ctr">
              <a:buNone/>
            </a:pPr>
            <a:r>
              <a:rPr lang="pt-BR" dirty="0"/>
              <a:t>HOMOGENEIZAÇÃO CULTURAL </a:t>
            </a:r>
          </a:p>
          <a:p>
            <a:pPr marL="0" indent="0" algn="ctr">
              <a:buNone/>
            </a:pPr>
            <a:r>
              <a:rPr lang="pt-BR" dirty="0"/>
              <a:t>X </a:t>
            </a:r>
          </a:p>
          <a:p>
            <a:pPr marL="0" indent="0" algn="ctr">
              <a:buNone/>
            </a:pPr>
            <a:r>
              <a:rPr lang="pt-BR" dirty="0"/>
              <a:t>DIVERSIDADE CULTURAL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61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FCC2B-6911-4ED5-ABF3-24EF49DB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04A05-2AA0-4A89-8AFC-C713F127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7018"/>
            <a:ext cx="9601200" cy="4440382"/>
          </a:xfrm>
        </p:spPr>
        <p:txBody>
          <a:bodyPr/>
          <a:lstStyle/>
          <a:p>
            <a:r>
              <a:rPr lang="pt-BR" dirty="0"/>
              <a:t>Interferências do capitalismo internacional nos projetos de preservação do patrimônio cultural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Agenda inclui: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b="1" dirty="0"/>
              <a:t>Sustentabilidade das práticas culturais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/>
              <a:t>Intensificação da Educação patrimonial – derivações para o ensino nas escolas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94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8191F-E65C-4395-8297-6854A145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71A1268-09C5-491E-8F80-F1727031C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004" y="1428750"/>
            <a:ext cx="5564682" cy="4391857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C478F5A-E1BF-4F85-8543-9C15BC8B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557" y="348342"/>
            <a:ext cx="4767943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Corte</Template>
  <TotalTime>318</TotalTime>
  <Words>2128</Words>
  <Application>Microsoft Office PowerPoint</Application>
  <PresentationFormat>Widescreen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Franklin Gothic Book</vt:lpstr>
      <vt:lpstr>Crop</vt:lpstr>
      <vt:lpstr>Apresentação do PowerPoint</vt:lpstr>
      <vt:lpstr>Roteiro </vt:lpstr>
      <vt:lpstr>Apresentação do PowerPoint</vt:lpstr>
      <vt:lpstr>Temática do PATRIMÔNIO CULTURAL </vt:lpstr>
      <vt:lpstr>Definição de Patrimônio Cultural Imaterial </vt:lpstr>
      <vt:lpstr>Temática da preservação do patrimônio cultural em dimensão mundial</vt:lpstr>
      <vt:lpstr>Conceito de Diversidade Cultural</vt:lpstr>
      <vt:lpstr>Apresentação do PowerPoint</vt:lpstr>
      <vt:lpstr>Apresentação do PowerPoint</vt:lpstr>
      <vt:lpstr>1. projetos de sustentabilidade </vt:lpstr>
      <vt:lpstr>Apresentação do PowerPoint</vt:lpstr>
      <vt:lpstr>Apresentação do PowerPoint</vt:lpstr>
      <vt:lpstr>2. Intensificação das demandas por Educação patrimonial – derivações para o ensino nas escolas  </vt:lpstr>
      <vt:lpstr>Currículo escolar frente às demandas sociais</vt:lpstr>
      <vt:lpstr>Currículo escolar frente às demandas sociais</vt:lpstr>
      <vt:lpstr>Sistema educacional brasileiro </vt:lpstr>
      <vt:lpstr>Reformas Educacionais MUNDIAIS</vt:lpstr>
      <vt:lpstr>Avaliações internas combinam</vt:lpstr>
      <vt:lpstr>ESSAS POLÍTICAS TÊM CHEGADO AO BRASIL ATRAVÉS DE QUE MECANISMOS? </vt:lpstr>
      <vt:lpstr>Apresentação do PowerPoint</vt:lpstr>
      <vt:lpstr>Apresentação do PowerPoint</vt:lpstr>
      <vt:lpstr>Apresentação do PowerPoint</vt:lpstr>
      <vt:lpstr>EFEITOS DAS POLÍTICAS GERENCIALISTAS NO COTIDIANO DA ESCOLA </vt:lpstr>
      <vt:lpstr>Retomando a temática da cultura CULTURA ESCOLAR</vt:lpstr>
      <vt:lpstr>Apresentação do PowerPoint</vt:lpstr>
      <vt:lpstr>Apresentação do PowerPoint</vt:lpstr>
      <vt:lpstr>Apresentação do PowerPoint</vt:lpstr>
      <vt:lpstr>Apresentação do PowerPoint</vt:lpstr>
      <vt:lpstr>Para encerrar (ou para começar...?)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Lima</dc:creator>
  <cp:lastModifiedBy>Maria Lima</cp:lastModifiedBy>
  <cp:revision>43</cp:revision>
  <dcterms:created xsi:type="dcterms:W3CDTF">2017-10-20T14:01:33Z</dcterms:created>
  <dcterms:modified xsi:type="dcterms:W3CDTF">2017-10-24T13:50:52Z</dcterms:modified>
</cp:coreProperties>
</file>