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4" r:id="rId9"/>
    <p:sldId id="257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22C315BC-89A2-4653-859E-85CBAA700F09}">
          <p14:sldIdLst>
            <p14:sldId id="256"/>
            <p14:sldId id="258"/>
            <p14:sldId id="259"/>
            <p14:sldId id="260"/>
            <p14:sldId id="261"/>
            <p14:sldId id="265"/>
            <p14:sldId id="262"/>
            <p14:sldId id="264"/>
            <p14:sldId id="257"/>
            <p14:sldId id="263"/>
            <p14:sldId id="266"/>
            <p14:sldId id="267"/>
            <p14:sldId id="268"/>
            <p14:sldId id="269"/>
            <p14:sldId id="270"/>
            <p14:sldId id="271"/>
            <p14:sldId id="272"/>
            <p14:sldId id="275"/>
            <p14:sldId id="273"/>
            <p14:sldId id="274"/>
          </p14:sldIdLst>
        </p14:section>
        <p14:section name="Seção sem Título" id="{B782C323-F788-4E08-8675-5E856A191771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14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27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54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8333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06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5279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303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019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29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53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80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75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04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15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96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60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87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F9F36-1A77-4C92-BF23-BFFFBD4DD29C}" type="datetimeFigureOut">
              <a:rPr lang="pt-BR" smtClean="0"/>
              <a:t>30/10/2017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8B97E1-BDD4-444D-A5AE-E5BAAE65EC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19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410611C-61CB-4199-B404-EA417B3559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641" y="374718"/>
            <a:ext cx="4567564" cy="369755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89FB1E52-3A73-4289-8EED-80BF88F7541F}"/>
              </a:ext>
            </a:extLst>
          </p:cNvPr>
          <p:cNvSpPr txBox="1"/>
          <p:nvPr/>
        </p:nvSpPr>
        <p:spPr>
          <a:xfrm>
            <a:off x="1881963" y="4338083"/>
            <a:ext cx="10217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28º CONGRESSO DE EDUCAÇÃO DO SINPEEM</a:t>
            </a:r>
          </a:p>
          <a:p>
            <a:pPr algn="r"/>
            <a:endParaRPr lang="pt-BR" sz="3200" b="1" dirty="0"/>
          </a:p>
          <a:p>
            <a:pPr algn="ctr"/>
            <a:r>
              <a:rPr lang="pt-BR" sz="2600" b="1" dirty="0" err="1"/>
              <a:t>Profª</a:t>
            </a:r>
            <a:r>
              <a:rPr lang="pt-BR" sz="2600" b="1" dirty="0"/>
              <a:t> Dra. Ilma Passos Alencastro Veiga</a:t>
            </a:r>
          </a:p>
          <a:p>
            <a:pPr algn="r"/>
            <a:endParaRPr lang="pt-BR" sz="2000" b="1" dirty="0"/>
          </a:p>
          <a:p>
            <a:pPr algn="ctr"/>
            <a:r>
              <a:rPr lang="pt-BR" sz="2200" b="1" dirty="0"/>
              <a:t>São Paulo</a:t>
            </a:r>
            <a:r>
              <a:rPr lang="pt-BR" sz="2000" b="1" dirty="0"/>
              <a:t>, </a:t>
            </a:r>
            <a:r>
              <a:rPr lang="pt-BR" b="1" dirty="0"/>
              <a:t>24-10-2017</a:t>
            </a:r>
          </a:p>
        </p:txBody>
      </p:sp>
    </p:spTree>
    <p:extLst>
      <p:ext uri="{BB962C8B-B14F-4D97-AF65-F5344CB8AC3E}">
        <p14:creationId xmlns:p14="http://schemas.microsoft.com/office/powerpoint/2010/main" val="183572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0C956CB8-A035-4FEB-96BD-A34D86E6F915}"/>
              </a:ext>
            </a:extLst>
          </p:cNvPr>
          <p:cNvSpPr/>
          <p:nvPr/>
        </p:nvSpPr>
        <p:spPr>
          <a:xfrm>
            <a:off x="542261" y="1509295"/>
            <a:ext cx="1152569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4</a:t>
            </a:r>
            <a:r>
              <a:rPr lang="pt-BR" b="1" dirty="0">
                <a:solidFill>
                  <a:srgbClr val="00B050"/>
                </a:solidFill>
              </a:rPr>
              <a:t>.  </a:t>
            </a:r>
            <a:r>
              <a:rPr lang="pt-BR" sz="2800" b="1" dirty="0"/>
              <a:t>É um instrumento de trabalho permanentemente presente na 	prática pedagógica: para ser lido e relido, riscado, anotado, 	pensado e repensado, corrigido, reconfigurado, inovado, 	avaliado e reavaliado.</a:t>
            </a:r>
          </a:p>
          <a:p>
            <a:endParaRPr lang="pt-BR" sz="2800" b="1" dirty="0"/>
          </a:p>
          <a:p>
            <a:r>
              <a:rPr lang="pt-BR" sz="40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5</a:t>
            </a:r>
            <a:r>
              <a:rPr lang="pt-BR" b="1" dirty="0"/>
              <a:t>.  </a:t>
            </a:r>
            <a:r>
              <a:rPr lang="pt-BR" sz="2800" b="1" dirty="0"/>
              <a:t>É  um instrumento de apoio para a construção da identidade 	da instituição.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26448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F37F88AB-50FE-476C-B0BD-9096CDC01EB7}"/>
              </a:ext>
            </a:extLst>
          </p:cNvPr>
          <p:cNvSpPr txBox="1"/>
          <p:nvPr/>
        </p:nvSpPr>
        <p:spPr>
          <a:xfrm>
            <a:off x="1775635" y="0"/>
            <a:ext cx="10526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MULTIPLAS MANEIRAS DE PENSAR, SENTIR, AGIR NA ELABORAÇÃO E PROJETO PEDAGÓGICO: UM DOCUMENTO, UM MOVIMENTO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5A5CEF99-77A8-4A25-8569-07FA6AE6B5BB}"/>
              </a:ext>
            </a:extLst>
          </p:cNvPr>
          <p:cNvSpPr/>
          <p:nvPr/>
        </p:nvSpPr>
        <p:spPr>
          <a:xfrm>
            <a:off x="4163974" y="830997"/>
            <a:ext cx="3944679" cy="728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PPP DA ESCOLA</a:t>
            </a:r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xmlns="" id="{597FA6E8-1E83-4E3D-B954-CDD046B3F8B8}"/>
              </a:ext>
            </a:extLst>
          </p:cNvPr>
          <p:cNvSpPr/>
          <p:nvPr/>
        </p:nvSpPr>
        <p:spPr>
          <a:xfrm>
            <a:off x="5712339" y="1573307"/>
            <a:ext cx="847947" cy="435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53BB4D77-2A5B-4996-8293-BFFF03DAEE49}"/>
              </a:ext>
            </a:extLst>
          </p:cNvPr>
          <p:cNvSpPr/>
          <p:nvPr/>
        </p:nvSpPr>
        <p:spPr>
          <a:xfrm>
            <a:off x="4716201" y="2044858"/>
            <a:ext cx="2864814" cy="485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DOCUMENTO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E3CB29F-3839-41C3-A651-BE72EA318CC2}"/>
              </a:ext>
            </a:extLst>
          </p:cNvPr>
          <p:cNvSpPr txBox="1"/>
          <p:nvPr/>
        </p:nvSpPr>
        <p:spPr>
          <a:xfrm>
            <a:off x="2995723" y="2566501"/>
            <a:ext cx="761822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/>
              <a:t>Exige profunda reflexão teórico-prática.</a:t>
            </a:r>
          </a:p>
          <a:p>
            <a:endParaRPr lang="pt-BR" sz="3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000" b="1" dirty="0"/>
              <a:t>Explicita o papel da escola.</a:t>
            </a:r>
          </a:p>
          <a:p>
            <a:endParaRPr lang="pt-BR" sz="3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000" b="1" dirty="0"/>
              <a:t>Define objetivos.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3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000" b="1" dirty="0"/>
              <a:t>Organiza o currículo.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3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000" b="1" dirty="0"/>
              <a:t>Escolhe o caminho metodológico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600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8828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58AB0543-3ED6-469F-A125-90FC0564E08C}"/>
              </a:ext>
            </a:extLst>
          </p:cNvPr>
          <p:cNvSpPr/>
          <p:nvPr/>
        </p:nvSpPr>
        <p:spPr>
          <a:xfrm>
            <a:off x="1850065" y="489397"/>
            <a:ext cx="100158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b="1" dirty="0"/>
              <a:t>É um processo-produto.</a:t>
            </a:r>
          </a:p>
          <a:p>
            <a:endParaRPr lang="pt-BR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b="1" dirty="0"/>
              <a:t>Clarifica e norteia a ação educativa da escola.</a:t>
            </a:r>
          </a:p>
          <a:p>
            <a:endParaRPr lang="pt-BR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b="1" dirty="0"/>
              <a:t>Contempla o desenvolvimento e a avaliação.</a:t>
            </a:r>
          </a:p>
          <a:p>
            <a:endParaRPr lang="pt-BR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b="1" dirty="0"/>
              <a:t>Exige formação contínua de profissionais.</a:t>
            </a:r>
          </a:p>
          <a:p>
            <a:endParaRPr lang="pt-BR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b="1" dirty="0"/>
              <a:t>Estabelece cronograma escolar.</a:t>
            </a:r>
          </a:p>
        </p:txBody>
      </p:sp>
    </p:spTree>
    <p:extLst>
      <p:ext uri="{BB962C8B-B14F-4D97-AF65-F5344CB8AC3E}">
        <p14:creationId xmlns:p14="http://schemas.microsoft.com/office/powerpoint/2010/main" val="1989413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D42F2391-582E-4056-8B2A-A8A58D31F23C}"/>
              </a:ext>
            </a:extLst>
          </p:cNvPr>
          <p:cNvSpPr/>
          <p:nvPr/>
        </p:nvSpPr>
        <p:spPr>
          <a:xfrm>
            <a:off x="4167962" y="265815"/>
            <a:ext cx="3944679" cy="934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PPP DA ESCOLA</a:t>
            </a:r>
          </a:p>
        </p:txBody>
      </p:sp>
      <p:sp>
        <p:nvSpPr>
          <p:cNvPr id="3" name="Seta: para Baixo 2">
            <a:extLst>
              <a:ext uri="{FF2B5EF4-FFF2-40B4-BE49-F238E27FC236}">
                <a16:creationId xmlns:a16="http://schemas.microsoft.com/office/drawing/2014/main" xmlns="" id="{8CFA8612-265B-44FF-B482-E521A35F1587}"/>
              </a:ext>
            </a:extLst>
          </p:cNvPr>
          <p:cNvSpPr/>
          <p:nvPr/>
        </p:nvSpPr>
        <p:spPr>
          <a:xfrm>
            <a:off x="5627281" y="1200614"/>
            <a:ext cx="855920" cy="6600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D320DB88-764F-467F-A54E-E6A60B7C74E7}"/>
              </a:ext>
            </a:extLst>
          </p:cNvPr>
          <p:cNvSpPr/>
          <p:nvPr/>
        </p:nvSpPr>
        <p:spPr>
          <a:xfrm>
            <a:off x="4623832" y="1943098"/>
            <a:ext cx="3032938" cy="728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MOVIMENTO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85613C17-E186-4002-A6F8-99C90D3B5C07}"/>
              </a:ext>
            </a:extLst>
          </p:cNvPr>
          <p:cNvSpPr txBox="1"/>
          <p:nvPr/>
        </p:nvSpPr>
        <p:spPr>
          <a:xfrm>
            <a:off x="4327450" y="3115340"/>
            <a:ext cx="5964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Participativo.</a:t>
            </a:r>
          </a:p>
          <a:p>
            <a:endParaRPr lang="pt-B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Processual de luta.</a:t>
            </a:r>
          </a:p>
          <a:p>
            <a:endParaRPr lang="pt-B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Força e embate.</a:t>
            </a:r>
          </a:p>
          <a:p>
            <a:endParaRPr lang="pt-B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Descentralização do poder.</a:t>
            </a:r>
          </a:p>
        </p:txBody>
      </p:sp>
    </p:spTree>
    <p:extLst>
      <p:ext uri="{BB962C8B-B14F-4D97-AF65-F5344CB8AC3E}">
        <p14:creationId xmlns:p14="http://schemas.microsoft.com/office/powerpoint/2010/main" val="3199635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4DEDD85B-5B6D-46D1-9C6B-A3D913EB4E0F}"/>
              </a:ext>
            </a:extLst>
          </p:cNvPr>
          <p:cNvSpPr/>
          <p:nvPr/>
        </p:nvSpPr>
        <p:spPr>
          <a:xfrm>
            <a:off x="2027274" y="574457"/>
            <a:ext cx="900932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Complexo de debate.</a:t>
            </a:r>
          </a:p>
          <a:p>
            <a:endParaRPr lang="pt-B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Exige tempo e espaço de reflexão.</a:t>
            </a:r>
          </a:p>
          <a:p>
            <a:endParaRPr lang="pt-B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Trabalho Coletivo.</a:t>
            </a:r>
          </a:p>
          <a:p>
            <a:endParaRPr lang="pt-B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Ação Determinada e comprometida.</a:t>
            </a:r>
          </a:p>
          <a:p>
            <a:endParaRPr lang="pt-B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É instituído-instituinte.</a:t>
            </a:r>
          </a:p>
          <a:p>
            <a:endParaRPr lang="pt-B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b="1" dirty="0"/>
              <a:t>Envolve um movimento de avaliação.</a:t>
            </a:r>
          </a:p>
        </p:txBody>
      </p:sp>
    </p:spTree>
    <p:extLst>
      <p:ext uri="{BB962C8B-B14F-4D97-AF65-F5344CB8AC3E}">
        <p14:creationId xmlns:p14="http://schemas.microsoft.com/office/powerpoint/2010/main" val="4153342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77493B6F-3098-47F5-985D-F9A4C0717B7C}"/>
              </a:ext>
            </a:extLst>
          </p:cNvPr>
          <p:cNvSpPr txBox="1"/>
          <p:nvPr/>
        </p:nvSpPr>
        <p:spPr>
          <a:xfrm>
            <a:off x="114300" y="0"/>
            <a:ext cx="1207770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b="1" dirty="0"/>
              <a:t>PPP DA ESCOLA: UM DOCUMENTO E UM MOVIMENTO</a:t>
            </a:r>
          </a:p>
          <a:p>
            <a:pPr algn="ctr"/>
            <a:r>
              <a:rPr lang="pt-BR" sz="3500" b="1" dirty="0"/>
              <a:t>PENSAR</a:t>
            </a:r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sz="2400" b="1" dirty="0"/>
          </a:p>
          <a:p>
            <a:pPr algn="ctr"/>
            <a:endParaRPr lang="pt-BR" sz="2400" b="1" dirty="0"/>
          </a:p>
          <a:p>
            <a:r>
              <a:rPr lang="pt-BR" sz="3800" b="1" dirty="0"/>
              <a:t>Pensar o PPP da escola libertadora precisa ser:</a:t>
            </a:r>
          </a:p>
          <a:p>
            <a:pPr algn="ctr"/>
            <a:endParaRPr lang="pt-BR" sz="2400" b="1" dirty="0"/>
          </a:p>
          <a:p>
            <a:pPr algn="just"/>
            <a:r>
              <a:rPr lang="pt-BR" sz="2400" b="1" dirty="0"/>
              <a:t>	</a:t>
            </a:r>
            <a:r>
              <a:rPr lang="pt-BR" sz="2600" b="1" dirty="0"/>
              <a:t>Atento às politicas públicas educacionais.</a:t>
            </a:r>
          </a:p>
          <a:p>
            <a:pPr algn="just"/>
            <a:endParaRPr lang="pt-BR" sz="2600" b="1" dirty="0"/>
          </a:p>
          <a:p>
            <a:pPr algn="just"/>
            <a:r>
              <a:rPr lang="pt-BR" sz="2600" b="1" dirty="0"/>
              <a:t>	Articulado com os indicadores socioeconômico, político, 					educacional e cultural onde está inserida a escola.</a:t>
            </a:r>
          </a:p>
          <a:p>
            <a:pPr algn="just"/>
            <a:endParaRPr lang="pt-BR" sz="2600" b="1" dirty="0"/>
          </a:p>
          <a:p>
            <a:r>
              <a:rPr lang="pt-BR" sz="2600" b="1" dirty="0"/>
              <a:t>	Comprometida com os princípios definidos nas Diretrizes Curriculares 	Nacionais da Educação Básica.</a:t>
            </a:r>
          </a:p>
          <a:p>
            <a:pPr algn="ctr"/>
            <a:endParaRPr lang="pt-BR" sz="2400" b="1" dirty="0"/>
          </a:p>
          <a:p>
            <a:pPr marL="342900" indent="-342900" algn="ctr">
              <a:buAutoNum type="arabicPeriod"/>
            </a:pPr>
            <a:endParaRPr lang="pt-BR" sz="2400" b="1" dirty="0"/>
          </a:p>
          <a:p>
            <a:pPr algn="ctr"/>
            <a:endParaRPr lang="pt-BR" b="1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2544F963-4FE5-43D3-BCCC-885CA3EFE1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706" y="1173801"/>
            <a:ext cx="1740310" cy="146959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A248BA0-D4FE-4D56-8932-FC8BFDBE87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854" y="846713"/>
            <a:ext cx="2123769" cy="2123769"/>
          </a:xfrm>
          <a:prstGeom prst="rect">
            <a:avLst/>
          </a:prstGeom>
        </p:spPr>
      </p:pic>
      <p:sp>
        <p:nvSpPr>
          <p:cNvPr id="9" name="Seta: para a Direita 8">
            <a:extLst>
              <a:ext uri="{FF2B5EF4-FFF2-40B4-BE49-F238E27FC236}">
                <a16:creationId xmlns:a16="http://schemas.microsoft.com/office/drawing/2014/main" xmlns="" id="{7AFEAD68-FEB2-4E2D-AC0E-3FD2462BDE78}"/>
              </a:ext>
            </a:extLst>
          </p:cNvPr>
          <p:cNvSpPr/>
          <p:nvPr/>
        </p:nvSpPr>
        <p:spPr>
          <a:xfrm>
            <a:off x="291526" y="3893373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xmlns="" id="{AF11BAF3-4167-48FD-A005-E9C3071148B2}"/>
              </a:ext>
            </a:extLst>
          </p:cNvPr>
          <p:cNvSpPr/>
          <p:nvPr/>
        </p:nvSpPr>
        <p:spPr>
          <a:xfrm>
            <a:off x="259202" y="5955884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xmlns="" id="{18E8F611-3D46-418D-A255-76A6133AEE8D}"/>
              </a:ext>
            </a:extLst>
          </p:cNvPr>
          <p:cNvSpPr/>
          <p:nvPr/>
        </p:nvSpPr>
        <p:spPr>
          <a:xfrm>
            <a:off x="249616" y="4769673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 descr="Uma imagem contendo clip-art&#10;&#10;Descrição gerada com alta confiança">
            <a:extLst>
              <a:ext uri="{FF2B5EF4-FFF2-40B4-BE49-F238E27FC236}">
                <a16:creationId xmlns:a16="http://schemas.microsoft.com/office/drawing/2014/main" xmlns="" id="{051C8AB1-8D7D-487E-93F6-A03A9478B1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60268" y="1156601"/>
            <a:ext cx="1743961" cy="148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587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3E28DA09-7271-4B00-B32C-C73A08176F19}"/>
              </a:ext>
            </a:extLst>
          </p:cNvPr>
          <p:cNvSpPr/>
          <p:nvPr/>
        </p:nvSpPr>
        <p:spPr>
          <a:xfrm>
            <a:off x="2099310" y="556945"/>
            <a:ext cx="875919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Preocupado com a articulação da escola com o contexto mais amplo.</a:t>
            </a:r>
          </a:p>
          <a:p>
            <a:pPr algn="just"/>
            <a:endParaRPr lang="pt-BR" sz="2800" b="1" dirty="0"/>
          </a:p>
          <a:p>
            <a:pPr algn="just"/>
            <a:r>
              <a:rPr lang="pt-BR" sz="2800" b="1" dirty="0"/>
              <a:t>Envolvido com a organização curricular de forma integrada e interdisciplinar considerando os elementos didáticos.</a:t>
            </a:r>
          </a:p>
          <a:p>
            <a:pPr algn="just"/>
            <a:endParaRPr lang="pt-BR" sz="2800" b="1" dirty="0"/>
          </a:p>
          <a:p>
            <a:pPr algn="just"/>
            <a:r>
              <a:rPr lang="pt-BR" sz="2800" b="1" dirty="0"/>
              <a:t>Fundamentado na incerteza para reforçar a pergunta.</a:t>
            </a:r>
          </a:p>
          <a:p>
            <a:pPr algn="just"/>
            <a:endParaRPr lang="pt-BR" sz="2800" b="1" dirty="0"/>
          </a:p>
          <a:p>
            <a:pPr algn="just"/>
            <a:r>
              <a:rPr lang="pt-BR" sz="2800" b="1" dirty="0"/>
              <a:t>Compromissado com o processo avaliativo permeando a elaboração e desenvolvimento do PPP.</a:t>
            </a:r>
          </a:p>
          <a:p>
            <a:pPr algn="ctr"/>
            <a:endParaRPr lang="pt-BR" b="1" dirty="0"/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xmlns="" id="{78967DC1-1600-4591-A365-1865397A680A}"/>
              </a:ext>
            </a:extLst>
          </p:cNvPr>
          <p:cNvSpPr/>
          <p:nvPr/>
        </p:nvSpPr>
        <p:spPr>
          <a:xfrm>
            <a:off x="1682176" y="4889394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xmlns="" id="{FDA4D80E-4FBD-41ED-9866-C2646AB4DC47}"/>
              </a:ext>
            </a:extLst>
          </p:cNvPr>
          <p:cNvSpPr/>
          <p:nvPr/>
        </p:nvSpPr>
        <p:spPr>
          <a:xfrm>
            <a:off x="1682176" y="3648495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xmlns="" id="{140B88BF-F53A-4EEC-AD02-202F28020271}"/>
              </a:ext>
            </a:extLst>
          </p:cNvPr>
          <p:cNvSpPr/>
          <p:nvPr/>
        </p:nvSpPr>
        <p:spPr>
          <a:xfrm>
            <a:off x="1710690" y="1945302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xmlns="" id="{C351B5B3-A55F-4F45-A2F3-9761CC7F102F}"/>
              </a:ext>
            </a:extLst>
          </p:cNvPr>
          <p:cNvSpPr/>
          <p:nvPr/>
        </p:nvSpPr>
        <p:spPr>
          <a:xfrm>
            <a:off x="1710690" y="704403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348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com alta confiança">
            <a:extLst>
              <a:ext uri="{FF2B5EF4-FFF2-40B4-BE49-F238E27FC236}">
                <a16:creationId xmlns:a16="http://schemas.microsoft.com/office/drawing/2014/main" xmlns="" id="{AFEBE7A2-F52B-4A34-B622-6E8ED76872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591" y="1270635"/>
            <a:ext cx="1656059" cy="1656059"/>
          </a:xfrm>
          <a:prstGeom prst="rect">
            <a:avLst/>
          </a:prstGeom>
        </p:spPr>
      </p:pic>
      <p:pic>
        <p:nvPicPr>
          <p:cNvPr id="4" name="Imagem 3" descr="Uma imagem contendo clip-art&#10;&#10;Descrição gerada com alta confiança">
            <a:extLst>
              <a:ext uri="{FF2B5EF4-FFF2-40B4-BE49-F238E27FC236}">
                <a16:creationId xmlns:a16="http://schemas.microsoft.com/office/drawing/2014/main" xmlns="" id="{677D0DF3-8F82-4678-B80E-AC9A3370BB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124" y="1270633"/>
            <a:ext cx="1591411" cy="1591411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5E1676D1-B5D6-44F3-9838-E190920E29EE}"/>
              </a:ext>
            </a:extLst>
          </p:cNvPr>
          <p:cNvSpPr/>
          <p:nvPr/>
        </p:nvSpPr>
        <p:spPr>
          <a:xfrm>
            <a:off x="480060" y="101084"/>
            <a:ext cx="122872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500" b="1" dirty="0"/>
              <a:t>PPP DA ESCOLA: UM DOCUMENTO E UM MOVIMENTO</a:t>
            </a:r>
          </a:p>
          <a:p>
            <a:pPr algn="ctr"/>
            <a:r>
              <a:rPr lang="pt-BR" sz="3500" b="1" dirty="0"/>
              <a:t>SENTIR</a:t>
            </a:r>
          </a:p>
        </p:txBody>
      </p:sp>
      <p:pic>
        <p:nvPicPr>
          <p:cNvPr id="7" name="Imagem 6" descr="Uma imagem contendo clip-art&#10;&#10;Descrição gerada com alta confiança">
            <a:extLst>
              <a:ext uri="{FF2B5EF4-FFF2-40B4-BE49-F238E27FC236}">
                <a16:creationId xmlns:a16="http://schemas.microsoft.com/office/drawing/2014/main" xmlns="" id="{0DC722FF-1DA4-41DB-B92F-FDDC62A5A1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009" y="1270634"/>
            <a:ext cx="1591411" cy="159141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6D0B0310-4672-4DA8-99F9-056BF180CC30}"/>
              </a:ext>
            </a:extLst>
          </p:cNvPr>
          <p:cNvSpPr txBox="1"/>
          <p:nvPr/>
        </p:nvSpPr>
        <p:spPr>
          <a:xfrm>
            <a:off x="320040" y="2846070"/>
            <a:ext cx="1187196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b="1" dirty="0"/>
              <a:t>Enaltecer o sentir no PPP da Escola significa buscar:</a:t>
            </a:r>
          </a:p>
          <a:p>
            <a:endParaRPr lang="pt-BR" sz="2600" b="1" dirty="0"/>
          </a:p>
          <a:p>
            <a:r>
              <a:rPr lang="pt-BR" sz="2600" b="1" dirty="0"/>
              <a:t>	Comprometimento com a docência dialógica, relacional, alegre e 	afetiva.</a:t>
            </a:r>
          </a:p>
          <a:p>
            <a:r>
              <a:rPr lang="pt-BR" sz="2600" b="1" dirty="0"/>
              <a:t>	Fortalecimento das condições para dar vez e voz aos alunos e 	profissionais.</a:t>
            </a:r>
          </a:p>
          <a:p>
            <a:r>
              <a:rPr lang="pt-BR" sz="2600" b="1" dirty="0"/>
              <a:t>	Entendimento da escola massificada, diversificada e propositiva.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xmlns="" id="{45FE1717-D207-4B09-A2BE-97BF89C772E8}"/>
              </a:ext>
            </a:extLst>
          </p:cNvPr>
          <p:cNvSpPr/>
          <p:nvPr/>
        </p:nvSpPr>
        <p:spPr>
          <a:xfrm>
            <a:off x="285750" y="6001191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xmlns="" id="{948F29FB-2043-4738-AD96-E28A3A28AC01}"/>
              </a:ext>
            </a:extLst>
          </p:cNvPr>
          <p:cNvSpPr/>
          <p:nvPr/>
        </p:nvSpPr>
        <p:spPr>
          <a:xfrm>
            <a:off x="285750" y="5228493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xmlns="" id="{081B68C3-61EB-4871-A11B-BF3C30896510}"/>
              </a:ext>
            </a:extLst>
          </p:cNvPr>
          <p:cNvSpPr/>
          <p:nvPr/>
        </p:nvSpPr>
        <p:spPr>
          <a:xfrm>
            <a:off x="285750" y="4402348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85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A7599DC-AE90-4143-A726-464D41AC42DB}"/>
              </a:ext>
            </a:extLst>
          </p:cNvPr>
          <p:cNvSpPr txBox="1"/>
          <p:nvPr/>
        </p:nvSpPr>
        <p:spPr>
          <a:xfrm>
            <a:off x="1158948" y="1711842"/>
            <a:ext cx="1092672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/>
              <a:t>Concretização do exercício da convivência com outros diferentes.</a:t>
            </a:r>
          </a:p>
          <a:p>
            <a:endParaRPr lang="pt-BR" sz="2600" b="1" dirty="0"/>
          </a:p>
          <a:p>
            <a:r>
              <a:rPr lang="pt-BR" sz="2600" b="1" dirty="0"/>
              <a:t>Conhecimento da vida dos alunos  é importante para sua aprendizagem.</a:t>
            </a:r>
          </a:p>
          <a:p>
            <a:endParaRPr lang="pt-BR" sz="2600" b="1" dirty="0"/>
          </a:p>
          <a:p>
            <a:endParaRPr lang="pt-BR" sz="2600" b="1" dirty="0"/>
          </a:p>
          <a:p>
            <a:r>
              <a:rPr lang="pt-BR" sz="2600" b="1" dirty="0"/>
              <a:t>Efetivação de um clima relacional e espirito de trabalho compartilhado e coletivo.</a:t>
            </a:r>
          </a:p>
          <a:p>
            <a:endParaRPr lang="pt-BR" sz="2600" b="1" dirty="0"/>
          </a:p>
          <a:p>
            <a:r>
              <a:rPr lang="pt-BR" sz="2600" b="1" dirty="0"/>
              <a:t>Concretização do sentimento de pertença e de interesse.</a:t>
            </a:r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xmlns="" id="{07DD7561-A2FD-4B7A-8F72-E3E7094F12A0}"/>
              </a:ext>
            </a:extLst>
          </p:cNvPr>
          <p:cNvSpPr/>
          <p:nvPr/>
        </p:nvSpPr>
        <p:spPr>
          <a:xfrm>
            <a:off x="616334" y="5720748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xmlns="" id="{38A1B653-41FE-4D7C-9323-D6F717D7FF54}"/>
              </a:ext>
            </a:extLst>
          </p:cNvPr>
          <p:cNvSpPr/>
          <p:nvPr/>
        </p:nvSpPr>
        <p:spPr>
          <a:xfrm>
            <a:off x="554753" y="4576831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xmlns="" id="{9388A817-5F18-4126-806A-64CBDF0B157A}"/>
              </a:ext>
            </a:extLst>
          </p:cNvPr>
          <p:cNvSpPr/>
          <p:nvPr/>
        </p:nvSpPr>
        <p:spPr>
          <a:xfrm>
            <a:off x="632460" y="3026348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xmlns="" id="{16BC81E2-17C0-4F8B-9971-AD337387D083}"/>
              </a:ext>
            </a:extLst>
          </p:cNvPr>
          <p:cNvSpPr/>
          <p:nvPr/>
        </p:nvSpPr>
        <p:spPr>
          <a:xfrm>
            <a:off x="632460" y="1786738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606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F6841E3E-8AEB-416D-84F4-3E464D5AA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637" y="732195"/>
            <a:ext cx="3880884" cy="223391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21944895-AA4D-4B3C-9A52-0F69A481BA60}"/>
              </a:ext>
            </a:extLst>
          </p:cNvPr>
          <p:cNvSpPr txBox="1"/>
          <p:nvPr/>
        </p:nvSpPr>
        <p:spPr>
          <a:xfrm>
            <a:off x="868681" y="138224"/>
            <a:ext cx="1122053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b="1" dirty="0"/>
              <a:t>PPP DA ESCOLA DOCUMENTO E MOVIMENTO </a:t>
            </a:r>
          </a:p>
          <a:p>
            <a:r>
              <a:rPr lang="pt-BR" sz="3500" b="1" dirty="0"/>
              <a:t>			</a:t>
            </a:r>
          </a:p>
          <a:p>
            <a:r>
              <a:rPr lang="pt-BR" sz="3500" b="1" dirty="0"/>
              <a:t>				AGIR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AD47965D-20ED-416E-8F18-C00B435981C9}"/>
              </a:ext>
            </a:extLst>
          </p:cNvPr>
          <p:cNvSpPr txBox="1"/>
          <p:nvPr/>
        </p:nvSpPr>
        <p:spPr>
          <a:xfrm>
            <a:off x="1010093" y="2583712"/>
            <a:ext cx="105900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600" b="1" dirty="0"/>
          </a:p>
          <a:p>
            <a:r>
              <a:rPr lang="pt-BR" sz="2600" b="1" dirty="0"/>
              <a:t>HABITAR A ESCOLA COMO ESPAÇO DO PPP IMPLICA NO:</a:t>
            </a:r>
          </a:p>
          <a:p>
            <a:endParaRPr lang="pt-BR" dirty="0"/>
          </a:p>
          <a:p>
            <a:r>
              <a:rPr lang="pt-BR" sz="2600" b="1" dirty="0"/>
              <a:t>Estabelecimento de relação pedagógica dialógica.</a:t>
            </a:r>
          </a:p>
          <a:p>
            <a:endParaRPr lang="pt-BR" sz="2600" b="1" dirty="0"/>
          </a:p>
          <a:p>
            <a:r>
              <a:rPr lang="pt-BR" sz="2600" b="1" dirty="0"/>
              <a:t>Comprometimento com as condições favoráveis para o desenvolvimento da aprendizagem.</a:t>
            </a:r>
          </a:p>
          <a:p>
            <a:endParaRPr lang="pt-BR" sz="2600" b="1" dirty="0"/>
          </a:p>
          <a:p>
            <a:r>
              <a:rPr lang="pt-BR" sz="2600" b="1" dirty="0"/>
              <a:t>Fortalecimento da escola como espaço-tempo dinâmico, sistematizado e avaliado.</a:t>
            </a:r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xmlns="" id="{6E3C0621-87FE-4AF9-AC12-F3FED389333B}"/>
              </a:ext>
            </a:extLst>
          </p:cNvPr>
          <p:cNvSpPr/>
          <p:nvPr/>
        </p:nvSpPr>
        <p:spPr>
          <a:xfrm>
            <a:off x="480060" y="5780032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xmlns="" id="{CEAC929A-95D0-44B2-B701-7C87E88CB2DB}"/>
              </a:ext>
            </a:extLst>
          </p:cNvPr>
          <p:cNvSpPr/>
          <p:nvPr/>
        </p:nvSpPr>
        <p:spPr>
          <a:xfrm>
            <a:off x="480060" y="4704526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xmlns="" id="{86F94805-2F02-4B7A-A969-12070B41F010}"/>
              </a:ext>
            </a:extLst>
          </p:cNvPr>
          <p:cNvSpPr/>
          <p:nvPr/>
        </p:nvSpPr>
        <p:spPr>
          <a:xfrm>
            <a:off x="550767" y="3682141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6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PROJETO PEDAGÓGICO DA ESCOLA</a:t>
            </a: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LDB – LEI 9.394/96</a:t>
            </a:r>
            <a:endParaRPr lang="pt-BR" sz="3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5740400"/>
            <a:ext cx="7772400" cy="66040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sz="2000" b="1" dirty="0">
                <a:latin typeface="Arial" pitchFamily="34" charset="0"/>
              </a:rPr>
              <a:t>Art. 14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pt-BR" sz="2000" dirty="0">
                <a:latin typeface="Arial" pitchFamily="34" charset="0"/>
              </a:rPr>
              <a:t> “I – participação dos profissionais de educação na elaboração do projeto pedagógico da escola”. 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800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209800" y="3581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</a:pPr>
            <a:r>
              <a:rPr lang="pt-BR" sz="2000" b="1" dirty="0">
                <a:latin typeface="Arial" pitchFamily="34" charset="0"/>
              </a:rPr>
              <a:t>ARTIGOS 13 E 14</a:t>
            </a:r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</a:pPr>
            <a:r>
              <a:rPr lang="pt-BR" sz="2000" dirty="0">
                <a:latin typeface="Arial" pitchFamily="34" charset="0"/>
              </a:rPr>
              <a:t>Definem as incumbências docentes com relação ao projeto pedagógico: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pt-BR" sz="2800" dirty="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2209800" y="4800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</a:pPr>
            <a:r>
              <a:rPr lang="pt-BR" sz="2000" b="1" dirty="0">
                <a:latin typeface="Arial" pitchFamily="34" charset="0"/>
              </a:rPr>
              <a:t>Art. 13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pt-BR" sz="2000" dirty="0">
                <a:latin typeface="Arial" pitchFamily="34" charset="0"/>
              </a:rPr>
              <a:t> “I – participar da elaboração da proposta pedagógica do estabel</a:t>
            </a:r>
            <a:r>
              <a:rPr lang="en-US" sz="2000" dirty="0">
                <a:latin typeface="Arial" pitchFamily="34" charset="0"/>
              </a:rPr>
              <a:t>e</a:t>
            </a:r>
            <a:r>
              <a:rPr lang="pt-BR" sz="2000" dirty="0">
                <a:latin typeface="Arial" pitchFamily="34" charset="0"/>
              </a:rPr>
              <a:t>cimento de ensino”.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752600" y="1628800"/>
            <a:ext cx="8915400" cy="15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spcBef>
                <a:spcPct val="50000"/>
              </a:spcBef>
              <a:defRPr/>
            </a:pPr>
            <a:endParaRPr lang="pt-BR" sz="2000" b="1" dirty="0">
              <a:latin typeface="Arial" charset="0"/>
            </a:endParaRPr>
          </a:p>
          <a:p>
            <a:pPr algn="l">
              <a:spcBef>
                <a:spcPct val="50000"/>
              </a:spcBef>
              <a:defRPr/>
            </a:pPr>
            <a:endParaRPr lang="pt-BR" sz="2000" b="1" dirty="0">
              <a:latin typeface="Arial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pt-BR" sz="2000" b="1" dirty="0">
                <a:latin typeface="Arial" charset="0"/>
              </a:rPr>
              <a:t>ARTIGO 12</a:t>
            </a:r>
          </a:p>
          <a:p>
            <a:pPr algn="l">
              <a:spcBef>
                <a:spcPct val="50000"/>
              </a:spcBef>
              <a:defRPr/>
            </a:pPr>
            <a:r>
              <a:rPr lang="pt-BR" sz="2000" b="1" dirty="0">
                <a:latin typeface="Arial" charset="0"/>
              </a:rPr>
              <a:t>INCISO I</a:t>
            </a:r>
          </a:p>
          <a:p>
            <a:pPr marL="0" lvl="1">
              <a:spcBef>
                <a:spcPct val="50000"/>
              </a:spcBef>
              <a:defRPr/>
            </a:pPr>
            <a:r>
              <a:rPr lang="pt-BR" sz="2000" dirty="0">
                <a:latin typeface="Arial" charset="0"/>
              </a:rPr>
              <a:t>Os estabelecimentos de ensino, respeitadas as normas comuns e as do seu sistema de ensino, terão a incumbência de:</a:t>
            </a:r>
          </a:p>
          <a:p>
            <a:pPr marL="0" lvl="1">
              <a:spcBef>
                <a:spcPct val="50000"/>
              </a:spcBef>
              <a:defRPr/>
            </a:pPr>
            <a:r>
              <a:rPr lang="pt-BR" sz="2000" dirty="0">
                <a:latin typeface="Arial" charset="0"/>
              </a:rPr>
              <a:t>“I – elaborar e executar sua proposta pedagógica”.</a:t>
            </a:r>
          </a:p>
          <a:p>
            <a:pPr marL="0" lvl="1">
              <a:spcBef>
                <a:spcPct val="50000"/>
              </a:spcBef>
              <a:defRPr/>
            </a:pPr>
            <a:endParaRPr lang="pt-BR" sz="30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713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EF647A69-018C-4107-8366-1654B4811A58}"/>
              </a:ext>
            </a:extLst>
          </p:cNvPr>
          <p:cNvSpPr txBox="1"/>
          <p:nvPr/>
        </p:nvSpPr>
        <p:spPr>
          <a:xfrm>
            <a:off x="1935126" y="1350336"/>
            <a:ext cx="95586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/>
              <a:t>Envolvimento dinâmico com a gestão do PPP, no desenvolvimento das normas reguladoras da escola.</a:t>
            </a:r>
          </a:p>
          <a:p>
            <a:endParaRPr lang="pt-BR" sz="3000" b="1" dirty="0"/>
          </a:p>
          <a:p>
            <a:r>
              <a:rPr lang="pt-BR" sz="3000" b="1" dirty="0"/>
              <a:t>Fortalecimento da organização do trabalho coletivo e inovador do PPP.</a:t>
            </a:r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xmlns="" id="{A9987A9A-9442-41C6-94B7-348A42FB2D0B}"/>
              </a:ext>
            </a:extLst>
          </p:cNvPr>
          <p:cNvSpPr/>
          <p:nvPr/>
        </p:nvSpPr>
        <p:spPr>
          <a:xfrm>
            <a:off x="1472876" y="1513099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xmlns="" id="{793739F4-67F0-4300-8CC2-0275084E45AF}"/>
              </a:ext>
            </a:extLst>
          </p:cNvPr>
          <p:cNvSpPr/>
          <p:nvPr/>
        </p:nvSpPr>
        <p:spPr>
          <a:xfrm>
            <a:off x="1472876" y="3332310"/>
            <a:ext cx="3886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12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6149" y="658814"/>
            <a:ext cx="9484241" cy="831853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pt-BR" sz="3000" b="1" dirty="0"/>
              <a:t>O QUE É PROJETO POLÍTICO-PEDAGÓGICO?</a:t>
            </a:r>
            <a:endParaRPr lang="pt-BR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0225" y="2118211"/>
            <a:ext cx="397657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sz="3000" b="1" dirty="0">
                <a:latin typeface="Arial" pitchFamily="34" charset="0"/>
              </a:rPr>
              <a:t>Sentido Etimológico</a:t>
            </a:r>
            <a:endParaRPr lang="pt-BR" sz="300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10001" y="3352800"/>
            <a:ext cx="63626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sz="2800" b="1" dirty="0">
                <a:latin typeface="Arial" pitchFamily="34" charset="0"/>
              </a:rPr>
              <a:t>Projectu - </a:t>
            </a:r>
            <a:r>
              <a:rPr lang="pt-BR" sz="2800" dirty="0">
                <a:latin typeface="Arial" pitchFamily="34" charset="0"/>
              </a:rPr>
              <a:t>particípio passado do verbo</a:t>
            </a:r>
            <a:endParaRPr lang="pt-BR" sz="2800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563679" y="4699037"/>
            <a:ext cx="2486246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sz="2800" b="1" dirty="0">
                <a:latin typeface="Arial" pitchFamily="34" charset="0"/>
              </a:rPr>
              <a:t>PROJICERE</a:t>
            </a:r>
            <a:endParaRPr lang="pt-BR" sz="2800" dirty="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157336" y="4325610"/>
            <a:ext cx="394851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sz="2600" b="1" dirty="0">
                <a:latin typeface="Arial" pitchFamily="34" charset="0"/>
              </a:rPr>
              <a:t>Lançar para diante</a:t>
            </a:r>
            <a:br>
              <a:rPr lang="pt-BR" sz="2600" b="1" dirty="0">
                <a:latin typeface="Arial" pitchFamily="34" charset="0"/>
              </a:rPr>
            </a:br>
            <a:r>
              <a:rPr lang="pt-BR" sz="2600" b="1" dirty="0">
                <a:latin typeface="Arial" pitchFamily="34" charset="0"/>
              </a:rPr>
              <a:t/>
            </a:r>
            <a:br>
              <a:rPr lang="pt-BR" sz="2600" b="1" dirty="0">
                <a:latin typeface="Arial" pitchFamily="34" charset="0"/>
              </a:rPr>
            </a:br>
            <a:r>
              <a:rPr lang="pt-BR" sz="2600" b="1" dirty="0">
                <a:latin typeface="Arial" pitchFamily="34" charset="0"/>
              </a:rPr>
              <a:t>Plano, intento, desígnio</a:t>
            </a:r>
            <a:endParaRPr lang="pt-BR" sz="2600" b="1" dirty="0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6052997" y="4950016"/>
            <a:ext cx="916172" cy="1063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 flipH="1">
            <a:off x="1903228" y="2819400"/>
            <a:ext cx="1830572" cy="121034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1138 w 21600"/>
              <a:gd name="T25" fmla="*/ 13999 h 21600"/>
              <a:gd name="T26" fmla="*/ 16858 w 21600"/>
              <a:gd name="T27" fmla="*/ 16858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4915"/>
                </a:lnTo>
                <a:lnTo>
                  <a:pt x="13999" y="4915"/>
                </a:lnTo>
                <a:lnTo>
                  <a:pt x="13999" y="13999"/>
                </a:lnTo>
                <a:lnTo>
                  <a:pt x="4915" y="13999"/>
                </a:lnTo>
                <a:lnTo>
                  <a:pt x="4915" y="9257"/>
                </a:lnTo>
                <a:lnTo>
                  <a:pt x="0" y="15429"/>
                </a:lnTo>
                <a:lnTo>
                  <a:pt x="4915" y="21600"/>
                </a:lnTo>
                <a:lnTo>
                  <a:pt x="4915" y="16858"/>
                </a:lnTo>
                <a:lnTo>
                  <a:pt x="16858" y="16858"/>
                </a:lnTo>
                <a:lnTo>
                  <a:pt x="16858" y="4915"/>
                </a:lnTo>
                <a:lnTo>
                  <a:pt x="21600" y="4915"/>
                </a:lnTo>
                <a:close/>
              </a:path>
            </a:pathLst>
          </a:custGeom>
          <a:solidFill>
            <a:schemeClr val="tx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49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2328" y="145039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pt-BR" sz="3000" b="1" dirty="0"/>
              <a:t>SENTIDO AMPLO</a:t>
            </a:r>
            <a:endParaRPr lang="pt-BR" b="1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85939" y="1222609"/>
            <a:ext cx="84299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buFontTx/>
              <a:buChar char="•"/>
            </a:pPr>
            <a:r>
              <a:rPr lang="pt-BR" sz="2800" dirty="0">
                <a:latin typeface="Arial" pitchFamily="34" charset="0"/>
              </a:rPr>
              <a:t>Planejar o que temos intenção de fazer, de realizar</a:t>
            </a:r>
            <a:endParaRPr lang="pt-BR" sz="2800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85939" y="1822160"/>
            <a:ext cx="78716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buFontTx/>
              <a:buChar char="•"/>
            </a:pPr>
            <a:r>
              <a:rPr lang="pt-BR" sz="2800" dirty="0">
                <a:latin typeface="Arial" pitchFamily="34" charset="0"/>
              </a:rPr>
              <a:t>Lançamo-nos para diante a partir do que temos</a:t>
            </a:r>
            <a:endParaRPr lang="pt-BR" sz="2800" dirty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8959779" y="208377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9493179" y="1855170"/>
            <a:ext cx="1706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b="1" dirty="0">
                <a:latin typeface="Arial" pitchFamily="34" charset="0"/>
              </a:rPr>
              <a:t>POSSÍVEL</a:t>
            </a:r>
            <a:endParaRPr lang="pt-BR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465021" y="2820360"/>
            <a:ext cx="6709143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buFontTx/>
              <a:buChar char="•"/>
            </a:pPr>
            <a:r>
              <a:rPr lang="pt-BR" sz="2800" dirty="0">
                <a:latin typeface="Arial" pitchFamily="34" charset="0"/>
              </a:rPr>
              <a:t> Antever o futuro diferente do presente</a:t>
            </a:r>
            <a:endParaRPr lang="pt-BR" sz="2800" dirty="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072644" y="347027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093224" y="3838008"/>
            <a:ext cx="213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b="1" dirty="0">
                <a:solidFill>
                  <a:schemeClr val="accent1"/>
                </a:solidFill>
                <a:latin typeface="Arial" pitchFamily="34" charset="0"/>
              </a:rPr>
              <a:t>PROMESSAS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5663462" y="406032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7884558" y="345072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7131194" y="3835719"/>
            <a:ext cx="187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b="1" dirty="0">
                <a:solidFill>
                  <a:schemeClr val="accent1"/>
                </a:solidFill>
                <a:latin typeface="Arial" pitchFamily="34" charset="0"/>
              </a:rPr>
              <a:t>RUPTURAS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V="1">
            <a:off x="5996782" y="4155039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303740" y="4706957"/>
            <a:ext cx="37369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b="1" dirty="0">
                <a:latin typeface="Arial" pitchFamily="34" charset="0"/>
              </a:rPr>
              <a:t>Período de instabilidade</a:t>
            </a:r>
            <a:endParaRPr lang="pt-BR" b="1" dirty="0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257480" y="5450105"/>
            <a:ext cx="787427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dirty="0">
                <a:latin typeface="Arial" pitchFamily="34" charset="0"/>
              </a:rPr>
              <a:t>É uma </a:t>
            </a:r>
            <a:r>
              <a:rPr lang="pt-BR" b="1" u="sng" dirty="0">
                <a:solidFill>
                  <a:schemeClr val="accent1"/>
                </a:solidFill>
                <a:latin typeface="Arial" pitchFamily="34" charset="0"/>
              </a:rPr>
              <a:t>PROMESSA</a:t>
            </a:r>
            <a:r>
              <a:rPr lang="pt-BR" dirty="0">
                <a:latin typeface="Arial" pitchFamily="34" charset="0"/>
              </a:rPr>
              <a:t> frente a determinadas </a:t>
            </a:r>
            <a:r>
              <a:rPr lang="pt-BR" b="1" u="sng" dirty="0">
                <a:solidFill>
                  <a:schemeClr val="accent1"/>
                </a:solidFill>
                <a:latin typeface="Arial" pitchFamily="34" charset="0"/>
              </a:rPr>
              <a:t>RUPTURAS</a:t>
            </a:r>
          </a:p>
          <a:p>
            <a:pPr algn="l"/>
            <a:endParaRPr lang="pt-BR" b="1" u="sng" dirty="0">
              <a:solidFill>
                <a:schemeClr val="accent1"/>
              </a:solidFill>
              <a:latin typeface="Arial" pitchFamily="34" charset="0"/>
            </a:endParaRPr>
          </a:p>
          <a:p>
            <a:pPr algn="r"/>
            <a:r>
              <a:rPr lang="pt-BR" sz="1600" b="1" dirty="0">
                <a:latin typeface="Arial" pitchFamily="34" charset="0"/>
              </a:rPr>
              <a:t>Gadotti, 1996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7962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71038" y="175438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ESPECIFICIDADE DO PROJETO</a:t>
            </a:r>
          </a:p>
        </p:txBody>
      </p:sp>
      <p:sp>
        <p:nvSpPr>
          <p:cNvPr id="20483" name="Text Box 1027"/>
          <p:cNvSpPr txBox="1">
            <a:spLocks noChangeArrowheads="1"/>
          </p:cNvSpPr>
          <p:nvPr/>
        </p:nvSpPr>
        <p:spPr bwMode="auto">
          <a:xfrm>
            <a:off x="106325" y="1265275"/>
            <a:ext cx="12301870" cy="46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pt-BR" sz="4000" dirty="0">
                <a:solidFill>
                  <a:srgbClr val="00B050"/>
                </a:solidFill>
                <a:latin typeface="Brush Script MT" panose="03060802040406070304" pitchFamily="66" charset="0"/>
              </a:rPr>
              <a:t>1. </a:t>
            </a:r>
            <a:r>
              <a:rPr lang="pt-BR" sz="2700" dirty="0">
                <a:latin typeface="Arial" pitchFamily="34" charset="0"/>
              </a:rPr>
              <a:t>O projeto é uma antecipação, uma vez que o prefixo </a:t>
            </a:r>
            <a:r>
              <a:rPr lang="pt-BR" sz="2700" b="1" dirty="0">
                <a:solidFill>
                  <a:schemeClr val="accent1"/>
                </a:solidFill>
                <a:latin typeface="Arial" pitchFamily="34" charset="0"/>
              </a:rPr>
              <a:t>pro</a:t>
            </a:r>
            <a:r>
              <a:rPr lang="pt-BR" sz="2700" dirty="0">
                <a:latin typeface="Arial" pitchFamily="34" charset="0"/>
              </a:rPr>
              <a:t> significa antes.  	Relaciona-se com o tempo a vir.</a:t>
            </a:r>
          </a:p>
          <a:p>
            <a:pPr marL="0" indent="0">
              <a:spcBef>
                <a:spcPct val="50000"/>
              </a:spcBef>
            </a:pPr>
            <a:r>
              <a:rPr lang="pt-BR" sz="4000" dirty="0">
                <a:solidFill>
                  <a:srgbClr val="00B050"/>
                </a:solidFill>
                <a:latin typeface="Brush Script MT" panose="03060802040406070304" pitchFamily="66" charset="0"/>
              </a:rPr>
              <a:t>2. </a:t>
            </a:r>
            <a:r>
              <a:rPr lang="pt-BR" sz="2700" dirty="0">
                <a:latin typeface="Arial" pitchFamily="34" charset="0"/>
              </a:rPr>
              <a:t>O projeto tem uma dimensão utópica, que significa, na verdade, o futuro “a 	fazer”, um possível a se transformar em real. É a exploração de novas 	possibilidades.</a:t>
            </a:r>
          </a:p>
          <a:p>
            <a:pPr marL="0" indent="0">
              <a:spcBef>
                <a:spcPct val="50000"/>
              </a:spcBef>
            </a:pPr>
            <a:r>
              <a:rPr lang="pt-BR" sz="4000" dirty="0">
                <a:solidFill>
                  <a:srgbClr val="00B050"/>
                </a:solidFill>
                <a:latin typeface="Brush Script MT" panose="03060802040406070304" pitchFamily="66" charset="0"/>
              </a:rPr>
              <a:t>3. </a:t>
            </a:r>
            <a:r>
              <a:rPr lang="pt-BR" sz="2700" dirty="0">
                <a:latin typeface="Arial" pitchFamily="34" charset="0"/>
              </a:rPr>
              <a:t>Por ser uma construção coletiva, o projeto tem efeito mobilizador da 	atividade dos protagonistas. Gera fortes sentimentos de pertença quando 	concebido, desenvolvido e avaliado como uma prática social coletiva.</a:t>
            </a:r>
          </a:p>
        </p:txBody>
      </p:sp>
    </p:spTree>
    <p:extLst>
      <p:ext uri="{BB962C8B-B14F-4D97-AF65-F5344CB8AC3E}">
        <p14:creationId xmlns:p14="http://schemas.microsoft.com/office/powerpoint/2010/main" val="315030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234" y="118730"/>
            <a:ext cx="10345478" cy="7620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/>
              <a:t>RELAÇÃO DIALÉTICA ENTRE INSTITUÍDO E INSTITUINTE</a:t>
            </a:r>
            <a:endParaRPr lang="pt-BR" sz="3200" b="1" dirty="0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971801" y="3851275"/>
            <a:ext cx="7788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t-BR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5182" y="880730"/>
            <a:ext cx="6345791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latin typeface="Arial" pitchFamily="34" charset="0"/>
              </a:rPr>
              <a:t>Instituído</a:t>
            </a:r>
            <a:r>
              <a:rPr lang="en-US" sz="2800" dirty="0"/>
              <a:t> </a:t>
            </a:r>
          </a:p>
          <a:p>
            <a:pPr marL="0" indent="0">
              <a:spcBef>
                <a:spcPct val="50000"/>
              </a:spcBef>
            </a:pPr>
            <a:r>
              <a:rPr lang="en-US" sz="32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1. </a:t>
            </a:r>
            <a:r>
              <a:rPr lang="en-US" sz="2000" b="1" dirty="0" err="1">
                <a:latin typeface="Arial" pitchFamily="34" charset="0"/>
              </a:rPr>
              <a:t>Constiue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</a:rPr>
              <a:t>referência</a:t>
            </a:r>
            <a:r>
              <a:rPr lang="en-US" sz="2000" b="1" dirty="0">
                <a:latin typeface="Arial" pitchFamily="34" charset="0"/>
              </a:rPr>
              <a:t> dos </a:t>
            </a:r>
            <a:r>
              <a:rPr lang="en-US" sz="2000" b="1" dirty="0" err="1">
                <a:latin typeface="Arial" pitchFamily="34" charset="0"/>
              </a:rPr>
              <a:t>novos</a:t>
            </a:r>
            <a:r>
              <a:rPr lang="en-US" sz="2000" b="1" dirty="0">
                <a:latin typeface="Arial" pitchFamily="34" charset="0"/>
              </a:rPr>
              <a:t> que </a:t>
            </a:r>
            <a:r>
              <a:rPr lang="en-US" sz="2000" b="1" dirty="0" err="1">
                <a:latin typeface="Arial" pitchFamily="34" charset="0"/>
              </a:rPr>
              <a:t>operam</a:t>
            </a:r>
            <a:r>
              <a:rPr lang="en-US" sz="2000" b="1" dirty="0">
                <a:latin typeface="Arial" pitchFamily="34" charset="0"/>
              </a:rPr>
              <a:t> 	com o </a:t>
            </a:r>
            <a:r>
              <a:rPr lang="en-US" sz="2000" b="1" dirty="0" err="1">
                <a:latin typeface="Arial" pitchFamily="34" charset="0"/>
              </a:rPr>
              <a:t>instituinte</a:t>
            </a:r>
            <a:r>
              <a:rPr lang="en-US" sz="2000" b="1" dirty="0">
                <a:latin typeface="Arial" pitchFamily="34" charset="0"/>
              </a:rPr>
              <a:t>;</a:t>
            </a:r>
          </a:p>
          <a:p>
            <a:pPr marL="0" indent="0" algn="just">
              <a:spcBef>
                <a:spcPct val="50000"/>
              </a:spcBef>
            </a:pPr>
            <a:r>
              <a:rPr lang="en-US" sz="32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2. </a:t>
            </a:r>
            <a:r>
              <a:rPr lang="en-US" sz="2000" b="1" dirty="0" err="1">
                <a:latin typeface="Arial" pitchFamily="34" charset="0"/>
              </a:rPr>
              <a:t>Sem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</a:rPr>
              <a:t>considerar</a:t>
            </a:r>
            <a:r>
              <a:rPr lang="en-US" sz="2000" b="1" dirty="0">
                <a:latin typeface="Arial" pitchFamily="34" charset="0"/>
              </a:rPr>
              <a:t> o </a:t>
            </a:r>
            <a:r>
              <a:rPr lang="en-US" sz="2000" b="1" dirty="0" err="1">
                <a:latin typeface="Arial" pitchFamily="34" charset="0"/>
              </a:rPr>
              <a:t>instituído</a:t>
            </a:r>
            <a:r>
              <a:rPr lang="en-US" sz="2000" b="1" dirty="0">
                <a:latin typeface="Arial" pitchFamily="34" charset="0"/>
              </a:rPr>
              <a:t>, </a:t>
            </a:r>
            <a:r>
              <a:rPr lang="en-US" sz="2000" b="1" dirty="0" err="1">
                <a:latin typeface="Arial" pitchFamily="34" charset="0"/>
              </a:rPr>
              <a:t>criamos</a:t>
            </a:r>
            <a:r>
              <a:rPr lang="en-US" sz="2000" b="1" dirty="0">
                <a:latin typeface="Arial" pitchFamily="34" charset="0"/>
              </a:rPr>
              <a:t> lacunas,  	</a:t>
            </a:r>
            <a:r>
              <a:rPr lang="en-US" sz="2000" b="1" dirty="0" err="1">
                <a:latin typeface="Arial" pitchFamily="34" charset="0"/>
              </a:rPr>
              <a:t>desfiguramos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</a:rPr>
              <a:t>memórias</a:t>
            </a:r>
            <a:r>
              <a:rPr lang="en-US" sz="2000" b="1" dirty="0">
                <a:latin typeface="Arial" pitchFamily="34" charset="0"/>
              </a:rPr>
              <a:t> e </a:t>
            </a:r>
            <a:r>
              <a:rPr lang="en-US" sz="2000" b="1" dirty="0" err="1">
                <a:latin typeface="Arial" pitchFamily="34" charset="0"/>
              </a:rPr>
              <a:t>identidades</a:t>
            </a:r>
            <a:r>
              <a:rPr lang="en-US" sz="2000" b="1" dirty="0">
                <a:latin typeface="Arial" pitchFamily="34" charset="0"/>
              </a:rPr>
              <a:t>, 	</a:t>
            </a:r>
            <a:r>
              <a:rPr lang="en-US" sz="2000" b="1" dirty="0" err="1">
                <a:latin typeface="Arial" pitchFamily="34" charset="0"/>
              </a:rPr>
              <a:t>perdemos</a:t>
            </a:r>
            <a:r>
              <a:rPr lang="en-US" sz="2000" b="1" dirty="0">
                <a:latin typeface="Arial" pitchFamily="34" charset="0"/>
              </a:rPr>
              <a:t> o </a:t>
            </a:r>
            <a:r>
              <a:rPr lang="en-US" sz="2000" b="1" dirty="0" err="1">
                <a:latin typeface="Arial" pitchFamily="34" charset="0"/>
              </a:rPr>
              <a:t>vínculo</a:t>
            </a:r>
            <a:r>
              <a:rPr lang="en-US" sz="2000" b="1" dirty="0">
                <a:latin typeface="Arial" pitchFamily="34" charset="0"/>
              </a:rPr>
              <a:t> com a </a:t>
            </a:r>
            <a:r>
              <a:rPr lang="en-US" sz="2000" b="1" dirty="0" err="1">
                <a:latin typeface="Arial" pitchFamily="34" charset="0"/>
              </a:rPr>
              <a:t>nossa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</a:rPr>
              <a:t>história</a:t>
            </a:r>
            <a:r>
              <a:rPr lang="en-US" sz="2000" b="1" dirty="0">
                <a:latin typeface="Arial" pitchFamily="34" charset="0"/>
              </a:rPr>
              <a:t>. </a:t>
            </a:r>
            <a:br>
              <a:rPr lang="en-US" sz="2000" b="1" dirty="0">
                <a:latin typeface="Arial" pitchFamily="34" charset="0"/>
              </a:rPr>
            </a:br>
            <a:endParaRPr lang="en-US" sz="2000" b="1" dirty="0">
              <a:latin typeface="Arial" pitchFamily="34" charset="0"/>
            </a:endParaRPr>
          </a:p>
          <a:p>
            <a:pPr marL="0" indent="0" algn="just">
              <a:spcBef>
                <a:spcPct val="50000"/>
              </a:spcBef>
            </a:pPr>
            <a:r>
              <a:rPr lang="en-US" sz="32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3. </a:t>
            </a:r>
            <a:r>
              <a:rPr lang="en-US" sz="2000" b="1" dirty="0" err="1">
                <a:latin typeface="Arial" pitchFamily="34" charset="0"/>
              </a:rPr>
              <a:t>Estabelecer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</a:rPr>
              <a:t>relação</a:t>
            </a:r>
            <a:r>
              <a:rPr lang="en-US" sz="2000" b="1" dirty="0">
                <a:latin typeface="Arial" pitchFamily="34" charset="0"/>
              </a:rPr>
              <a:t> com o </a:t>
            </a:r>
            <a:r>
              <a:rPr lang="en-US" sz="2000" b="1" dirty="0" err="1">
                <a:latin typeface="Arial" pitchFamily="34" charset="0"/>
              </a:rPr>
              <a:t>instituído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</a:rPr>
              <a:t>não</a:t>
            </a:r>
            <a:r>
              <a:rPr lang="en-US" sz="2000" b="1" dirty="0">
                <a:latin typeface="Arial" pitchFamily="34" charset="0"/>
              </a:rPr>
              <a:t> é    	</a:t>
            </a:r>
            <a:r>
              <a:rPr lang="en-US" sz="2000" b="1" dirty="0" err="1">
                <a:latin typeface="Arial" pitchFamily="34" charset="0"/>
              </a:rPr>
              <a:t>destruí</a:t>
            </a:r>
            <a:r>
              <a:rPr lang="en-US" sz="2000" b="1" dirty="0">
                <a:latin typeface="Arial" pitchFamily="34" charset="0"/>
              </a:rPr>
              <a:t>-lo </a:t>
            </a:r>
            <a:r>
              <a:rPr lang="en-US" sz="2000" b="1" dirty="0" err="1">
                <a:latin typeface="Arial" pitchFamily="34" charset="0"/>
              </a:rPr>
              <a:t>ou</a:t>
            </a:r>
            <a:r>
              <a:rPr lang="en-US" sz="2000" b="1" dirty="0">
                <a:latin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</a:rPr>
              <a:t>cristalizá</a:t>
            </a:r>
            <a:r>
              <a:rPr lang="en-US" sz="2000" b="1" dirty="0">
                <a:latin typeface="Arial" pitchFamily="34" charset="0"/>
              </a:rPr>
              <a:t>-lo, mas </a:t>
            </a:r>
            <a:r>
              <a:rPr lang="en-US" sz="2000" b="1" dirty="0" err="1">
                <a:latin typeface="Arial" pitchFamily="34" charset="0"/>
              </a:rPr>
              <a:t>inová</a:t>
            </a:r>
            <a:r>
              <a:rPr lang="en-US" sz="2000" b="1" dirty="0">
                <a:latin typeface="Arial" pitchFamily="34" charset="0"/>
              </a:rPr>
              <a:t>-lo.</a:t>
            </a:r>
            <a:endParaRPr lang="pt-BR" sz="2000" b="1" dirty="0">
              <a:latin typeface="Arial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645536" y="880730"/>
            <a:ext cx="5128176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latin typeface="Arial" pitchFamily="34" charset="0"/>
              </a:rPr>
              <a:t>Instituinte</a:t>
            </a:r>
            <a:endParaRPr lang="en-US" sz="2800" b="1" dirty="0">
              <a:latin typeface="Arial" pitchFamily="34" charset="0"/>
            </a:endParaRPr>
          </a:p>
          <a:p>
            <a:pPr marL="0" indent="0" algn="l">
              <a:spcBef>
                <a:spcPct val="50000"/>
              </a:spcBef>
            </a:pPr>
            <a:r>
              <a:rPr lang="en-US" sz="32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1. </a:t>
            </a:r>
            <a:r>
              <a:rPr lang="en-US" sz="1800" b="1" dirty="0" err="1">
                <a:latin typeface="Arial" pitchFamily="34" charset="0"/>
              </a:rPr>
              <a:t>Rever</a:t>
            </a:r>
            <a:r>
              <a:rPr lang="en-US" sz="1800" b="1" dirty="0">
                <a:latin typeface="Arial" pitchFamily="34" charset="0"/>
              </a:rPr>
              <a:t> o </a:t>
            </a:r>
            <a:r>
              <a:rPr lang="en-US" sz="1800" b="1" dirty="0" err="1">
                <a:latin typeface="Arial" pitchFamily="34" charset="0"/>
              </a:rPr>
              <a:t>instituído</a:t>
            </a:r>
            <a:r>
              <a:rPr lang="en-US" sz="1800" b="1" dirty="0">
                <a:latin typeface="Arial" pitchFamily="34" charset="0"/>
              </a:rPr>
              <a:t> para a </a:t>
            </a:r>
            <a:r>
              <a:rPr lang="en-US" sz="1800" b="1" dirty="0" err="1">
                <a:latin typeface="Arial" pitchFamily="34" charset="0"/>
              </a:rPr>
              <a:t>partir</a:t>
            </a:r>
            <a:r>
              <a:rPr lang="en-US" sz="1800" b="1" dirty="0">
                <a:latin typeface="Arial" pitchFamily="34" charset="0"/>
              </a:rPr>
              <a:t> dele, 	</a:t>
            </a:r>
            <a:r>
              <a:rPr lang="en-US" sz="1800" b="1" dirty="0" err="1">
                <a:latin typeface="Arial" pitchFamily="34" charset="0"/>
              </a:rPr>
              <a:t>instituir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outra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coisa</a:t>
            </a:r>
            <a:r>
              <a:rPr lang="en-US" sz="1800" b="1" dirty="0">
                <a:latin typeface="Arial" pitchFamily="34" charset="0"/>
              </a:rPr>
              <a:t>;</a:t>
            </a:r>
          </a:p>
          <a:p>
            <a:pPr marL="0" indent="0" algn="just">
              <a:spcBef>
                <a:spcPct val="50000"/>
              </a:spcBef>
            </a:pPr>
            <a:r>
              <a:rPr lang="en-US" sz="32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2. </a:t>
            </a:r>
            <a:r>
              <a:rPr lang="en-US" sz="1800" b="1" dirty="0" err="1">
                <a:latin typeface="Arial" pitchFamily="34" charset="0"/>
              </a:rPr>
              <a:t>Tornar</a:t>
            </a:r>
            <a:r>
              <a:rPr lang="en-US" sz="1800" b="1" dirty="0">
                <a:latin typeface="Arial" pitchFamily="34" charset="0"/>
              </a:rPr>
              <a:t>-se </a:t>
            </a:r>
            <a:r>
              <a:rPr lang="en-US" sz="1800" b="1" dirty="0" err="1">
                <a:latin typeface="Arial" pitchFamily="34" charset="0"/>
              </a:rPr>
              <a:t>instituinte</a:t>
            </a:r>
            <a:r>
              <a:rPr lang="en-US" sz="1800" b="1" dirty="0">
                <a:latin typeface="Arial" pitchFamily="34" charset="0"/>
              </a:rPr>
              <a:t>, </a:t>
            </a:r>
            <a:r>
              <a:rPr lang="en-US" sz="1800" b="1" dirty="0" err="1">
                <a:latin typeface="Arial" pitchFamily="34" charset="0"/>
              </a:rPr>
              <a:t>significa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não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negar</a:t>
            </a:r>
            <a:r>
              <a:rPr lang="en-US" sz="1800" b="1" dirty="0">
                <a:latin typeface="Arial" pitchFamily="34" charset="0"/>
              </a:rPr>
              <a:t> 	o </a:t>
            </a:r>
            <a:r>
              <a:rPr lang="en-US" sz="1800" b="1" dirty="0" err="1">
                <a:latin typeface="Arial" pitchFamily="34" charset="0"/>
              </a:rPr>
              <a:t>instituído</a:t>
            </a:r>
            <a:r>
              <a:rPr lang="en-US" sz="1800" b="1" dirty="0">
                <a:latin typeface="Arial" pitchFamily="34" charset="0"/>
              </a:rPr>
              <a:t> da </a:t>
            </a:r>
            <a:r>
              <a:rPr lang="en-US" sz="1800" b="1" dirty="0" err="1">
                <a:latin typeface="Arial" pitchFamily="34" charset="0"/>
              </a:rPr>
              <a:t>Universidade</a:t>
            </a:r>
            <a:r>
              <a:rPr lang="en-US" sz="1800" b="1" dirty="0">
                <a:latin typeface="Arial" pitchFamily="34" charset="0"/>
              </a:rPr>
              <a:t>/Escola que 	é a </a:t>
            </a:r>
            <a:r>
              <a:rPr lang="en-US" sz="1800" b="1" dirty="0" err="1">
                <a:latin typeface="Arial" pitchFamily="34" charset="0"/>
              </a:rPr>
              <a:t>sua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história</a:t>
            </a:r>
            <a:r>
              <a:rPr lang="en-US" sz="1800" b="1" dirty="0">
                <a:latin typeface="Arial" pitchFamily="34" charset="0"/>
              </a:rPr>
              <a:t>, </a:t>
            </a:r>
            <a:r>
              <a:rPr lang="en-US" sz="1800" b="1" dirty="0" err="1">
                <a:latin typeface="Arial" pitchFamily="34" charset="0"/>
              </a:rPr>
              <a:t>os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seus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currículos</a:t>
            </a:r>
            <a:r>
              <a:rPr lang="en-US" sz="1800" b="1" dirty="0">
                <a:latin typeface="Arial" pitchFamily="34" charset="0"/>
              </a:rPr>
              <a:t>, </a:t>
            </a:r>
            <a:r>
              <a:rPr lang="en-US" sz="1800" b="1" dirty="0" err="1">
                <a:latin typeface="Arial" pitchFamily="34" charset="0"/>
              </a:rPr>
              <a:t>os</a:t>
            </a:r>
            <a:r>
              <a:rPr lang="en-US" sz="1800" b="1" dirty="0">
                <a:latin typeface="Arial" pitchFamily="34" charset="0"/>
              </a:rPr>
              <a:t> 	</a:t>
            </a:r>
            <a:r>
              <a:rPr lang="en-US" sz="1800" b="1" dirty="0" err="1">
                <a:latin typeface="Arial" pitchFamily="34" charset="0"/>
              </a:rPr>
              <a:t>seus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métodos</a:t>
            </a:r>
            <a:r>
              <a:rPr lang="en-US" sz="1800" b="1" dirty="0">
                <a:latin typeface="Arial" pitchFamily="34" charset="0"/>
              </a:rPr>
              <a:t>, o conjunto dos 	</a:t>
            </a:r>
            <a:r>
              <a:rPr lang="en-US" sz="1800" b="1" dirty="0" err="1">
                <a:latin typeface="Arial" pitchFamily="34" charset="0"/>
              </a:rPr>
              <a:t>profissionais</a:t>
            </a:r>
            <a:r>
              <a:rPr lang="en-US" sz="1800" b="1" dirty="0">
                <a:latin typeface="Arial" pitchFamily="34" charset="0"/>
              </a:rPr>
              <a:t> e </a:t>
            </a:r>
            <a:r>
              <a:rPr lang="en-US" sz="1800" b="1" dirty="0" err="1">
                <a:latin typeface="Arial" pitchFamily="34" charset="0"/>
              </a:rPr>
              <a:t>alunos</a:t>
            </a:r>
            <a:r>
              <a:rPr lang="en-US" sz="1800" b="1" dirty="0">
                <a:latin typeface="Arial" pitchFamily="34" charset="0"/>
              </a:rPr>
              <a:t>, a </a:t>
            </a:r>
            <a:r>
              <a:rPr lang="en-US" sz="1800" b="1" dirty="0" err="1">
                <a:latin typeface="Arial" pitchFamily="34" charset="0"/>
              </a:rPr>
              <a:t>sua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finalidade</a:t>
            </a:r>
            <a:r>
              <a:rPr lang="en-US" sz="1800" b="1" dirty="0">
                <a:latin typeface="Arial" pitchFamily="34" charset="0"/>
              </a:rPr>
              <a:t> 	social;</a:t>
            </a:r>
          </a:p>
          <a:p>
            <a:pPr marL="0" indent="0" algn="just">
              <a:spcBef>
                <a:spcPct val="50000"/>
              </a:spcBef>
            </a:pPr>
            <a:r>
              <a:rPr lang="en-US" sz="32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3. </a:t>
            </a:r>
            <a:r>
              <a:rPr lang="en-US" sz="1800" b="1" dirty="0">
                <a:latin typeface="Arial" pitchFamily="34" charset="0"/>
              </a:rPr>
              <a:t>A </a:t>
            </a:r>
            <a:r>
              <a:rPr lang="en-US" sz="1800" b="1" dirty="0" err="1">
                <a:latin typeface="Arial" pitchFamily="34" charset="0"/>
              </a:rPr>
              <a:t>relação</a:t>
            </a:r>
            <a:r>
              <a:rPr lang="en-US" sz="1800" b="1" dirty="0">
                <a:latin typeface="Arial" pitchFamily="34" charset="0"/>
              </a:rPr>
              <a:t> com o </a:t>
            </a:r>
            <a:r>
              <a:rPr lang="en-US" sz="1800" b="1" dirty="0" err="1">
                <a:latin typeface="Arial" pitchFamily="34" charset="0"/>
              </a:rPr>
              <a:t>instituído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deve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ser</a:t>
            </a:r>
            <a:r>
              <a:rPr lang="en-US" sz="1800" b="1" dirty="0">
                <a:latin typeface="Arial" pitchFamily="34" charset="0"/>
              </a:rPr>
              <a:t> 	</a:t>
            </a:r>
            <a:r>
              <a:rPr lang="en-US" sz="1800" b="1" dirty="0" err="1">
                <a:latin typeface="Arial" pitchFamily="34" charset="0"/>
              </a:rPr>
              <a:t>cultivada</a:t>
            </a:r>
            <a:r>
              <a:rPr lang="en-US" sz="1800" b="1" dirty="0">
                <a:latin typeface="Arial" pitchFamily="34" charset="0"/>
              </a:rPr>
              <a:t>, </a:t>
            </a:r>
            <a:r>
              <a:rPr lang="en-US" sz="1800" b="1" dirty="0" err="1">
                <a:latin typeface="Arial" pitchFamily="34" charset="0"/>
              </a:rPr>
              <a:t>desde</a:t>
            </a:r>
            <a:r>
              <a:rPr lang="en-US" sz="1800" b="1" dirty="0">
                <a:latin typeface="Arial" pitchFamily="34" charset="0"/>
              </a:rPr>
              <a:t> que se </a:t>
            </a:r>
            <a:r>
              <a:rPr lang="en-US" sz="1800" b="1" dirty="0" err="1">
                <a:latin typeface="Arial" pitchFamily="34" charset="0"/>
              </a:rPr>
              <a:t>exerça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uma</a:t>
            </a:r>
            <a:r>
              <a:rPr lang="en-US" sz="1800" b="1" dirty="0">
                <a:latin typeface="Arial" pitchFamily="34" charset="0"/>
              </a:rPr>
              <a:t> 	</a:t>
            </a:r>
            <a:r>
              <a:rPr lang="en-US" sz="1800" b="1" dirty="0" err="1">
                <a:latin typeface="Arial" pitchFamily="34" charset="0"/>
              </a:rPr>
              <a:t>compreensão</a:t>
            </a:r>
            <a:r>
              <a:rPr lang="en-US" sz="1800" b="1" dirty="0">
                <a:latin typeface="Arial" pitchFamily="34" charset="0"/>
              </a:rPr>
              <a:t> do tempo </a:t>
            </a:r>
            <a:r>
              <a:rPr lang="en-US" sz="1800" b="1" dirty="0" err="1">
                <a:latin typeface="Arial" pitchFamily="34" charset="0"/>
              </a:rPr>
              <a:t>como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algo</a:t>
            </a:r>
            <a:r>
              <a:rPr lang="en-US" sz="1800" b="1" dirty="0">
                <a:latin typeface="Arial" pitchFamily="34" charset="0"/>
              </a:rPr>
              <a:t> 	</a:t>
            </a:r>
            <a:r>
              <a:rPr lang="en-US" sz="1800" b="1" dirty="0" err="1">
                <a:latin typeface="Arial" pitchFamily="34" charset="0"/>
              </a:rPr>
              <a:t>dinâmico</a:t>
            </a:r>
            <a:r>
              <a:rPr lang="en-US" sz="1800" b="1" dirty="0">
                <a:latin typeface="Arial" pitchFamily="34" charset="0"/>
              </a:rPr>
              <a:t>, mas </a:t>
            </a:r>
            <a:r>
              <a:rPr lang="en-US" sz="1800" b="1" dirty="0" err="1">
                <a:latin typeface="Arial" pitchFamily="34" charset="0"/>
              </a:rPr>
              <a:t>não</a:t>
            </a:r>
            <a:r>
              <a:rPr lang="en-US" sz="1800" b="1" dirty="0">
                <a:latin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</a:rPr>
              <a:t>simplesmente</a:t>
            </a:r>
            <a:r>
              <a:rPr lang="en-US" sz="1800" b="1" dirty="0">
                <a:latin typeface="Arial" pitchFamily="34" charset="0"/>
              </a:rPr>
              <a:t> linear 	e </a:t>
            </a:r>
            <a:r>
              <a:rPr lang="en-US" sz="1800" b="1" dirty="0" err="1">
                <a:latin typeface="Arial" pitchFamily="34" charset="0"/>
              </a:rPr>
              <a:t>sequencial</a:t>
            </a:r>
            <a:r>
              <a:rPr lang="en-US" sz="1800" dirty="0">
                <a:latin typeface="Arial" pitchFamily="34" charset="0"/>
              </a:rPr>
              <a:t>.</a:t>
            </a:r>
            <a:endParaRPr lang="pt-BR" sz="18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85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0042" y="19493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PROJETO PEDAGÓGICO DA ESCOLA</a:t>
            </a:r>
            <a:endParaRPr lang="pt-BR" sz="3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49842" y="1484784"/>
            <a:ext cx="11334306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indent="0" algn="l">
              <a:spcBef>
                <a:spcPct val="50000"/>
              </a:spcBef>
            </a:pPr>
            <a:r>
              <a:rPr lang="pt-BR" sz="4000" dirty="0">
                <a:solidFill>
                  <a:srgbClr val="00B050"/>
                </a:solidFill>
                <a:latin typeface="Brush Script MT" panose="03060802040406070304" pitchFamily="66" charset="0"/>
              </a:rPr>
              <a:t>1.</a:t>
            </a:r>
            <a:r>
              <a:rPr lang="pt-BR" sz="2800" dirty="0">
                <a:latin typeface="Arial" pitchFamily="34" charset="0"/>
              </a:rPr>
              <a:t>Estabelece uma direção, uma intencionalidade.</a:t>
            </a:r>
            <a:br>
              <a:rPr lang="pt-BR" sz="2800" dirty="0">
                <a:latin typeface="Arial" pitchFamily="34" charset="0"/>
              </a:rPr>
            </a:br>
            <a:endParaRPr lang="pt-BR" sz="2800" dirty="0">
              <a:latin typeface="Arial" pitchFamily="34" charset="0"/>
            </a:endParaRPr>
          </a:p>
          <a:p>
            <a:pPr indent="0" algn="l">
              <a:spcBef>
                <a:spcPct val="50000"/>
              </a:spcBef>
            </a:pPr>
            <a:r>
              <a:rPr lang="pt-BR" sz="4000" dirty="0">
                <a:solidFill>
                  <a:srgbClr val="00B050"/>
                </a:solidFill>
                <a:latin typeface="Brush Script MT" panose="03060802040406070304" pitchFamily="66" charset="0"/>
              </a:rPr>
              <a:t>2. </a:t>
            </a:r>
            <a:r>
              <a:rPr lang="pt-BR" sz="2800" dirty="0">
                <a:latin typeface="Arial" pitchFamily="34" charset="0"/>
              </a:rPr>
              <a:t>Exige uma reflexão acerca da concepção de escola e sua relação com a sociedade.</a:t>
            </a:r>
            <a:br>
              <a:rPr lang="pt-BR" sz="2800" dirty="0">
                <a:latin typeface="Arial" pitchFamily="34" charset="0"/>
              </a:rPr>
            </a:br>
            <a:endParaRPr lang="pt-BR" sz="2800" dirty="0">
              <a:latin typeface="Arial" pitchFamily="34" charset="0"/>
            </a:endParaRPr>
          </a:p>
          <a:p>
            <a:pPr indent="0" algn="l">
              <a:spcBef>
                <a:spcPct val="50000"/>
              </a:spcBef>
            </a:pPr>
            <a:r>
              <a:rPr lang="pt-BR" sz="4000" dirty="0">
                <a:solidFill>
                  <a:srgbClr val="00B050"/>
                </a:solidFill>
                <a:latin typeface="Brush Script MT" panose="03060802040406070304" pitchFamily="66" charset="0"/>
              </a:rPr>
              <a:t>3. </a:t>
            </a:r>
            <a:r>
              <a:rPr lang="pt-BR" sz="2800" dirty="0">
                <a:latin typeface="Arial" pitchFamily="34" charset="0"/>
              </a:rPr>
              <a:t>Deve contemplar a qualidade do ensino nas dimensões indissociáveis: formal ou técnica e política.</a:t>
            </a:r>
            <a:r>
              <a:rPr lang="pt-BR" sz="2600" dirty="0">
                <a:latin typeface="Arial" pitchFamily="34" charset="0"/>
              </a:rPr>
              <a:t/>
            </a:r>
            <a:br>
              <a:rPr lang="pt-BR" sz="2600" dirty="0">
                <a:latin typeface="Arial" pitchFamily="34" charset="0"/>
              </a:rPr>
            </a:br>
            <a:endParaRPr lang="pt-BR" sz="26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8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81400A60-80FD-464E-965E-45B86D3CEEAC}"/>
              </a:ext>
            </a:extLst>
          </p:cNvPr>
          <p:cNvSpPr/>
          <p:nvPr/>
        </p:nvSpPr>
        <p:spPr>
          <a:xfrm>
            <a:off x="751366" y="1887440"/>
            <a:ext cx="1144063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4000" dirty="0">
                <a:solidFill>
                  <a:srgbClr val="00B050"/>
                </a:solidFill>
                <a:latin typeface="Brush Script MT" panose="03060802040406070304" pitchFamily="66" charset="0"/>
              </a:rPr>
              <a:t>4. </a:t>
            </a:r>
            <a:r>
              <a:rPr lang="pt-BR" sz="2800" dirty="0">
                <a:latin typeface="Arial" pitchFamily="34" charset="0"/>
              </a:rPr>
              <a:t>Implica em esforço coletivo e participativo.</a:t>
            </a:r>
            <a:r>
              <a:rPr lang="pt-BR" dirty="0">
                <a:latin typeface="Arial" pitchFamily="34" charset="0"/>
              </a:rPr>
              <a:t/>
            </a:r>
            <a:br>
              <a:rPr lang="pt-BR" dirty="0">
                <a:latin typeface="Arial" pitchFamily="34" charset="0"/>
              </a:rPr>
            </a:br>
            <a:endParaRPr lang="pt-BR" dirty="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pt-BR" sz="4000" dirty="0">
                <a:solidFill>
                  <a:srgbClr val="00B050"/>
                </a:solidFill>
                <a:latin typeface="Brush Script MT" panose="03060802040406070304" pitchFamily="66" charset="0"/>
              </a:rPr>
              <a:t>5. </a:t>
            </a:r>
            <a:r>
              <a:rPr lang="pt-BR" sz="2800" dirty="0">
                <a:latin typeface="Arial" pitchFamily="34" charset="0"/>
              </a:rPr>
              <a:t>Define as ações educativas e as características necessárias às 	escolas de cumprirem seus propósitos e sua intencionalidade.</a:t>
            </a:r>
          </a:p>
        </p:txBody>
      </p:sp>
    </p:spTree>
    <p:extLst>
      <p:ext uri="{BB962C8B-B14F-4D97-AF65-F5344CB8AC3E}">
        <p14:creationId xmlns:p14="http://schemas.microsoft.com/office/powerpoint/2010/main" val="356293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53D6CC-14F2-4C48-B757-6D1FA1CF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725" y="209440"/>
            <a:ext cx="8911687" cy="1280890"/>
          </a:xfrm>
        </p:spPr>
        <p:txBody>
          <a:bodyPr/>
          <a:lstStyle/>
          <a:p>
            <a:r>
              <a:rPr lang="pt-BR" b="1" dirty="0"/>
              <a:t>PROJETO POLÍTICO-PEDAGÓGICO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601ABC-7990-4BD2-AA5D-D73B5357C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66" y="1490330"/>
            <a:ext cx="11355572" cy="50540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1</a:t>
            </a:r>
            <a:r>
              <a:rPr lang="pt-BR" sz="2800" b="1" dirty="0"/>
              <a:t>. É um </a:t>
            </a:r>
            <a:r>
              <a:rPr lang="pt-BR" sz="2800" b="1" dirty="0">
                <a:solidFill>
                  <a:srgbClr val="00B050"/>
                </a:solidFill>
              </a:rPr>
              <a:t>DOCUMENTO</a:t>
            </a:r>
            <a:r>
              <a:rPr lang="pt-BR" sz="2800" b="1" dirty="0"/>
              <a:t> construído num </a:t>
            </a:r>
            <a:r>
              <a:rPr lang="pt-BR" sz="2800" b="1" dirty="0">
                <a:solidFill>
                  <a:srgbClr val="00B050"/>
                </a:solidFill>
              </a:rPr>
              <a:t>MOVIMENTO</a:t>
            </a:r>
            <a:r>
              <a:rPr lang="pt-BR" sz="2800" b="1" dirty="0"/>
              <a:t> coletivo.</a:t>
            </a:r>
          </a:p>
          <a:p>
            <a:pPr marL="0" indent="0">
              <a:buNone/>
            </a:pPr>
            <a:endParaRPr lang="pt-BR" sz="2800" b="1" dirty="0"/>
          </a:p>
          <a:p>
            <a:pPr marL="0" indent="0">
              <a:buNone/>
            </a:pPr>
            <a:r>
              <a:rPr lang="pt-BR" sz="40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2</a:t>
            </a:r>
            <a:r>
              <a:rPr lang="pt-BR" sz="2800" b="1" dirty="0">
                <a:solidFill>
                  <a:srgbClr val="00B050"/>
                </a:solidFill>
              </a:rPr>
              <a:t>. </a:t>
            </a:r>
            <a:r>
              <a:rPr lang="pt-BR" sz="2800" b="1" dirty="0"/>
              <a:t>É uma construção histórica, aberta ao diálogo, sujeita a 		avaliações.</a:t>
            </a:r>
          </a:p>
          <a:p>
            <a:endParaRPr lang="pt-BR" sz="2800" b="1" dirty="0"/>
          </a:p>
          <a:p>
            <a:pPr marL="0" indent="0">
              <a:buNone/>
            </a:pPr>
            <a:r>
              <a:rPr lang="pt-BR" sz="40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3</a:t>
            </a:r>
            <a:r>
              <a:rPr lang="pt-BR" sz="2800" b="1" dirty="0">
                <a:solidFill>
                  <a:srgbClr val="00B050"/>
                </a:solidFill>
              </a:rPr>
              <a:t>. </a:t>
            </a:r>
            <a:r>
              <a:rPr lang="pt-BR" sz="2800" b="1" dirty="0"/>
              <a:t>É um processo investigativo e formativo porque é 			comprometido com a dimensão humana.</a:t>
            </a:r>
          </a:p>
          <a:p>
            <a:endParaRPr lang="pt-BR" sz="2000" b="1" dirty="0"/>
          </a:p>
          <a:p>
            <a:pPr marL="0" indent="0">
              <a:buNone/>
            </a:pP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325851213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592</Words>
  <Application>Microsoft Office PowerPoint</Application>
  <PresentationFormat>Personalizar</PresentationFormat>
  <Paragraphs>153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Cacho</vt:lpstr>
      <vt:lpstr>Apresentação do PowerPoint</vt:lpstr>
      <vt:lpstr>PROJETO PEDAGÓGICO DA ESCOLA LDB – LEI 9.394/96</vt:lpstr>
      <vt:lpstr>O QUE É PROJETO POLÍTICO-PEDAGÓGICO?</vt:lpstr>
      <vt:lpstr>SENTIDO AMPLO</vt:lpstr>
      <vt:lpstr>ESPECIFICIDADE DO PROJETO</vt:lpstr>
      <vt:lpstr>RELAÇÃO DIALÉTICA ENTRE INSTITUÍDO E INSTITUINTE</vt:lpstr>
      <vt:lpstr>PROJETO PEDAGÓGICO DA ESCOLA</vt:lpstr>
      <vt:lpstr>Apresentação do PowerPoint</vt:lpstr>
      <vt:lpstr>PROJETO POLÍTICO-PEDAGÓGICO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Ilma Passos Alencastro Veiga</dc:creator>
  <cp:lastModifiedBy>Sinpeem</cp:lastModifiedBy>
  <cp:revision>24</cp:revision>
  <dcterms:created xsi:type="dcterms:W3CDTF">2017-10-23T11:58:50Z</dcterms:created>
  <dcterms:modified xsi:type="dcterms:W3CDTF">2017-10-30T11:30:47Z</dcterms:modified>
</cp:coreProperties>
</file>