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4" r:id="rId2"/>
    <p:sldId id="257" r:id="rId3"/>
    <p:sldId id="258" r:id="rId4"/>
    <p:sldId id="262" r:id="rId5"/>
    <p:sldId id="283" r:id="rId6"/>
    <p:sldId id="263" r:id="rId7"/>
    <p:sldId id="264" r:id="rId8"/>
    <p:sldId id="273" r:id="rId9"/>
    <p:sldId id="265" r:id="rId10"/>
    <p:sldId id="284" r:id="rId11"/>
    <p:sldId id="285" r:id="rId12"/>
    <p:sldId id="266" r:id="rId13"/>
    <p:sldId id="275" r:id="rId14"/>
    <p:sldId id="277" r:id="rId15"/>
    <p:sldId id="267" r:id="rId16"/>
    <p:sldId id="276" r:id="rId17"/>
    <p:sldId id="268" r:id="rId18"/>
    <p:sldId id="269" r:id="rId19"/>
    <p:sldId id="286" r:id="rId20"/>
    <p:sldId id="280" r:id="rId21"/>
    <p:sldId id="288" r:id="rId22"/>
    <p:sldId id="289" r:id="rId23"/>
    <p:sldId id="290" r:id="rId24"/>
    <p:sldId id="291" r:id="rId25"/>
    <p:sldId id="279" r:id="rId26"/>
    <p:sldId id="281" r:id="rId27"/>
    <p:sldId id="282" r:id="rId28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2F1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963"/>
  </p:normalViewPr>
  <p:slideViewPr>
    <p:cSldViewPr snapToGrid="0">
      <p:cViewPr>
        <p:scale>
          <a:sx n="74" d="100"/>
          <a:sy n="74" d="100"/>
        </p:scale>
        <p:origin x="20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E370ED-3E81-F049-AC60-F435E309D9FD}" type="doc">
      <dgm:prSet loTypeId="urn:microsoft.com/office/officeart/2005/8/layout/vList2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80923833-A697-B547-8EA6-DE6312E54337}">
      <dgm:prSet phldrT="[Texto]" custT="1"/>
      <dgm:spPr/>
      <dgm:t>
        <a:bodyPr/>
        <a:lstStyle/>
        <a:p>
          <a:r>
            <a:rPr lang="pt-BR" sz="2400" dirty="0"/>
            <a:t>Tecnologias acessíveis</a:t>
          </a:r>
        </a:p>
      </dgm:t>
    </dgm:pt>
    <dgm:pt modelId="{C75ADE11-435D-ED47-BF7F-FF66AD68F106}" type="parTrans" cxnId="{A5974BCB-A75E-E349-81E8-5A7192CC361E}">
      <dgm:prSet/>
      <dgm:spPr/>
      <dgm:t>
        <a:bodyPr/>
        <a:lstStyle/>
        <a:p>
          <a:endParaRPr lang="pt-BR" sz="2400"/>
        </a:p>
      </dgm:t>
    </dgm:pt>
    <dgm:pt modelId="{E036C42F-8AD3-DD42-8E18-FA62DBA60148}" type="sibTrans" cxnId="{A5974BCB-A75E-E349-81E8-5A7192CC361E}">
      <dgm:prSet/>
      <dgm:spPr/>
      <dgm:t>
        <a:bodyPr/>
        <a:lstStyle/>
        <a:p>
          <a:endParaRPr lang="pt-BR" sz="2400"/>
        </a:p>
      </dgm:t>
    </dgm:pt>
    <dgm:pt modelId="{9D007EEB-14B2-5246-926D-1E53600936BE}">
      <dgm:prSet phldrT="[Texto]" custT="1"/>
      <dgm:spPr/>
      <dgm:t>
        <a:bodyPr/>
        <a:lstStyle/>
        <a:p>
          <a:r>
            <a:rPr lang="pt-BR" sz="2400" dirty="0"/>
            <a:t>Temas de relevância para a vida</a:t>
          </a:r>
        </a:p>
      </dgm:t>
    </dgm:pt>
    <dgm:pt modelId="{295C8C60-793E-B04F-8C26-1A72965F596F}" type="parTrans" cxnId="{19486AD7-DCF9-1443-8AA4-7C69CF308B60}">
      <dgm:prSet/>
      <dgm:spPr/>
      <dgm:t>
        <a:bodyPr/>
        <a:lstStyle/>
        <a:p>
          <a:endParaRPr lang="pt-BR" sz="2400"/>
        </a:p>
      </dgm:t>
    </dgm:pt>
    <dgm:pt modelId="{B201E4C2-20E2-1243-90D8-431D230FE36A}" type="sibTrans" cxnId="{19486AD7-DCF9-1443-8AA4-7C69CF308B60}">
      <dgm:prSet/>
      <dgm:spPr/>
      <dgm:t>
        <a:bodyPr/>
        <a:lstStyle/>
        <a:p>
          <a:endParaRPr lang="pt-BR" sz="2400"/>
        </a:p>
      </dgm:t>
    </dgm:pt>
    <dgm:pt modelId="{42B8635C-17C4-144A-A8E1-912BF6EF37C1}">
      <dgm:prSet phldrT="[Texto]" custT="1"/>
      <dgm:spPr/>
      <dgm:t>
        <a:bodyPr/>
        <a:lstStyle/>
        <a:p>
          <a:r>
            <a:rPr lang="pt-BR" sz="2400"/>
            <a:t>Aprendizagem híbrida</a:t>
          </a:r>
        </a:p>
      </dgm:t>
    </dgm:pt>
    <dgm:pt modelId="{267F2574-E24B-9744-A174-E7913175161D}" type="parTrans" cxnId="{4423E4A4-756B-3049-A0A0-1C3611EAFE67}">
      <dgm:prSet/>
      <dgm:spPr/>
      <dgm:t>
        <a:bodyPr/>
        <a:lstStyle/>
        <a:p>
          <a:endParaRPr lang="pt-BR" sz="2400"/>
        </a:p>
      </dgm:t>
    </dgm:pt>
    <dgm:pt modelId="{00002BD9-964B-584F-8CA7-011ECA3F4414}" type="sibTrans" cxnId="{4423E4A4-756B-3049-A0A0-1C3611EAFE67}">
      <dgm:prSet/>
      <dgm:spPr/>
      <dgm:t>
        <a:bodyPr/>
        <a:lstStyle/>
        <a:p>
          <a:endParaRPr lang="pt-BR" sz="2400"/>
        </a:p>
      </dgm:t>
    </dgm:pt>
    <dgm:pt modelId="{74C9D70D-C085-5E40-A5CD-73ADD1EDEEE2}">
      <dgm:prSet phldrT="[Texto]" custT="1"/>
      <dgm:spPr/>
      <dgm:t>
        <a:bodyPr/>
        <a:lstStyle/>
        <a:p>
          <a:r>
            <a:rPr lang="pt-BR" sz="2400" dirty="0"/>
            <a:t>Espaços e tempos diferenciados</a:t>
          </a:r>
        </a:p>
      </dgm:t>
    </dgm:pt>
    <dgm:pt modelId="{4F1170E7-B727-A44E-BE86-5CF39F7CDF35}" type="parTrans" cxnId="{F90B175F-53FB-0046-928A-CD134902D9E6}">
      <dgm:prSet/>
      <dgm:spPr/>
      <dgm:t>
        <a:bodyPr/>
        <a:lstStyle/>
        <a:p>
          <a:endParaRPr lang="pt-BR" sz="2400"/>
        </a:p>
      </dgm:t>
    </dgm:pt>
    <dgm:pt modelId="{5BAEAD15-9C2A-2B44-9D77-E95D7B86CE44}" type="sibTrans" cxnId="{F90B175F-53FB-0046-928A-CD134902D9E6}">
      <dgm:prSet/>
      <dgm:spPr/>
      <dgm:t>
        <a:bodyPr/>
        <a:lstStyle/>
        <a:p>
          <a:endParaRPr lang="pt-BR" sz="2400"/>
        </a:p>
      </dgm:t>
    </dgm:pt>
    <dgm:pt modelId="{7E024F72-9937-B94A-83C8-0691EF8336F5}">
      <dgm:prSet phldrT="[Texto]" custT="1"/>
      <dgm:spPr/>
      <dgm:t>
        <a:bodyPr/>
        <a:lstStyle/>
        <a:p>
          <a:r>
            <a:rPr lang="pt-BR" sz="2400"/>
            <a:t>Parceria com as famílias</a:t>
          </a:r>
        </a:p>
      </dgm:t>
    </dgm:pt>
    <dgm:pt modelId="{EEB2042F-C296-F64C-9893-55BFE7430202}" type="parTrans" cxnId="{5AF26B2F-8B89-2449-AC83-614C445DC057}">
      <dgm:prSet/>
      <dgm:spPr/>
      <dgm:t>
        <a:bodyPr/>
        <a:lstStyle/>
        <a:p>
          <a:endParaRPr lang="pt-BR" sz="2400"/>
        </a:p>
      </dgm:t>
    </dgm:pt>
    <dgm:pt modelId="{E7C6104B-45AF-1240-B9A4-C23D998F4C8C}" type="sibTrans" cxnId="{5AF26B2F-8B89-2449-AC83-614C445DC057}">
      <dgm:prSet/>
      <dgm:spPr/>
      <dgm:t>
        <a:bodyPr/>
        <a:lstStyle/>
        <a:p>
          <a:endParaRPr lang="pt-BR" sz="2400"/>
        </a:p>
      </dgm:t>
    </dgm:pt>
    <dgm:pt modelId="{6A5A98C6-2034-FE40-B5AE-79DD6B89C032}" type="pres">
      <dgm:prSet presAssocID="{88E370ED-3E81-F049-AC60-F435E309D9FD}" presName="linear" presStyleCnt="0">
        <dgm:presLayoutVars>
          <dgm:animLvl val="lvl"/>
          <dgm:resizeHandles val="exact"/>
        </dgm:presLayoutVars>
      </dgm:prSet>
      <dgm:spPr/>
    </dgm:pt>
    <dgm:pt modelId="{66E48E43-8D1E-F246-8AAE-EBECACF0EE7B}" type="pres">
      <dgm:prSet presAssocID="{80923833-A697-B547-8EA6-DE6312E5433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9336E36-2F01-E046-8495-E3CA2C439EC1}" type="pres">
      <dgm:prSet presAssocID="{E036C42F-8AD3-DD42-8E18-FA62DBA60148}" presName="spacer" presStyleCnt="0"/>
      <dgm:spPr/>
    </dgm:pt>
    <dgm:pt modelId="{9D977208-0D2B-AF4F-9FD1-5B881A8BDFB5}" type="pres">
      <dgm:prSet presAssocID="{9D007EEB-14B2-5246-926D-1E53600936B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531F0B7-94B9-4E4F-B78D-8C3000450FED}" type="pres">
      <dgm:prSet presAssocID="{B201E4C2-20E2-1243-90D8-431D230FE36A}" presName="spacer" presStyleCnt="0"/>
      <dgm:spPr/>
    </dgm:pt>
    <dgm:pt modelId="{FF32F9FF-6F1D-FE44-BF4B-133FA3ABBE35}" type="pres">
      <dgm:prSet presAssocID="{42B8635C-17C4-144A-A8E1-912BF6EF37C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771338D-5C02-6547-8623-1DDA88E48274}" type="pres">
      <dgm:prSet presAssocID="{00002BD9-964B-584F-8CA7-011ECA3F4414}" presName="spacer" presStyleCnt="0"/>
      <dgm:spPr/>
    </dgm:pt>
    <dgm:pt modelId="{B0C92867-A1BE-0843-99A9-0788634535AC}" type="pres">
      <dgm:prSet presAssocID="{74C9D70D-C085-5E40-A5CD-73ADD1EDEEE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F8C9F2-0CAB-FA49-B2AD-634714890AE7}" type="pres">
      <dgm:prSet presAssocID="{5BAEAD15-9C2A-2B44-9D77-E95D7B86CE44}" presName="spacer" presStyleCnt="0"/>
      <dgm:spPr/>
    </dgm:pt>
    <dgm:pt modelId="{4201FEF6-E0B0-2545-B0CD-B27C8FD00774}" type="pres">
      <dgm:prSet presAssocID="{7E024F72-9937-B94A-83C8-0691EF8336F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AF26B2F-8B89-2449-AC83-614C445DC057}" srcId="{88E370ED-3E81-F049-AC60-F435E309D9FD}" destId="{7E024F72-9937-B94A-83C8-0691EF8336F5}" srcOrd="4" destOrd="0" parTransId="{EEB2042F-C296-F64C-9893-55BFE7430202}" sibTransId="{E7C6104B-45AF-1240-B9A4-C23D998F4C8C}"/>
    <dgm:cxn modelId="{F90B175F-53FB-0046-928A-CD134902D9E6}" srcId="{88E370ED-3E81-F049-AC60-F435E309D9FD}" destId="{74C9D70D-C085-5E40-A5CD-73ADD1EDEEE2}" srcOrd="3" destOrd="0" parTransId="{4F1170E7-B727-A44E-BE86-5CF39F7CDF35}" sibTransId="{5BAEAD15-9C2A-2B44-9D77-E95D7B86CE44}"/>
    <dgm:cxn modelId="{4423E4A4-756B-3049-A0A0-1C3611EAFE67}" srcId="{88E370ED-3E81-F049-AC60-F435E309D9FD}" destId="{42B8635C-17C4-144A-A8E1-912BF6EF37C1}" srcOrd="2" destOrd="0" parTransId="{267F2574-E24B-9744-A174-E7913175161D}" sibTransId="{00002BD9-964B-584F-8CA7-011ECA3F4414}"/>
    <dgm:cxn modelId="{A5974BCB-A75E-E349-81E8-5A7192CC361E}" srcId="{88E370ED-3E81-F049-AC60-F435E309D9FD}" destId="{80923833-A697-B547-8EA6-DE6312E54337}" srcOrd="0" destOrd="0" parTransId="{C75ADE11-435D-ED47-BF7F-FF66AD68F106}" sibTransId="{E036C42F-8AD3-DD42-8E18-FA62DBA60148}"/>
    <dgm:cxn modelId="{4F95F3CC-5879-9E4D-A7AE-FB330D8CD5E5}" type="presOf" srcId="{88E370ED-3E81-F049-AC60-F435E309D9FD}" destId="{6A5A98C6-2034-FE40-B5AE-79DD6B89C032}" srcOrd="0" destOrd="0" presId="urn:microsoft.com/office/officeart/2005/8/layout/vList2"/>
    <dgm:cxn modelId="{59C485D2-70F6-AB49-83BD-A4B777297573}" type="presOf" srcId="{7E024F72-9937-B94A-83C8-0691EF8336F5}" destId="{4201FEF6-E0B0-2545-B0CD-B27C8FD00774}" srcOrd="0" destOrd="0" presId="urn:microsoft.com/office/officeart/2005/8/layout/vList2"/>
    <dgm:cxn modelId="{F8D2AFD3-F389-B748-98CE-AD70B1F8A597}" type="presOf" srcId="{74C9D70D-C085-5E40-A5CD-73ADD1EDEEE2}" destId="{B0C92867-A1BE-0843-99A9-0788634535AC}" srcOrd="0" destOrd="0" presId="urn:microsoft.com/office/officeart/2005/8/layout/vList2"/>
    <dgm:cxn modelId="{B8FEBFD3-EED1-3A43-B58A-9016C3D39D12}" type="presOf" srcId="{42B8635C-17C4-144A-A8E1-912BF6EF37C1}" destId="{FF32F9FF-6F1D-FE44-BF4B-133FA3ABBE35}" srcOrd="0" destOrd="0" presId="urn:microsoft.com/office/officeart/2005/8/layout/vList2"/>
    <dgm:cxn modelId="{19486AD7-DCF9-1443-8AA4-7C69CF308B60}" srcId="{88E370ED-3E81-F049-AC60-F435E309D9FD}" destId="{9D007EEB-14B2-5246-926D-1E53600936BE}" srcOrd="1" destOrd="0" parTransId="{295C8C60-793E-B04F-8C26-1A72965F596F}" sibTransId="{B201E4C2-20E2-1243-90D8-431D230FE36A}"/>
    <dgm:cxn modelId="{EF8C38E5-B053-ED47-97D1-30A1FDB7AE59}" type="presOf" srcId="{80923833-A697-B547-8EA6-DE6312E54337}" destId="{66E48E43-8D1E-F246-8AAE-EBECACF0EE7B}" srcOrd="0" destOrd="0" presId="urn:microsoft.com/office/officeart/2005/8/layout/vList2"/>
    <dgm:cxn modelId="{374488EA-6714-1C4F-9166-71AD558D137F}" type="presOf" srcId="{9D007EEB-14B2-5246-926D-1E53600936BE}" destId="{9D977208-0D2B-AF4F-9FD1-5B881A8BDFB5}" srcOrd="0" destOrd="0" presId="urn:microsoft.com/office/officeart/2005/8/layout/vList2"/>
    <dgm:cxn modelId="{16C76E0B-97E4-F34F-ACBE-7BE53E75B7DC}" type="presParOf" srcId="{6A5A98C6-2034-FE40-B5AE-79DD6B89C032}" destId="{66E48E43-8D1E-F246-8AAE-EBECACF0EE7B}" srcOrd="0" destOrd="0" presId="urn:microsoft.com/office/officeart/2005/8/layout/vList2"/>
    <dgm:cxn modelId="{286223D4-AF19-E740-9D9C-A691800B0B83}" type="presParOf" srcId="{6A5A98C6-2034-FE40-B5AE-79DD6B89C032}" destId="{89336E36-2F01-E046-8495-E3CA2C439EC1}" srcOrd="1" destOrd="0" presId="urn:microsoft.com/office/officeart/2005/8/layout/vList2"/>
    <dgm:cxn modelId="{6FE4AB86-AA1E-CD4E-B332-BDE15E8A5680}" type="presParOf" srcId="{6A5A98C6-2034-FE40-B5AE-79DD6B89C032}" destId="{9D977208-0D2B-AF4F-9FD1-5B881A8BDFB5}" srcOrd="2" destOrd="0" presId="urn:microsoft.com/office/officeart/2005/8/layout/vList2"/>
    <dgm:cxn modelId="{4A9F37A6-5A06-8B41-A7F5-F227CEC62FE6}" type="presParOf" srcId="{6A5A98C6-2034-FE40-B5AE-79DD6B89C032}" destId="{A531F0B7-94B9-4E4F-B78D-8C3000450FED}" srcOrd="3" destOrd="0" presId="urn:microsoft.com/office/officeart/2005/8/layout/vList2"/>
    <dgm:cxn modelId="{CD323D14-7E19-624E-A290-0FB4EC8D4F79}" type="presParOf" srcId="{6A5A98C6-2034-FE40-B5AE-79DD6B89C032}" destId="{FF32F9FF-6F1D-FE44-BF4B-133FA3ABBE35}" srcOrd="4" destOrd="0" presId="urn:microsoft.com/office/officeart/2005/8/layout/vList2"/>
    <dgm:cxn modelId="{FC612602-9643-CC43-B2FD-B75410BB0EED}" type="presParOf" srcId="{6A5A98C6-2034-FE40-B5AE-79DD6B89C032}" destId="{F771338D-5C02-6547-8623-1DDA88E48274}" srcOrd="5" destOrd="0" presId="urn:microsoft.com/office/officeart/2005/8/layout/vList2"/>
    <dgm:cxn modelId="{D4279B6A-A66A-3C47-BD3A-95BE0A8C10C3}" type="presParOf" srcId="{6A5A98C6-2034-FE40-B5AE-79DD6B89C032}" destId="{B0C92867-A1BE-0843-99A9-0788634535AC}" srcOrd="6" destOrd="0" presId="urn:microsoft.com/office/officeart/2005/8/layout/vList2"/>
    <dgm:cxn modelId="{7F877DC4-F621-234C-886A-AEEBB571E775}" type="presParOf" srcId="{6A5A98C6-2034-FE40-B5AE-79DD6B89C032}" destId="{4AF8C9F2-0CAB-FA49-B2AD-634714890AE7}" srcOrd="7" destOrd="0" presId="urn:microsoft.com/office/officeart/2005/8/layout/vList2"/>
    <dgm:cxn modelId="{82C78FCA-493F-BA43-846D-6C1F31F4EF54}" type="presParOf" srcId="{6A5A98C6-2034-FE40-B5AE-79DD6B89C032}" destId="{4201FEF6-E0B0-2545-B0CD-B27C8FD0077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48E43-8D1E-F246-8AAE-EBECACF0EE7B}">
      <dsp:nvSpPr>
        <dsp:cNvPr id="0" name=""/>
        <dsp:cNvSpPr/>
      </dsp:nvSpPr>
      <dsp:spPr>
        <a:xfrm>
          <a:off x="0" y="1736"/>
          <a:ext cx="4293613" cy="73152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Tecnologias acessíveis</a:t>
          </a:r>
        </a:p>
      </dsp:txBody>
      <dsp:txXfrm>
        <a:off x="35710" y="37446"/>
        <a:ext cx="4222193" cy="660101"/>
      </dsp:txXfrm>
    </dsp:sp>
    <dsp:sp modelId="{9D977208-0D2B-AF4F-9FD1-5B881A8BDFB5}">
      <dsp:nvSpPr>
        <dsp:cNvPr id="0" name=""/>
        <dsp:cNvSpPr/>
      </dsp:nvSpPr>
      <dsp:spPr>
        <a:xfrm>
          <a:off x="0" y="744691"/>
          <a:ext cx="4293613" cy="73152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Temas de relevância para a vida</a:t>
          </a:r>
        </a:p>
      </dsp:txBody>
      <dsp:txXfrm>
        <a:off x="35710" y="780401"/>
        <a:ext cx="4222193" cy="660101"/>
      </dsp:txXfrm>
    </dsp:sp>
    <dsp:sp modelId="{FF32F9FF-6F1D-FE44-BF4B-133FA3ABBE35}">
      <dsp:nvSpPr>
        <dsp:cNvPr id="0" name=""/>
        <dsp:cNvSpPr/>
      </dsp:nvSpPr>
      <dsp:spPr>
        <a:xfrm>
          <a:off x="0" y="1487645"/>
          <a:ext cx="4293613" cy="73152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Aprendizagem híbrida</a:t>
          </a:r>
        </a:p>
      </dsp:txBody>
      <dsp:txXfrm>
        <a:off x="35710" y="1523355"/>
        <a:ext cx="4222193" cy="660101"/>
      </dsp:txXfrm>
    </dsp:sp>
    <dsp:sp modelId="{B0C92867-A1BE-0843-99A9-0788634535AC}">
      <dsp:nvSpPr>
        <dsp:cNvPr id="0" name=""/>
        <dsp:cNvSpPr/>
      </dsp:nvSpPr>
      <dsp:spPr>
        <a:xfrm>
          <a:off x="0" y="2230599"/>
          <a:ext cx="4293613" cy="73152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Espaços e tempos diferenciados</a:t>
          </a:r>
        </a:p>
      </dsp:txBody>
      <dsp:txXfrm>
        <a:off x="35710" y="2266309"/>
        <a:ext cx="4222193" cy="660101"/>
      </dsp:txXfrm>
    </dsp:sp>
    <dsp:sp modelId="{4201FEF6-E0B0-2545-B0CD-B27C8FD00774}">
      <dsp:nvSpPr>
        <dsp:cNvPr id="0" name=""/>
        <dsp:cNvSpPr/>
      </dsp:nvSpPr>
      <dsp:spPr>
        <a:xfrm>
          <a:off x="0" y="2973553"/>
          <a:ext cx="4293613" cy="73152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4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6000"/>
                <a:satMod val="130000"/>
                <a:lumMod val="8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Parceria com as famílias</a:t>
          </a:r>
        </a:p>
      </dsp:txBody>
      <dsp:txXfrm>
        <a:off x="35710" y="3009263"/>
        <a:ext cx="4222193" cy="660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CC5CD-26E7-8C41-ADC0-4732524FEAE3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C9ADB-F909-6E44-82AE-E3D9BAD95F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847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:notes"/>
          <p:cNvSpPr txBox="1"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Slide para </a:t>
            </a:r>
            <a:r>
              <a:rPr lang="en-US" dirty="0" err="1"/>
              <a:t>contar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história</a:t>
            </a:r>
            <a:endParaRPr dirty="0"/>
          </a:p>
        </p:txBody>
      </p:sp>
      <p:sp>
        <p:nvSpPr>
          <p:cNvPr id="402" name="Google Shape;4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C9ADB-F909-6E44-82AE-E3D9BAD95F2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8514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Fonte da </a:t>
            </a:r>
            <a:r>
              <a:rPr lang="en-US" sz="900" dirty="0" err="1"/>
              <a:t>Imagem</a:t>
            </a:r>
            <a:r>
              <a:rPr lang="en-US" sz="900" dirty="0"/>
              <a:t>: Canva (</a:t>
            </a:r>
            <a:r>
              <a:rPr lang="en-US" sz="900" dirty="0" err="1"/>
              <a:t>assinatura</a:t>
            </a:r>
            <a:r>
              <a:rPr lang="en-US" sz="900" dirty="0"/>
              <a:t> para </a:t>
            </a:r>
            <a:r>
              <a:rPr lang="en-US" sz="900" dirty="0" err="1"/>
              <a:t>professores</a:t>
            </a:r>
            <a:r>
              <a:rPr lang="en-US" sz="900" dirty="0"/>
              <a:t>) </a:t>
            </a:r>
          </a:p>
          <a:p>
            <a:pPr algn="just"/>
            <a:br>
              <a:rPr lang="pt-BR" dirty="0"/>
            </a:b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Para Freire, nós somos seres do inédito viável! pois não somos ainda totalmente prontos. Viemos nos fazendo na história e podemos sempre nos reinventar segundo a busca por mais humanidade. 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C9ADB-F909-6E44-82AE-E3D9BAD95F22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8889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82adc573b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Desenho Universal - melhora para todos.</a:t>
            </a:r>
            <a:endParaRPr/>
          </a:p>
        </p:txBody>
      </p:sp>
      <p:sp>
        <p:nvSpPr>
          <p:cNvPr id="250" name="Google Shape;250;g482adc573b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82adc573b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Lei </a:t>
            </a:r>
            <a:r>
              <a:rPr lang="en-US" dirty="0" err="1"/>
              <a:t>Brasileira</a:t>
            </a:r>
            <a:r>
              <a:rPr lang="en-US" dirty="0"/>
              <a:t> de </a:t>
            </a:r>
            <a:r>
              <a:rPr lang="en-US" dirty="0" err="1"/>
              <a:t>Inclusão</a:t>
            </a:r>
            <a:r>
              <a:rPr lang="en-US" dirty="0"/>
              <a:t>, 2015.</a:t>
            </a:r>
            <a:endParaRPr dirty="0"/>
          </a:p>
        </p:txBody>
      </p:sp>
      <p:sp>
        <p:nvSpPr>
          <p:cNvPr id="256" name="Google Shape;256;g482adc573b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82adc573b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482adc573b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Fonte da imagem: </a:t>
            </a:r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criancaenatureza.org.br</a:t>
            </a:r>
            <a:r>
              <a:rPr lang="pt-BR" dirty="0"/>
              <a:t>/</a:t>
            </a:r>
            <a:r>
              <a:rPr lang="pt-BR" dirty="0" err="1"/>
              <a:t>wp-content</a:t>
            </a:r>
            <a:r>
              <a:rPr lang="pt-BR" dirty="0"/>
              <a:t>/uploads/2021/02/</a:t>
            </a:r>
            <a:r>
              <a:rPr lang="pt-BR" dirty="0" err="1"/>
              <a:t>GUIA_APRENDIZAGEM_AR_LIVRE.pdf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C9ADB-F909-6E44-82AE-E3D9BAD95F22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3312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7:notes"/>
          <p:cNvSpPr txBox="1"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6942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:notes"/>
          <p:cNvSpPr txBox="1"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C9ADB-F909-6E44-82AE-E3D9BAD95F22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462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Link: </a:t>
            </a:r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www.cnnbrasil.com.br</a:t>
            </a:r>
            <a:r>
              <a:rPr lang="pt-BR" dirty="0"/>
              <a:t>/internacional/2020/08/27/unicef-463-milhoes-de-criancas-nao-conseguiram-acesso-remoto-as-aulas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C9ADB-F909-6E44-82AE-E3D9BAD95F22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572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br>
              <a:rPr lang="pt-BR" dirty="0"/>
            </a:b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C9ADB-F909-6E44-82AE-E3D9BAD95F22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5980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Fonte da </a:t>
            </a:r>
            <a:r>
              <a:rPr lang="en-US" sz="1000" dirty="0" err="1"/>
              <a:t>Imagem</a:t>
            </a:r>
            <a:r>
              <a:rPr lang="en-US" sz="1000" dirty="0"/>
              <a:t>: Canva (</a:t>
            </a:r>
            <a:r>
              <a:rPr lang="en-US" sz="1000" dirty="0" err="1"/>
              <a:t>assinatura</a:t>
            </a:r>
            <a:r>
              <a:rPr lang="en-US" sz="1000" dirty="0"/>
              <a:t> para </a:t>
            </a:r>
            <a:r>
              <a:rPr lang="en-US" sz="1000" dirty="0" err="1"/>
              <a:t>professores</a:t>
            </a:r>
            <a:r>
              <a:rPr lang="en-US" sz="1000" dirty="0"/>
              <a:t>)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C9ADB-F909-6E44-82AE-E3D9BAD95F22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/>
              <a:t>Assim</a:t>
            </a:r>
            <a:r>
              <a:rPr lang="en-US" sz="1000" dirty="0"/>
              <a:t> </a:t>
            </a:r>
            <a:r>
              <a:rPr lang="en-US" sz="1000" dirty="0" err="1"/>
              <a:t>como</a:t>
            </a:r>
            <a:r>
              <a:rPr lang="en-US" sz="1000" dirty="0"/>
              <a:t> </a:t>
            </a:r>
            <a:r>
              <a:rPr lang="en-US" sz="1000" dirty="0" err="1"/>
              <a:t>há</a:t>
            </a:r>
            <a:r>
              <a:rPr lang="en-US" sz="1000" dirty="0"/>
              <a:t> </a:t>
            </a:r>
            <a:r>
              <a:rPr lang="en-US" sz="1000" dirty="0" err="1"/>
              <a:t>muita</a:t>
            </a:r>
            <a:r>
              <a:rPr lang="en-US" sz="1000" dirty="0"/>
              <a:t> </a:t>
            </a:r>
            <a:r>
              <a:rPr lang="en-US" sz="1000" dirty="0" err="1"/>
              <a:t>gente</a:t>
            </a:r>
            <a:r>
              <a:rPr lang="en-US" sz="1000" dirty="0"/>
              <a:t> </a:t>
            </a:r>
            <a:r>
              <a:rPr lang="en-US" sz="1000" dirty="0" err="1"/>
              <a:t>enriquecendo</a:t>
            </a:r>
            <a:r>
              <a:rPr lang="en-US" sz="1000" dirty="0"/>
              <a:t> </a:t>
            </a:r>
            <a:r>
              <a:rPr lang="en-US" sz="1000" dirty="0" err="1"/>
              <a:t>nesta</a:t>
            </a:r>
            <a:r>
              <a:rPr lang="en-US" sz="1000" dirty="0"/>
              <a:t> </a:t>
            </a:r>
            <a:r>
              <a:rPr lang="en-US" sz="1000" dirty="0" err="1"/>
              <a:t>pandemia</a:t>
            </a:r>
            <a:r>
              <a:rPr lang="en-US" sz="1000" dirty="0"/>
              <a:t>, </a:t>
            </a:r>
            <a:r>
              <a:rPr lang="en-US" sz="1000" dirty="0" err="1"/>
              <a:t>enquanto</a:t>
            </a:r>
            <a:r>
              <a:rPr lang="en-US" sz="1000" dirty="0"/>
              <a:t> outros </a:t>
            </a:r>
            <a:r>
              <a:rPr lang="en-US" sz="1000" dirty="0" err="1"/>
              <a:t>estão</a:t>
            </a:r>
            <a:r>
              <a:rPr lang="en-US" sz="1000" dirty="0"/>
              <a:t> </a:t>
            </a:r>
            <a:r>
              <a:rPr lang="en-US" sz="1000" dirty="0" err="1"/>
              <a:t>perdendo</a:t>
            </a:r>
            <a:r>
              <a:rPr lang="en-US" sz="1000" dirty="0"/>
              <a:t> </a:t>
            </a:r>
            <a:r>
              <a:rPr lang="en-US" sz="1000" dirty="0" err="1"/>
              <a:t>familiares</a:t>
            </a:r>
            <a:r>
              <a:rPr lang="en-US" sz="1000" dirty="0"/>
              <a:t>, </a:t>
            </a:r>
            <a:r>
              <a:rPr lang="en-US" sz="1000" dirty="0" err="1"/>
              <a:t>emprego</a:t>
            </a:r>
            <a:r>
              <a:rPr lang="en-US" sz="1000" dirty="0"/>
              <a:t>, </a:t>
            </a:r>
            <a:r>
              <a:rPr lang="en-US" sz="1000" dirty="0" err="1"/>
              <a:t>renda</a:t>
            </a:r>
            <a:r>
              <a:rPr lang="en-US" sz="1000" dirty="0"/>
              <a:t>, comida.</a:t>
            </a:r>
          </a:p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Fonte: https://</a:t>
            </a:r>
            <a:r>
              <a:rPr lang="en-US" sz="1000" dirty="0" err="1"/>
              <a:t>lunetas.com.br</a:t>
            </a:r>
            <a:r>
              <a:rPr lang="en-US" sz="1000" dirty="0"/>
              <a:t>/</a:t>
            </a:r>
            <a:r>
              <a:rPr lang="en-US" sz="1000" dirty="0" err="1"/>
              <a:t>criancas-fome-pandemia</a:t>
            </a:r>
            <a:r>
              <a:rPr lang="en-US" sz="1000" dirty="0"/>
              <a:t>/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C9ADB-F909-6E44-82AE-E3D9BAD95F2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4402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/>
              <a:t>Fonte da </a:t>
            </a:r>
            <a:r>
              <a:rPr lang="en-US" sz="900" dirty="0" err="1"/>
              <a:t>Imagem</a:t>
            </a:r>
            <a:r>
              <a:rPr lang="en-US" sz="900" dirty="0"/>
              <a:t>: Canva (</a:t>
            </a:r>
            <a:r>
              <a:rPr lang="en-US" sz="900" dirty="0" err="1"/>
              <a:t>assinatura</a:t>
            </a:r>
            <a:r>
              <a:rPr lang="en-US" sz="900" dirty="0"/>
              <a:t> para </a:t>
            </a:r>
            <a:r>
              <a:rPr lang="en-US" sz="900" dirty="0" err="1"/>
              <a:t>professores</a:t>
            </a:r>
            <a:r>
              <a:rPr lang="en-US" sz="900" dirty="0"/>
              <a:t>) </a:t>
            </a:r>
          </a:p>
          <a:p>
            <a:pPr algn="just"/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C9ADB-F909-6E44-82AE-E3D9BAD95F22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39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247255" y="-49480"/>
            <a:ext cx="9386888" cy="5769832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251970" y="988736"/>
            <a:ext cx="6636259" cy="3731611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9428" y="1729587"/>
            <a:ext cx="6509936" cy="1457274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050" spc="-113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9428" y="3255222"/>
            <a:ext cx="6505070" cy="1102156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35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66700"/>
            <a:ext cx="2743200" cy="26670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5189220"/>
            <a:ext cx="7941564" cy="266700"/>
          </a:xfrm>
        </p:spPr>
        <p:txBody>
          <a:bodyPr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66700"/>
            <a:ext cx="685800" cy="266700"/>
          </a:xfrm>
        </p:spPr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79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313135" y="0"/>
            <a:ext cx="9438086" cy="5711032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958271"/>
            <a:ext cx="2625897" cy="204703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2488" y="662266"/>
            <a:ext cx="4706276" cy="438090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6680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9438086" cy="5711032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5789211" y="1416324"/>
            <a:ext cx="2755857" cy="2892018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55578" y="1958271"/>
            <a:ext cx="2625896" cy="2047035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2060" y="665370"/>
            <a:ext cx="4701467" cy="438108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66700"/>
            <a:ext cx="2743200" cy="266700"/>
          </a:xfrm>
        </p:spPr>
        <p:txBody>
          <a:bodyPr/>
          <a:lstStyle/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5189220"/>
            <a:ext cx="7941564" cy="26670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66700"/>
            <a:ext cx="685800" cy="266700"/>
          </a:xfrm>
        </p:spPr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28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313135" y="0"/>
            <a:ext cx="9438086" cy="5711032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958271"/>
            <a:ext cx="2624234" cy="2047035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8836" y="669322"/>
            <a:ext cx="4711405" cy="4373852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295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247255" y="-49480"/>
            <a:ext cx="9386888" cy="5769832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2444659" y="988736"/>
            <a:ext cx="4249609" cy="3731611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162" y="1728942"/>
            <a:ext cx="4117668" cy="1407825"/>
          </a:xfrm>
        </p:spPr>
        <p:txBody>
          <a:bodyPr bIns="0" anchor="b">
            <a:normAutofit/>
          </a:bodyPr>
          <a:lstStyle>
            <a:lvl1pPr algn="ctr">
              <a:defRPr sz="33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162" y="3205709"/>
            <a:ext cx="4117667" cy="1153142"/>
          </a:xfrm>
        </p:spPr>
        <p:txBody>
          <a:bodyPr tIns="0"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3504" y="266700"/>
            <a:ext cx="2743200" cy="266700"/>
          </a:xfrm>
        </p:spPr>
        <p:txBody>
          <a:bodyPr/>
          <a:lstStyle/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504" y="5189220"/>
            <a:ext cx="7941564" cy="266700"/>
          </a:xfrm>
        </p:spPr>
        <p:txBody>
          <a:bodyPr/>
          <a:lstStyle>
            <a:lvl1pPr algn="ctr">
              <a:defRPr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2410" y="266700"/>
            <a:ext cx="685800" cy="266700"/>
          </a:xfrm>
        </p:spPr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193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313135" y="0"/>
            <a:ext cx="9438086" cy="5711032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949724"/>
            <a:ext cx="2625621" cy="205838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0659" y="669323"/>
            <a:ext cx="4702193" cy="198554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38835" y="3060135"/>
            <a:ext cx="4704017" cy="198632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66700"/>
            <a:ext cx="2743200" cy="266700"/>
          </a:xfrm>
        </p:spPr>
        <p:txBody>
          <a:bodyPr/>
          <a:lstStyle/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4" y="5189220"/>
            <a:ext cx="7941564" cy="2667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2410" y="266700"/>
            <a:ext cx="685800" cy="266700"/>
          </a:xfrm>
        </p:spPr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837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313135" y="0"/>
            <a:ext cx="9438086" cy="5711032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1" y="1969930"/>
            <a:ext cx="2625621" cy="2050414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3853" y="669321"/>
            <a:ext cx="4698816" cy="5715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43979" y="1240821"/>
            <a:ext cx="4698263" cy="141404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38989" y="3054906"/>
            <a:ext cx="4698311" cy="5715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38835" y="3626406"/>
            <a:ext cx="4699191" cy="14200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3504" y="266700"/>
            <a:ext cx="2743200" cy="266700"/>
          </a:xfrm>
        </p:spPr>
        <p:txBody>
          <a:bodyPr/>
          <a:lstStyle/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3504" y="5189220"/>
            <a:ext cx="7941564" cy="266700"/>
          </a:xfrm>
        </p:spPr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52410" y="266700"/>
            <a:ext cx="685800" cy="266700"/>
          </a:xfrm>
        </p:spPr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53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13135" y="0"/>
            <a:ext cx="9438086" cy="5711032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958271"/>
            <a:ext cx="2625897" cy="2047035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936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3504" y="266700"/>
            <a:ext cx="2743200" cy="266700"/>
          </a:xfrm>
        </p:spPr>
        <p:txBody>
          <a:bodyPr/>
          <a:lstStyle/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3504" y="5189220"/>
            <a:ext cx="7941564" cy="266700"/>
          </a:xfr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52410" y="266700"/>
            <a:ext cx="685800" cy="266700"/>
          </a:xfrm>
        </p:spPr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06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313135" y="0"/>
            <a:ext cx="9438086" cy="5711032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4" y="1960022"/>
            <a:ext cx="2625898" cy="1019415"/>
          </a:xfrm>
        </p:spPr>
        <p:txBody>
          <a:bodyPr bIns="0" anchor="b">
            <a:noAutofit/>
          </a:bodyPr>
          <a:lstStyle>
            <a:lvl1pPr algn="ctr">
              <a:defRPr sz="24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488" y="669008"/>
            <a:ext cx="4706276" cy="437495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474" y="2983488"/>
            <a:ext cx="2625898" cy="1017637"/>
          </a:xfrm>
        </p:spPr>
        <p:txBody>
          <a:bodyPr/>
          <a:lstStyle>
            <a:lvl1pPr marL="0" indent="0" algn="ctr">
              <a:buNone/>
              <a:defRPr sz="12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6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247255" y="-49480"/>
            <a:ext cx="9386888" cy="5769832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604002" y="1415276"/>
            <a:ext cx="4456155" cy="2892018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7632" y="0"/>
            <a:ext cx="3486368" cy="5715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82" y="1966879"/>
            <a:ext cx="4332485" cy="981693"/>
          </a:xfrm>
        </p:spPr>
        <p:txBody>
          <a:bodyPr bIns="0" anchor="b">
            <a:normAutofit/>
          </a:bodyPr>
          <a:lstStyle>
            <a:lvl1pPr>
              <a:defRPr sz="2700">
                <a:solidFill>
                  <a:srgbClr val="FFFE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082" y="2954177"/>
            <a:ext cx="4332485" cy="106183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3504" y="266700"/>
            <a:ext cx="2743200" cy="266700"/>
          </a:xfrm>
        </p:spPr>
        <p:txBody>
          <a:bodyPr/>
          <a:lstStyle/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3505" y="5189220"/>
            <a:ext cx="4456652" cy="2667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71283" y="266700"/>
            <a:ext cx="685800" cy="266700"/>
          </a:xfrm>
        </p:spPr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677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371" y="1965326"/>
            <a:ext cx="2624000" cy="2047071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6237" y="662266"/>
            <a:ext cx="4462527" cy="4380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3504" y="266700"/>
            <a:ext cx="27432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09CC3-FFB7-44EE-8DAD-C5A61F41C6D9}" type="datetimeFigureOut">
              <a:rPr lang="pt-BR" smtClean="0"/>
              <a:t>22/06/2021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3504" y="5189220"/>
            <a:ext cx="7941564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266700"/>
            <a:ext cx="6858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65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0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35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05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enSmN3WThs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sp.edu.br/images/reitoria/Nucleos/Napne/GuiaMateriaisAcessiveis_Napne2020_v1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DvtpCUkYvA?feature=oembed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1A9185-A7D5-460B-98BC-0BF2EBD3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9481"/>
            <a:ext cx="9386886" cy="5769831"/>
            <a:chOff x="-329674" y="-51881"/>
            <a:chExt cx="12515851" cy="692379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AFC1764-6516-4F77-BF30-B8ADB3C9F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CAFF9F9-F806-47EC-BCAC-9921E719F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09D92491-36BD-4861-BA54-DD88E6089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3740E15-AB86-4E5C-A137-07E0DDC03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E097852-1F54-4EF0-A1BE-561272FCD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C2DF1F9-21CC-430E-84C8-356C73C6F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7F11B45B-3EDE-4B6A-903B-0AE6E9DD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7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77FDDC5-477E-420D-B98F-42ABA2477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A92C0474-B573-45C5-84C5-194CE1715F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FBC62F8-64D0-4025-99AE-A04E291D9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6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7632F945-80B5-4575-A538-29495BF8F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5562CC17-43D4-4E57-AE08-83952EE59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E1D78CFE-04CA-4101-AFCF-196940B2D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41F2A149-A64E-4690-B049-18C156A8E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D9313C72-D62D-4416-A6AE-7EB7D6B54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7B03BEA-76E5-4ECB-B9BB-D89D27509E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6AF6BECE-416D-4C3A-AD6F-68B08F3CA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B9197E2A-A098-480D-A2A6-3F3B889ED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4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5A493EDB-6C9E-483F-86A6-0F473E590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" name="Título 4">
            <a:extLst>
              <a:ext uri="{FF2B5EF4-FFF2-40B4-BE49-F238E27FC236}">
                <a16:creationId xmlns:a16="http://schemas.microsoft.com/office/drawing/2014/main" id="{D015B843-EDFA-AC48-9D50-E25A989518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8030" y="1052836"/>
            <a:ext cx="6185392" cy="2595896"/>
          </a:xfrm>
        </p:spPr>
        <p:txBody>
          <a:bodyPr>
            <a:normAutofit fontScale="90000"/>
          </a:bodyPr>
          <a:lstStyle/>
          <a:p>
            <a:pPr algn="l"/>
            <a:r>
              <a:rPr lang="pt-BR" sz="5700" dirty="0">
                <a:solidFill>
                  <a:schemeClr val="accent1"/>
                </a:solidFill>
              </a:rPr>
              <a:t>Práticas pedagógicas inclusivas no contexto da pandemia Covid-19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50B87DFC-B5EF-C14B-8AD5-5F1F59BDB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8030" y="3800360"/>
            <a:ext cx="6225152" cy="1023475"/>
          </a:xfrm>
        </p:spPr>
        <p:txBody>
          <a:bodyPr>
            <a:normAutofit/>
          </a:bodyPr>
          <a:lstStyle/>
          <a:p>
            <a:pPr algn="r"/>
            <a:r>
              <a:rPr lang="pt-BR" sz="1900" dirty="0">
                <a:solidFill>
                  <a:schemeClr val="tx1"/>
                </a:solidFill>
              </a:rPr>
              <a:t>Profa. Dra. Mary Grace Pereira Andrioli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117689" y="2730495"/>
            <a:ext cx="225581" cy="21607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367DCA14-8B60-784F-A4C0-E8A499852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46"/>
          <a:stretch/>
        </p:blipFill>
        <p:spPr>
          <a:xfrm>
            <a:off x="-6303" y="5330538"/>
            <a:ext cx="9144000" cy="388863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14CC0254-AE10-194D-B699-C9D3C00CFF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845"/>
          <a:stretch/>
        </p:blipFill>
        <p:spPr>
          <a:xfrm>
            <a:off x="6302" y="-32228"/>
            <a:ext cx="9194557" cy="80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59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jovem, no interior, mulher&#10;&#10;Descrição gerada automaticamente">
            <a:extLst>
              <a:ext uri="{FF2B5EF4-FFF2-40B4-BE49-F238E27FC236}">
                <a16:creationId xmlns:a16="http://schemas.microsoft.com/office/drawing/2014/main" id="{0C2B2E43-7A7F-2343-97D6-E313CE99A8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r="11631"/>
          <a:stretch/>
        </p:blipFill>
        <p:spPr>
          <a:xfrm>
            <a:off x="-1" y="10"/>
            <a:ext cx="9121381" cy="571499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6" name="Título 1">
            <a:extLst>
              <a:ext uri="{FF2B5EF4-FFF2-40B4-BE49-F238E27FC236}">
                <a16:creationId xmlns:a16="http://schemas.microsoft.com/office/drawing/2014/main" id="{CBB46044-9243-6942-9D21-C4132AF5C88B}"/>
              </a:ext>
            </a:extLst>
          </p:cNvPr>
          <p:cNvSpPr txBox="1">
            <a:spLocks/>
          </p:cNvSpPr>
          <p:nvPr/>
        </p:nvSpPr>
        <p:spPr>
          <a:xfrm>
            <a:off x="4945858" y="850131"/>
            <a:ext cx="3987403" cy="4163723"/>
          </a:xfrm>
          <a:prstGeom prst="rect">
            <a:avLst/>
          </a:prstGeom>
        </p:spPr>
        <p:txBody>
          <a:bodyPr vert="horz" lIns="228600" tIns="228600" rIns="228600" bIns="228600" rtlCol="0" anchor="ctr">
            <a:no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0" i="0" kern="1200" cap="none" spc="-113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150000"/>
              </a:lnSpc>
            </a:pPr>
            <a:r>
              <a:rPr lang="en-US" b="1" spc="-150" dirty="0">
                <a:solidFill>
                  <a:schemeClr val="bg1"/>
                </a:solidFill>
              </a:rPr>
              <a:t>A </a:t>
            </a:r>
            <a:r>
              <a:rPr lang="en-US" b="1" spc="-150" dirty="0" err="1">
                <a:solidFill>
                  <a:schemeClr val="bg1"/>
                </a:solidFill>
              </a:rPr>
              <a:t>escola</a:t>
            </a:r>
            <a:r>
              <a:rPr lang="en-US" b="1" spc="-150" dirty="0">
                <a:solidFill>
                  <a:schemeClr val="bg1"/>
                </a:solidFill>
              </a:rPr>
              <a:t> </a:t>
            </a:r>
            <a:r>
              <a:rPr lang="en-US" b="1" spc="-150" dirty="0" err="1">
                <a:solidFill>
                  <a:schemeClr val="bg1"/>
                </a:solidFill>
              </a:rPr>
              <a:t>é</a:t>
            </a:r>
            <a:r>
              <a:rPr lang="en-US" b="1" spc="-150" dirty="0">
                <a:solidFill>
                  <a:schemeClr val="bg1"/>
                </a:solidFill>
              </a:rPr>
              <a:t> um </a:t>
            </a:r>
            <a:r>
              <a:rPr lang="en-US" b="1" spc="-150" dirty="0" err="1">
                <a:solidFill>
                  <a:schemeClr val="bg1"/>
                </a:solidFill>
              </a:rPr>
              <a:t>espaço</a:t>
            </a:r>
            <a:r>
              <a:rPr lang="en-US" b="1" spc="-150" dirty="0">
                <a:solidFill>
                  <a:schemeClr val="bg1"/>
                </a:solidFill>
              </a:rPr>
              <a:t> </a:t>
            </a:r>
            <a:r>
              <a:rPr lang="en-US" b="1" spc="-150" dirty="0" err="1">
                <a:solidFill>
                  <a:schemeClr val="bg1"/>
                </a:solidFill>
              </a:rPr>
              <a:t>privilegiado</a:t>
            </a:r>
            <a:r>
              <a:rPr lang="en-US" b="1" spc="-150" dirty="0">
                <a:solidFill>
                  <a:schemeClr val="bg1"/>
                </a:solidFill>
              </a:rPr>
              <a:t>, </a:t>
            </a:r>
            <a:r>
              <a:rPr lang="en-US" b="1" spc="-150" dirty="0" err="1">
                <a:solidFill>
                  <a:schemeClr val="bg1"/>
                </a:solidFill>
              </a:rPr>
              <a:t>criativo</a:t>
            </a:r>
            <a:r>
              <a:rPr lang="en-US" b="1" spc="-150" dirty="0">
                <a:solidFill>
                  <a:schemeClr val="bg1"/>
                </a:solidFill>
              </a:rPr>
              <a:t> e </a:t>
            </a:r>
            <a:r>
              <a:rPr lang="en-US" b="1" spc="-150" dirty="0" err="1">
                <a:solidFill>
                  <a:schemeClr val="bg1"/>
                </a:solidFill>
              </a:rPr>
              <a:t>importante</a:t>
            </a:r>
            <a:r>
              <a:rPr lang="en-US" b="1" spc="-150" dirty="0">
                <a:solidFill>
                  <a:schemeClr val="bg1"/>
                </a:solidFill>
              </a:rPr>
              <a:t> para </a:t>
            </a:r>
            <a:r>
              <a:rPr lang="en-US" b="1" spc="-150" dirty="0" err="1">
                <a:solidFill>
                  <a:schemeClr val="bg1"/>
                </a:solidFill>
              </a:rPr>
              <a:t>promover</a:t>
            </a:r>
            <a:r>
              <a:rPr lang="en-US" b="1" spc="-150" dirty="0">
                <a:solidFill>
                  <a:schemeClr val="bg1"/>
                </a:solidFill>
              </a:rPr>
              <a:t> as </a:t>
            </a:r>
            <a:r>
              <a:rPr lang="en-US" sz="3500" b="1" spc="-150" dirty="0" err="1">
                <a:solidFill>
                  <a:schemeClr val="bg1"/>
                </a:solidFill>
              </a:rPr>
              <a:t>interações</a:t>
            </a:r>
            <a:r>
              <a:rPr lang="en-US" sz="3500" b="1" spc="-150" dirty="0">
                <a:solidFill>
                  <a:schemeClr val="bg1"/>
                </a:solidFill>
              </a:rPr>
              <a:t> </a:t>
            </a:r>
            <a:r>
              <a:rPr lang="en-US" sz="3500" b="1" spc="-150" dirty="0" err="1">
                <a:solidFill>
                  <a:schemeClr val="bg1"/>
                </a:solidFill>
              </a:rPr>
              <a:t>sociais</a:t>
            </a:r>
            <a:r>
              <a:rPr lang="en-US" sz="3500" b="1" spc="-15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282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366C2C79-2D00-724C-92C5-29E81E7DC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r="11049"/>
          <a:stretch/>
        </p:blipFill>
        <p:spPr>
          <a:xfrm>
            <a:off x="0" y="-224287"/>
            <a:ext cx="9121380" cy="63317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27D013-91F2-4965-B38E-247BB7DEF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BEBDCF3-5071-4ECE-BF3C-223C7A9A0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524B84A-BEB9-44DD-A582-DD7F38570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F261CBD-A93E-4EEE-8B50-C17F364779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10A108-E17C-4DCF-9C1A-DE4CBB4A0A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C897D38-EAD4-4CF8-B75A-34415F0E2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EC7A3C5-0978-4C9F-AD47-57CDE1D27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1752DF1E-E0DB-4264-893D-15BD90B19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45359FB8-E648-4A60-9B0C-674D76EC4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A43C9C90-3735-439A-9B05-471570462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3D333B98-AFDD-45EF-9EB6-8CF1A7D4E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10E04A0E-9450-4B9D-B40E-50E3A44AD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FD5671B8-4962-4E10-8622-3D65D920A3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7CD1025-0584-432B-91FB-56EC2A34E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0D7F0937-1B34-4BBF-91E2-ACD08205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2F51F0BC-B7F1-496D-A49E-B8F7BC408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390BBDD1-4D3C-4038-AB05-DC78187BD4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20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199B21B-BD24-415C-AFA4-C36E8B2F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69F0B1A-69AA-4251-8458-911C11B1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6452F5D-C474-4AC3-8831-4974C927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F7302DE9-1403-4952-A47F-9163E6EC7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FC50F3DD-CAA3-436C-A0C6-20C9C47564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20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90818050-9DD3-2240-A823-048374805575}"/>
              </a:ext>
            </a:extLst>
          </p:cNvPr>
          <p:cNvSpPr txBox="1"/>
          <p:nvPr/>
        </p:nvSpPr>
        <p:spPr>
          <a:xfrm>
            <a:off x="544668" y="57891"/>
            <a:ext cx="371300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Interações: professor e estudantes</a:t>
            </a:r>
          </a:p>
          <a:p>
            <a:endParaRPr lang="pt-BR" sz="3000" b="1" dirty="0">
              <a:solidFill>
                <a:schemeClr val="bg1"/>
              </a:solidFill>
            </a:endParaRPr>
          </a:p>
          <a:p>
            <a:r>
              <a:rPr lang="pt-BR" sz="3000" b="1" dirty="0">
                <a:solidFill>
                  <a:schemeClr val="bg1"/>
                </a:solidFill>
              </a:rPr>
              <a:t>Comunidade e estudantes</a:t>
            </a:r>
          </a:p>
          <a:p>
            <a:endParaRPr lang="pt-BR" sz="3000" b="1" dirty="0">
              <a:solidFill>
                <a:schemeClr val="bg1"/>
              </a:solidFill>
            </a:endParaRPr>
          </a:p>
          <a:p>
            <a:r>
              <a:rPr lang="pt-BR" sz="3000" b="1" dirty="0">
                <a:solidFill>
                  <a:schemeClr val="bg1"/>
                </a:solidFill>
              </a:rPr>
              <a:t>Famílias</a:t>
            </a:r>
          </a:p>
          <a:p>
            <a:endParaRPr lang="pt-BR" sz="3000" b="1" dirty="0">
              <a:solidFill>
                <a:schemeClr val="bg1"/>
              </a:solidFill>
            </a:endParaRPr>
          </a:p>
          <a:p>
            <a:r>
              <a:rPr lang="pt-BR" sz="3000" b="1" dirty="0">
                <a:solidFill>
                  <a:schemeClr val="bg1"/>
                </a:solidFill>
              </a:rPr>
              <a:t>Entre estudantes e estudantes</a:t>
            </a:r>
          </a:p>
        </p:txBody>
      </p:sp>
    </p:spTree>
    <p:extLst>
      <p:ext uri="{BB962C8B-B14F-4D97-AF65-F5344CB8AC3E}">
        <p14:creationId xmlns:p14="http://schemas.microsoft.com/office/powerpoint/2010/main" val="238764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CE3177A7-50EC-E441-98FA-7FC6C39AA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362" y="850131"/>
            <a:ext cx="3092804" cy="3381217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 defTabSz="914400"/>
            <a:r>
              <a:rPr lang="en-US" sz="2500" b="1" spc="-150" dirty="0" err="1">
                <a:solidFill>
                  <a:schemeClr val="tx2"/>
                </a:solidFill>
              </a:rPr>
              <a:t>Mesma</a:t>
            </a:r>
            <a:r>
              <a:rPr lang="en-US" sz="2500" b="1" spc="-150" dirty="0">
                <a:solidFill>
                  <a:schemeClr val="tx2"/>
                </a:solidFill>
              </a:rPr>
              <a:t> </a:t>
            </a:r>
            <a:r>
              <a:rPr lang="en-US" sz="2500" b="1" spc="-150" dirty="0" err="1">
                <a:solidFill>
                  <a:schemeClr val="tx2"/>
                </a:solidFill>
              </a:rPr>
              <a:t>tempestade</a:t>
            </a:r>
            <a:br>
              <a:rPr lang="en-US" sz="2500" b="1" spc="-150" dirty="0">
                <a:solidFill>
                  <a:schemeClr val="tx2"/>
                </a:solidFill>
              </a:rPr>
            </a:br>
            <a:br>
              <a:rPr lang="en-US" sz="2500" b="1" spc="-150" dirty="0">
                <a:solidFill>
                  <a:schemeClr val="tx2"/>
                </a:solidFill>
              </a:rPr>
            </a:br>
            <a:r>
              <a:rPr lang="en-US" sz="2500" b="1" spc="-150" dirty="0" err="1">
                <a:solidFill>
                  <a:schemeClr val="tx2"/>
                </a:solidFill>
              </a:rPr>
              <a:t>Diferentes</a:t>
            </a:r>
            <a:r>
              <a:rPr lang="en-US" sz="2500" b="1" spc="-150" dirty="0">
                <a:solidFill>
                  <a:schemeClr val="tx2"/>
                </a:solidFill>
              </a:rPr>
              <a:t> </a:t>
            </a:r>
            <a:r>
              <a:rPr lang="en-US" sz="2500" b="1" spc="-150" dirty="0" err="1">
                <a:solidFill>
                  <a:schemeClr val="tx2"/>
                </a:solidFill>
              </a:rPr>
              <a:t>condições</a:t>
            </a:r>
            <a:r>
              <a:rPr lang="en-US" sz="2500" b="1" spc="-150" dirty="0">
                <a:solidFill>
                  <a:schemeClr val="tx2"/>
                </a:solidFill>
              </a:rPr>
              <a:t> para </a:t>
            </a:r>
            <a:r>
              <a:rPr lang="en-US" sz="2500" b="1" spc="-150" dirty="0" err="1">
                <a:solidFill>
                  <a:schemeClr val="tx2"/>
                </a:solidFill>
              </a:rPr>
              <a:t>superá</a:t>
            </a:r>
            <a:r>
              <a:rPr lang="en-US" sz="2500" b="1" spc="-150" dirty="0">
                <a:solidFill>
                  <a:schemeClr val="tx2"/>
                </a:solidFill>
              </a:rPr>
              <a:t>-la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790" y="662939"/>
            <a:ext cx="4477978" cy="4374039"/>
          </a:xfrm>
          <a:prstGeom prst="rect">
            <a:avLst/>
          </a:prstGeom>
          <a:solidFill>
            <a:schemeClr val="bg1"/>
          </a:solidFill>
          <a:ln w="19050">
            <a:solidFill>
              <a:srgbClr val="A7814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água, pedaço, neve, onda&#10;&#10;Descrição gerada automaticamente">
            <a:extLst>
              <a:ext uri="{FF2B5EF4-FFF2-40B4-BE49-F238E27FC236}">
                <a16:creationId xmlns:a16="http://schemas.microsoft.com/office/drawing/2014/main" id="{3A95DA91-BC38-A34F-92CF-9B48F539F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15968" b="-1"/>
          <a:stretch/>
        </p:blipFill>
        <p:spPr>
          <a:xfrm>
            <a:off x="729086" y="800178"/>
            <a:ext cx="4231386" cy="4099560"/>
          </a:xfrm>
          <a:prstGeom prst="rect">
            <a:avLst/>
          </a:prstGeom>
          <a:ln w="12700">
            <a:noFill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DC43F78-C3A1-A743-9032-51F46F2CCED1}"/>
              </a:ext>
            </a:extLst>
          </p:cNvPr>
          <p:cNvSpPr/>
          <p:nvPr/>
        </p:nvSpPr>
        <p:spPr>
          <a:xfrm>
            <a:off x="5470362" y="1948656"/>
            <a:ext cx="3074706" cy="3065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rgbClr val="A78144"/>
              </a:buClr>
              <a:buSzPct val="110000"/>
            </a:pPr>
            <a:br>
              <a:rPr lang="en-US" sz="1100" dirty="0"/>
            </a:b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99148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05C197B-9DA4-4144-9ACF-C8A63E380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9481"/>
            <a:ext cx="9386886" cy="5769831"/>
            <a:chOff x="-329674" y="-51881"/>
            <a:chExt cx="12515851" cy="6923798"/>
          </a:xfrm>
        </p:grpSpPr>
        <p:sp>
          <p:nvSpPr>
            <p:cNvPr id="136" name="Freeform 5">
              <a:extLst>
                <a:ext uri="{FF2B5EF4-FFF2-40B4-BE49-F238E27FC236}">
                  <a16:creationId xmlns:a16="http://schemas.microsoft.com/office/drawing/2014/main" id="{12C85C5E-FBBF-4447-8558-B5C5E6DDF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7" name="Freeform 6">
              <a:extLst>
                <a:ext uri="{FF2B5EF4-FFF2-40B4-BE49-F238E27FC236}">
                  <a16:creationId xmlns:a16="http://schemas.microsoft.com/office/drawing/2014/main" id="{B8635E97-E4CC-4738-9DEB-AE63C8D7A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8" name="Freeform 7">
              <a:extLst>
                <a:ext uri="{FF2B5EF4-FFF2-40B4-BE49-F238E27FC236}">
                  <a16:creationId xmlns:a16="http://schemas.microsoft.com/office/drawing/2014/main" id="{0AAE46E8-D6BC-4A98-879A-0AFD8F6A4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8">
              <a:extLst>
                <a:ext uri="{FF2B5EF4-FFF2-40B4-BE49-F238E27FC236}">
                  <a16:creationId xmlns:a16="http://schemas.microsoft.com/office/drawing/2014/main" id="{C10A72EB-A452-4293-B377-47BABE721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9">
              <a:extLst>
                <a:ext uri="{FF2B5EF4-FFF2-40B4-BE49-F238E27FC236}">
                  <a16:creationId xmlns:a16="http://schemas.microsoft.com/office/drawing/2014/main" id="{A8101224-713E-4D28-B05A-CF0A56E59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10">
              <a:extLst>
                <a:ext uri="{FF2B5EF4-FFF2-40B4-BE49-F238E27FC236}">
                  <a16:creationId xmlns:a16="http://schemas.microsoft.com/office/drawing/2014/main" id="{BEA3F6E4-F1B7-4D2F-9652-3618CC720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11">
              <a:extLst>
                <a:ext uri="{FF2B5EF4-FFF2-40B4-BE49-F238E27FC236}">
                  <a16:creationId xmlns:a16="http://schemas.microsoft.com/office/drawing/2014/main" id="{8A6D6F82-752B-4ADD-A800-79D68A7296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2">
              <a:extLst>
                <a:ext uri="{FF2B5EF4-FFF2-40B4-BE49-F238E27FC236}">
                  <a16:creationId xmlns:a16="http://schemas.microsoft.com/office/drawing/2014/main" id="{5B004FB3-6426-4503-AE95-EB15676E0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3">
              <a:extLst>
                <a:ext uri="{FF2B5EF4-FFF2-40B4-BE49-F238E27FC236}">
                  <a16:creationId xmlns:a16="http://schemas.microsoft.com/office/drawing/2014/main" id="{38553780-C865-46B3-BB91-D5DBB1102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4">
              <a:extLst>
                <a:ext uri="{FF2B5EF4-FFF2-40B4-BE49-F238E27FC236}">
                  <a16:creationId xmlns:a16="http://schemas.microsoft.com/office/drawing/2014/main" id="{2B3050C8-3614-4E89-9F1C-C67BB9CE5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5">
              <a:extLst>
                <a:ext uri="{FF2B5EF4-FFF2-40B4-BE49-F238E27FC236}">
                  <a16:creationId xmlns:a16="http://schemas.microsoft.com/office/drawing/2014/main" id="{72DBE2DE-87C7-4AB1-950E-DFCDC38F1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6">
              <a:extLst>
                <a:ext uri="{FF2B5EF4-FFF2-40B4-BE49-F238E27FC236}">
                  <a16:creationId xmlns:a16="http://schemas.microsoft.com/office/drawing/2014/main" id="{9AF3BC82-2F28-4798-8985-293584EA6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7">
              <a:extLst>
                <a:ext uri="{FF2B5EF4-FFF2-40B4-BE49-F238E27FC236}">
                  <a16:creationId xmlns:a16="http://schemas.microsoft.com/office/drawing/2014/main" id="{6180167F-2314-4D1E-A0A9-2809001E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8">
              <a:extLst>
                <a:ext uri="{FF2B5EF4-FFF2-40B4-BE49-F238E27FC236}">
                  <a16:creationId xmlns:a16="http://schemas.microsoft.com/office/drawing/2014/main" id="{EFCBDF3C-AF82-4CF2-BF18-DD187C59F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9">
              <a:extLst>
                <a:ext uri="{FF2B5EF4-FFF2-40B4-BE49-F238E27FC236}">
                  <a16:creationId xmlns:a16="http://schemas.microsoft.com/office/drawing/2014/main" id="{57900165-1B44-4C5E-A251-41CB7195E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20">
              <a:extLst>
                <a:ext uri="{FF2B5EF4-FFF2-40B4-BE49-F238E27FC236}">
                  <a16:creationId xmlns:a16="http://schemas.microsoft.com/office/drawing/2014/main" id="{F2781377-E384-4B5A-9361-E72001D1A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21">
              <a:extLst>
                <a:ext uri="{FF2B5EF4-FFF2-40B4-BE49-F238E27FC236}">
                  <a16:creationId xmlns:a16="http://schemas.microsoft.com/office/drawing/2014/main" id="{C4D3DDE9-56C8-40A9-8971-128939F6B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2">
              <a:extLst>
                <a:ext uri="{FF2B5EF4-FFF2-40B4-BE49-F238E27FC236}">
                  <a16:creationId xmlns:a16="http://schemas.microsoft.com/office/drawing/2014/main" id="{F7481932-1601-4A58-843E-2FFF0FECF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3">
              <a:extLst>
                <a:ext uri="{FF2B5EF4-FFF2-40B4-BE49-F238E27FC236}">
                  <a16:creationId xmlns:a16="http://schemas.microsoft.com/office/drawing/2014/main" id="{2060039F-5F83-44FD-9BA2-92F3D6281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0388DF2-4BFA-41B2-B9DA-DA4786489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988735"/>
            <a:ext cx="6636259" cy="3731611"/>
            <a:chOff x="1669293" y="1186483"/>
            <a:chExt cx="8848345" cy="4477933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2C5F070-03F5-4DB1-AEFB-CF61484DC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8" name="Isosceles Triangle 157">
              <a:extLst>
                <a:ext uri="{FF2B5EF4-FFF2-40B4-BE49-F238E27FC236}">
                  <a16:creationId xmlns:a16="http://schemas.microsoft.com/office/drawing/2014/main" id="{4C8523F4-682F-4D2B-95A0-D6400EC36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E08E735-8660-4B10-8380-EB1BB31FC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795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9481"/>
            <a:ext cx="9386886" cy="5769831"/>
            <a:chOff x="-329674" y="-51881"/>
            <a:chExt cx="12515851" cy="6923798"/>
          </a:xfrm>
        </p:grpSpPr>
        <p:sp>
          <p:nvSpPr>
            <p:cNvPr id="16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7" name="Título 6">
            <a:extLst>
              <a:ext uri="{FF2B5EF4-FFF2-40B4-BE49-F238E27FC236}">
                <a16:creationId xmlns:a16="http://schemas.microsoft.com/office/drawing/2014/main" id="{E4B9698B-F3F8-F44F-9140-50FBF5CF2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17" y="4333164"/>
            <a:ext cx="7607343" cy="970050"/>
          </a:xfrm>
        </p:spPr>
        <p:txBody>
          <a:bodyPr vert="horz" lIns="228600" tIns="228600" rIns="228600" bIns="0" rtlCol="0" anchor="ctr">
            <a:normAutofit fontScale="90000"/>
          </a:bodyPr>
          <a:lstStyle/>
          <a:p>
            <a:pPr defTabSz="914400">
              <a:lnSpc>
                <a:spcPct val="80000"/>
              </a:lnSpc>
            </a:pPr>
            <a:r>
              <a:rPr lang="en-US" sz="4400" b="1" spc="-150" dirty="0">
                <a:solidFill>
                  <a:schemeClr val="bg1"/>
                </a:solidFill>
              </a:rPr>
              <a:t>55,2% </a:t>
            </a:r>
            <a:r>
              <a:rPr lang="en-US" sz="3200" spc="-150" dirty="0">
                <a:solidFill>
                  <a:schemeClr val="bg1"/>
                </a:solidFill>
              </a:rPr>
              <a:t>dos </a:t>
            </a:r>
            <a:r>
              <a:rPr lang="en-US" sz="3200" spc="-150" dirty="0" err="1">
                <a:solidFill>
                  <a:schemeClr val="bg1"/>
                </a:solidFill>
              </a:rPr>
              <a:t>brasileiros</a:t>
            </a:r>
            <a:r>
              <a:rPr lang="en-US" sz="3200" spc="-150" dirty="0">
                <a:solidFill>
                  <a:schemeClr val="bg1"/>
                </a:solidFill>
              </a:rPr>
              <a:t>  com </a:t>
            </a:r>
            <a:r>
              <a:rPr lang="en-US" sz="3900" spc="-150" dirty="0" err="1">
                <a:solidFill>
                  <a:schemeClr val="bg1"/>
                </a:solidFill>
              </a:rPr>
              <a:t>insegurança</a:t>
            </a:r>
            <a:r>
              <a:rPr lang="en-US" sz="3900" spc="-150" dirty="0">
                <a:solidFill>
                  <a:schemeClr val="bg1"/>
                </a:solidFill>
              </a:rPr>
              <a:t> </a:t>
            </a:r>
            <a:r>
              <a:rPr lang="en-US" sz="3900" spc="-150" dirty="0" err="1">
                <a:solidFill>
                  <a:schemeClr val="bg1"/>
                </a:solidFill>
              </a:rPr>
              <a:t>alimentar</a:t>
            </a:r>
            <a:r>
              <a:rPr lang="en-US" sz="3900" spc="-150" dirty="0">
                <a:solidFill>
                  <a:schemeClr val="bg1"/>
                </a:solidFill>
              </a:rPr>
              <a:t> </a:t>
            </a:r>
            <a:r>
              <a:rPr lang="en-US" sz="3200" spc="-150" dirty="0" err="1">
                <a:solidFill>
                  <a:schemeClr val="bg1"/>
                </a:solidFill>
              </a:rPr>
              <a:t>em</a:t>
            </a:r>
            <a:r>
              <a:rPr lang="en-US" sz="3200" spc="-150" dirty="0">
                <a:solidFill>
                  <a:schemeClr val="bg1"/>
                </a:solidFill>
              </a:rPr>
              <a:t> 2021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C342B1D-D971-C74C-8979-483C067D9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3" r="23829" b="1"/>
          <a:stretch/>
        </p:blipFill>
        <p:spPr>
          <a:xfrm>
            <a:off x="20" y="10"/>
            <a:ext cx="4498207" cy="4215787"/>
          </a:xfrm>
          <a:custGeom>
            <a:avLst/>
            <a:gdLst/>
            <a:ahLst/>
            <a:cxnLst/>
            <a:rect l="l" t="t" r="r" b="b"/>
            <a:pathLst>
              <a:path w="5997636" h="5058957">
                <a:moveTo>
                  <a:pt x="0" y="0"/>
                </a:moveTo>
                <a:lnTo>
                  <a:pt x="5997636" y="0"/>
                </a:lnTo>
                <a:lnTo>
                  <a:pt x="5997636" y="5054177"/>
                </a:lnTo>
                <a:lnTo>
                  <a:pt x="5313331" y="5058872"/>
                </a:lnTo>
                <a:cubicBezTo>
                  <a:pt x="3800480" y="5061253"/>
                  <a:pt x="2093145" y="5014406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</p:spPr>
      </p:pic>
      <p:pic>
        <p:nvPicPr>
          <p:cNvPr id="4098" name="Picture 2" descr="Brasil de Fato - Os ricos ficaram mais ricos durante a pandemia de  covid-19. Mais especificamente, 42 bilionários do Brasil aumentaram suas  fortunas em US$ 34 bilhões entre março e junho, o">
            <a:extLst>
              <a:ext uri="{FF2B5EF4-FFF2-40B4-BE49-F238E27FC236}">
                <a16:creationId xmlns:a16="http://schemas.microsoft.com/office/drawing/2014/main" id="{3CC2D3B3-672E-A34D-8FE9-AD448EE9D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r="1" b="1"/>
          <a:stretch/>
        </p:blipFill>
        <p:spPr bwMode="auto">
          <a:xfrm>
            <a:off x="4632325" y="10"/>
            <a:ext cx="4511675" cy="4209730"/>
          </a:xfrm>
          <a:custGeom>
            <a:avLst/>
            <a:gdLst/>
            <a:ahLst/>
            <a:cxnLst/>
            <a:rect l="l" t="t" r="r" b="b"/>
            <a:pathLst>
              <a:path w="6015566" h="5051689">
                <a:moveTo>
                  <a:pt x="0" y="0"/>
                </a:moveTo>
                <a:lnTo>
                  <a:pt x="6015566" y="0"/>
                </a:lnTo>
                <a:lnTo>
                  <a:pt x="6015566" y="259692"/>
                </a:lnTo>
                <a:lnTo>
                  <a:pt x="6015566" y="3542069"/>
                </a:lnTo>
                <a:lnTo>
                  <a:pt x="6015566" y="3734194"/>
                </a:lnTo>
                <a:lnTo>
                  <a:pt x="6015566" y="4710012"/>
                </a:lnTo>
                <a:lnTo>
                  <a:pt x="5937369" y="4718295"/>
                </a:lnTo>
                <a:cubicBezTo>
                  <a:pt x="3963074" y="4916244"/>
                  <a:pt x="2060718" y="5009247"/>
                  <a:pt x="577163" y="5041852"/>
                </a:cubicBezTo>
                <a:lnTo>
                  <a:pt x="0" y="505168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DC43F78-C3A1-A743-9032-51F46F2CCED1}"/>
              </a:ext>
            </a:extLst>
          </p:cNvPr>
          <p:cNvSpPr/>
          <p:nvPr/>
        </p:nvSpPr>
        <p:spPr>
          <a:xfrm>
            <a:off x="5470362" y="1948656"/>
            <a:ext cx="3074706" cy="3065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rgbClr val="A78144"/>
              </a:buClr>
              <a:buSzPct val="110000"/>
              <a:buFont typeface="Wingdings" panose="05000000000000000000" pitchFamily="2" charset="2"/>
              <a:buChar char="§"/>
            </a:pPr>
            <a:br>
              <a:rPr lang="en-US" sz="1100" dirty="0"/>
            </a:br>
            <a:endParaRPr lang="en-US" sz="1100" dirty="0"/>
          </a:p>
        </p:txBody>
      </p:sp>
      <p:sp>
        <p:nvSpPr>
          <p:cNvPr id="9" name="AutoShape 4" descr="Fome e pandemia: mulher de pele negra está com um lenço branco na cabeça, vestido florido, em frente a uma porta de uma casa feita de tábuas, em uma favela">
            <a:extLst>
              <a:ext uri="{FF2B5EF4-FFF2-40B4-BE49-F238E27FC236}">
                <a16:creationId xmlns:a16="http://schemas.microsoft.com/office/drawing/2014/main" id="{59A16737-04CE-7B4A-8720-671A98DB19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705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8278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descr="PINK FLOYD @ Covid 2021">
            <a:hlinkClick r:id="" action="ppaction://media"/>
            <a:extLst>
              <a:ext uri="{FF2B5EF4-FFF2-40B4-BE49-F238E27FC236}">
                <a16:creationId xmlns:a16="http://schemas.microsoft.com/office/drawing/2014/main" id="{63A8D2BE-8D6E-DC4C-A6E8-A9E33A1F35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4841" y="0"/>
            <a:ext cx="7774317" cy="58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9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9C0AD34-689A-4954-B857-28A56A031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EF251E5-B061-410C-B249-58C685761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5820E53A-A780-41CF-9B04-52B707A56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9A337230-F2D4-4984-B33B-BD5732CA7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150374BA-0847-4D86-BDAD-B3616B48A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756B05EF-64B2-4E1A-BEE2-2C91CEE44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8EAC8528-3758-4668-AC4F-7A1ED80AA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9C60E31E-3A6D-4751-A2B9-6D6BBD3F4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BDA3DA6A-3268-4B0F-AEE7-DAA73B1F3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2998BF04-8D3F-4A2A-99F5-4CA4E8CE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0634B53A-D297-4948-A6D6-F6A97EA30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4E8DB691-0BA0-400D-800A-75BC37742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AFAFDDA3-AC41-4CF2-94B8-57BB1C5E5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4A15B2B0-A771-4DFA-9D23-CB066DAE79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6181A0C3-EE79-45C0-B2F7-3EFDF30C92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15E0117B-FD22-48B9-9C77-A8B559036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8E85FCEE-A313-4486-8C87-02810F693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1C675BF2-101E-485B-8567-6DAC3E2E5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FB45911A-8248-42F7-B3EB-A00DB5720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5BB462F8-D1E7-49F8-BC68-C084D693D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A42670A7-31BD-4399-A52B-58F7DC2CD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9A3D52C0-9637-4872-BE90-954269A9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3C8A97F0-11E5-4091-BFF3-12036C2E2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Imagem 3" descr="Mesa com computador e cadeira&#10;&#10;Descrição gerada automaticamente">
            <a:extLst>
              <a:ext uri="{FF2B5EF4-FFF2-40B4-BE49-F238E27FC236}">
                <a16:creationId xmlns:a16="http://schemas.microsoft.com/office/drawing/2014/main" id="{8422D968-E2AD-274C-841C-B034BD3D9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2"/>
          <a:stretch/>
        </p:blipFill>
        <p:spPr>
          <a:xfrm>
            <a:off x="20" y="189"/>
            <a:ext cx="9143751" cy="57150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D46847E-DF7B-4BE5-BA10-97AFF961C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5531" y="988735"/>
            <a:ext cx="6632697" cy="42118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27E50E2-800F-4574-8926-D1DB68914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1969" y="1480777"/>
            <a:ext cx="6634251" cy="294701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4B77F45-9B69-B148-A8DA-1DF83E6A4F8E}"/>
              </a:ext>
            </a:extLst>
          </p:cNvPr>
          <p:cNvSpPr/>
          <p:nvPr/>
        </p:nvSpPr>
        <p:spPr>
          <a:xfrm>
            <a:off x="1435354" y="1639018"/>
            <a:ext cx="6299307" cy="265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b="1" dirty="0">
              <a:solidFill>
                <a:srgbClr val="FFFFFE"/>
              </a:solidFill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endParaRPr lang="en-US" b="1" dirty="0">
              <a:solidFill>
                <a:srgbClr val="FFFFFE"/>
              </a:solidFill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</a:pPr>
            <a:r>
              <a:rPr lang="en-US" sz="3000" b="1" dirty="0" err="1">
                <a:solidFill>
                  <a:srgbClr val="FFFFFE"/>
                </a:solidFill>
              </a:rPr>
              <a:t>Nem</a:t>
            </a:r>
            <a:r>
              <a:rPr lang="en-US" sz="3000" b="1" dirty="0">
                <a:solidFill>
                  <a:srgbClr val="FFFFFE"/>
                </a:solidFill>
              </a:rPr>
              <a:t> </a:t>
            </a:r>
            <a:r>
              <a:rPr lang="en-US" sz="3000" b="1" dirty="0" err="1">
                <a:solidFill>
                  <a:srgbClr val="FFFFFE"/>
                </a:solidFill>
              </a:rPr>
              <a:t>toda</a:t>
            </a:r>
            <a:r>
              <a:rPr lang="en-US" sz="3000" b="1" dirty="0">
                <a:solidFill>
                  <a:srgbClr val="FFFFFE"/>
                </a:solidFill>
              </a:rPr>
              <a:t> </a:t>
            </a:r>
            <a:r>
              <a:rPr lang="en-US" sz="3000" b="1" dirty="0" err="1">
                <a:solidFill>
                  <a:srgbClr val="FFFFFE"/>
                </a:solidFill>
              </a:rPr>
              <a:t>escola</a:t>
            </a:r>
            <a:r>
              <a:rPr lang="en-US" sz="3000" b="1" dirty="0">
                <a:solidFill>
                  <a:srgbClr val="FFFFFE"/>
                </a:solidFill>
              </a:rPr>
              <a:t> </a:t>
            </a:r>
            <a:r>
              <a:rPr lang="en-US" sz="3000" b="1" dirty="0" err="1">
                <a:solidFill>
                  <a:srgbClr val="FFFFFE"/>
                </a:solidFill>
              </a:rPr>
              <a:t>é</a:t>
            </a:r>
            <a:r>
              <a:rPr lang="en-US" sz="3000" b="1" dirty="0">
                <a:solidFill>
                  <a:srgbClr val="FFFFFE"/>
                </a:solidFill>
              </a:rPr>
              <a:t> </a:t>
            </a:r>
            <a:r>
              <a:rPr lang="en-US" sz="3000" b="1" dirty="0" err="1">
                <a:solidFill>
                  <a:srgbClr val="FFFFFE"/>
                </a:solidFill>
              </a:rPr>
              <a:t>transformadora</a:t>
            </a:r>
            <a:r>
              <a:rPr lang="en-US" sz="3000" b="1" dirty="0">
                <a:solidFill>
                  <a:srgbClr val="FFFFFE"/>
                </a:solidFill>
              </a:rPr>
              <a:t> e </a:t>
            </a:r>
            <a:r>
              <a:rPr lang="en-US" sz="3000" b="1" dirty="0" err="1">
                <a:solidFill>
                  <a:srgbClr val="FFFFFE"/>
                </a:solidFill>
              </a:rPr>
              <a:t>capaz</a:t>
            </a:r>
            <a:r>
              <a:rPr lang="en-US" sz="3000" b="1" dirty="0">
                <a:solidFill>
                  <a:srgbClr val="FFFFFE"/>
                </a:solidFill>
              </a:rPr>
              <a:t> de </a:t>
            </a:r>
            <a:r>
              <a:rPr lang="en-US" sz="3000" b="1" dirty="0" err="1">
                <a:solidFill>
                  <a:srgbClr val="FFFFFE"/>
                </a:solidFill>
              </a:rPr>
              <a:t>enfrentar</a:t>
            </a:r>
            <a:r>
              <a:rPr lang="en-US" sz="3000" b="1" dirty="0">
                <a:solidFill>
                  <a:srgbClr val="FFFFFE"/>
                </a:solidFill>
              </a:rPr>
              <a:t> </a:t>
            </a:r>
            <a:r>
              <a:rPr lang="en-US" sz="3000" b="1" dirty="0" err="1">
                <a:solidFill>
                  <a:srgbClr val="FFFFFE"/>
                </a:solidFill>
              </a:rPr>
              <a:t>uma</a:t>
            </a:r>
            <a:r>
              <a:rPr lang="en-US" sz="3000" b="1" dirty="0">
                <a:solidFill>
                  <a:srgbClr val="FFFFFE"/>
                </a:solidFill>
              </a:rPr>
              <a:t> </a:t>
            </a:r>
            <a:r>
              <a:rPr lang="en-US" sz="3000" b="1" dirty="0" err="1">
                <a:solidFill>
                  <a:srgbClr val="FFFFFE"/>
                </a:solidFill>
              </a:rPr>
              <a:t>sociedade</a:t>
            </a:r>
            <a:r>
              <a:rPr lang="en-US" sz="3000" b="1" dirty="0">
                <a:solidFill>
                  <a:srgbClr val="FFFFFE"/>
                </a:solidFill>
              </a:rPr>
              <a:t> </a:t>
            </a:r>
            <a:r>
              <a:rPr lang="en-US" sz="3000" b="1" dirty="0" err="1">
                <a:solidFill>
                  <a:srgbClr val="FFFFFE"/>
                </a:solidFill>
              </a:rPr>
              <a:t>excludente</a:t>
            </a:r>
            <a:r>
              <a:rPr lang="en-US" sz="3000" b="1" dirty="0">
                <a:solidFill>
                  <a:srgbClr val="FFFFFE"/>
                </a:solidFill>
              </a:rPr>
              <a:t> </a:t>
            </a:r>
            <a:r>
              <a:rPr lang="en-US" sz="3000" b="1" dirty="0" err="1">
                <a:solidFill>
                  <a:srgbClr val="FFFFFE"/>
                </a:solidFill>
              </a:rPr>
              <a:t>como</a:t>
            </a:r>
            <a:r>
              <a:rPr lang="en-US" sz="3000" b="1" dirty="0">
                <a:solidFill>
                  <a:srgbClr val="FFFFFE"/>
                </a:solidFill>
              </a:rPr>
              <a:t> a </a:t>
            </a:r>
            <a:r>
              <a:rPr lang="en-US" sz="3000" b="1" dirty="0" err="1">
                <a:solidFill>
                  <a:srgbClr val="FFFFFE"/>
                </a:solidFill>
              </a:rPr>
              <a:t>nossa</a:t>
            </a:r>
            <a:r>
              <a:rPr lang="en-US" sz="3000" b="1" dirty="0">
                <a:solidFill>
                  <a:srgbClr val="FFFFFE"/>
                </a:solidFill>
              </a:rPr>
              <a:t>.</a:t>
            </a:r>
            <a:endParaRPr lang="en-US" sz="3000" dirty="0">
              <a:solidFill>
                <a:srgbClr val="FFFFFE"/>
              </a:solidFill>
            </a:endParaRP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br>
              <a:rPr lang="en-US" dirty="0">
                <a:solidFill>
                  <a:srgbClr val="FFFFFE"/>
                </a:solidFill>
              </a:rPr>
            </a:br>
            <a:endParaRPr lang="en-US" dirty="0">
              <a:solidFill>
                <a:srgbClr val="FFFFFE"/>
              </a:solidFill>
            </a:endParaRPr>
          </a:p>
        </p:txBody>
      </p:sp>
      <p:sp>
        <p:nvSpPr>
          <p:cNvPr id="66" name="Isosceles Triangle 39">
            <a:extLst>
              <a:ext uri="{FF2B5EF4-FFF2-40B4-BE49-F238E27FC236}">
                <a16:creationId xmlns:a16="http://schemas.microsoft.com/office/drawing/2014/main" id="{7DC56226-648F-4399-93F6-94D24B604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19288" y="4427794"/>
            <a:ext cx="305424" cy="292552"/>
          </a:xfrm>
          <a:prstGeom prst="triangl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3D68E8-5899-7B4E-A023-6C012FB77EF1}"/>
              </a:ext>
            </a:extLst>
          </p:cNvPr>
          <p:cNvSpPr txBox="1"/>
          <p:nvPr/>
        </p:nvSpPr>
        <p:spPr>
          <a:xfrm>
            <a:off x="1331611" y="928394"/>
            <a:ext cx="6489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Que escola queremos de volta?</a:t>
            </a:r>
          </a:p>
        </p:txBody>
      </p:sp>
    </p:spTree>
    <p:extLst>
      <p:ext uri="{BB962C8B-B14F-4D97-AF65-F5344CB8AC3E}">
        <p14:creationId xmlns:p14="http://schemas.microsoft.com/office/powerpoint/2010/main" val="3503177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C34F640-698A-7248-AD07-02E456243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00" r="-1" b="-1"/>
          <a:stretch/>
        </p:blipFill>
        <p:spPr>
          <a:xfrm>
            <a:off x="20" y="10"/>
            <a:ext cx="9143980" cy="57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32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8DD8E1A-9945-4DBA-BC40-7A028BF32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FE1C52F1-9DDF-4839-9B8F-25F7F8D42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9" name="Freeform 6">
              <a:extLst>
                <a:ext uri="{FF2B5EF4-FFF2-40B4-BE49-F238E27FC236}">
                  <a16:creationId xmlns:a16="http://schemas.microsoft.com/office/drawing/2014/main" id="{DB25E450-AEBE-4B5B-9CD7-7DDA5128D0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0" name="Freeform 7">
              <a:extLst>
                <a:ext uri="{FF2B5EF4-FFF2-40B4-BE49-F238E27FC236}">
                  <a16:creationId xmlns:a16="http://schemas.microsoft.com/office/drawing/2014/main" id="{D57AF4B2-B19E-4839-9D9C-06AD5370C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1" name="Freeform 8">
              <a:extLst>
                <a:ext uri="{FF2B5EF4-FFF2-40B4-BE49-F238E27FC236}">
                  <a16:creationId xmlns:a16="http://schemas.microsoft.com/office/drawing/2014/main" id="{2949CEBF-F4A7-44B2-8A3B-22558718F7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2" name="Freeform 9">
              <a:extLst>
                <a:ext uri="{FF2B5EF4-FFF2-40B4-BE49-F238E27FC236}">
                  <a16:creationId xmlns:a16="http://schemas.microsoft.com/office/drawing/2014/main" id="{28EAA589-93ED-485D-96BB-B9B21EC96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10">
              <a:extLst>
                <a:ext uri="{FF2B5EF4-FFF2-40B4-BE49-F238E27FC236}">
                  <a16:creationId xmlns:a16="http://schemas.microsoft.com/office/drawing/2014/main" id="{4BB4F238-A1F2-45F6-9074-18C4A9F92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11">
              <a:extLst>
                <a:ext uri="{FF2B5EF4-FFF2-40B4-BE49-F238E27FC236}">
                  <a16:creationId xmlns:a16="http://schemas.microsoft.com/office/drawing/2014/main" id="{1C658EE5-B46E-48ED-822D-1C3F08ECA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12">
              <a:extLst>
                <a:ext uri="{FF2B5EF4-FFF2-40B4-BE49-F238E27FC236}">
                  <a16:creationId xmlns:a16="http://schemas.microsoft.com/office/drawing/2014/main" id="{82AA74BE-73A4-4ADC-B86C-833704C0C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13">
              <a:extLst>
                <a:ext uri="{FF2B5EF4-FFF2-40B4-BE49-F238E27FC236}">
                  <a16:creationId xmlns:a16="http://schemas.microsoft.com/office/drawing/2014/main" id="{2018BD4B-A593-4075-9FDB-4739C6D53D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4">
              <a:extLst>
                <a:ext uri="{FF2B5EF4-FFF2-40B4-BE49-F238E27FC236}">
                  <a16:creationId xmlns:a16="http://schemas.microsoft.com/office/drawing/2014/main" id="{0D16E44B-CE60-491F-B907-D02B0B1EE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5">
              <a:extLst>
                <a:ext uri="{FF2B5EF4-FFF2-40B4-BE49-F238E27FC236}">
                  <a16:creationId xmlns:a16="http://schemas.microsoft.com/office/drawing/2014/main" id="{2DFA7256-7E90-44B6-8E90-2111C1A1F6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6">
              <a:extLst>
                <a:ext uri="{FF2B5EF4-FFF2-40B4-BE49-F238E27FC236}">
                  <a16:creationId xmlns:a16="http://schemas.microsoft.com/office/drawing/2014/main" id="{CE31CD09-2348-4B3A-9C97-CEECA4ABC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7">
              <a:extLst>
                <a:ext uri="{FF2B5EF4-FFF2-40B4-BE49-F238E27FC236}">
                  <a16:creationId xmlns:a16="http://schemas.microsoft.com/office/drawing/2014/main" id="{4E5422EF-93F2-41A9-B30F-9EFE9241DE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8">
              <a:extLst>
                <a:ext uri="{FF2B5EF4-FFF2-40B4-BE49-F238E27FC236}">
                  <a16:creationId xmlns:a16="http://schemas.microsoft.com/office/drawing/2014/main" id="{7920E29F-BB48-485F-95FF-5C372339C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9">
              <a:extLst>
                <a:ext uri="{FF2B5EF4-FFF2-40B4-BE49-F238E27FC236}">
                  <a16:creationId xmlns:a16="http://schemas.microsoft.com/office/drawing/2014/main" id="{ACFDB0E0-ECEB-4EEB-925D-4BE22979C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20">
              <a:extLst>
                <a:ext uri="{FF2B5EF4-FFF2-40B4-BE49-F238E27FC236}">
                  <a16:creationId xmlns:a16="http://schemas.microsoft.com/office/drawing/2014/main" id="{30CE2542-FFC2-4E6A-9F84-265FE415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21">
              <a:extLst>
                <a:ext uri="{FF2B5EF4-FFF2-40B4-BE49-F238E27FC236}">
                  <a16:creationId xmlns:a16="http://schemas.microsoft.com/office/drawing/2014/main" id="{2864C497-B900-4D3E-895C-A2A823A3C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22">
              <a:extLst>
                <a:ext uri="{FF2B5EF4-FFF2-40B4-BE49-F238E27FC236}">
                  <a16:creationId xmlns:a16="http://schemas.microsoft.com/office/drawing/2014/main" id="{26441ED2-272A-4395-9966-F5B1C8D3F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23">
              <a:extLst>
                <a:ext uri="{FF2B5EF4-FFF2-40B4-BE49-F238E27FC236}">
                  <a16:creationId xmlns:a16="http://schemas.microsoft.com/office/drawing/2014/main" id="{701CA35D-3DE0-4BE9-96A9-31A6F24DB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7" name="Freeform 24">
              <a:extLst>
                <a:ext uri="{FF2B5EF4-FFF2-40B4-BE49-F238E27FC236}">
                  <a16:creationId xmlns:a16="http://schemas.microsoft.com/office/drawing/2014/main" id="{C9367E8C-A75F-4D57-8B79-1B3EEDFD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8" name="Freeform 25">
              <a:extLst>
                <a:ext uri="{FF2B5EF4-FFF2-40B4-BE49-F238E27FC236}">
                  <a16:creationId xmlns:a16="http://schemas.microsoft.com/office/drawing/2014/main" id="{0846F98D-8409-4D6C-B830-625CC19EB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35369DB-627C-41BD-9041-6426E8BF6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BA15987-DDC0-4CAB-AF5B-7D11E25D2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2" name="Isosceles Triangle 22">
              <a:extLst>
                <a:ext uri="{FF2B5EF4-FFF2-40B4-BE49-F238E27FC236}">
                  <a16:creationId xmlns:a16="http://schemas.microsoft.com/office/drawing/2014/main" id="{9B6DF8F2-BD4C-48F5-8CDC-95B311500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989FB2-D6DE-43D1-84D5-1C80F9901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65" name="Rectangle 164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168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1FC397FC-FAAF-3743-A4A6-AB6C85319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907" y="203147"/>
            <a:ext cx="3092804" cy="119443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 defTabSz="914400"/>
            <a:r>
              <a:rPr lang="en-US" sz="2500" spc="-150" dirty="0" err="1">
                <a:solidFill>
                  <a:schemeClr val="tx2"/>
                </a:solidFill>
              </a:rPr>
              <a:t>Precisamos</a:t>
            </a:r>
            <a:r>
              <a:rPr lang="en-US" sz="2500" spc="-150" dirty="0">
                <a:solidFill>
                  <a:schemeClr val="tx2"/>
                </a:solidFill>
              </a:rPr>
              <a:t> </a:t>
            </a:r>
            <a:r>
              <a:rPr lang="en-US" sz="2500" spc="-150" dirty="0" err="1">
                <a:solidFill>
                  <a:schemeClr val="tx2"/>
                </a:solidFill>
              </a:rPr>
              <a:t>buscar</a:t>
            </a:r>
            <a:r>
              <a:rPr lang="en-US" sz="2500" spc="-150" dirty="0">
                <a:solidFill>
                  <a:schemeClr val="tx2"/>
                </a:solidFill>
              </a:rPr>
              <a:t> o </a:t>
            </a:r>
            <a:r>
              <a:rPr lang="en-US" sz="2500" spc="-150" dirty="0" err="1">
                <a:solidFill>
                  <a:schemeClr val="tx2"/>
                </a:solidFill>
              </a:rPr>
              <a:t>nosso</a:t>
            </a:r>
            <a:r>
              <a:rPr lang="en-US" sz="2500" spc="-150" dirty="0">
                <a:solidFill>
                  <a:schemeClr val="tx2"/>
                </a:solidFill>
              </a:rPr>
              <a:t> </a:t>
            </a:r>
            <a:r>
              <a:rPr lang="en-US" sz="2500" spc="-150" dirty="0" err="1">
                <a:solidFill>
                  <a:schemeClr val="tx2"/>
                </a:solidFill>
              </a:rPr>
              <a:t>inédito-viável</a:t>
            </a:r>
            <a:endParaRPr lang="en-US" sz="2500" spc="-150" dirty="0">
              <a:solidFill>
                <a:schemeClr val="tx2"/>
              </a:solidFill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790" y="662939"/>
            <a:ext cx="4477978" cy="4374039"/>
          </a:xfrm>
          <a:prstGeom prst="rect">
            <a:avLst/>
          </a:prstGeom>
          <a:solidFill>
            <a:schemeClr val="bg1"/>
          </a:solidFill>
          <a:ln w="19050">
            <a:solidFill>
              <a:srgbClr val="ECFE0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Pedagogia do oprimido | Amazon.com.br">
            <a:extLst>
              <a:ext uri="{FF2B5EF4-FFF2-40B4-BE49-F238E27FC236}">
                <a16:creationId xmlns:a16="http://schemas.microsoft.com/office/drawing/2014/main" id="{0706427F-DCF9-684E-8541-408E4BE6D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7423" y="160734"/>
            <a:ext cx="3572766" cy="5372582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1FCAE32-53A4-C847-96DB-3E7C988CA3D5}"/>
              </a:ext>
            </a:extLst>
          </p:cNvPr>
          <p:cNvSpPr/>
          <p:nvPr/>
        </p:nvSpPr>
        <p:spPr>
          <a:xfrm>
            <a:off x="4404753" y="1948656"/>
            <a:ext cx="4619557" cy="3249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143000" indent="-228600" defTabSz="914400">
              <a:lnSpc>
                <a:spcPct val="110000"/>
              </a:lnSpc>
              <a:spcAft>
                <a:spcPts val="600"/>
              </a:spcAft>
              <a:buClr>
                <a:srgbClr val="ECFE05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000" dirty="0"/>
              <a:t>[…]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coisa</a:t>
            </a:r>
            <a:r>
              <a:rPr lang="en-US" sz="2000" dirty="0"/>
              <a:t> que era </a:t>
            </a:r>
            <a:r>
              <a:rPr lang="en-US" sz="2000" dirty="0" err="1"/>
              <a:t>inédita</a:t>
            </a:r>
            <a:r>
              <a:rPr lang="en-US" sz="2000" dirty="0"/>
              <a:t>, </a:t>
            </a:r>
            <a:r>
              <a:rPr lang="en-US" sz="2000" b="1" dirty="0" err="1"/>
              <a:t>ainda</a:t>
            </a:r>
            <a:r>
              <a:rPr lang="en-US" sz="2000" b="1" dirty="0"/>
              <a:t> </a:t>
            </a:r>
            <a:r>
              <a:rPr lang="en-US" sz="2000" b="1" dirty="0" err="1"/>
              <a:t>não</a:t>
            </a:r>
            <a:r>
              <a:rPr lang="en-US" sz="2000" b="1" dirty="0"/>
              <a:t> </a:t>
            </a:r>
            <a:r>
              <a:rPr lang="en-US" sz="2000" b="1" dirty="0" err="1"/>
              <a:t>claramente</a:t>
            </a:r>
            <a:r>
              <a:rPr lang="en-US" sz="2000" b="1" dirty="0"/>
              <a:t> </a:t>
            </a:r>
            <a:r>
              <a:rPr lang="en-US" sz="2000" b="1" dirty="0" err="1"/>
              <a:t>conhecida</a:t>
            </a:r>
            <a:r>
              <a:rPr lang="en-US" sz="2000" b="1" dirty="0"/>
              <a:t> e </a:t>
            </a:r>
            <a:r>
              <a:rPr lang="en-US" sz="2000" b="1" dirty="0" err="1"/>
              <a:t>vivida</a:t>
            </a:r>
            <a:r>
              <a:rPr lang="en-US" sz="2000" dirty="0"/>
              <a:t>, mas </a:t>
            </a:r>
            <a:r>
              <a:rPr lang="en-US" sz="2000" dirty="0" err="1"/>
              <a:t>quando</a:t>
            </a:r>
            <a:r>
              <a:rPr lang="en-US" sz="2000" dirty="0"/>
              <a:t> se </a:t>
            </a:r>
            <a:r>
              <a:rPr lang="en-US" sz="2000" dirty="0" err="1"/>
              <a:t>torna</a:t>
            </a:r>
            <a:r>
              <a:rPr lang="en-US" sz="2000" dirty="0"/>
              <a:t> um ‘</a:t>
            </a:r>
            <a:r>
              <a:rPr lang="en-US" sz="2000" dirty="0" err="1"/>
              <a:t>percebido</a:t>
            </a:r>
            <a:r>
              <a:rPr lang="en-US" sz="2000" dirty="0"/>
              <a:t> </a:t>
            </a:r>
            <a:r>
              <a:rPr lang="en-US" sz="2000" dirty="0" err="1"/>
              <a:t>destacado</a:t>
            </a:r>
            <a:r>
              <a:rPr lang="en-US" sz="2000" dirty="0"/>
              <a:t>’ </a:t>
            </a:r>
            <a:r>
              <a:rPr lang="en-US" sz="2000" b="1" dirty="0" err="1"/>
              <a:t>pelos</a:t>
            </a:r>
            <a:r>
              <a:rPr lang="en-US" sz="2000" b="1" dirty="0"/>
              <a:t> que </a:t>
            </a:r>
            <a:r>
              <a:rPr lang="en-US" sz="2000" b="1" dirty="0" err="1"/>
              <a:t>pensam</a:t>
            </a:r>
            <a:r>
              <a:rPr lang="en-US" sz="2000" b="1" dirty="0"/>
              <a:t> </a:t>
            </a:r>
            <a:r>
              <a:rPr lang="en-US" sz="2000" b="1" dirty="0" err="1"/>
              <a:t>utopicamente</a:t>
            </a:r>
            <a:r>
              <a:rPr lang="en-US" sz="2000" dirty="0"/>
              <a:t>, </a:t>
            </a:r>
            <a:r>
              <a:rPr lang="en-US" sz="2000" b="1" dirty="0"/>
              <a:t>o </a:t>
            </a:r>
            <a:r>
              <a:rPr lang="en-US" sz="2000" b="1" dirty="0" err="1"/>
              <a:t>problema</a:t>
            </a:r>
            <a:r>
              <a:rPr lang="en-US" sz="2000" b="1" dirty="0"/>
              <a:t> </a:t>
            </a:r>
            <a:r>
              <a:rPr lang="en-US" sz="2000" b="1" dirty="0" err="1"/>
              <a:t>não</a:t>
            </a:r>
            <a:r>
              <a:rPr lang="en-US" sz="2000" b="1" dirty="0"/>
              <a:t> </a:t>
            </a:r>
            <a:r>
              <a:rPr lang="en-US" sz="2000" b="1" dirty="0" err="1"/>
              <a:t>é</a:t>
            </a:r>
            <a:r>
              <a:rPr lang="en-US" sz="2000" b="1" dirty="0"/>
              <a:t> </a:t>
            </a:r>
            <a:r>
              <a:rPr lang="en-US" sz="2000" b="1" dirty="0" err="1"/>
              <a:t>mais</a:t>
            </a:r>
            <a:r>
              <a:rPr lang="en-US" sz="2000" b="1" dirty="0"/>
              <a:t> um </a:t>
            </a:r>
            <a:r>
              <a:rPr lang="en-US" sz="2000" b="1" dirty="0" err="1"/>
              <a:t>sonho</a:t>
            </a:r>
            <a:r>
              <a:rPr lang="en-US" sz="2000" b="1" dirty="0"/>
              <a:t>, </a:t>
            </a:r>
            <a:r>
              <a:rPr lang="en-US" sz="2000" b="1" dirty="0" err="1"/>
              <a:t>ele</a:t>
            </a:r>
            <a:r>
              <a:rPr lang="en-US" sz="2000" b="1" dirty="0"/>
              <a:t> </a:t>
            </a:r>
            <a:r>
              <a:rPr lang="en-US" sz="2000" b="1" dirty="0" err="1"/>
              <a:t>pode</a:t>
            </a:r>
            <a:r>
              <a:rPr lang="en-US" sz="2000" b="1" dirty="0"/>
              <a:t> se </a:t>
            </a:r>
            <a:r>
              <a:rPr lang="en-US" sz="2000" b="1" dirty="0" err="1"/>
              <a:t>tornar</a:t>
            </a:r>
            <a:r>
              <a:rPr lang="en-US" sz="2000" b="1" dirty="0"/>
              <a:t> </a:t>
            </a:r>
            <a:r>
              <a:rPr lang="en-US" sz="2000" b="1" dirty="0" err="1"/>
              <a:t>realidade</a:t>
            </a:r>
            <a:r>
              <a:rPr lang="en-US" sz="2000" b="1" dirty="0"/>
              <a:t> </a:t>
            </a:r>
          </a:p>
          <a:p>
            <a:pPr marL="1143000" indent="-228600" defTabSz="914400">
              <a:lnSpc>
                <a:spcPct val="110000"/>
              </a:lnSpc>
              <a:spcAft>
                <a:spcPts val="600"/>
              </a:spcAft>
              <a:buClr>
                <a:srgbClr val="ECFE05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000" dirty="0"/>
              <a:t>(FREIRE, 2014, p. 225) 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8328756-2437-5041-A395-057B52599363}"/>
              </a:ext>
            </a:extLst>
          </p:cNvPr>
          <p:cNvSpPr/>
          <p:nvPr/>
        </p:nvSpPr>
        <p:spPr>
          <a:xfrm>
            <a:off x="4045788" y="-232905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</a:rPr>
              <a:t>Outro aspecto que cabe destacar, na obra de Paulo Freire é o fato de ser propositivo e não apenas crítico.  Ele sempre nos provocou a pensar caminhos a partir das demandas sociais e de propostas</a:t>
            </a:r>
            <a:br>
              <a:rPr lang="pt-BR" dirty="0"/>
            </a:br>
            <a:br>
              <a:rPr lang="pt-BR" dirty="0"/>
            </a:b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187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D27A5B9-3A42-B046-9B94-F56682E4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662939"/>
            <a:ext cx="7866411" cy="99242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defTabSz="914400"/>
            <a:endParaRPr lang="en-US" sz="4000" spc="-150">
              <a:solidFill>
                <a:schemeClr val="tx2"/>
              </a:solidFill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772" y="1875234"/>
            <a:ext cx="3719489" cy="3065197"/>
          </a:xfrm>
          <a:prstGeom prst="rect">
            <a:avLst/>
          </a:prstGeom>
          <a:solidFill>
            <a:schemeClr val="bg1"/>
          </a:solidFill>
          <a:ln w="19050">
            <a:solidFill>
              <a:srgbClr val="FFFF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Pingente em formato de coração&#10;&#10;Descrição gerada automaticamente com confiança baixa">
            <a:extLst>
              <a:ext uri="{FF2B5EF4-FFF2-40B4-BE49-F238E27FC236}">
                <a16:creationId xmlns:a16="http://schemas.microsoft.com/office/drawing/2014/main" id="{35AE4CD2-B748-F246-A378-AA2B65FFC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7" r="12032" b="-2"/>
          <a:stretch/>
        </p:blipFill>
        <p:spPr>
          <a:xfrm>
            <a:off x="827442" y="2013372"/>
            <a:ext cx="3470148" cy="2788920"/>
          </a:xfrm>
          <a:prstGeom prst="rect">
            <a:avLst/>
          </a:prstGeom>
          <a:ln w="12700">
            <a:noFill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4B16DB1-565F-AA40-AA84-F660C95F73C7}"/>
              </a:ext>
            </a:extLst>
          </p:cNvPr>
          <p:cNvSpPr/>
          <p:nvPr/>
        </p:nvSpPr>
        <p:spPr>
          <a:xfrm>
            <a:off x="4785527" y="1857375"/>
            <a:ext cx="3771696" cy="3083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rgbClr val="FFFF00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500" dirty="0"/>
              <a:t>Como </a:t>
            </a:r>
            <a:r>
              <a:rPr lang="en-US" sz="2500" dirty="0" err="1"/>
              <a:t>favorecer</a:t>
            </a:r>
            <a:r>
              <a:rPr lang="en-US" sz="2500" dirty="0"/>
              <a:t> </a:t>
            </a:r>
            <a:r>
              <a:rPr lang="en-US" sz="2500" dirty="0" err="1"/>
              <a:t>uma</a:t>
            </a:r>
            <a:r>
              <a:rPr lang="en-US" sz="2500" dirty="0"/>
              <a:t> </a:t>
            </a:r>
            <a:r>
              <a:rPr lang="en-US" sz="2500" dirty="0" err="1"/>
              <a:t>educação</a:t>
            </a:r>
            <a:r>
              <a:rPr lang="en-US" sz="2500" dirty="0"/>
              <a:t> </a:t>
            </a:r>
            <a:r>
              <a:rPr lang="en-US" sz="2500" dirty="0" err="1"/>
              <a:t>libertadora</a:t>
            </a:r>
            <a:r>
              <a:rPr lang="en-US" sz="2500" dirty="0"/>
              <a:t> </a:t>
            </a:r>
            <a:r>
              <a:rPr lang="en-US" sz="2500" dirty="0" err="1"/>
              <a:t>neste</a:t>
            </a:r>
            <a:r>
              <a:rPr lang="en-US" sz="2500" dirty="0"/>
              <a:t> </a:t>
            </a:r>
            <a:r>
              <a:rPr lang="en-US" sz="2500" dirty="0" err="1"/>
              <a:t>contexto</a:t>
            </a:r>
            <a:r>
              <a:rPr lang="en-US" sz="2500" dirty="0"/>
              <a:t>? Como </a:t>
            </a:r>
            <a:r>
              <a:rPr lang="en-US" sz="2500" dirty="0" err="1"/>
              <a:t>nos</a:t>
            </a:r>
            <a:r>
              <a:rPr lang="en-US" sz="2500" dirty="0"/>
              <a:t> </a:t>
            </a:r>
            <a:r>
              <a:rPr lang="en-US" sz="2500" dirty="0" err="1"/>
              <a:t>reiventar</a:t>
            </a:r>
            <a:r>
              <a:rPr lang="en-US" sz="2500" dirty="0"/>
              <a:t> </a:t>
            </a:r>
            <a:r>
              <a:rPr lang="en-US" sz="2500" dirty="0" err="1"/>
              <a:t>em</a:t>
            </a:r>
            <a:r>
              <a:rPr lang="en-US" sz="2500" dirty="0"/>
              <a:t> </a:t>
            </a:r>
            <a:r>
              <a:rPr lang="en-US" sz="2500" dirty="0" err="1"/>
              <a:t>nossa</a:t>
            </a:r>
            <a:r>
              <a:rPr lang="en-US" sz="2500" dirty="0"/>
              <a:t> </a:t>
            </a:r>
            <a:r>
              <a:rPr lang="en-US" sz="2500" dirty="0" err="1"/>
              <a:t>busca</a:t>
            </a:r>
            <a:r>
              <a:rPr lang="en-US" sz="2500" dirty="0"/>
              <a:t> por um </a:t>
            </a:r>
            <a:r>
              <a:rPr lang="en-US" sz="2500" dirty="0" err="1"/>
              <a:t>trabalho</a:t>
            </a:r>
            <a:r>
              <a:rPr lang="en-US" sz="2500" dirty="0"/>
              <a:t> </a:t>
            </a:r>
            <a:r>
              <a:rPr lang="en-US" sz="2500" dirty="0" err="1"/>
              <a:t>mais</a:t>
            </a:r>
            <a:r>
              <a:rPr lang="en-US" sz="2500" dirty="0"/>
              <a:t> </a:t>
            </a:r>
            <a:r>
              <a:rPr lang="en-US" sz="2500" dirty="0" err="1"/>
              <a:t>humanizado</a:t>
            </a:r>
            <a:r>
              <a:rPr lang="en-US" sz="2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4994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5196D0-95AD-4497-84D1-430C6EBB2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DA3D29-E716-4F33-AB4C-8ED10BB36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9481"/>
            <a:ext cx="9386886" cy="5769831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D79944B-9254-4463-AD5B-36257D494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8DDA31B6-BB0C-47FB-B78E-A35B59D8B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460420D-1A32-4F29-8E6A-0BF0E3A59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744D7E2-E0C1-445D-81C0-6C9E382D5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5CE3C75D-E7AA-450E-AE72-A8F8660AC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4E82641D-7380-4EBC-A0B4-A21F9B703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06D3136D-2941-41F5-9CA6-0CD6378DB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59DAFD1-A8B5-4AF5-BBC4-82DBC67B6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3B5597B-C549-4923-9582-01359B7ED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484FB59A-C29A-4BC3-AED4-5CBDEEBF8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E875A1F-55ED-4D78-BFCD-DEAB4B1F27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1AF6A9C4-B5C0-45CF-BEA4-E5E138FB5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B7A35A07-8906-46C9-A385-386C890B42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DC56392-B772-4465-9844-E65545FE37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E1EB07B-37CA-4168-8167-98F2E181C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79CCCC1-44E4-40E6-BEC7-4D67883CA6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BA2BCCEB-7B0D-4604-A0D9-C979853942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3E9BE4C6-A966-4993-B450-34D205DCE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D6D0BD97-50C4-4381-B670-2D0ADD5883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Imagem 2" descr="Escova de dente em cima da mesa&#10;&#10;Descrição gerada automaticamente com confiança baixa">
            <a:extLst>
              <a:ext uri="{FF2B5EF4-FFF2-40B4-BE49-F238E27FC236}">
                <a16:creationId xmlns:a16="http://schemas.microsoft.com/office/drawing/2014/main" id="{0F7BDAF2-0B5F-B542-B3DA-DD3A00A1F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"/>
          <a:stretch/>
        </p:blipFill>
        <p:spPr>
          <a:xfrm>
            <a:off x="20" y="10"/>
            <a:ext cx="9139612" cy="5048761"/>
          </a:xfrm>
          <a:custGeom>
            <a:avLst/>
            <a:gdLst/>
            <a:ahLst/>
            <a:cxnLst/>
            <a:rect l="l" t="t" r="r" b="b"/>
            <a:pathLst>
              <a:path w="12186176" h="6058525">
                <a:moveTo>
                  <a:pt x="0" y="0"/>
                </a:moveTo>
                <a:lnTo>
                  <a:pt x="12186176" y="0"/>
                </a:lnTo>
                <a:lnTo>
                  <a:pt x="12186176" y="5707462"/>
                </a:lnTo>
                <a:lnTo>
                  <a:pt x="6299617" y="5707462"/>
                </a:lnTo>
                <a:lnTo>
                  <a:pt x="6096000" y="6058525"/>
                </a:lnTo>
                <a:lnTo>
                  <a:pt x="5892384" y="5707462"/>
                </a:lnTo>
                <a:lnTo>
                  <a:pt x="0" y="5707462"/>
                </a:lnTo>
                <a:close/>
              </a:path>
            </a:pathLst>
          </a:cu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A2207E7-4953-1549-889C-2935B2591499}"/>
              </a:ext>
            </a:extLst>
          </p:cNvPr>
          <p:cNvSpPr txBox="1"/>
          <p:nvPr/>
        </p:nvSpPr>
        <p:spPr>
          <a:xfrm>
            <a:off x="586585" y="4865297"/>
            <a:ext cx="83494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/>
              <a:t>Conviveremos ainda com um cenário incerto e instável</a:t>
            </a:r>
          </a:p>
        </p:txBody>
      </p:sp>
    </p:spTree>
    <p:extLst>
      <p:ext uri="{BB962C8B-B14F-4D97-AF65-F5344CB8AC3E}">
        <p14:creationId xmlns:p14="http://schemas.microsoft.com/office/powerpoint/2010/main" val="4250881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E1AC81-83F2-45A8-9054-15570F4E2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B15AA7C5-9BFE-4B90-A119-467AFACE9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44AB87D-35AF-4719-9940-5822E7702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8B33BE3-7890-4628-9322-7EFBA3375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1AD3ECF-519E-45E2-99DA-F5C1B5071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050E700-0FF1-4D25-B54C-84BA04FCDC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0D9C11-F5C9-41B0-B2F2-EE20BC3D0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23A9DA0-857E-4CDE-80EA-F30F1CE55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8B8F4C-2C83-46F6-AFCD-58166AEB1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234C3795-C44D-41A7-A8F6-891387A66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91CC36F4-5DFA-4954-B354-97B180E98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7087A08E-C024-457D-8F99-1F340CED61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1CFBC61-7F57-45D7-860E-BF51B0EDA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2591C3DB-4880-431E-BC3D-37F1378AC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9557EFE-4199-4E24-8A13-1B9CC1715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0B965615-6052-4907-A136-9CAD14604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F788FFC4-205D-47C1-91E7-DD1A52E0A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62FADD6-C927-46ED-A6E6-273B35C2F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AF64005E-134D-4444-9425-FB1C188985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2565CA7-A8CB-463D-8D25-4F41235BC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41ABBFC0-4EEA-4634-A73B-945729D6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422F11F-726A-4A93-9D1B-B1400B061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BF129BC-EA9E-4D20-898B-399F7727D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F42BAE-3249-46C8-9108-A83C87206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3" name="Isosceles Triangle 22">
              <a:extLst>
                <a:ext uri="{FF2B5EF4-FFF2-40B4-BE49-F238E27FC236}">
                  <a16:creationId xmlns:a16="http://schemas.microsoft.com/office/drawing/2014/main" id="{4DDE2BA8-4174-4A99-BB09-0BA28F26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893933-F7DD-4DA6-85C7-4CFF587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9831267-5CAE-41B8-A1CC-66FE1628A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03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9EE808-85F9-455B-B8F9-FBE90075F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C89DCC09-ED44-478A-8F79-A02EBAF7A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8E2E2454-5C03-4173-B8FE-1AB94658D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2E8C684E-09F3-4317-A7D3-3D18C3593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C5505EC4-4943-4963-98E8-69AF3FDF0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4562C7B8-8AFB-4DDB-B72F-284990D5C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C3443E48-282C-4250-A466-0EC71FB9E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E1DA5A47-4EF3-4987-A0B2-0D48C03004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B97C0249-6965-4479-85DD-65D339807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593CC77F-968A-4E39-A274-827827914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238E5CF-CAEC-4B5C-9DB6-A40F03FB3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BD96636-6E63-4D65-A35C-92653FC48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8D56D53D-1432-4D95-B0DD-3799916FD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15107AD-3A21-4847-8F6C-C40629276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74B4AC16-93AF-4037-B469-BD1BAB95C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57AEC385-0F84-4743-A483-0E9711446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90B47478-85F0-4BCA-9C98-48B633FD5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C8F8E9C6-76DE-42DF-9CD7-B9789CDE1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660FFC41-5F89-4B42-913F-7FB178063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1B956442-7A16-4B5B-908F-D69FC0A93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B54D797E-632B-4287-907B-A96D2CCBF4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BF7D9703-D82B-498D-AA68-475F298FAA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8D580F2-1EDA-4B5F-98EB-EF8F18E9B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0F2EADF-2A67-482F-B290-DED5172BB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3" name="Isosceles Triangle 22">
              <a:extLst>
                <a:ext uri="{FF2B5EF4-FFF2-40B4-BE49-F238E27FC236}">
                  <a16:creationId xmlns:a16="http://schemas.microsoft.com/office/drawing/2014/main" id="{39BCFDA0-B04D-4835-A135-02F8969F3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DD3C0B8-C176-40C2-93F5-670E2BAC7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3F72D39-66C6-844A-9473-D5A50EFA7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3" y="1958270"/>
            <a:ext cx="2624234" cy="2047035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defTabSz="914400"/>
            <a:r>
              <a:rPr lang="en-US" sz="4000" spc="-150"/>
              <a:t>Educar para...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BD78620-6D31-CF4D-85D6-CF6C455AE49B}"/>
              </a:ext>
            </a:extLst>
          </p:cNvPr>
          <p:cNvSpPr/>
          <p:nvPr/>
        </p:nvSpPr>
        <p:spPr>
          <a:xfrm>
            <a:off x="3838835" y="669321"/>
            <a:ext cx="4711405" cy="4373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b="1" dirty="0" err="1"/>
              <a:t>Quem</a:t>
            </a:r>
            <a:r>
              <a:rPr lang="en-US" sz="2800" b="1" dirty="0"/>
              <a:t>?  Para </a:t>
            </a:r>
            <a:r>
              <a:rPr lang="en-US" sz="2800" b="1" dirty="0" err="1"/>
              <a:t>quê</a:t>
            </a:r>
            <a:r>
              <a:rPr lang="en-US" sz="2800" b="1" dirty="0"/>
              <a:t>?  </a:t>
            </a:r>
            <a:r>
              <a:rPr lang="en-US" sz="2800" b="1" dirty="0" err="1"/>
              <a:t>Transformar</a:t>
            </a:r>
            <a:r>
              <a:rPr lang="en-US" sz="2800" b="1" dirty="0"/>
              <a:t> </a:t>
            </a:r>
            <a:r>
              <a:rPr lang="en-US" sz="2800" b="1" dirty="0" err="1"/>
              <a:t>ou</a:t>
            </a:r>
            <a:r>
              <a:rPr lang="en-US" sz="2800" b="1" dirty="0"/>
              <a:t> </a:t>
            </a:r>
            <a:r>
              <a:rPr lang="en-US" sz="2800" b="1" dirty="0" err="1"/>
              <a:t>manter</a:t>
            </a:r>
            <a:r>
              <a:rPr lang="en-US" sz="2800" b="1" dirty="0"/>
              <a:t>?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2800" b="1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2800" b="1" dirty="0"/>
              <a:t>O que </a:t>
            </a:r>
            <a:r>
              <a:rPr lang="en-US" sz="2800" b="1" dirty="0" err="1"/>
              <a:t>queremos</a:t>
            </a:r>
            <a:r>
              <a:rPr lang="en-US" sz="2800" b="1" dirty="0"/>
              <a:t> com a </a:t>
            </a:r>
            <a:r>
              <a:rPr lang="en-US" sz="2800" b="1" dirty="0" err="1"/>
              <a:t>educação</a:t>
            </a:r>
            <a:r>
              <a:rPr lang="en-US" sz="2800" b="1" dirty="0"/>
              <a:t> que </a:t>
            </a:r>
            <a:r>
              <a:rPr lang="en-US" sz="2800" b="1" dirty="0" err="1"/>
              <a:t>oferecemos</a:t>
            </a:r>
            <a:r>
              <a:rPr lang="en-US" sz="2800" b="1" dirty="0"/>
              <a:t>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519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18">
            <a:extLst>
              <a:ext uri="{FF2B5EF4-FFF2-40B4-BE49-F238E27FC236}">
                <a16:creationId xmlns:a16="http://schemas.microsoft.com/office/drawing/2014/main" id="{E6C08EBB-2C97-4884-9312-EA0A6A62A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63141" y="0"/>
            <a:ext cx="2565797" cy="5703094"/>
          </a:xfrm>
          <a:custGeom>
            <a:avLst/>
            <a:gdLst/>
            <a:ahLst/>
            <a:cxnLst/>
            <a:rect l="0" t="0" r="r" b="b"/>
            <a:pathLst>
              <a:path w="720" h="1440">
                <a:moveTo>
                  <a:pt x="720" y="0"/>
                </a:moveTo>
                <a:cubicBezTo>
                  <a:pt x="316" y="282"/>
                  <a:pt x="0" y="1018"/>
                  <a:pt x="362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" name="Freeform 20">
            <a:extLst>
              <a:ext uri="{FF2B5EF4-FFF2-40B4-BE49-F238E27FC236}">
                <a16:creationId xmlns:a16="http://schemas.microsoft.com/office/drawing/2014/main" id="{17406E40-244E-4DD6-94A4-E7396024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8866" y="0"/>
            <a:ext cx="2038350" cy="5703094"/>
          </a:xfrm>
          <a:custGeom>
            <a:avLst/>
            <a:gdLst/>
            <a:ahLst/>
            <a:cxnLst/>
            <a:rect l="0" t="0" r="r" b="b"/>
            <a:pathLst>
              <a:path w="572" h="1440">
                <a:moveTo>
                  <a:pt x="572" y="0"/>
                </a:moveTo>
                <a:cubicBezTo>
                  <a:pt x="213" y="320"/>
                  <a:pt x="0" y="979"/>
                  <a:pt x="164" y="1440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" name="Freeform 21">
            <a:extLst>
              <a:ext uri="{FF2B5EF4-FFF2-40B4-BE49-F238E27FC236}">
                <a16:creationId xmlns:a16="http://schemas.microsoft.com/office/drawing/2014/main" id="{9E621646-8902-4518-ADFE-798B8AF7F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96453" y="0"/>
            <a:ext cx="2208610" cy="5703094"/>
          </a:xfrm>
          <a:custGeom>
            <a:avLst/>
            <a:gdLst/>
            <a:ahLst/>
            <a:cxnLst/>
            <a:rect l="0" t="0" r="r" b="b"/>
            <a:pathLst>
              <a:path w="620" h="1440">
                <a:moveTo>
                  <a:pt x="620" y="0"/>
                </a:moveTo>
                <a:cubicBezTo>
                  <a:pt x="248" y="325"/>
                  <a:pt x="0" y="960"/>
                  <a:pt x="186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" name="Freeform 22">
            <a:extLst>
              <a:ext uri="{FF2B5EF4-FFF2-40B4-BE49-F238E27FC236}">
                <a16:creationId xmlns:a16="http://schemas.microsoft.com/office/drawing/2014/main" id="{BC03DD73-798C-403F-B9AC-BFF84A0B1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13134" y="0"/>
            <a:ext cx="1802605" cy="5703094"/>
          </a:xfrm>
          <a:custGeom>
            <a:avLst/>
            <a:gdLst/>
            <a:ahLst/>
            <a:cxnLst/>
            <a:rect l="0" t="0" r="r" b="b"/>
            <a:pathLst>
              <a:path w="506" h="1440">
                <a:moveTo>
                  <a:pt x="506" y="0"/>
                </a:moveTo>
                <a:cubicBezTo>
                  <a:pt x="109" y="356"/>
                  <a:pt x="0" y="943"/>
                  <a:pt x="171" y="144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" name="Freeform 23">
            <a:extLst>
              <a:ext uri="{FF2B5EF4-FFF2-40B4-BE49-F238E27FC236}">
                <a16:creationId xmlns:a16="http://schemas.microsoft.com/office/drawing/2014/main" id="{6756FE0C-DC81-49BD-AD76-1E223B6863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716" y="7937"/>
            <a:ext cx="1328737" cy="2665678"/>
          </a:xfrm>
          <a:custGeom>
            <a:avLst/>
            <a:gdLst/>
            <a:ahLst/>
            <a:cxnLst/>
            <a:rect l="0" t="0" r="r" b="b"/>
            <a:pathLst>
              <a:path w="373" h="673">
                <a:moveTo>
                  <a:pt x="373" y="0"/>
                </a:moveTo>
                <a:cubicBezTo>
                  <a:pt x="175" y="183"/>
                  <a:pt x="51" y="409"/>
                  <a:pt x="0" y="67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" name="Freeform 25">
            <a:extLst>
              <a:ext uri="{FF2B5EF4-FFF2-40B4-BE49-F238E27FC236}">
                <a16:creationId xmlns:a16="http://schemas.microsoft.com/office/drawing/2014/main" id="{FEEAE74D-A8B8-4601-84C4-7F01DFF41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716" y="0"/>
            <a:ext cx="1171575" cy="1857375"/>
          </a:xfrm>
          <a:custGeom>
            <a:avLst/>
            <a:gdLst/>
            <a:ahLst/>
            <a:cxnLst/>
            <a:rect l="0" t="0" r="r" b="b"/>
            <a:pathLst>
              <a:path w="329" h="469">
                <a:moveTo>
                  <a:pt x="329" y="0"/>
                </a:moveTo>
                <a:cubicBezTo>
                  <a:pt x="189" y="133"/>
                  <a:pt x="69" y="288"/>
                  <a:pt x="0" y="46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CFD751E0-7430-4ACA-A679-ECB74EA58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70043" y="7937"/>
            <a:ext cx="1154907" cy="463021"/>
          </a:xfrm>
          <a:custGeom>
            <a:avLst/>
            <a:gdLst/>
            <a:ahLst/>
            <a:cxnLst/>
            <a:rect l="0" t="0" r="r" b="b"/>
            <a:pathLst>
              <a:path w="324" h="117">
                <a:moveTo>
                  <a:pt x="324" y="117"/>
                </a:moveTo>
                <a:cubicBezTo>
                  <a:pt x="223" y="64"/>
                  <a:pt x="107" y="2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" name="Freeform 9">
            <a:extLst>
              <a:ext uri="{FF2B5EF4-FFF2-40B4-BE49-F238E27FC236}">
                <a16:creationId xmlns:a16="http://schemas.microsoft.com/office/drawing/2014/main" id="{4337B0AD-9A1D-4899-8791-EDEB9B5A1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02241" y="7937"/>
            <a:ext cx="722709" cy="305594"/>
          </a:xfrm>
          <a:custGeom>
            <a:avLst/>
            <a:gdLst/>
            <a:ahLst/>
            <a:cxnLst/>
            <a:rect l="0" t="0" r="r" b="b"/>
            <a:pathLst>
              <a:path w="203" h="77">
                <a:moveTo>
                  <a:pt x="203" y="77"/>
                </a:moveTo>
                <a:cubicBezTo>
                  <a:pt x="138" y="46"/>
                  <a:pt x="68" y="21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20EE4868-1730-433B-AA39-A91305A49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626078" y="7937"/>
            <a:ext cx="498872" cy="214313"/>
          </a:xfrm>
          <a:custGeom>
            <a:avLst/>
            <a:gdLst/>
            <a:ahLst/>
            <a:cxnLst/>
            <a:rect l="0" t="0" r="r" b="b"/>
            <a:pathLst>
              <a:path w="140" h="54">
                <a:moveTo>
                  <a:pt x="140" y="54"/>
                </a:moveTo>
                <a:cubicBezTo>
                  <a:pt x="95" y="34"/>
                  <a:pt x="48" y="16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89921AE2-097C-4DEE-A398-FCB910D60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72" y="5013854"/>
            <a:ext cx="160735" cy="689240"/>
          </a:xfrm>
          <a:custGeom>
            <a:avLst/>
            <a:gdLst/>
            <a:ahLst/>
            <a:cxnLst/>
            <a:rect l="0" t="0" r="r" b="b"/>
            <a:pathLst>
              <a:path w="45" h="174">
                <a:moveTo>
                  <a:pt x="0" y="0"/>
                </a:moveTo>
                <a:cubicBezTo>
                  <a:pt x="11" y="59"/>
                  <a:pt x="26" y="118"/>
                  <a:pt x="45" y="1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" name="Freeform 7">
            <a:extLst>
              <a:ext uri="{FF2B5EF4-FFF2-40B4-BE49-F238E27FC236}">
                <a16:creationId xmlns:a16="http://schemas.microsoft.com/office/drawing/2014/main" id="{A4098D72-B456-40CC-8C9F-D08B9DD2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685484" y="4177770"/>
            <a:ext cx="1439466" cy="1525324"/>
          </a:xfrm>
          <a:custGeom>
            <a:avLst/>
            <a:gdLst/>
            <a:ahLst/>
            <a:cxnLst/>
            <a:rect l="0" t="0" r="r" b="b"/>
            <a:pathLst>
              <a:path w="404" h="385">
                <a:moveTo>
                  <a:pt x="0" y="385"/>
                </a:moveTo>
                <a:cubicBezTo>
                  <a:pt x="146" y="272"/>
                  <a:pt x="285" y="142"/>
                  <a:pt x="404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" name="Freeform 10">
            <a:extLst>
              <a:ext uri="{FF2B5EF4-FFF2-40B4-BE49-F238E27FC236}">
                <a16:creationId xmlns:a16="http://schemas.microsoft.com/office/drawing/2014/main" id="{BCA1A530-E6F6-465D-BCD0-371D816C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71222" y="4396052"/>
            <a:ext cx="1250156" cy="1314979"/>
          </a:xfrm>
          <a:custGeom>
            <a:avLst/>
            <a:gdLst/>
            <a:ahLst/>
            <a:cxnLst/>
            <a:rect l="0" t="0" r="r" b="b"/>
            <a:pathLst>
              <a:path w="351" h="332">
                <a:moveTo>
                  <a:pt x="0" y="332"/>
                </a:moveTo>
                <a:cubicBezTo>
                  <a:pt x="125" y="232"/>
                  <a:pt x="245" y="121"/>
                  <a:pt x="35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5AB5DD23-5ECB-4E0C-AC9B-C384785BA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80759" y="4507177"/>
            <a:ext cx="1144191" cy="1195917"/>
          </a:xfrm>
          <a:custGeom>
            <a:avLst/>
            <a:gdLst/>
            <a:ahLst/>
            <a:cxnLst/>
            <a:rect l="0" t="0" r="r" b="b"/>
            <a:pathLst>
              <a:path w="321" h="302">
                <a:moveTo>
                  <a:pt x="0" y="302"/>
                </a:moveTo>
                <a:cubicBezTo>
                  <a:pt x="114" y="210"/>
                  <a:pt x="223" y="109"/>
                  <a:pt x="321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" name="Freeform 15">
            <a:extLst>
              <a:ext uri="{FF2B5EF4-FFF2-40B4-BE49-F238E27FC236}">
                <a16:creationId xmlns:a16="http://schemas.microsoft.com/office/drawing/2014/main" id="{7DA4BF21-FA96-43DB-A077-173C5F433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02203" y="4598458"/>
            <a:ext cx="1022747" cy="1104636"/>
          </a:xfrm>
          <a:custGeom>
            <a:avLst/>
            <a:gdLst/>
            <a:ahLst/>
            <a:cxnLst/>
            <a:rect l="0" t="0" r="r" b="b"/>
            <a:pathLst>
              <a:path w="287" h="279">
                <a:moveTo>
                  <a:pt x="0" y="279"/>
                </a:moveTo>
                <a:cubicBezTo>
                  <a:pt x="101" y="193"/>
                  <a:pt x="198" y="100"/>
                  <a:pt x="287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" name="Freeform 17">
            <a:extLst>
              <a:ext uri="{FF2B5EF4-FFF2-40B4-BE49-F238E27FC236}">
                <a16:creationId xmlns:a16="http://schemas.microsoft.com/office/drawing/2014/main" id="{BF956BA4-7CC2-4E13-9E1D-0854EF4C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234362" y="4745302"/>
            <a:ext cx="890588" cy="957792"/>
          </a:xfrm>
          <a:custGeom>
            <a:avLst/>
            <a:gdLst/>
            <a:ahLst/>
            <a:cxnLst/>
            <a:rect l="0" t="0" r="r" b="b"/>
            <a:pathLst>
              <a:path w="250" h="242">
                <a:moveTo>
                  <a:pt x="0" y="242"/>
                </a:moveTo>
                <a:cubicBezTo>
                  <a:pt x="88" y="166"/>
                  <a:pt x="172" y="85"/>
                  <a:pt x="25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" name="Freeform 19">
            <a:extLst>
              <a:ext uri="{FF2B5EF4-FFF2-40B4-BE49-F238E27FC236}">
                <a16:creationId xmlns:a16="http://schemas.microsoft.com/office/drawing/2014/main" id="{3262514D-691E-4344-8751-4E80F046A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65343" y="5041635"/>
            <a:ext cx="659607" cy="661459"/>
          </a:xfrm>
          <a:custGeom>
            <a:avLst/>
            <a:gdLst/>
            <a:ahLst/>
            <a:cxnLst/>
            <a:rect l="0" t="0" r="r" b="b"/>
            <a:pathLst>
              <a:path w="185" h="167">
                <a:moveTo>
                  <a:pt x="0" y="167"/>
                </a:moveTo>
                <a:cubicBezTo>
                  <a:pt x="63" y="114"/>
                  <a:pt x="125" y="58"/>
                  <a:pt x="185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3D08D4B-0409-D147-A80B-EE5C882E1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393700"/>
            <a:ext cx="62357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12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3501" y="696676"/>
            <a:ext cx="6301425" cy="44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7"/>
          <p:cNvSpPr txBox="1"/>
          <p:nvPr/>
        </p:nvSpPr>
        <p:spPr>
          <a:xfrm>
            <a:off x="3699925" y="5121075"/>
            <a:ext cx="4452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Robson Square – Vancouver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8"/>
          <p:cNvSpPr/>
          <p:nvPr/>
        </p:nvSpPr>
        <p:spPr>
          <a:xfrm>
            <a:off x="469787" y="619309"/>
            <a:ext cx="55353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Art. 3º</a:t>
            </a:r>
            <a:endParaRPr dirty="0"/>
          </a:p>
          <a:p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pt-BR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II </a:t>
            </a:r>
            <a:r>
              <a:rPr lang="pt-BR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desenho universal</a:t>
            </a:r>
            <a:r>
              <a:rPr lang="pt-BR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concepção de produtos, ambientes, programas e serviços a serem usados </a:t>
            </a:r>
            <a:r>
              <a:rPr lang="pt-BR" sz="24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todas as pessoas, sem necessidade de adaptação ou de projeto específico</a:t>
            </a:r>
            <a:r>
              <a:rPr lang="pt-BR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2400" b="1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incluindo os recursos de tecnologia </a:t>
            </a:r>
            <a:r>
              <a:rPr lang="pt-BR" sz="2400" b="1" dirty="0" err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assistiva</a:t>
            </a:r>
            <a:r>
              <a:rPr lang="pt-BR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</a:t>
            </a:r>
            <a:endParaRPr dirty="0"/>
          </a:p>
        </p:txBody>
      </p:sp>
      <p:sp>
        <p:nvSpPr>
          <p:cNvPr id="259" name="Google Shape;259;p48"/>
          <p:cNvSpPr txBox="1"/>
          <p:nvPr/>
        </p:nvSpPr>
        <p:spPr>
          <a:xfrm>
            <a:off x="4625314" y="374745"/>
            <a:ext cx="3620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Desenho Universal</a:t>
            </a:r>
            <a:endParaRPr/>
          </a:p>
        </p:txBody>
      </p:sp>
      <p:pic>
        <p:nvPicPr>
          <p:cNvPr id="260" name="Google Shape;260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4970" y="1100469"/>
            <a:ext cx="1980276" cy="3269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9"/>
          <p:cNvSpPr txBox="1">
            <a:spLocks noGrp="1"/>
          </p:cNvSpPr>
          <p:nvPr>
            <p:ph type="title" idx="4294967295"/>
          </p:nvPr>
        </p:nvSpPr>
        <p:spPr>
          <a:xfrm>
            <a:off x="747982" y="704850"/>
            <a:ext cx="7981950" cy="5778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ts val="2800"/>
            </a:pPr>
            <a:r>
              <a:rPr lang="pt-BR" sz="2800" b="1" dirty="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Desenho  Universal  para  a  aprendizagem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69" name="Google Shape;269;p49"/>
          <p:cNvSpPr txBox="1"/>
          <p:nvPr/>
        </p:nvSpPr>
        <p:spPr>
          <a:xfrm>
            <a:off x="1543050" y="1465265"/>
            <a:ext cx="5695800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4800"/>
            </a:pPr>
            <a:r>
              <a:rPr lang="pt-BR" sz="25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MESMO PROJETO PEDAGÓGICO</a:t>
            </a:r>
            <a:endParaRPr sz="25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0" name="Google Shape;270;p49"/>
          <p:cNvSpPr txBox="1"/>
          <p:nvPr/>
        </p:nvSpPr>
        <p:spPr>
          <a:xfrm>
            <a:off x="3432000" y="2451390"/>
            <a:ext cx="22800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3000"/>
            </a:pPr>
            <a:r>
              <a:rPr lang="pt-BR" b="1">
                <a:latin typeface="Raleway"/>
                <a:ea typeface="Raleway"/>
                <a:cs typeface="Raleway"/>
                <a:sym typeface="Raleway"/>
              </a:rPr>
              <a:t>múltiplas formas de 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1" name="Google Shape;271;p49"/>
          <p:cNvSpPr txBox="1"/>
          <p:nvPr/>
        </p:nvSpPr>
        <p:spPr>
          <a:xfrm>
            <a:off x="266875" y="3542315"/>
            <a:ext cx="2490300" cy="69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dk1"/>
              </a:buClr>
              <a:buSzPts val="3600"/>
            </a:pPr>
            <a:r>
              <a:rPr lang="pt-BR" sz="2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APRESENTAÇÃO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2" name="Google Shape;272;p49"/>
          <p:cNvSpPr txBox="1"/>
          <p:nvPr/>
        </p:nvSpPr>
        <p:spPr>
          <a:xfrm>
            <a:off x="3273551" y="3636215"/>
            <a:ext cx="3155700" cy="6936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3600"/>
            </a:pPr>
            <a:r>
              <a:rPr lang="pt-BR" sz="2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AÇÃO  E  EXPRESSÃO</a:t>
            </a:r>
            <a:endParaRPr sz="22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3" name="Google Shape;273;p49"/>
          <p:cNvSpPr txBox="1"/>
          <p:nvPr/>
        </p:nvSpPr>
        <p:spPr>
          <a:xfrm>
            <a:off x="6740450" y="3636215"/>
            <a:ext cx="2224200" cy="693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chemeClr val="dk1"/>
              </a:buClr>
              <a:buSzPts val="3600"/>
            </a:pPr>
            <a:r>
              <a:rPr lang="pt-BR" sz="20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ENGAJAMENTO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74" name="Google Shape;274;p49"/>
          <p:cNvCxnSpPr>
            <a:stCxn id="270" idx="1"/>
            <a:endCxn id="271" idx="0"/>
          </p:cNvCxnSpPr>
          <p:nvPr/>
        </p:nvCxnSpPr>
        <p:spPr>
          <a:xfrm flipH="1">
            <a:off x="1512000" y="2793090"/>
            <a:ext cx="1920000" cy="749100"/>
          </a:xfrm>
          <a:prstGeom prst="curvedConnector2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5" name="Google Shape;275;p49"/>
          <p:cNvCxnSpPr>
            <a:stCxn id="270" idx="2"/>
            <a:endCxn id="272" idx="0"/>
          </p:cNvCxnSpPr>
          <p:nvPr/>
        </p:nvCxnSpPr>
        <p:spPr>
          <a:xfrm rot="-5400000" flipH="1">
            <a:off x="4461000" y="3245790"/>
            <a:ext cx="501300" cy="279300"/>
          </a:xfrm>
          <a:prstGeom prst="curvedConnector3">
            <a:avLst>
              <a:gd name="adj1" fmla="val 50012"/>
            </a:avLst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6" name="Google Shape;276;p49"/>
          <p:cNvCxnSpPr>
            <a:endCxn id="273" idx="0"/>
          </p:cNvCxnSpPr>
          <p:nvPr/>
        </p:nvCxnSpPr>
        <p:spPr>
          <a:xfrm>
            <a:off x="5869250" y="2858915"/>
            <a:ext cx="1983300" cy="777300"/>
          </a:xfrm>
          <a:prstGeom prst="curvedConnector2">
            <a:avLst/>
          </a:prstGeom>
          <a:noFill/>
          <a:ln w="76200" cap="flat" cmpd="sng">
            <a:solidFill>
              <a:srgbClr val="FFD9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4067D5A-B351-6046-82D9-1C15F18D3F04}"/>
              </a:ext>
            </a:extLst>
          </p:cNvPr>
          <p:cNvSpPr txBox="1"/>
          <p:nvPr/>
        </p:nvSpPr>
        <p:spPr>
          <a:xfrm>
            <a:off x="266875" y="4386902"/>
            <a:ext cx="846305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i="1" dirty="0"/>
              <a:t>Prever ainda: distâncias, dispositivos móveis  em condições não ideais, diferentes tempos de presença on-line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F989E-3BE7-5A4D-BEBA-3DEE088DD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Guia </a:t>
            </a:r>
            <a:r>
              <a:rPr lang="pt-BR" dirty="0" err="1"/>
              <a:t>Napne</a:t>
            </a:r>
            <a:br>
              <a:rPr lang="pt-BR" dirty="0"/>
            </a:br>
            <a:r>
              <a:rPr lang="pt-BR" dirty="0"/>
              <a:t>Estratégias inclusivas para o ensino remoto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A260AA-DA08-AE41-A831-C939F71E3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15" y="305519"/>
            <a:ext cx="2895600" cy="47244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B0D4018-44DA-F14D-BA60-4F36E931AB82}"/>
              </a:ext>
            </a:extLst>
          </p:cNvPr>
          <p:cNvSpPr/>
          <p:nvPr/>
        </p:nvSpPr>
        <p:spPr>
          <a:xfrm>
            <a:off x="422695" y="439716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hlinkClick r:id="rId3"/>
              </a:rPr>
              <a:t>https://www.ifsp.edu.br/images/reitoria/Nucleos/Napne/GuiaMateriaisAcessiveis_Napne2020_v1.pdf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83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 191">
            <a:extLst>
              <a:ext uri="{FF2B5EF4-FFF2-40B4-BE49-F238E27FC236}">
                <a16:creationId xmlns:a16="http://schemas.microsoft.com/office/drawing/2014/main" id="{AE19E2D2-078B-459F-A431-2037B063F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193" name="Freeform 5">
              <a:extLst>
                <a:ext uri="{FF2B5EF4-FFF2-40B4-BE49-F238E27FC236}">
                  <a16:creationId xmlns:a16="http://schemas.microsoft.com/office/drawing/2014/main" id="{14035B44-9204-427C-98D0-75678B980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4" name="Freeform 6">
              <a:extLst>
                <a:ext uri="{FF2B5EF4-FFF2-40B4-BE49-F238E27FC236}">
                  <a16:creationId xmlns:a16="http://schemas.microsoft.com/office/drawing/2014/main" id="{755FDC7E-5938-4B4B-8877-06EE01FCD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5" name="Freeform 7">
              <a:extLst>
                <a:ext uri="{FF2B5EF4-FFF2-40B4-BE49-F238E27FC236}">
                  <a16:creationId xmlns:a16="http://schemas.microsoft.com/office/drawing/2014/main" id="{F0437E65-E6AA-41CB-8690-97980FE0D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6" name="Freeform 8">
              <a:extLst>
                <a:ext uri="{FF2B5EF4-FFF2-40B4-BE49-F238E27FC236}">
                  <a16:creationId xmlns:a16="http://schemas.microsoft.com/office/drawing/2014/main" id="{3F0EF991-E8E2-4486-80F2-A9E03DA1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7" name="Freeform 9">
              <a:extLst>
                <a:ext uri="{FF2B5EF4-FFF2-40B4-BE49-F238E27FC236}">
                  <a16:creationId xmlns:a16="http://schemas.microsoft.com/office/drawing/2014/main" id="{FB081D04-EE00-42EF-BBFB-684673613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8" name="Freeform 10">
              <a:extLst>
                <a:ext uri="{FF2B5EF4-FFF2-40B4-BE49-F238E27FC236}">
                  <a16:creationId xmlns:a16="http://schemas.microsoft.com/office/drawing/2014/main" id="{12B7F571-868C-421B-8A57-6196C8124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9" name="Freeform 11">
              <a:extLst>
                <a:ext uri="{FF2B5EF4-FFF2-40B4-BE49-F238E27FC236}">
                  <a16:creationId xmlns:a16="http://schemas.microsoft.com/office/drawing/2014/main" id="{7E4953C7-80FE-46D4-A354-20321F42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0" name="Freeform 12">
              <a:extLst>
                <a:ext uri="{FF2B5EF4-FFF2-40B4-BE49-F238E27FC236}">
                  <a16:creationId xmlns:a16="http://schemas.microsoft.com/office/drawing/2014/main" id="{C60293D3-71F6-45CD-890F-E68F81CD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1" name="Freeform 13">
              <a:extLst>
                <a:ext uri="{FF2B5EF4-FFF2-40B4-BE49-F238E27FC236}">
                  <a16:creationId xmlns:a16="http://schemas.microsoft.com/office/drawing/2014/main" id="{940865AC-2494-4A34-80AC-0D78FE9C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2" name="Freeform 14">
              <a:extLst>
                <a:ext uri="{FF2B5EF4-FFF2-40B4-BE49-F238E27FC236}">
                  <a16:creationId xmlns:a16="http://schemas.microsoft.com/office/drawing/2014/main" id="{E8206DC4-8F5A-4192-BB5B-39A4A2CDD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3" name="Freeform 15">
              <a:extLst>
                <a:ext uri="{FF2B5EF4-FFF2-40B4-BE49-F238E27FC236}">
                  <a16:creationId xmlns:a16="http://schemas.microsoft.com/office/drawing/2014/main" id="{1851F69F-8755-4226-9A81-C27799E32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" name="Freeform 16">
              <a:extLst>
                <a:ext uri="{FF2B5EF4-FFF2-40B4-BE49-F238E27FC236}">
                  <a16:creationId xmlns:a16="http://schemas.microsoft.com/office/drawing/2014/main" id="{D85B97EF-28BC-441A-9EBB-81EF34094A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" name="Freeform 17">
              <a:extLst>
                <a:ext uri="{FF2B5EF4-FFF2-40B4-BE49-F238E27FC236}">
                  <a16:creationId xmlns:a16="http://schemas.microsoft.com/office/drawing/2014/main" id="{7C68D975-1EC2-4BFA-811D-0454109E3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" name="Freeform 18">
              <a:extLst>
                <a:ext uri="{FF2B5EF4-FFF2-40B4-BE49-F238E27FC236}">
                  <a16:creationId xmlns:a16="http://schemas.microsoft.com/office/drawing/2014/main" id="{251959DD-2AB4-4342-8A28-A25293926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" name="Freeform 19">
              <a:extLst>
                <a:ext uri="{FF2B5EF4-FFF2-40B4-BE49-F238E27FC236}">
                  <a16:creationId xmlns:a16="http://schemas.microsoft.com/office/drawing/2014/main" id="{785D37AB-3782-4D04-A998-0C126E1BD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8" name="Freeform 20">
              <a:extLst>
                <a:ext uri="{FF2B5EF4-FFF2-40B4-BE49-F238E27FC236}">
                  <a16:creationId xmlns:a16="http://schemas.microsoft.com/office/drawing/2014/main" id="{9313ACA4-E3EA-43A3-822B-DD5DF119D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9" name="Freeform 21">
              <a:extLst>
                <a:ext uri="{FF2B5EF4-FFF2-40B4-BE49-F238E27FC236}">
                  <a16:creationId xmlns:a16="http://schemas.microsoft.com/office/drawing/2014/main" id="{5A98D1AB-DF34-414B-9696-4B671EC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0" name="Freeform 22">
              <a:extLst>
                <a:ext uri="{FF2B5EF4-FFF2-40B4-BE49-F238E27FC236}">
                  <a16:creationId xmlns:a16="http://schemas.microsoft.com/office/drawing/2014/main" id="{8153A7D0-F980-48CC-B318-806C679F4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1" name="Freeform 23">
              <a:extLst>
                <a:ext uri="{FF2B5EF4-FFF2-40B4-BE49-F238E27FC236}">
                  <a16:creationId xmlns:a16="http://schemas.microsoft.com/office/drawing/2014/main" id="{96E44097-7726-43F7-9E27-8BD5BCF89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2" name="Freeform 24">
              <a:extLst>
                <a:ext uri="{FF2B5EF4-FFF2-40B4-BE49-F238E27FC236}">
                  <a16:creationId xmlns:a16="http://schemas.microsoft.com/office/drawing/2014/main" id="{65B28630-DA3C-4E4C-94ED-0ED8F353C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3" name="Freeform 25">
              <a:extLst>
                <a:ext uri="{FF2B5EF4-FFF2-40B4-BE49-F238E27FC236}">
                  <a16:creationId xmlns:a16="http://schemas.microsoft.com/office/drawing/2014/main" id="{1686151F-4919-4A15-9EC3-0329453ED6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E10C7CFA-FC7F-479C-9026-39109C0B5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416324"/>
            <a:ext cx="2755857" cy="2892018"/>
            <a:chOff x="697883" y="1816768"/>
            <a:chExt cx="3674476" cy="3470421"/>
          </a:xfrm>
        </p:grpSpPr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971A5E3-BBAD-4023-B07C-7FBC4202D8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6" name="Isosceles Triangle 22">
              <a:extLst>
                <a:ext uri="{FF2B5EF4-FFF2-40B4-BE49-F238E27FC236}">
                  <a16:creationId xmlns:a16="http://schemas.microsoft.com/office/drawing/2014/main" id="{FC05BA5F-5BBE-4BFA-A313-155476233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5275B948-0170-4286-84CE-04CA461F2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8" name="Rectangle 217">
            <a:extLst>
              <a:ext uri="{FF2B5EF4-FFF2-40B4-BE49-F238E27FC236}">
                <a16:creationId xmlns:a16="http://schemas.microsoft.com/office/drawing/2014/main" id="{828D1E49-2A21-4A83-A0E0-FB1597B4B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088B852E-5494-418B-A833-75CF016A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711031"/>
            <a:chOff x="-417513" y="0"/>
            <a:chExt cx="12584114" cy="6853238"/>
          </a:xfrm>
        </p:grpSpPr>
        <p:sp>
          <p:nvSpPr>
            <p:cNvPr id="220" name="Freeform 5">
              <a:extLst>
                <a:ext uri="{FF2B5EF4-FFF2-40B4-BE49-F238E27FC236}">
                  <a16:creationId xmlns:a16="http://schemas.microsoft.com/office/drawing/2014/main" id="{DF31E3C1-1A46-4329-9F80-B576692FE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6">
              <a:extLst>
                <a:ext uri="{FF2B5EF4-FFF2-40B4-BE49-F238E27FC236}">
                  <a16:creationId xmlns:a16="http://schemas.microsoft.com/office/drawing/2014/main" id="{294B4592-99CA-47B1-816F-CE2D44F65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7">
              <a:extLst>
                <a:ext uri="{FF2B5EF4-FFF2-40B4-BE49-F238E27FC236}">
                  <a16:creationId xmlns:a16="http://schemas.microsoft.com/office/drawing/2014/main" id="{BF690E4C-72F8-4AC5-AF99-562763CC6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8">
              <a:extLst>
                <a:ext uri="{FF2B5EF4-FFF2-40B4-BE49-F238E27FC236}">
                  <a16:creationId xmlns:a16="http://schemas.microsoft.com/office/drawing/2014/main" id="{F834CDD4-CAB8-4ACC-9AAC-5399C743DE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9">
              <a:extLst>
                <a:ext uri="{FF2B5EF4-FFF2-40B4-BE49-F238E27FC236}">
                  <a16:creationId xmlns:a16="http://schemas.microsoft.com/office/drawing/2014/main" id="{1AEB045A-6821-475B-A28E-047437ABEF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0">
              <a:extLst>
                <a:ext uri="{FF2B5EF4-FFF2-40B4-BE49-F238E27FC236}">
                  <a16:creationId xmlns:a16="http://schemas.microsoft.com/office/drawing/2014/main" id="{D9B790C0-3D34-4626-BAFB-6EB473F40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1">
              <a:extLst>
                <a:ext uri="{FF2B5EF4-FFF2-40B4-BE49-F238E27FC236}">
                  <a16:creationId xmlns:a16="http://schemas.microsoft.com/office/drawing/2014/main" id="{EDA4D87F-91A4-4628-9A6E-F01820A7E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2">
              <a:extLst>
                <a:ext uri="{FF2B5EF4-FFF2-40B4-BE49-F238E27FC236}">
                  <a16:creationId xmlns:a16="http://schemas.microsoft.com/office/drawing/2014/main" id="{045DAB88-124C-459C-A889-DAE9C9BE2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3">
              <a:extLst>
                <a:ext uri="{FF2B5EF4-FFF2-40B4-BE49-F238E27FC236}">
                  <a16:creationId xmlns:a16="http://schemas.microsoft.com/office/drawing/2014/main" id="{85D44010-1DAA-4CAC-B83F-7E3E8C455D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4">
              <a:extLst>
                <a:ext uri="{FF2B5EF4-FFF2-40B4-BE49-F238E27FC236}">
                  <a16:creationId xmlns:a16="http://schemas.microsoft.com/office/drawing/2014/main" id="{E8C01D66-5C93-4A2E-AA74-DE97574EA4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5">
              <a:extLst>
                <a:ext uri="{FF2B5EF4-FFF2-40B4-BE49-F238E27FC236}">
                  <a16:creationId xmlns:a16="http://schemas.microsoft.com/office/drawing/2014/main" id="{E2E1A6E1-6C4A-47D3-81E2-9F8624F1B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6">
              <a:extLst>
                <a:ext uri="{FF2B5EF4-FFF2-40B4-BE49-F238E27FC236}">
                  <a16:creationId xmlns:a16="http://schemas.microsoft.com/office/drawing/2014/main" id="{3E849CB5-4526-49DC-B77B-A20FDB7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7">
              <a:extLst>
                <a:ext uri="{FF2B5EF4-FFF2-40B4-BE49-F238E27FC236}">
                  <a16:creationId xmlns:a16="http://schemas.microsoft.com/office/drawing/2014/main" id="{5A18C8A4-FB2A-44C1-93D3-26C6DDFE0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8">
              <a:extLst>
                <a:ext uri="{FF2B5EF4-FFF2-40B4-BE49-F238E27FC236}">
                  <a16:creationId xmlns:a16="http://schemas.microsoft.com/office/drawing/2014/main" id="{85D014FD-8C5A-4071-B19E-4910AAB61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9">
              <a:extLst>
                <a:ext uri="{FF2B5EF4-FFF2-40B4-BE49-F238E27FC236}">
                  <a16:creationId xmlns:a16="http://schemas.microsoft.com/office/drawing/2014/main" id="{A37D7262-3596-4026-9AD4-E94332E52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0">
              <a:extLst>
                <a:ext uri="{FF2B5EF4-FFF2-40B4-BE49-F238E27FC236}">
                  <a16:creationId xmlns:a16="http://schemas.microsoft.com/office/drawing/2014/main" id="{187E37E0-AAC3-4B33-AF36-334ACCBD3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1">
              <a:extLst>
                <a:ext uri="{FF2B5EF4-FFF2-40B4-BE49-F238E27FC236}">
                  <a16:creationId xmlns:a16="http://schemas.microsoft.com/office/drawing/2014/main" id="{409758BB-8A0E-4BEB-BC0C-F410AD98CD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22">
              <a:extLst>
                <a:ext uri="{FF2B5EF4-FFF2-40B4-BE49-F238E27FC236}">
                  <a16:creationId xmlns:a16="http://schemas.microsoft.com/office/drawing/2014/main" id="{97C4EFE2-9D25-4978-BD9A-873B49270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3">
              <a:extLst>
                <a:ext uri="{FF2B5EF4-FFF2-40B4-BE49-F238E27FC236}">
                  <a16:creationId xmlns:a16="http://schemas.microsoft.com/office/drawing/2014/main" id="{9CCAF82A-A0E0-4B55-A97B-EFFAE79AF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4">
              <a:extLst>
                <a:ext uri="{FF2B5EF4-FFF2-40B4-BE49-F238E27FC236}">
                  <a16:creationId xmlns:a16="http://schemas.microsoft.com/office/drawing/2014/main" id="{4F800DD8-3954-4F73-8807-16F1CFAC1E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5">
              <a:extLst>
                <a:ext uri="{FF2B5EF4-FFF2-40B4-BE49-F238E27FC236}">
                  <a16:creationId xmlns:a16="http://schemas.microsoft.com/office/drawing/2014/main" id="{84E1C91A-4B06-4852-918C-6380FA98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2739E351-9D54-4940-AC7A-9E8FF5F87B5F}"/>
              </a:ext>
            </a:extLst>
          </p:cNvPr>
          <p:cNvSpPr txBox="1"/>
          <p:nvPr/>
        </p:nvSpPr>
        <p:spPr>
          <a:xfrm>
            <a:off x="678657" y="662939"/>
            <a:ext cx="7866411" cy="992426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-15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Discussão sobre possibilidades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2772" y="1875234"/>
            <a:ext cx="3719489" cy="3065197"/>
          </a:xfrm>
          <a:prstGeom prst="rect">
            <a:avLst/>
          </a:prstGeom>
          <a:solidFill>
            <a:schemeClr val="bg1"/>
          </a:solidFill>
          <a:ln w="19050">
            <a:solidFill>
              <a:srgbClr val="E88D7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APRENDIZAGEM AO AR LIVRE EM JUNDIAÍ">
            <a:extLst>
              <a:ext uri="{FF2B5EF4-FFF2-40B4-BE49-F238E27FC236}">
                <a16:creationId xmlns:a16="http://schemas.microsoft.com/office/drawing/2014/main" id="{BAAC2222-4A3C-8543-840D-08DC937C0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9" r="19239" b="2"/>
          <a:stretch/>
        </p:blipFill>
        <p:spPr bwMode="auto">
          <a:xfrm>
            <a:off x="827442" y="2013372"/>
            <a:ext cx="3470148" cy="278892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986FB2B-157A-F149-995E-4FBB6638A8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043629"/>
              </p:ext>
            </p:extLst>
          </p:nvPr>
        </p:nvGraphicFramePr>
        <p:xfrm>
          <a:off x="4785526" y="1655365"/>
          <a:ext cx="4293613" cy="3706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50721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descr="Professor sem Escola - (Paródia da Música Trevo - Ana Vitória)">
            <a:hlinkClick r:id="" action="ppaction://media"/>
            <a:extLst>
              <a:ext uri="{FF2B5EF4-FFF2-40B4-BE49-F238E27FC236}">
                <a16:creationId xmlns:a16="http://schemas.microsoft.com/office/drawing/2014/main" id="{DB1FC03F-1409-2E47-82E0-56EF8BA7C82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0242" y="138023"/>
            <a:ext cx="8683516" cy="49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3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D9EFF8-ED90-324F-8DAF-6D6436B78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Obrigada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603930-BAAE-1240-B1CC-48433A39F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pt-BR" sz="2400" dirty="0"/>
              <a:t>Mary Grace Pereira Andrioli</a:t>
            </a:r>
          </a:p>
          <a:p>
            <a:pPr algn="r"/>
            <a:r>
              <a:rPr lang="pt-BR" sz="2000" dirty="0"/>
              <a:t>Docente IFSP</a:t>
            </a:r>
          </a:p>
          <a:p>
            <a:pPr algn="r"/>
            <a:r>
              <a:rPr lang="pt-BR" sz="2000" dirty="0" err="1"/>
              <a:t>maryandrioli@gmail.com</a:t>
            </a:r>
            <a:endParaRPr lang="pt-BR" sz="2000" dirty="0"/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AF0548C5-3EAC-C24D-B1E5-674FE393D5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74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BB9BE11-E347-5D46-AE78-AF3929E3E928}"/>
              </a:ext>
            </a:extLst>
          </p:cNvPr>
          <p:cNvSpPr/>
          <p:nvPr/>
        </p:nvSpPr>
        <p:spPr>
          <a:xfrm>
            <a:off x="3795622" y="1010840"/>
            <a:ext cx="491705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Rockwell" panose="02060603020205020403" pitchFamily="18" charset="77"/>
              </a:rPr>
              <a:t>Qual é o papel da educação quando estamos ao mesmo tempo lutando pela vida e temendo a morte? 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00000"/>
              </a:solidFill>
              <a:latin typeface="Rockwell" panose="02060603020205020403" pitchFamily="18" charset="77"/>
            </a:endParaRPr>
          </a:p>
          <a:p>
            <a:pPr algn="just" fontAlgn="base"/>
            <a:endParaRPr lang="pt-BR" b="1" dirty="0">
              <a:solidFill>
                <a:srgbClr val="000000"/>
              </a:solidFill>
              <a:latin typeface="Rockwell" panose="02060603020205020403" pitchFamily="18" charset="77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Rockwell" panose="02060603020205020403" pitchFamily="18" charset="77"/>
              </a:rPr>
              <a:t>O que é pensar a educação para todos, quando nos damos conta de podemos ter um aumento significativo nas necessidades educacionais de muito mais estudantes?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00000"/>
              </a:solidFill>
              <a:latin typeface="Rockwell" panose="02060603020205020403" pitchFamily="18" charset="77"/>
            </a:endParaRPr>
          </a:p>
          <a:p>
            <a:pPr algn="just" fontAlgn="base"/>
            <a:endParaRPr lang="pt-BR" b="1" dirty="0">
              <a:solidFill>
                <a:srgbClr val="000000"/>
              </a:solidFill>
              <a:latin typeface="Rockwell" panose="02060603020205020403" pitchFamily="18" charset="77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Rockwell" panose="02060603020205020403" pitchFamily="18" charset="77"/>
              </a:rPr>
              <a:t>Como cada um está lidando com os desafios destes tempos?</a:t>
            </a:r>
            <a:endParaRPr lang="pt-BR" b="1" dirty="0">
              <a:solidFill>
                <a:srgbClr val="000000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D291D2A2-817E-5149-A5CA-B8923502E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Educar para...</a:t>
            </a:r>
          </a:p>
        </p:txBody>
      </p:sp>
    </p:spTree>
    <p:extLst>
      <p:ext uri="{BB962C8B-B14F-4D97-AF65-F5344CB8AC3E}">
        <p14:creationId xmlns:p14="http://schemas.microsoft.com/office/powerpoint/2010/main" val="366013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1"/>
          <p:cNvSpPr txBox="1"/>
          <p:nvPr/>
        </p:nvSpPr>
        <p:spPr>
          <a:xfrm>
            <a:off x="5345354" y="817274"/>
            <a:ext cx="3120347" cy="3706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algn="r"/>
            <a:endParaRPr sz="15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algn="r"/>
            <a:r>
              <a:rPr lang="pt-BR" sz="2917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Eu sou o gato, vou acusar você, julgar você e comer você...</a:t>
            </a:r>
            <a:endParaRPr sz="1500" dirty="0"/>
          </a:p>
          <a:p>
            <a:pPr algn="r"/>
            <a:endParaRPr sz="2917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algn="r"/>
            <a:endParaRPr sz="15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algn="r"/>
            <a:r>
              <a:rPr lang="pt-BR" sz="15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Lewis Carol</a:t>
            </a:r>
            <a:endParaRPr sz="1500" dirty="0"/>
          </a:p>
          <a:p>
            <a:pPr algn="r"/>
            <a:r>
              <a:rPr lang="pt-BR" sz="1500" dirty="0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endParaRPr sz="1500" dirty="0"/>
          </a:p>
          <a:p>
            <a:endParaRPr sz="15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endParaRPr sz="1500" dirty="0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82981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95478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2"/>
          <p:cNvSpPr/>
          <p:nvPr/>
        </p:nvSpPr>
        <p:spPr>
          <a:xfrm>
            <a:off x="3431873" y="337220"/>
            <a:ext cx="4901720" cy="4980553"/>
          </a:xfrm>
          <a:prstGeom prst="rect">
            <a:avLst/>
          </a:prstGeom>
          <a:solidFill>
            <a:schemeClr val="dk2">
              <a:alpha val="47843"/>
            </a:schemeClr>
          </a:solidFill>
          <a:ln>
            <a:noFill/>
          </a:ln>
        </p:spPr>
        <p:txBody>
          <a:bodyPr spcFirstLastPara="1" wrap="square" lIns="76188" tIns="38083" rIns="76188" bIns="38083" anchor="t" anchorCtr="0">
            <a:noAutofit/>
          </a:bodyPr>
          <a:lstStyle/>
          <a:p>
            <a:pPr algn="r">
              <a:buClr>
                <a:schemeClr val="lt1"/>
              </a:buClr>
              <a:buSzPts val="3000"/>
            </a:pPr>
            <a:r>
              <a:rPr lang="pt-BR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Uma coisa é clara: as escolas e o sistema educacional não funcionam de modo isolado. O que acontece nas escolas é um reflexo da sociedade em que elas funcionam. Os valores, as crenças e as prioridades da sociedade permearão a vida e o trabalho nas escolas e não pararão nos seus portões.</a:t>
            </a:r>
            <a:endParaRPr sz="1500" b="1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algn="r">
              <a:buClr>
                <a:schemeClr val="lt1"/>
              </a:buClr>
              <a:buSzPts val="3000"/>
            </a:pPr>
            <a:r>
              <a:rPr lang="pt-BR" sz="2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(MITTLER, 2003, p. 24</a:t>
            </a:r>
            <a:r>
              <a:rPr lang="pt-BR" sz="2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5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9481"/>
            <a:ext cx="9386886" cy="5769831"/>
            <a:chOff x="-329674" y="-51881"/>
            <a:chExt cx="12515851" cy="6923798"/>
          </a:xfrm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988735"/>
            <a:ext cx="6636259" cy="3731611"/>
            <a:chOff x="1669293" y="1186483"/>
            <a:chExt cx="8848345" cy="4477933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8334A2EF-69D9-41C1-9876-91D7FCF7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74C0C03-1202-4DC9-BA33-998DDFB3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9481"/>
            <a:ext cx="9386886" cy="5769831"/>
            <a:chOff x="-329674" y="-51881"/>
            <a:chExt cx="12515851" cy="6923798"/>
          </a:xfrm>
        </p:grpSpPr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60BF984B-F4C1-4BF0-B296-72CAD881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2E887C16-A8CC-48BD-A34B-69B5D14BE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">
              <a:extLst>
                <a:ext uri="{FF2B5EF4-FFF2-40B4-BE49-F238E27FC236}">
                  <a16:creationId xmlns:a16="http://schemas.microsoft.com/office/drawing/2014/main" id="{1194B805-0CE2-4FD6-804E-2771E18BB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8">
              <a:extLst>
                <a:ext uri="{FF2B5EF4-FFF2-40B4-BE49-F238E27FC236}">
                  <a16:creationId xmlns:a16="http://schemas.microsoft.com/office/drawing/2014/main" id="{96000EBD-113B-4BB5-94F2-B2C961094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9">
              <a:extLst>
                <a:ext uri="{FF2B5EF4-FFF2-40B4-BE49-F238E27FC236}">
                  <a16:creationId xmlns:a16="http://schemas.microsoft.com/office/drawing/2014/main" id="{C2C37892-BF6A-4DDB-BAA9-48B6A051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">
              <a:extLst>
                <a:ext uri="{FF2B5EF4-FFF2-40B4-BE49-F238E27FC236}">
                  <a16:creationId xmlns:a16="http://schemas.microsoft.com/office/drawing/2014/main" id="{B3A53A2B-EB9B-4318-A7F9-E371D211E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1">
              <a:extLst>
                <a:ext uri="{FF2B5EF4-FFF2-40B4-BE49-F238E27FC236}">
                  <a16:creationId xmlns:a16="http://schemas.microsoft.com/office/drawing/2014/main" id="{59001F5F-9338-43E1-BB4B-21C681CA2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2">
              <a:extLst>
                <a:ext uri="{FF2B5EF4-FFF2-40B4-BE49-F238E27FC236}">
                  <a16:creationId xmlns:a16="http://schemas.microsoft.com/office/drawing/2014/main" id="{24781ABE-347F-40E9-9BB2-3E35C8F15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3">
              <a:extLst>
                <a:ext uri="{FF2B5EF4-FFF2-40B4-BE49-F238E27FC236}">
                  <a16:creationId xmlns:a16="http://schemas.microsoft.com/office/drawing/2014/main" id="{6D8A7767-4D16-4AB7-8277-D66FEC7F7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4">
              <a:extLst>
                <a:ext uri="{FF2B5EF4-FFF2-40B4-BE49-F238E27FC236}">
                  <a16:creationId xmlns:a16="http://schemas.microsoft.com/office/drawing/2014/main" id="{1B7D649D-9559-4E1D-937A-351948350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5">
              <a:extLst>
                <a:ext uri="{FF2B5EF4-FFF2-40B4-BE49-F238E27FC236}">
                  <a16:creationId xmlns:a16="http://schemas.microsoft.com/office/drawing/2014/main" id="{45AA5D21-8C7B-4C77-815C-C3A8EA0A5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6">
              <a:extLst>
                <a:ext uri="{FF2B5EF4-FFF2-40B4-BE49-F238E27FC236}">
                  <a16:creationId xmlns:a16="http://schemas.microsoft.com/office/drawing/2014/main" id="{D7A46675-AA96-41DB-B9DB-CAA471A20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82090F8A-ECF2-423C-98D0-8EF22622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8">
              <a:extLst>
                <a:ext uri="{FF2B5EF4-FFF2-40B4-BE49-F238E27FC236}">
                  <a16:creationId xmlns:a16="http://schemas.microsoft.com/office/drawing/2014/main" id="{EA5DE46B-A4BE-407F-835A-693D3E979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9">
              <a:extLst>
                <a:ext uri="{FF2B5EF4-FFF2-40B4-BE49-F238E27FC236}">
                  <a16:creationId xmlns:a16="http://schemas.microsoft.com/office/drawing/2014/main" id="{429E4297-5489-465D-A6D7-03BD468E0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20">
              <a:extLst>
                <a:ext uri="{FF2B5EF4-FFF2-40B4-BE49-F238E27FC236}">
                  <a16:creationId xmlns:a16="http://schemas.microsoft.com/office/drawing/2014/main" id="{69A4CFA1-B603-453B-AC53-49E8A8DF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21">
              <a:extLst>
                <a:ext uri="{FF2B5EF4-FFF2-40B4-BE49-F238E27FC236}">
                  <a16:creationId xmlns:a16="http://schemas.microsoft.com/office/drawing/2014/main" id="{7A997EDF-8927-490B-AD5F-046317B8B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22">
              <a:extLst>
                <a:ext uri="{FF2B5EF4-FFF2-40B4-BE49-F238E27FC236}">
                  <a16:creationId xmlns:a16="http://schemas.microsoft.com/office/drawing/2014/main" id="{3C91BE84-B1A4-4592-A942-2C72C86DD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3">
              <a:extLst>
                <a:ext uri="{FF2B5EF4-FFF2-40B4-BE49-F238E27FC236}">
                  <a16:creationId xmlns:a16="http://schemas.microsoft.com/office/drawing/2014/main" id="{A0AAA5CD-6E44-429A-91FA-D650BAF9E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D84F171-9C21-3B4F-B9EE-0D4DEB782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997" y="1213009"/>
            <a:ext cx="2887218" cy="1927101"/>
          </a:xfrm>
        </p:spPr>
        <p:txBody>
          <a:bodyPr vert="horz" lIns="228600" tIns="228600" rIns="228600" bIns="0" rtlCol="0" anchor="b">
            <a:normAutofit/>
          </a:bodyPr>
          <a:lstStyle/>
          <a:p>
            <a:pPr algn="l" defTabSz="914400">
              <a:lnSpc>
                <a:spcPct val="80000"/>
              </a:lnSpc>
            </a:pPr>
            <a:r>
              <a:rPr lang="en-US" sz="3200" spc="-150">
                <a:solidFill>
                  <a:schemeClr val="tx2"/>
                </a:solidFill>
              </a:rPr>
              <a:t>Quem são nossos estudantes?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8CA0C52-5ACA-4F17-AA4A-312E0E110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790" y="662939"/>
            <a:ext cx="4477978" cy="4374039"/>
          </a:xfrm>
          <a:prstGeom prst="rect">
            <a:avLst/>
          </a:prstGeom>
          <a:solidFill>
            <a:schemeClr val="bg1"/>
          </a:solidFill>
          <a:ln w="19050">
            <a:solidFill>
              <a:srgbClr val="CE638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feito de Itapevi (SP) pedce à Justiça Federal para suspender o Enem">
            <a:extLst>
              <a:ext uri="{FF2B5EF4-FFF2-40B4-BE49-F238E27FC236}">
                <a16:creationId xmlns:a16="http://schemas.microsoft.com/office/drawing/2014/main" id="{8C59CD55-B223-154D-9D82-2218D5A63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r="17766" b="1"/>
          <a:stretch/>
        </p:blipFill>
        <p:spPr bwMode="auto">
          <a:xfrm>
            <a:off x="729086" y="800178"/>
            <a:ext cx="4231386" cy="409956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45737" y="2757449"/>
            <a:ext cx="339361" cy="26329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0A2289F-28D0-224B-924A-8C97F8B42745}"/>
              </a:ext>
            </a:extLst>
          </p:cNvPr>
          <p:cNvSpPr/>
          <p:nvPr/>
        </p:nvSpPr>
        <p:spPr>
          <a:xfrm>
            <a:off x="3565631" y="165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br>
              <a:rPr lang="pt-BR" dirty="0"/>
            </a:br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02599E-9879-C345-B825-38E8006812AA}"/>
              </a:ext>
            </a:extLst>
          </p:cNvPr>
          <p:cNvSpPr txBox="1"/>
          <p:nvPr/>
        </p:nvSpPr>
        <p:spPr>
          <a:xfrm>
            <a:off x="627855" y="5028527"/>
            <a:ext cx="4873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Estudantes representados na propaganda do governo para divulgação do ENEM - 2020</a:t>
            </a:r>
          </a:p>
        </p:txBody>
      </p:sp>
    </p:spTree>
    <p:extLst>
      <p:ext uri="{BB962C8B-B14F-4D97-AF65-F5344CB8AC3E}">
        <p14:creationId xmlns:p14="http://schemas.microsoft.com/office/powerpoint/2010/main" val="1122453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72">
            <a:extLst>
              <a:ext uri="{FF2B5EF4-FFF2-40B4-BE49-F238E27FC236}">
                <a16:creationId xmlns:a16="http://schemas.microsoft.com/office/drawing/2014/main" id="{2DAE3342-9DFC-49D4-B09C-25E31076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9481"/>
            <a:ext cx="9386886" cy="5769831"/>
            <a:chOff x="-329674" y="-51881"/>
            <a:chExt cx="12515851" cy="692379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E49E0D20-8423-4612-99A5-14AEF8F6B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57C2C108-5A30-48CA-9203-56747AEB7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1A343912-2EFC-408E-A862-5C9BF108D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AA50D1CF-9DAE-4CF6-B829-E66CEE9D5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FE5799A4-0568-433E-BF41-752CF516AC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CDBB86ED-F16F-4C28-BDD5-72D771176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3347939E-8B76-4CFC-B2EC-63A7E2278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FA1DD132-02E4-4CD3-B496-BFF924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710BDA52-A7D7-4E4E-9F36-EC8F983EA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B1BDF852-319F-42B8-9A50-7C9A9387C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3AACE376-C01E-4F1F-91B7-39D0274BF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7F612F4C-050E-459D-9771-ED088374A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94E4211B-3E41-4905-8F4E-76811B9E5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6AEC87EE-0CB8-43DE-8FEB-4586A92E8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277C1C5D-7BDC-47E4-8B81-C3C4AE949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7A2A6EF8-9768-4478-9CD3-DFA547CEF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1FD9091C-E8FA-4ADA-937F-A74426ED1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B69923E7-63C4-47CE-956E-09D384D4F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A2576784-872E-494C-A041-0E346226B7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55" name="Group 93">
            <a:extLst>
              <a:ext uri="{FF2B5EF4-FFF2-40B4-BE49-F238E27FC236}">
                <a16:creationId xmlns:a16="http://schemas.microsoft.com/office/drawing/2014/main" id="{B54F73D8-62C2-4127-9D19-01219BBB9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988735"/>
            <a:ext cx="6636259" cy="3731611"/>
            <a:chOff x="1669293" y="1186483"/>
            <a:chExt cx="8848345" cy="4477933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FD8CA02-9BE5-4B82-8129-6EF6184024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01515E68-030C-4313-B300-35253163D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937725F-1DDF-4225-937E-106DBB047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6" name="Rectangle 98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795" cy="5715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7" name="Group 100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9481"/>
            <a:ext cx="9386886" cy="5769831"/>
            <a:chOff x="-329674" y="-51881"/>
            <a:chExt cx="12515851" cy="6923798"/>
          </a:xfrm>
        </p:grpSpPr>
        <p:sp>
          <p:nvSpPr>
            <p:cNvPr id="2058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9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0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1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2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3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4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5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6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7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8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9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0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1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2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3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4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5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6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D84F171-9C21-3B4F-B9EE-0D4DEB782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18" y="4333164"/>
            <a:ext cx="7076364" cy="658061"/>
          </a:xfrm>
        </p:spPr>
        <p:txBody>
          <a:bodyPr vert="horz" lIns="228600" tIns="228600" rIns="228600" bIns="0" rtlCol="0" anchor="ctr">
            <a:normAutofit/>
          </a:bodyPr>
          <a:lstStyle/>
          <a:p>
            <a:pPr defTabSz="914400">
              <a:lnSpc>
                <a:spcPct val="80000"/>
              </a:lnSpc>
            </a:pPr>
            <a:r>
              <a:rPr lang="en-US" sz="3200" spc="-150">
                <a:solidFill>
                  <a:schemeClr val="bg1"/>
                </a:solidFill>
              </a:rPr>
              <a:t>Quem são nossos estudantes?</a:t>
            </a:r>
          </a:p>
        </p:txBody>
      </p:sp>
      <p:pic>
        <p:nvPicPr>
          <p:cNvPr id="2052" name="Picture 4" descr="Unicef: 463 milhões de crianças não conseguiram acesso remoto às aulas">
            <a:extLst>
              <a:ext uri="{FF2B5EF4-FFF2-40B4-BE49-F238E27FC236}">
                <a16:creationId xmlns:a16="http://schemas.microsoft.com/office/drawing/2014/main" id="{6A03B260-F3B4-F945-A66E-DF8190A14F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9" b="14440"/>
          <a:stretch/>
        </p:blipFill>
        <p:spPr bwMode="auto">
          <a:xfrm>
            <a:off x="20" y="10"/>
            <a:ext cx="9143980" cy="4215787"/>
          </a:xfrm>
          <a:custGeom>
            <a:avLst/>
            <a:gdLst/>
            <a:ahLst/>
            <a:cxnLst/>
            <a:rect l="l" t="t" r="r" b="b"/>
            <a:pathLst>
              <a:path w="12192000" h="5058957">
                <a:moveTo>
                  <a:pt x="0" y="0"/>
                </a:moveTo>
                <a:lnTo>
                  <a:pt x="12192000" y="0"/>
                </a:lnTo>
                <a:lnTo>
                  <a:pt x="12192000" y="259692"/>
                </a:lnTo>
                <a:lnTo>
                  <a:pt x="12192000" y="3542069"/>
                </a:lnTo>
                <a:lnTo>
                  <a:pt x="12192000" y="3734194"/>
                </a:lnTo>
                <a:lnTo>
                  <a:pt x="12192000" y="4710012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0" y="4833533"/>
                </a:lnTo>
                <a:lnTo>
                  <a:pt x="0" y="3734194"/>
                </a:lnTo>
                <a:lnTo>
                  <a:pt x="0" y="3542069"/>
                </a:lnTo>
                <a:lnTo>
                  <a:pt x="0" y="2596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0A2289F-28D0-224B-924A-8C97F8B42745}"/>
              </a:ext>
            </a:extLst>
          </p:cNvPr>
          <p:cNvSpPr/>
          <p:nvPr/>
        </p:nvSpPr>
        <p:spPr>
          <a:xfrm>
            <a:off x="3565631" y="1656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br>
              <a:rPr lang="pt-BR"/>
            </a:br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6F32B5E-4E75-1044-BA7E-C466CB1635DA}"/>
              </a:ext>
            </a:extLst>
          </p:cNvPr>
          <p:cNvSpPr txBox="1"/>
          <p:nvPr/>
        </p:nvSpPr>
        <p:spPr>
          <a:xfrm>
            <a:off x="7159824" y="4079934"/>
            <a:ext cx="2023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CNN Brasil</a:t>
            </a:r>
          </a:p>
        </p:txBody>
      </p:sp>
    </p:spTree>
    <p:extLst>
      <p:ext uri="{BB962C8B-B14F-4D97-AF65-F5344CB8AC3E}">
        <p14:creationId xmlns:p14="http://schemas.microsoft.com/office/powerpoint/2010/main" val="858806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405C197B-9DA4-4144-9ACF-C8A63E380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9481"/>
            <a:ext cx="9386886" cy="5769831"/>
            <a:chOff x="-329674" y="-51881"/>
            <a:chExt cx="12515851" cy="6923798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12C85C5E-FBBF-4447-8558-B5C5E6DDF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B8635E97-E4CC-4738-9DEB-AE63C8D7A5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0AAE46E8-D6BC-4A98-879A-0AFD8F6A4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C10A72EB-A452-4293-B377-47BABE7219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A8101224-713E-4D28-B05A-CF0A56E59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BEA3F6E4-F1B7-4D2F-9652-3618CC720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8A6D6F82-752B-4ADD-A800-79D68A7296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>
              <a:extLst>
                <a:ext uri="{FF2B5EF4-FFF2-40B4-BE49-F238E27FC236}">
                  <a16:creationId xmlns:a16="http://schemas.microsoft.com/office/drawing/2014/main" id="{5B004FB3-6426-4503-AE95-EB15676E0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>
              <a:extLst>
                <a:ext uri="{FF2B5EF4-FFF2-40B4-BE49-F238E27FC236}">
                  <a16:creationId xmlns:a16="http://schemas.microsoft.com/office/drawing/2014/main" id="{38553780-C865-46B3-BB91-D5DBB1102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>
              <a:extLst>
                <a:ext uri="{FF2B5EF4-FFF2-40B4-BE49-F238E27FC236}">
                  <a16:creationId xmlns:a16="http://schemas.microsoft.com/office/drawing/2014/main" id="{2B3050C8-3614-4E89-9F1C-C67BB9CE5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>
              <a:extLst>
                <a:ext uri="{FF2B5EF4-FFF2-40B4-BE49-F238E27FC236}">
                  <a16:creationId xmlns:a16="http://schemas.microsoft.com/office/drawing/2014/main" id="{72DBE2DE-87C7-4AB1-950E-DFCDC38F1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>
              <a:extLst>
                <a:ext uri="{FF2B5EF4-FFF2-40B4-BE49-F238E27FC236}">
                  <a16:creationId xmlns:a16="http://schemas.microsoft.com/office/drawing/2014/main" id="{9AF3BC82-2F28-4798-8985-293584EA6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6180167F-2314-4D1E-A0A9-2809001EC0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EFCBDF3C-AF82-4CF2-BF18-DD187C59F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57900165-1B44-4C5E-A251-41CB7195E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F2781377-E384-4B5A-9361-E72001D1A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C4D3DDE9-56C8-40A9-8971-128939F6B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>
              <a:extLst>
                <a:ext uri="{FF2B5EF4-FFF2-40B4-BE49-F238E27FC236}">
                  <a16:creationId xmlns:a16="http://schemas.microsoft.com/office/drawing/2014/main" id="{F7481932-1601-4A58-843E-2FFF0FECF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>
              <a:extLst>
                <a:ext uri="{FF2B5EF4-FFF2-40B4-BE49-F238E27FC236}">
                  <a16:creationId xmlns:a16="http://schemas.microsoft.com/office/drawing/2014/main" id="{2060039F-5F83-44FD-9BA2-92F3D6281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80388DF2-4BFA-41B2-B9DA-DA4786489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988735"/>
            <a:ext cx="6636259" cy="3731611"/>
            <a:chOff x="1669293" y="1186483"/>
            <a:chExt cx="8848345" cy="4477933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2C5F070-03F5-4DB1-AEFB-CF61484DC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Isosceles Triangle 97">
              <a:extLst>
                <a:ext uri="{FF2B5EF4-FFF2-40B4-BE49-F238E27FC236}">
                  <a16:creationId xmlns:a16="http://schemas.microsoft.com/office/drawing/2014/main" id="{4C8523F4-682F-4D2B-95A0-D6400EC365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E08E735-8660-4B10-8380-EB1BB31FC0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8334A2EF-69D9-41C1-9876-91D7FCF7C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74C0C03-1202-4DC9-BA33-998DDFB3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49481"/>
            <a:ext cx="9386886" cy="5769831"/>
            <a:chOff x="-329674" y="-51881"/>
            <a:chExt cx="12515851" cy="6923798"/>
          </a:xfrm>
        </p:grpSpPr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id="{60BF984B-F4C1-4BF0-B296-72CAD881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">
              <a:extLst>
                <a:ext uri="{FF2B5EF4-FFF2-40B4-BE49-F238E27FC236}">
                  <a16:creationId xmlns:a16="http://schemas.microsoft.com/office/drawing/2014/main" id="{2E887C16-A8CC-48BD-A34B-69B5D14BE1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7">
              <a:extLst>
                <a:ext uri="{FF2B5EF4-FFF2-40B4-BE49-F238E27FC236}">
                  <a16:creationId xmlns:a16="http://schemas.microsoft.com/office/drawing/2014/main" id="{1194B805-0CE2-4FD6-804E-2771E18BB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">
              <a:extLst>
                <a:ext uri="{FF2B5EF4-FFF2-40B4-BE49-F238E27FC236}">
                  <a16:creationId xmlns:a16="http://schemas.microsoft.com/office/drawing/2014/main" id="{96000EBD-113B-4BB5-94F2-B2C961094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C2C37892-BF6A-4DDB-BAA9-48B6A051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B3A53A2B-EB9B-4318-A7F9-E371D211E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59001F5F-9338-43E1-BB4B-21C681CA20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24781ABE-347F-40E9-9BB2-3E35C8F15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6D8A7767-4D16-4AB7-8277-D66FEC7F7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1B7D649D-9559-4E1D-937A-351948350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5">
              <a:extLst>
                <a:ext uri="{FF2B5EF4-FFF2-40B4-BE49-F238E27FC236}">
                  <a16:creationId xmlns:a16="http://schemas.microsoft.com/office/drawing/2014/main" id="{45AA5D21-8C7B-4C77-815C-C3A8EA0A5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D7A46675-AA96-41DB-B9DB-CAA471A207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82090F8A-ECF2-423C-98D0-8EF226220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8">
              <a:extLst>
                <a:ext uri="{FF2B5EF4-FFF2-40B4-BE49-F238E27FC236}">
                  <a16:creationId xmlns:a16="http://schemas.microsoft.com/office/drawing/2014/main" id="{EA5DE46B-A4BE-407F-835A-693D3E979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429E4297-5489-465D-A6D7-03BD468E05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69A4CFA1-B603-453B-AC53-49E8A8DF7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1">
              <a:extLst>
                <a:ext uri="{FF2B5EF4-FFF2-40B4-BE49-F238E27FC236}">
                  <a16:creationId xmlns:a16="http://schemas.microsoft.com/office/drawing/2014/main" id="{7A997EDF-8927-490B-AD5F-046317B8B2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3C91BE84-B1A4-4592-A942-2C72C86DD8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3">
              <a:extLst>
                <a:ext uri="{FF2B5EF4-FFF2-40B4-BE49-F238E27FC236}">
                  <a16:creationId xmlns:a16="http://schemas.microsoft.com/office/drawing/2014/main" id="{A0AAA5CD-6E44-429A-91FA-D650BAF9E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5DF7C45-5DF5-324E-ACEF-87F72F33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9846" y="213873"/>
            <a:ext cx="3582160" cy="5269724"/>
          </a:xfrm>
        </p:spPr>
        <p:txBody>
          <a:bodyPr vert="horz" lIns="228600" tIns="228600" rIns="228600" bIns="0" rtlCol="0" anchor="b">
            <a:normAutofit fontScale="90000"/>
          </a:bodyPr>
          <a:lstStyle/>
          <a:p>
            <a:pPr algn="l" defTabSz="914400">
              <a:lnSpc>
                <a:spcPct val="80000"/>
              </a:lnSpc>
            </a:pPr>
            <a:r>
              <a:rPr lang="en-US" sz="3200" spc="-150" dirty="0" err="1">
                <a:solidFill>
                  <a:schemeClr val="tx2"/>
                </a:solidFill>
              </a:rPr>
              <a:t>Não</a:t>
            </a:r>
            <a:r>
              <a:rPr lang="en-US" sz="3200" spc="-150" dirty="0">
                <a:solidFill>
                  <a:schemeClr val="tx2"/>
                </a:solidFill>
              </a:rPr>
              <a:t> </a:t>
            </a:r>
            <a:r>
              <a:rPr lang="en-US" sz="3200" spc="-150" dirty="0" err="1">
                <a:solidFill>
                  <a:schemeClr val="tx2"/>
                </a:solidFill>
              </a:rPr>
              <a:t>somos</a:t>
            </a:r>
            <a:r>
              <a:rPr lang="en-US" sz="3200" spc="-150" dirty="0">
                <a:solidFill>
                  <a:schemeClr val="tx2"/>
                </a:solidFill>
              </a:rPr>
              <a:t> </a:t>
            </a:r>
            <a:r>
              <a:rPr lang="en-US" sz="3200" spc="-150" dirty="0" err="1">
                <a:solidFill>
                  <a:schemeClr val="tx2"/>
                </a:solidFill>
              </a:rPr>
              <a:t>predeterminados</a:t>
            </a:r>
            <a:br>
              <a:rPr lang="en-US" sz="3200" spc="-150" dirty="0">
                <a:solidFill>
                  <a:schemeClr val="tx2"/>
                </a:solidFill>
              </a:rPr>
            </a:br>
            <a:br>
              <a:rPr lang="en-US" sz="3200" spc="-150" dirty="0">
                <a:solidFill>
                  <a:schemeClr val="tx2"/>
                </a:solidFill>
              </a:rPr>
            </a:br>
            <a:r>
              <a:rPr lang="en-US" sz="3200" spc="-150" dirty="0">
                <a:solidFill>
                  <a:schemeClr val="tx2"/>
                </a:solidFill>
              </a:rPr>
              <a:t>Nos </a:t>
            </a:r>
            <a:r>
              <a:rPr lang="en-US" sz="3200" spc="-150" dirty="0" err="1">
                <a:solidFill>
                  <a:schemeClr val="tx2"/>
                </a:solidFill>
              </a:rPr>
              <a:t>modificamos</a:t>
            </a:r>
            <a:r>
              <a:rPr lang="en-US" sz="3200" spc="-150" dirty="0">
                <a:solidFill>
                  <a:schemeClr val="tx2"/>
                </a:solidFill>
              </a:rPr>
              <a:t>, </a:t>
            </a:r>
            <a:r>
              <a:rPr lang="en-US" sz="3200" spc="-150" dirty="0" err="1">
                <a:solidFill>
                  <a:schemeClr val="tx2"/>
                </a:solidFill>
              </a:rPr>
              <a:t>modificamos</a:t>
            </a:r>
            <a:r>
              <a:rPr lang="en-US" sz="3200" spc="-150" dirty="0">
                <a:solidFill>
                  <a:schemeClr val="tx2"/>
                </a:solidFill>
              </a:rPr>
              <a:t> o </a:t>
            </a:r>
            <a:r>
              <a:rPr lang="en-US" sz="3200" spc="-150" dirty="0" err="1">
                <a:solidFill>
                  <a:schemeClr val="tx2"/>
                </a:solidFill>
              </a:rPr>
              <a:t>mundo</a:t>
            </a:r>
            <a:br>
              <a:rPr lang="en-US" sz="3200" spc="-150" dirty="0">
                <a:solidFill>
                  <a:schemeClr val="tx2"/>
                </a:solidFill>
              </a:rPr>
            </a:br>
            <a:br>
              <a:rPr lang="en-US" sz="3200" spc="-150" dirty="0">
                <a:solidFill>
                  <a:schemeClr val="tx2"/>
                </a:solidFill>
              </a:rPr>
            </a:br>
            <a:r>
              <a:rPr lang="en-US" sz="3200" spc="-150" dirty="0">
                <a:solidFill>
                  <a:schemeClr val="tx2"/>
                </a:solidFill>
              </a:rPr>
              <a:t>A </a:t>
            </a:r>
            <a:r>
              <a:rPr lang="en-US" sz="3200" spc="-150" dirty="0" err="1">
                <a:solidFill>
                  <a:schemeClr val="tx2"/>
                </a:solidFill>
              </a:rPr>
              <a:t>aprendizagem</a:t>
            </a:r>
            <a:r>
              <a:rPr lang="en-US" sz="3200" spc="-150" dirty="0">
                <a:solidFill>
                  <a:schemeClr val="tx2"/>
                </a:solidFill>
              </a:rPr>
              <a:t> </a:t>
            </a:r>
            <a:r>
              <a:rPr lang="en-US" sz="3200" spc="-150" dirty="0" err="1">
                <a:solidFill>
                  <a:schemeClr val="tx2"/>
                </a:solidFill>
              </a:rPr>
              <a:t>ocorre</a:t>
            </a:r>
            <a:r>
              <a:rPr lang="en-US" sz="3200" spc="-150" dirty="0">
                <a:solidFill>
                  <a:schemeClr val="tx2"/>
                </a:solidFill>
              </a:rPr>
              <a:t> </a:t>
            </a:r>
            <a:r>
              <a:rPr lang="en-US" sz="3200" spc="-150" dirty="0" err="1">
                <a:solidFill>
                  <a:schemeClr val="tx2"/>
                </a:solidFill>
              </a:rPr>
              <a:t>em</a:t>
            </a:r>
            <a:r>
              <a:rPr lang="en-US" sz="3200" spc="-150" dirty="0">
                <a:solidFill>
                  <a:schemeClr val="tx2"/>
                </a:solidFill>
              </a:rPr>
              <a:t> </a:t>
            </a:r>
            <a:r>
              <a:rPr lang="en-US" sz="3200" spc="-150" dirty="0" err="1">
                <a:solidFill>
                  <a:schemeClr val="tx2"/>
                </a:solidFill>
              </a:rPr>
              <a:t>espaços</a:t>
            </a:r>
            <a:r>
              <a:rPr lang="en-US" sz="3200" spc="-150" dirty="0">
                <a:solidFill>
                  <a:schemeClr val="tx2"/>
                </a:solidFill>
              </a:rPr>
              <a:t> </a:t>
            </a:r>
            <a:r>
              <a:rPr lang="en-US" sz="3200" spc="-150" dirty="0" err="1">
                <a:solidFill>
                  <a:schemeClr val="tx2"/>
                </a:solidFill>
              </a:rPr>
              <a:t>privilegiados</a:t>
            </a:r>
            <a:r>
              <a:rPr lang="en-US" sz="3200" spc="-150" dirty="0">
                <a:solidFill>
                  <a:schemeClr val="tx2"/>
                </a:solidFill>
              </a:rPr>
              <a:t> de </a:t>
            </a:r>
            <a:r>
              <a:rPr lang="en-US" sz="3200" b="1" spc="-150" dirty="0" err="1">
                <a:solidFill>
                  <a:schemeClr val="tx2"/>
                </a:solidFill>
              </a:rPr>
              <a:t>trocas</a:t>
            </a:r>
            <a:r>
              <a:rPr lang="en-US" sz="3200" b="1" spc="-150" dirty="0">
                <a:solidFill>
                  <a:schemeClr val="tx2"/>
                </a:solidFill>
              </a:rPr>
              <a:t>, </a:t>
            </a:r>
            <a:r>
              <a:rPr lang="en-US" sz="3200" b="1" spc="-150" dirty="0" err="1">
                <a:solidFill>
                  <a:schemeClr val="tx2"/>
                </a:solidFill>
              </a:rPr>
              <a:t>interações</a:t>
            </a:r>
            <a:r>
              <a:rPr lang="en-US" sz="3200" b="1" spc="-150" dirty="0">
                <a:solidFill>
                  <a:schemeClr val="tx2"/>
                </a:solidFill>
              </a:rPr>
              <a:t> entre </a:t>
            </a:r>
            <a:r>
              <a:rPr lang="en-US" sz="3200" b="1" spc="-150" dirty="0" err="1">
                <a:solidFill>
                  <a:schemeClr val="tx2"/>
                </a:solidFill>
              </a:rPr>
              <a:t>os</a:t>
            </a:r>
            <a:r>
              <a:rPr lang="en-US" sz="3200" b="1" spc="-150" dirty="0">
                <a:solidFill>
                  <a:schemeClr val="tx2"/>
                </a:solidFill>
              </a:rPr>
              <a:t> </a:t>
            </a:r>
            <a:r>
              <a:rPr lang="en-US" sz="3200" b="1" spc="-150" dirty="0" err="1">
                <a:solidFill>
                  <a:schemeClr val="tx2"/>
                </a:solidFill>
              </a:rPr>
              <a:t>educandos</a:t>
            </a:r>
            <a:r>
              <a:rPr lang="en-US" sz="3200" b="1" spc="-150" dirty="0">
                <a:solidFill>
                  <a:schemeClr val="tx2"/>
                </a:solidFill>
              </a:rPr>
              <a:t> </a:t>
            </a:r>
            <a:r>
              <a:rPr lang="en-US" sz="3200" spc="-150" dirty="0">
                <a:solidFill>
                  <a:schemeClr val="tx2"/>
                </a:solidFill>
              </a:rPr>
              <a:t>e </a:t>
            </a:r>
            <a:r>
              <a:rPr lang="en-US" sz="3200" spc="-150" dirty="0" err="1">
                <a:solidFill>
                  <a:schemeClr val="tx2"/>
                </a:solidFill>
              </a:rPr>
              <a:t>educadores</a:t>
            </a:r>
            <a:endParaRPr lang="en-US" sz="3200" spc="-150" dirty="0">
              <a:solidFill>
                <a:schemeClr val="tx2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C8CA0C52-5ACA-4F17-AA4A-312E0E110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790" y="662939"/>
            <a:ext cx="4477978" cy="4374039"/>
          </a:xfrm>
          <a:prstGeom prst="rect">
            <a:avLst/>
          </a:prstGeom>
          <a:solidFill>
            <a:schemeClr val="bg1"/>
          </a:solidFill>
          <a:ln w="19050">
            <a:solidFill>
              <a:srgbClr val="EE228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Lev Vygotsky: o teórico do ensino como processo social">
            <a:extLst>
              <a:ext uri="{FF2B5EF4-FFF2-40B4-BE49-F238E27FC236}">
                <a16:creationId xmlns:a16="http://schemas.microsoft.com/office/drawing/2014/main" id="{6B83D69F-0FAA-FD48-A1DD-4D0854D4D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r="23206" b="2"/>
          <a:stretch/>
        </p:blipFill>
        <p:spPr bwMode="auto">
          <a:xfrm>
            <a:off x="729085" y="800178"/>
            <a:ext cx="2055368" cy="409956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Quem foi Paulo Freire e por que ele é tão amado e odiado | Guia do Estudante">
            <a:extLst>
              <a:ext uri="{FF2B5EF4-FFF2-40B4-BE49-F238E27FC236}">
                <a16:creationId xmlns:a16="http://schemas.microsoft.com/office/drawing/2014/main" id="{84DEA694-6E4A-BA49-A5D6-7619F1375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r="35605" b="1"/>
          <a:stretch/>
        </p:blipFill>
        <p:spPr bwMode="auto">
          <a:xfrm>
            <a:off x="2900363" y="800178"/>
            <a:ext cx="2060109" cy="409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045737" y="2757449"/>
            <a:ext cx="339361" cy="26329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7644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{4B2F8200-9301-C941-AA2B-ED4276AC0BED}tf16401369</Template>
  <TotalTime>1170</TotalTime>
  <Words>749</Words>
  <Application>Microsoft Macintosh PowerPoint</Application>
  <PresentationFormat>Apresentação na tela (16:10)</PresentationFormat>
  <Paragraphs>99</Paragraphs>
  <Slides>27</Slides>
  <Notes>15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Raleway</vt:lpstr>
      <vt:lpstr>Rockwell</vt:lpstr>
      <vt:lpstr>Wingdings</vt:lpstr>
      <vt:lpstr>Atlas</vt:lpstr>
      <vt:lpstr>Práticas pedagógicas inclusivas no contexto da pandemia Covid-19</vt:lpstr>
      <vt:lpstr>Educar para...</vt:lpstr>
      <vt:lpstr>Educar para...</vt:lpstr>
      <vt:lpstr>Apresentação do PowerPoint</vt:lpstr>
      <vt:lpstr>Apresentação do PowerPoint</vt:lpstr>
      <vt:lpstr>Apresentação do PowerPoint</vt:lpstr>
      <vt:lpstr>Quem são nossos estudantes?</vt:lpstr>
      <vt:lpstr>Quem são nossos estudantes?</vt:lpstr>
      <vt:lpstr>Não somos predeterminados  Nos modificamos, modificamos o mundo  A aprendizagem ocorre em espaços privilegiados de trocas, interações entre os educandos e educadores</vt:lpstr>
      <vt:lpstr>Apresentação do PowerPoint</vt:lpstr>
      <vt:lpstr>Apresentação do PowerPoint</vt:lpstr>
      <vt:lpstr>Mesma tempestade  Diferentes condições para superá-la</vt:lpstr>
      <vt:lpstr>55,2% dos brasileiros  com insegurança alimentar em 2021</vt:lpstr>
      <vt:lpstr>Apresentação do PowerPoint</vt:lpstr>
      <vt:lpstr>Apresentação do PowerPoint</vt:lpstr>
      <vt:lpstr>Apresentação do PowerPoint</vt:lpstr>
      <vt:lpstr>Precisamos buscar o nosso inédito-viável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Desenho  Universal  para  a  aprendizagem</vt:lpstr>
      <vt:lpstr>Guia Napne Estratégias inclusivas para o ensino remoto</vt:lpstr>
      <vt:lpstr>Apresentação do PowerPoint</vt:lpstr>
      <vt:lpstr>Apresentação do PowerPoint</vt:lpstr>
      <vt:lpstr>Obrigada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Elizabeth Mariza Marinho</dc:creator>
  <cp:lastModifiedBy>Microsoft Office User</cp:lastModifiedBy>
  <cp:revision>28</cp:revision>
  <dcterms:created xsi:type="dcterms:W3CDTF">2021-04-23T15:50:41Z</dcterms:created>
  <dcterms:modified xsi:type="dcterms:W3CDTF">2021-06-23T11:39:11Z</dcterms:modified>
</cp:coreProperties>
</file>