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04" r:id="rId4"/>
    <p:sldId id="296" r:id="rId5"/>
    <p:sldId id="337" r:id="rId6"/>
    <p:sldId id="300" r:id="rId7"/>
    <p:sldId id="317" r:id="rId8"/>
    <p:sldId id="297" r:id="rId9"/>
    <p:sldId id="318" r:id="rId10"/>
    <p:sldId id="319" r:id="rId11"/>
    <p:sldId id="330" r:id="rId12"/>
    <p:sldId id="331" r:id="rId13"/>
    <p:sldId id="333" r:id="rId14"/>
    <p:sldId id="334" r:id="rId15"/>
    <p:sldId id="324" r:id="rId16"/>
    <p:sldId id="321" r:id="rId17"/>
    <p:sldId id="335" r:id="rId18"/>
    <p:sldId id="354" r:id="rId19"/>
    <p:sldId id="322" r:id="rId20"/>
    <p:sldId id="338" r:id="rId21"/>
    <p:sldId id="339" r:id="rId22"/>
    <p:sldId id="340" r:id="rId23"/>
    <p:sldId id="341" r:id="rId24"/>
    <p:sldId id="342" r:id="rId25"/>
    <p:sldId id="343" r:id="rId26"/>
    <p:sldId id="327" r:id="rId27"/>
    <p:sldId id="352" r:id="rId28"/>
    <p:sldId id="35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 err="1"/>
              <a:t>Texto</a:t>
            </a:r>
            <a:r>
              <a:rPr dirty="0"/>
              <a:t> do </a:t>
            </a:r>
            <a:r>
              <a:rPr dirty="0" err="1"/>
              <a:t>Título</a:t>
            </a:r>
            <a:endParaRPr dirty="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Corpo</a:t>
            </a:r>
            <a:r>
              <a:rPr dirty="0"/>
              <a:t> Um</a:t>
            </a:r>
          </a:p>
          <a:p>
            <a:pPr lvl="1"/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Dois</a:t>
            </a:r>
            <a:endParaRPr dirty="0"/>
          </a:p>
          <a:p>
            <a:pPr lvl="2"/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Três</a:t>
            </a:r>
            <a:endParaRPr dirty="0"/>
          </a:p>
          <a:p>
            <a:pPr lvl="3"/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Quatro</a:t>
            </a:r>
            <a:endParaRPr dirty="0"/>
          </a:p>
          <a:p>
            <a:pPr lvl="4"/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Cinco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6822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1EF6-215B-4AB4-9E6F-837FAA43B230}" type="datetimeFigureOut">
              <a:rPr lang="pt-BR" smtClean="0"/>
              <a:pPr/>
              <a:t>30/10/2017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F5F73-8083-4ED6-AD84-2511841D7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1" y="3789040"/>
            <a:ext cx="8218799" cy="2304256"/>
          </a:xfrm>
        </p:spPr>
        <p:txBody>
          <a:bodyPr>
            <a:noAutofit/>
          </a:bodyPr>
          <a:lstStyle/>
          <a:p>
            <a:pPr algn="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/>
            </a:r>
            <a:b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/>
            </a:r>
            <a:br>
              <a:rPr lang="pt-BR" sz="36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sz="3600" b="1" dirty="0" smtClean="0">
                <a:solidFill>
                  <a:srgbClr val="0070C0"/>
                </a:solidFill>
                <a:latin typeface="Merriweather" pitchFamily="18" charset="0"/>
              </a:rPr>
              <a:t>A ARTE DA ESCUTATÓRIA:</a:t>
            </a:r>
            <a:br>
              <a:rPr lang="pt-BR" sz="3600" b="1" dirty="0" smtClean="0">
                <a:solidFill>
                  <a:srgbClr val="0070C0"/>
                </a:solidFill>
                <a:latin typeface="Merriweather" pitchFamily="18" charset="0"/>
              </a:rPr>
            </a:br>
            <a:r>
              <a:rPr lang="pt-BR" sz="2800" b="1" dirty="0" smtClean="0">
                <a:solidFill>
                  <a:srgbClr val="0070C0"/>
                </a:solidFill>
                <a:latin typeface="Merriweather" pitchFamily="18" charset="0"/>
              </a:rPr>
              <a:t>A ESCUTA DE SI, DO OUTRO E DO MUNDO </a:t>
            </a:r>
            <a:endParaRPr lang="pt-BR" sz="2800" b="1" dirty="0">
              <a:solidFill>
                <a:srgbClr val="0070C0"/>
              </a:solidFill>
              <a:latin typeface="Merriweather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874440"/>
            <a:ext cx="8218799" cy="284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EU SEMPRE CANTEI ERRADO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 sz="3600" dirty="0" smtClean="0">
              <a:solidFill>
                <a:srgbClr val="0070C0"/>
              </a:solidFill>
              <a:latin typeface="Merriweather" panose="02060503050406030704" pitchFamily="18" charset="0"/>
            </a:endParaRPr>
          </a:p>
          <a:p>
            <a:r>
              <a:rPr lang="pt-BR" sz="3600" dirty="0" err="1" smtClean="0">
                <a:solidFill>
                  <a:srgbClr val="0070C0"/>
                </a:solidFill>
                <a:latin typeface="Merriweather" panose="02060503050406030704" pitchFamily="18" charset="0"/>
              </a:rPr>
              <a:t>Duberrô</a:t>
            </a:r>
            <a:r>
              <a:rPr lang="pt-BR" sz="36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?</a:t>
            </a:r>
          </a:p>
          <a:p>
            <a:r>
              <a:rPr lang="pt-BR" sz="3600" dirty="0" err="1" smtClean="0">
                <a:solidFill>
                  <a:srgbClr val="0070C0"/>
                </a:solidFill>
                <a:latin typeface="Merriweather" panose="02060503050406030704" pitchFamily="18" charset="0"/>
              </a:rPr>
              <a:t>Dimirôsse-se</a:t>
            </a:r>
            <a:r>
              <a:rPr lang="pt-BR" sz="36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?</a:t>
            </a:r>
            <a:endParaRPr lang="pt-BR" sz="3600" dirty="0">
              <a:solidFill>
                <a:srgbClr val="0070C0"/>
              </a:solidFill>
              <a:latin typeface="Merriweather" panose="02060503050406030704" pitchFamily="18" charset="0"/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850868"/>
            <a:ext cx="4041775" cy="3940730"/>
          </a:xfrm>
        </p:spPr>
      </p:pic>
    </p:spTree>
    <p:extLst>
      <p:ext uri="{BB962C8B-B14F-4D97-AF65-F5344CB8AC3E}">
        <p14:creationId xmlns:p14="http://schemas.microsoft.com/office/powerpoint/2010/main" val="1288253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VOLTA PRA MIM</a:t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(Roupa Nova)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 smtClean="0">
              <a:solidFill>
                <a:srgbClr val="0070C0"/>
              </a:solidFill>
              <a:latin typeface="Merriweather" panose="02060503050406030704" pitchFamily="18" charset="0"/>
            </a:endParaRPr>
          </a:p>
          <a:p>
            <a:pPr marL="0" indent="0" algn="ctr">
              <a:buNone/>
            </a:pPr>
            <a:r>
              <a:rPr lang="pt-BR" sz="48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“ Amanheci sozinho</a:t>
            </a:r>
          </a:p>
          <a:p>
            <a:pPr marL="0" indent="0" algn="ctr">
              <a:buNone/>
            </a:pPr>
            <a:r>
              <a:rPr lang="pt-BR" sz="48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Na cama um vazio...”</a:t>
            </a:r>
            <a:endParaRPr lang="pt-BR" sz="4800" dirty="0">
              <a:solidFill>
                <a:srgbClr val="0070C0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14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VENTO VENTANIA</a:t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(Biquíni Cavadão)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dirty="0" smtClean="0">
              <a:solidFill>
                <a:srgbClr val="0070C0"/>
              </a:solidFill>
              <a:latin typeface="Merriweather" panose="02060503050406030704" pitchFamily="18" charset="0"/>
            </a:endParaRP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“Me leve para qualquer canto</a:t>
            </a: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 do mundo,</a:t>
            </a:r>
          </a:p>
          <a:p>
            <a:pPr marL="0" indent="0" algn="ctr">
              <a:buNone/>
            </a:pPr>
            <a:r>
              <a:rPr lang="pt-BR" sz="40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Ásia, Europa, América..”</a:t>
            </a:r>
          </a:p>
        </p:txBody>
      </p:sp>
    </p:spTree>
    <p:extLst>
      <p:ext uri="{BB962C8B-B14F-4D97-AF65-F5344CB8AC3E}">
        <p14:creationId xmlns:p14="http://schemas.microsoft.com/office/powerpoint/2010/main" val="980106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BOA SORTE</a:t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(Vanessa da Mata)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“É </a:t>
            </a:r>
            <a: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  <a:t>só isso</a:t>
            </a:r>
            <a:b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  <a:t>Não tem mais jeito</a:t>
            </a:r>
            <a:b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  <a:t>Acabou, boa sorte</a:t>
            </a:r>
            <a:b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  <a:t>Não tenho o que dizer</a:t>
            </a:r>
            <a:b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  <a:t>São só palavras</a:t>
            </a:r>
            <a:b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  <a:t>E o que eu sinto</a:t>
            </a:r>
            <a:b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dirty="0">
                <a:solidFill>
                  <a:srgbClr val="0070C0"/>
                </a:solidFill>
                <a:latin typeface="Merriweather" panose="02060503050406030704" pitchFamily="18" charset="0"/>
              </a:rPr>
              <a:t>Não </a:t>
            </a:r>
            <a:r>
              <a:rPr lang="pt-BR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mudará...”</a:t>
            </a:r>
            <a:endParaRPr lang="pt-BR" dirty="0">
              <a:solidFill>
                <a:srgbClr val="0070C0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31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FLORES</a:t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(Titãs)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t-BR" sz="5500" dirty="0" smtClean="0">
              <a:solidFill>
                <a:srgbClr val="0070C0"/>
              </a:solidFill>
              <a:latin typeface="Merriweather" panose="02060503050406030704" pitchFamily="18" charset="0"/>
            </a:endParaRPr>
          </a:p>
          <a:p>
            <a:pPr marL="0" indent="0">
              <a:buNone/>
            </a:pP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“Olhei até ficar cansado </a:t>
            </a:r>
          </a:p>
          <a:p>
            <a:pPr marL="0" indent="0">
              <a:buNone/>
            </a:pP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de ver os meus olhos no espelho</a:t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Chorei por ter despedaçado</a:t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As flores que estão no canteiro</a:t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/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Os punhos e os pulsos cortados</a:t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E o resto do meu corpo inteiro</a:t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Há flores cobrindo o telhado</a:t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Embaixo do meu travesseiro</a:t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Há flores por todos os lados</a:t>
            </a:r>
            <a:b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</a:br>
            <a:r>
              <a:rPr lang="pt-BR" sz="11200" dirty="0" smtClean="0">
                <a:solidFill>
                  <a:srgbClr val="0070C0"/>
                </a:solidFill>
                <a:latin typeface="Merriweather" panose="02060503050406030704" pitchFamily="18" charset="0"/>
              </a:rPr>
              <a:t>Há flores em tudo o que eu vejo”</a:t>
            </a:r>
            <a:r>
              <a:rPr lang="pt-BR" sz="11200" dirty="0">
                <a:solidFill>
                  <a:srgbClr val="0070C0"/>
                </a:solidFill>
                <a:latin typeface="Merriweather" panose="02060503050406030704" pitchFamily="18" charset="0"/>
              </a:rPr>
              <a:t/>
            </a:r>
            <a:br>
              <a:rPr lang="pt-BR" sz="11200" dirty="0">
                <a:solidFill>
                  <a:srgbClr val="0070C0"/>
                </a:solidFill>
                <a:latin typeface="Merriweather" panose="02060503050406030704" pitchFamily="18" charset="0"/>
              </a:rPr>
            </a:br>
            <a:endParaRPr lang="pt-BR" sz="11200" dirty="0">
              <a:solidFill>
                <a:srgbClr val="0070C0"/>
              </a:solidFill>
              <a:latin typeface="Merriweather" panose="02060503050406030704" pitchFamily="18" charset="0"/>
            </a:endParaRPr>
          </a:p>
          <a:p>
            <a:pPr marL="0" indent="0" algn="ctr">
              <a:buNone/>
            </a:pPr>
            <a:endParaRPr lang="pt-BR" dirty="0">
              <a:solidFill>
                <a:srgbClr val="0070C0"/>
              </a:solidFill>
              <a:latin typeface="Merriweather" panose="02060503050406030704" pitchFamily="18" charset="0"/>
            </a:endParaRPr>
          </a:p>
        </p:txBody>
      </p:sp>
      <p:pic>
        <p:nvPicPr>
          <p:cNvPr id="7" name="Flores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9207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60922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A ESCUTA DO MUNDO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24736" cy="4372326"/>
          </a:xfrm>
        </p:spPr>
      </p:pic>
    </p:spTree>
    <p:extLst>
      <p:ext uri="{BB962C8B-B14F-4D97-AF65-F5344CB8AC3E}">
        <p14:creationId xmlns:p14="http://schemas.microsoft.com/office/powerpoint/2010/main" val="21485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O CAUSO DOS BALÕES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336704" cy="4310548"/>
          </a:xfrm>
        </p:spPr>
      </p:pic>
    </p:spTree>
    <p:extLst>
      <p:ext uri="{BB962C8B-B14F-4D97-AF65-F5344CB8AC3E}">
        <p14:creationId xmlns:p14="http://schemas.microsoft.com/office/powerpoint/2010/main" val="26347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O CAUSO DA LENTIDÃO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7638"/>
            <a:ext cx="4680520" cy="4680520"/>
          </a:xfrm>
        </p:spPr>
      </p:pic>
    </p:spTree>
    <p:extLst>
      <p:ext uri="{BB962C8B-B14F-4D97-AF65-F5344CB8AC3E}">
        <p14:creationId xmlns:p14="http://schemas.microsoft.com/office/powerpoint/2010/main" val="6224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A BRUXA DO BATOM BORRADO</a:t>
            </a:r>
            <a:endParaRPr lang="pt-BR" sz="3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1196752"/>
            <a:ext cx="3672408" cy="4967416"/>
          </a:xfrm>
        </p:spPr>
      </p:pic>
    </p:spTree>
    <p:extLst>
      <p:ext uri="{BB962C8B-B14F-4D97-AF65-F5344CB8AC3E}">
        <p14:creationId xmlns:p14="http://schemas.microsoft.com/office/powerpoint/2010/main" val="312904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EMPATIA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700808"/>
            <a:ext cx="6984776" cy="3928937"/>
          </a:xfrm>
        </p:spPr>
      </p:pic>
    </p:spTree>
    <p:extLst>
      <p:ext uri="{BB962C8B-B14F-4D97-AF65-F5344CB8AC3E}">
        <p14:creationId xmlns:p14="http://schemas.microsoft.com/office/powerpoint/2010/main" val="36876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RUBEM ALVES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52633"/>
            <a:ext cx="5904656" cy="4412271"/>
          </a:xfrm>
        </p:spPr>
      </p:pic>
    </p:spTree>
    <p:extLst>
      <p:ext uri="{BB962C8B-B14F-4D97-AF65-F5344CB8AC3E}">
        <p14:creationId xmlns:p14="http://schemas.microsoft.com/office/powerpoint/2010/main" val="30474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ESCUTA 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 smtClean="0">
                <a:latin typeface="Merriweather" panose="02060503050406030704" pitchFamily="18" charset="0"/>
              </a:rPr>
              <a:t>Para saber ouvir, é preciso saber silenciar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472608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96887" cy="5476336"/>
          </a:xfrm>
        </p:spPr>
      </p:pic>
    </p:spTree>
    <p:extLst>
      <p:ext uri="{BB962C8B-B14F-4D97-AF65-F5344CB8AC3E}">
        <p14:creationId xmlns:p14="http://schemas.microsoft.com/office/powerpoint/2010/main" val="381773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426170"/>
          </a:xfrm>
        </p:spPr>
        <p:txBody>
          <a:bodyPr>
            <a:normAutofit/>
          </a:bodyPr>
          <a:lstStyle/>
          <a:p>
            <a:r>
              <a:rPr lang="pt-BR" dirty="0"/>
              <a:t>	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TREINO DE ESCUTATÓRIA</a:t>
            </a:r>
            <a:b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3 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DIMENSÕES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72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800" dirty="0" smtClean="0">
              <a:solidFill>
                <a:srgbClr val="0070C0"/>
              </a:solidFill>
              <a:latin typeface="Merriweather" panose="02060503050406030704" pitchFamily="18" charset="0"/>
            </a:endParaRPr>
          </a:p>
          <a:p>
            <a:pPr algn="ctr"/>
            <a:r>
              <a:rPr lang="pt-BR" sz="4800" dirty="0" smtClean="0">
                <a:latin typeface="Merriweather" panose="02060503050406030704" pitchFamily="18" charset="0"/>
              </a:rPr>
              <a:t>Física</a:t>
            </a:r>
          </a:p>
          <a:p>
            <a:pPr algn="ctr"/>
            <a:r>
              <a:rPr lang="pt-BR" sz="4800" dirty="0" smtClean="0">
                <a:latin typeface="Merriweather" panose="02060503050406030704" pitchFamily="18" charset="0"/>
              </a:rPr>
              <a:t>Psicológica</a:t>
            </a:r>
          </a:p>
          <a:p>
            <a:pPr algn="ctr"/>
            <a:r>
              <a:rPr lang="pt-BR" sz="4800" dirty="0" smtClean="0">
                <a:latin typeface="Merriweather" panose="02060503050406030704" pitchFamily="18" charset="0"/>
              </a:rPr>
              <a:t>Verbal</a:t>
            </a:r>
            <a:endParaRPr lang="pt-BR" sz="4800" dirty="0"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79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	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FÍSICA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Merriweather" panose="02060503050406030704" pitchFamily="18" charset="0"/>
              </a:rPr>
              <a:t>manter contato visual</a:t>
            </a:r>
          </a:p>
          <a:p>
            <a:pPr marL="0" indent="0">
              <a:buNone/>
            </a:pPr>
            <a:endParaRPr lang="pt-BR" sz="3200" dirty="0" smtClean="0">
              <a:latin typeface="Merriweather" panose="02060503050406030704" pitchFamily="18" charset="0"/>
            </a:endParaRPr>
          </a:p>
          <a:p>
            <a:r>
              <a:rPr lang="pt-BR" sz="3200" dirty="0" smtClean="0">
                <a:latin typeface="Merriweather" panose="02060503050406030704" pitchFamily="18" charset="0"/>
              </a:rPr>
              <a:t> postura relaxada</a:t>
            </a:r>
          </a:p>
          <a:p>
            <a:pPr marL="0" indent="0">
              <a:buNone/>
            </a:pPr>
            <a:endParaRPr lang="pt-BR" sz="3200" dirty="0" smtClean="0">
              <a:latin typeface="Merriweather" panose="02060503050406030704" pitchFamily="18" charset="0"/>
            </a:endParaRPr>
          </a:p>
          <a:p>
            <a:r>
              <a:rPr lang="pt-BR" sz="3200" dirty="0" smtClean="0">
                <a:latin typeface="Merriweather" panose="02060503050406030704" pitchFamily="18" charset="0"/>
              </a:rPr>
              <a:t> concentrado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463602" cy="3528392"/>
          </a:xfrm>
        </p:spPr>
      </p:pic>
    </p:spTree>
    <p:extLst>
      <p:ext uri="{BB962C8B-B14F-4D97-AF65-F5344CB8AC3E}">
        <p14:creationId xmlns:p14="http://schemas.microsoft.com/office/powerpoint/2010/main" val="4205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	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PSICOLÓGICA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 smtClean="0">
                <a:latin typeface="Merriweather" panose="02060503050406030704" pitchFamily="18" charset="0"/>
              </a:rPr>
              <a:t>ouvir procurando entender</a:t>
            </a:r>
          </a:p>
          <a:p>
            <a:pPr marL="0" indent="0">
              <a:buNone/>
            </a:pPr>
            <a:endParaRPr lang="pt-BR" sz="3200" dirty="0" smtClean="0">
              <a:latin typeface="Merriweather" panose="02060503050406030704" pitchFamily="18" charset="0"/>
            </a:endParaRPr>
          </a:p>
          <a:p>
            <a:r>
              <a:rPr lang="pt-BR" sz="3200" dirty="0" smtClean="0">
                <a:latin typeface="Merriweather" panose="02060503050406030704" pitchFamily="18" charset="0"/>
              </a:rPr>
              <a:t>evitar interromper</a:t>
            </a:r>
          </a:p>
          <a:p>
            <a:pPr marL="0" indent="0">
              <a:buNone/>
            </a:pPr>
            <a:endParaRPr lang="pt-BR" sz="3200" dirty="0" smtClean="0">
              <a:latin typeface="Merriweather" panose="02060503050406030704" pitchFamily="18" charset="0"/>
            </a:endParaRPr>
          </a:p>
          <a:p>
            <a:r>
              <a:rPr lang="pt-BR" sz="3200" dirty="0" smtClean="0">
                <a:latin typeface="Merriweather" panose="02060503050406030704" pitchFamily="18" charset="0"/>
              </a:rPr>
              <a:t> manter-se neutro</a:t>
            </a:r>
          </a:p>
          <a:p>
            <a:pPr marL="0" indent="0">
              <a:buNone/>
            </a:pPr>
            <a:endParaRPr lang="pt-BR" sz="3200" dirty="0" smtClean="0">
              <a:latin typeface="Merriweather" panose="02060503050406030704" pitchFamily="18" charset="0"/>
            </a:endParaRPr>
          </a:p>
          <a:p>
            <a:r>
              <a:rPr lang="pt-BR" sz="3200" dirty="0" smtClean="0">
                <a:latin typeface="Merriweather" panose="02060503050406030704" pitchFamily="18" charset="0"/>
              </a:rPr>
              <a:t> ajudar no raciocínio</a:t>
            </a:r>
          </a:p>
        </p:txBody>
      </p:sp>
      <p:pic>
        <p:nvPicPr>
          <p:cNvPr id="7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7898"/>
            <a:ext cx="4038600" cy="4269373"/>
          </a:xfrm>
        </p:spPr>
      </p:pic>
    </p:spTree>
    <p:extLst>
      <p:ext uri="{BB962C8B-B14F-4D97-AF65-F5344CB8AC3E}">
        <p14:creationId xmlns:p14="http://schemas.microsoft.com/office/powerpoint/2010/main" val="30836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	</a:t>
            </a: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VERBAL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Merriweather" panose="02060503050406030704" pitchFamily="18" charset="0"/>
              </a:rPr>
              <a:t>estar atento ao fluxo do raciocínio</a:t>
            </a:r>
          </a:p>
          <a:p>
            <a:pPr marL="0" indent="0">
              <a:buNone/>
            </a:pPr>
            <a:endParaRPr lang="pt-BR" sz="3200" dirty="0" smtClean="0">
              <a:latin typeface="Merriweather" panose="02060503050406030704" pitchFamily="18" charset="0"/>
            </a:endParaRPr>
          </a:p>
          <a:p>
            <a:r>
              <a:rPr lang="pt-BR" sz="3200" dirty="0" smtClean="0">
                <a:latin typeface="Merriweather" panose="02060503050406030704" pitchFamily="18" charset="0"/>
              </a:rPr>
              <a:t>Perguntar/ questionar</a:t>
            </a:r>
          </a:p>
          <a:p>
            <a:pPr marL="0" indent="0">
              <a:buNone/>
            </a:pPr>
            <a:endParaRPr lang="pt-BR" sz="3200" dirty="0" smtClean="0">
              <a:latin typeface="Merriweather" panose="02060503050406030704" pitchFamily="18" charset="0"/>
            </a:endParaRPr>
          </a:p>
          <a:p>
            <a:r>
              <a:rPr lang="pt-BR" sz="3200" dirty="0" smtClean="0">
                <a:latin typeface="Merriweather" panose="02060503050406030704" pitchFamily="18" charset="0"/>
              </a:rPr>
              <a:t>resumir</a:t>
            </a:r>
            <a:endParaRPr lang="pt-BR" sz="3200" dirty="0">
              <a:latin typeface="Merriweather" panose="02060503050406030704" pitchFamily="18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10" y="1772816"/>
            <a:ext cx="418499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RODA DA PARTILHA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204650" cy="4273009"/>
          </a:xfrm>
        </p:spPr>
      </p:pic>
    </p:spTree>
    <p:extLst>
      <p:ext uri="{BB962C8B-B14F-4D97-AF65-F5344CB8AC3E}">
        <p14:creationId xmlns:p14="http://schemas.microsoft.com/office/powerpoint/2010/main" val="17923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1143000"/>
          </a:xfrm>
        </p:spPr>
        <p:txBody>
          <a:bodyPr/>
          <a:lstStyle/>
          <a:p>
            <a:pPr algn="ctr">
              <a:defRPr/>
            </a:pPr>
            <a:r>
              <a:rPr lang="pt-BR" b="1" dirty="0" smtClean="0">
                <a:solidFill>
                  <a:schemeClr val="tx2"/>
                </a:solidFill>
                <a:latin typeface="Merriweather" panose="02060503050406030704" pitchFamily="18" charset="0"/>
              </a:rPr>
              <a:t> </a:t>
            </a:r>
            <a:endParaRPr lang="pt-BR" b="1" dirty="0">
              <a:solidFill>
                <a:schemeClr val="tx2"/>
              </a:solidFill>
              <a:latin typeface="Merriweather" panose="02060503050406030704" pitchFamily="18" charset="0"/>
            </a:endParaRPr>
          </a:p>
        </p:txBody>
      </p:sp>
      <p:sp>
        <p:nvSpPr>
          <p:cNvPr id="7" name="Seta para cima 6"/>
          <p:cNvSpPr/>
          <p:nvPr/>
        </p:nvSpPr>
        <p:spPr>
          <a:xfrm rot="3645771">
            <a:off x="5941219" y="5547519"/>
            <a:ext cx="503237" cy="790575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2772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" y="1736725"/>
            <a:ext cx="8882063" cy="3873500"/>
          </a:xfrm>
        </p:spPr>
      </p:pic>
      <p:pic>
        <p:nvPicPr>
          <p:cNvPr id="3277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427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https://t3.ftcdn.net/jpg/00/69/50/68/240_F_69506859_xHAiyEnyIXM4MHDeocIKwqzA2KrpJM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8667750" cy="6046787"/>
          </a:xfrm>
          <a:noFill/>
        </p:spPr>
      </p:pic>
    </p:spTree>
    <p:extLst>
      <p:ext uri="{BB962C8B-B14F-4D97-AF65-F5344CB8AC3E}">
        <p14:creationId xmlns:p14="http://schemas.microsoft.com/office/powerpoint/2010/main" val="2324841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DISPUTA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Merriweather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Quem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fala mais</a:t>
            </a:r>
          </a:p>
          <a:p>
            <a:pPr algn="ctr"/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Merriweather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X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Merriweather" pitchFamily="18" charset="0"/>
            </a:endParaRPr>
          </a:p>
          <a:p>
            <a:pPr algn="ctr"/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Merriweather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Quem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escuta menos?</a:t>
            </a:r>
          </a:p>
        </p:txBody>
      </p:sp>
    </p:spTree>
    <p:extLst>
      <p:ext uri="{BB962C8B-B14F-4D97-AF65-F5344CB8AC3E}">
        <p14:creationId xmlns:p14="http://schemas.microsoft.com/office/powerpoint/2010/main" val="3201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/>
            </a:r>
            <a:br>
              <a:rPr lang="pt-BR" sz="6000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Oratória X </a:t>
            </a:r>
            <a:r>
              <a:rPr lang="pt-BR" sz="6000" b="1" dirty="0" err="1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Escutatória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628800"/>
            <a:ext cx="6120680" cy="440688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SENTIDOS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dirty="0" smtClean="0">
              <a:solidFill>
                <a:srgbClr val="0070C0"/>
              </a:solidFill>
              <a:latin typeface="Merriweather" panose="02060503050406030704" pitchFamily="18" charset="0"/>
            </a:endParaRPr>
          </a:p>
          <a:p>
            <a:pPr algn="ctr"/>
            <a:r>
              <a:rPr lang="pt-BR" sz="4000" dirty="0" smtClean="0">
                <a:latin typeface="Merriweather" panose="02060503050406030704" pitchFamily="18" charset="0"/>
              </a:rPr>
              <a:t>REALIDADE EXTERNA</a:t>
            </a:r>
          </a:p>
          <a:p>
            <a:pPr marL="0" indent="0" algn="ctr">
              <a:buNone/>
            </a:pPr>
            <a:r>
              <a:rPr lang="pt-BR" sz="4000" dirty="0" smtClean="0">
                <a:latin typeface="Merriweather" panose="02060503050406030704" pitchFamily="18" charset="0"/>
              </a:rPr>
              <a:t>(sonoridades)</a:t>
            </a:r>
          </a:p>
          <a:p>
            <a:pPr marL="0" indent="0" algn="ctr">
              <a:buNone/>
            </a:pPr>
            <a:endParaRPr lang="pt-BR" sz="4000" dirty="0" smtClean="0">
              <a:latin typeface="Merriweather" panose="02060503050406030704" pitchFamily="18" charset="0"/>
            </a:endParaRPr>
          </a:p>
          <a:p>
            <a:pPr algn="ctr"/>
            <a:r>
              <a:rPr lang="pt-BR" sz="4000" dirty="0" smtClean="0">
                <a:latin typeface="Merriweather" panose="02060503050406030704" pitchFamily="18" charset="0"/>
              </a:rPr>
              <a:t>REALIDADE INTERNA</a:t>
            </a:r>
          </a:p>
          <a:p>
            <a:pPr marL="0" indent="0" algn="ctr">
              <a:buNone/>
            </a:pPr>
            <a:r>
              <a:rPr lang="pt-BR" sz="4000" dirty="0" smtClean="0">
                <a:latin typeface="Merriweather" panose="02060503050406030704" pitchFamily="18" charset="0"/>
              </a:rPr>
              <a:t>(associações individuais)</a:t>
            </a:r>
          </a:p>
        </p:txBody>
      </p:sp>
    </p:spTree>
    <p:extLst>
      <p:ext uri="{BB962C8B-B14F-4D97-AF65-F5344CB8AC3E}">
        <p14:creationId xmlns:p14="http://schemas.microsoft.com/office/powerpoint/2010/main" val="22331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Tipos de (maus) ouvintes</a:t>
            </a:r>
            <a:endParaRPr lang="pt-BR" sz="4800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latin typeface="Merriweather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Que não ouve</a:t>
            </a:r>
          </a:p>
          <a:p>
            <a:pPr algn="just">
              <a:buFont typeface="Arial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Que finge que ouve</a:t>
            </a:r>
          </a:p>
          <a:p>
            <a:pPr algn="just">
              <a:buFont typeface="Arial" charset="0"/>
              <a:buChar char="•"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Que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te dá uma resposta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qualquer</a:t>
            </a:r>
          </a:p>
          <a:p>
            <a:pPr algn="just">
              <a:buFont typeface="Arial" charset="0"/>
              <a:buChar char="•"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Que se transforma no assunto</a:t>
            </a:r>
          </a:p>
          <a:p>
            <a:pPr algn="just">
              <a:buFont typeface="Arial" charset="0"/>
              <a:buChar char="•"/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rriweather" pitchFamily="18" charset="0"/>
              </a:rPr>
              <a:t>Que entende tudo ao contrário...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O INÍCIO DE TUDO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22276"/>
            <a:ext cx="7488831" cy="4161846"/>
          </a:xfrm>
        </p:spPr>
      </p:pic>
    </p:spTree>
    <p:extLst>
      <p:ext uri="{BB962C8B-B14F-4D97-AF65-F5344CB8AC3E}">
        <p14:creationId xmlns:p14="http://schemas.microsoft.com/office/powerpoint/2010/main" val="14493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Agora não, Bernardo!</a:t>
            </a:r>
            <a:endParaRPr lang="pt-BR" sz="5400" b="1" dirty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000" dirty="0" smtClean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  <a:p>
            <a:pPr algn="ctr">
              <a:buNone/>
            </a:pPr>
            <a:endParaRPr lang="pt-BR" sz="4000" dirty="0" smtClean="0">
              <a:solidFill>
                <a:schemeClr val="tx2">
                  <a:lumMod val="75000"/>
                </a:schemeClr>
              </a:solidFill>
              <a:latin typeface="Merriweather" pitchFamily="18" charset="0"/>
            </a:endParaRPr>
          </a:p>
        </p:txBody>
      </p:sp>
      <p:pic>
        <p:nvPicPr>
          <p:cNvPr id="6" name="Imagem 5" descr="bernar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4248472" cy="4248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EU QUIS DIZER,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/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VOCÊ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Merriweather" pitchFamily="18" charset="0"/>
              </a:rPr>
              <a:t>NÃO QUIS ESCUTAR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499176" cy="3699593"/>
          </a:xfrm>
        </p:spPr>
      </p:pic>
    </p:spTree>
    <p:extLst>
      <p:ext uri="{BB962C8B-B14F-4D97-AF65-F5344CB8AC3E}">
        <p14:creationId xmlns:p14="http://schemas.microsoft.com/office/powerpoint/2010/main" val="12176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187</Words>
  <Application>Microsoft Office PowerPoint</Application>
  <PresentationFormat>Apresentação na tela (4:3)</PresentationFormat>
  <Paragraphs>80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  A ARTE DA ESCUTATÓRIA: A ESCUTA DE SI, DO OUTRO E DO MUNDO </vt:lpstr>
      <vt:lpstr>RUBEM ALVES</vt:lpstr>
      <vt:lpstr>DISPUTA</vt:lpstr>
      <vt:lpstr> Oratória X Escutatória </vt:lpstr>
      <vt:lpstr>SENTIDOS</vt:lpstr>
      <vt:lpstr>Tipos de (maus) ouvintes</vt:lpstr>
      <vt:lpstr>O INÍCIO DE TUDO</vt:lpstr>
      <vt:lpstr>Agora não, Bernardo!</vt:lpstr>
      <vt:lpstr>EU QUIS DIZER,  VOCÊ NÃO QUIS ESCUTAR</vt:lpstr>
      <vt:lpstr>EU SEMPRE CANTEI ERRADO</vt:lpstr>
      <vt:lpstr>VOLTA PRA MIM (Roupa Nova)</vt:lpstr>
      <vt:lpstr>VENTO VENTANIA (Biquíni Cavadão)</vt:lpstr>
      <vt:lpstr>BOA SORTE (Vanessa da Mata)</vt:lpstr>
      <vt:lpstr>FLORES (Titãs)</vt:lpstr>
      <vt:lpstr>A ESCUTA DO MUNDO</vt:lpstr>
      <vt:lpstr>O CAUSO DOS BALÕES</vt:lpstr>
      <vt:lpstr>O CAUSO DA LENTIDÃO</vt:lpstr>
      <vt:lpstr>A BRUXA DO BATOM BORRADO</vt:lpstr>
      <vt:lpstr>EMPATIA</vt:lpstr>
      <vt:lpstr>ESCUTA ATIVA</vt:lpstr>
      <vt:lpstr>Apresentação do PowerPoint</vt:lpstr>
      <vt:lpstr> TREINO DE ESCUTATÓRIA 3 DIMENSÕES</vt:lpstr>
      <vt:lpstr> FÍSICA</vt:lpstr>
      <vt:lpstr> PSICOLÓGICA</vt:lpstr>
      <vt:lpstr> VERBAL</vt:lpstr>
      <vt:lpstr>RODA DA PARTILHA</vt:lpstr>
      <vt:lpstr>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</dc:creator>
  <cp:lastModifiedBy>Sinpeem</cp:lastModifiedBy>
  <cp:revision>110</cp:revision>
  <dcterms:created xsi:type="dcterms:W3CDTF">2014-10-15T04:49:02Z</dcterms:created>
  <dcterms:modified xsi:type="dcterms:W3CDTF">2017-10-30T11:19:04Z</dcterms:modified>
</cp:coreProperties>
</file>