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39" r:id="rId3"/>
    <p:sldId id="338" r:id="rId4"/>
    <p:sldId id="334" r:id="rId5"/>
    <p:sldId id="336" r:id="rId6"/>
    <p:sldId id="335" r:id="rId7"/>
    <p:sldId id="337" r:id="rId8"/>
    <p:sldId id="332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333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326" r:id="rId26"/>
    <p:sldId id="325" r:id="rId27"/>
    <p:sldId id="287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30" r:id="rId49"/>
    <p:sldId id="309" r:id="rId50"/>
    <p:sldId id="310" r:id="rId51"/>
    <p:sldId id="311" r:id="rId52"/>
    <p:sldId id="312" r:id="rId53"/>
    <p:sldId id="313" r:id="rId54"/>
    <p:sldId id="329" r:id="rId55"/>
    <p:sldId id="314" r:id="rId56"/>
    <p:sldId id="315" r:id="rId57"/>
    <p:sldId id="316" r:id="rId58"/>
    <p:sldId id="317" r:id="rId59"/>
    <p:sldId id="318" r:id="rId60"/>
    <p:sldId id="328" r:id="rId61"/>
    <p:sldId id="319" r:id="rId62"/>
    <p:sldId id="320" r:id="rId63"/>
    <p:sldId id="331" r:id="rId64"/>
    <p:sldId id="321" r:id="rId65"/>
    <p:sldId id="322" r:id="rId66"/>
    <p:sldId id="323" r:id="rId67"/>
    <p:sldId id="324" r:id="rId68"/>
    <p:sldId id="327" r:id="rId6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5B722-B438-4341-8538-D7FABB543CC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FB0AFC36-EE03-4F9D-AB50-5DDCE80B1E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7B47696D-1440-4CC5-B575-6973CD36BD5C}" type="parTrans" cxnId="{32D53E08-7407-4095-8743-3EA589C3C739}">
      <dgm:prSet/>
      <dgm:spPr/>
      <dgm:t>
        <a:bodyPr/>
        <a:lstStyle/>
        <a:p>
          <a:endParaRPr lang="pt-BR"/>
        </a:p>
      </dgm:t>
    </dgm:pt>
    <dgm:pt modelId="{5270490C-4CF2-43CF-B4A7-B9584A2A1FFE}" type="sibTrans" cxnId="{32D53E08-7407-4095-8743-3EA589C3C739}">
      <dgm:prSet/>
      <dgm:spPr/>
      <dgm:t>
        <a:bodyPr/>
        <a:lstStyle/>
        <a:p>
          <a:endParaRPr lang="pt-BR"/>
        </a:p>
      </dgm:t>
    </dgm:pt>
    <dgm:pt modelId="{2AB548D5-664B-47A2-A0A2-7C8DFE2E2F3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5AB18D99-AE40-42AD-9E26-700889847B53}" type="parTrans" cxnId="{7F4C7F7D-B6CB-409F-910E-F9D81E66FDE1}">
      <dgm:prSet/>
      <dgm:spPr/>
      <dgm:t>
        <a:bodyPr/>
        <a:lstStyle/>
        <a:p>
          <a:endParaRPr lang="pt-BR"/>
        </a:p>
      </dgm:t>
    </dgm:pt>
    <dgm:pt modelId="{C30D26CB-A9B3-4AFE-9346-5E631D2DA6B8}" type="sibTrans" cxnId="{7F4C7F7D-B6CB-409F-910E-F9D81E66FDE1}">
      <dgm:prSet/>
      <dgm:spPr/>
      <dgm:t>
        <a:bodyPr/>
        <a:lstStyle/>
        <a:p>
          <a:endParaRPr lang="pt-BR"/>
        </a:p>
      </dgm:t>
    </dgm:pt>
    <dgm:pt modelId="{9545DFD6-B276-4B0F-89BE-7D41A4D083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DEDCC601-4A51-4A8F-A3A6-69021C8D2C60}" type="parTrans" cxnId="{5BE478B6-BA80-4A0C-A23C-561AB150D182}">
      <dgm:prSet/>
      <dgm:spPr/>
      <dgm:t>
        <a:bodyPr/>
        <a:lstStyle/>
        <a:p>
          <a:endParaRPr lang="pt-BR"/>
        </a:p>
      </dgm:t>
    </dgm:pt>
    <dgm:pt modelId="{F641A720-DA54-49E0-AA91-2354EF059463}" type="sibTrans" cxnId="{5BE478B6-BA80-4A0C-A23C-561AB150D182}">
      <dgm:prSet/>
      <dgm:spPr/>
      <dgm:t>
        <a:bodyPr/>
        <a:lstStyle/>
        <a:p>
          <a:endParaRPr lang="pt-BR"/>
        </a:p>
      </dgm:t>
    </dgm:pt>
    <dgm:pt modelId="{8C6B71FB-BA61-4588-A0AD-9F0ABCDD084A}" type="pres">
      <dgm:prSet presAssocID="{EDC5B722-B438-4341-8538-D7FABB543CCD}" presName="compositeShape" presStyleCnt="0">
        <dgm:presLayoutVars>
          <dgm:chMax val="7"/>
          <dgm:dir/>
          <dgm:resizeHandles val="exact"/>
        </dgm:presLayoutVars>
      </dgm:prSet>
      <dgm:spPr/>
    </dgm:pt>
    <dgm:pt modelId="{B70C3B41-0F5B-4CCD-BBED-0B9D5A836DCD}" type="pres">
      <dgm:prSet presAssocID="{FB0AFC36-EE03-4F9D-AB50-5DDCE80B1E8F}" presName="circ1" presStyleLbl="vennNode1" presStyleIdx="0" presStyleCnt="3"/>
      <dgm:spPr/>
      <dgm:t>
        <a:bodyPr/>
        <a:lstStyle/>
        <a:p>
          <a:endParaRPr lang="pt-BR"/>
        </a:p>
      </dgm:t>
    </dgm:pt>
    <dgm:pt modelId="{6D197358-3599-4033-A5F1-E74747879245}" type="pres">
      <dgm:prSet presAssocID="{FB0AFC36-EE03-4F9D-AB50-5DDCE80B1E8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0BBE2E-B103-40E5-B0E5-373DF0D08E72}" type="pres">
      <dgm:prSet presAssocID="{2AB548D5-664B-47A2-A0A2-7C8DFE2E2F35}" presName="circ2" presStyleLbl="vennNode1" presStyleIdx="1" presStyleCnt="3"/>
      <dgm:spPr/>
      <dgm:t>
        <a:bodyPr/>
        <a:lstStyle/>
        <a:p>
          <a:endParaRPr lang="pt-BR"/>
        </a:p>
      </dgm:t>
    </dgm:pt>
    <dgm:pt modelId="{94C3EF4D-CBF8-4376-8ECC-45498B4A4A43}" type="pres">
      <dgm:prSet presAssocID="{2AB548D5-664B-47A2-A0A2-7C8DFE2E2F3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3CA0E0-923D-4AA8-ACFB-16FF52222E37}" type="pres">
      <dgm:prSet presAssocID="{9545DFD6-B276-4B0F-89BE-7D41A4D0834C}" presName="circ3" presStyleLbl="vennNode1" presStyleIdx="2" presStyleCnt="3"/>
      <dgm:spPr/>
      <dgm:t>
        <a:bodyPr/>
        <a:lstStyle/>
        <a:p>
          <a:endParaRPr lang="pt-BR"/>
        </a:p>
      </dgm:t>
    </dgm:pt>
    <dgm:pt modelId="{A2F4169A-41FE-41E6-A642-86185B1FE755}" type="pres">
      <dgm:prSet presAssocID="{9545DFD6-B276-4B0F-89BE-7D41A4D0834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63C17C-5773-419E-BC79-6E24DD0BF0D6}" type="presOf" srcId="{2AB548D5-664B-47A2-A0A2-7C8DFE2E2F35}" destId="{94C3EF4D-CBF8-4376-8ECC-45498B4A4A43}" srcOrd="1" destOrd="0" presId="urn:microsoft.com/office/officeart/2005/8/layout/venn1"/>
    <dgm:cxn modelId="{3C4BA2E7-2F8A-4D97-86E7-BB179B9DD4ED}" type="presOf" srcId="{EDC5B722-B438-4341-8538-D7FABB543CCD}" destId="{8C6B71FB-BA61-4588-A0AD-9F0ABCDD084A}" srcOrd="0" destOrd="0" presId="urn:microsoft.com/office/officeart/2005/8/layout/venn1"/>
    <dgm:cxn modelId="{A10CEF1C-57EC-48E6-B9C9-C3A78C65C7F6}" type="presOf" srcId="{9545DFD6-B276-4B0F-89BE-7D41A4D0834C}" destId="{A2F4169A-41FE-41E6-A642-86185B1FE755}" srcOrd="1" destOrd="0" presId="urn:microsoft.com/office/officeart/2005/8/layout/venn1"/>
    <dgm:cxn modelId="{E5964553-8DC4-4E93-B4EF-C3388E6D5F41}" type="presOf" srcId="{FB0AFC36-EE03-4F9D-AB50-5DDCE80B1E8F}" destId="{6D197358-3599-4033-A5F1-E74747879245}" srcOrd="1" destOrd="0" presId="urn:microsoft.com/office/officeart/2005/8/layout/venn1"/>
    <dgm:cxn modelId="{32AF57E7-D67C-456B-ABBB-DC4AD28964B5}" type="presOf" srcId="{9545DFD6-B276-4B0F-89BE-7D41A4D0834C}" destId="{D53CA0E0-923D-4AA8-ACFB-16FF52222E37}" srcOrd="0" destOrd="0" presId="urn:microsoft.com/office/officeart/2005/8/layout/venn1"/>
    <dgm:cxn modelId="{4112D3BA-6268-46D5-B649-2E49E028BBE2}" type="presOf" srcId="{2AB548D5-664B-47A2-A0A2-7C8DFE2E2F35}" destId="{000BBE2E-B103-40E5-B0E5-373DF0D08E72}" srcOrd="0" destOrd="0" presId="urn:microsoft.com/office/officeart/2005/8/layout/venn1"/>
    <dgm:cxn modelId="{7F4C7F7D-B6CB-409F-910E-F9D81E66FDE1}" srcId="{EDC5B722-B438-4341-8538-D7FABB543CCD}" destId="{2AB548D5-664B-47A2-A0A2-7C8DFE2E2F35}" srcOrd="1" destOrd="0" parTransId="{5AB18D99-AE40-42AD-9E26-700889847B53}" sibTransId="{C30D26CB-A9B3-4AFE-9346-5E631D2DA6B8}"/>
    <dgm:cxn modelId="{32D53E08-7407-4095-8743-3EA589C3C739}" srcId="{EDC5B722-B438-4341-8538-D7FABB543CCD}" destId="{FB0AFC36-EE03-4F9D-AB50-5DDCE80B1E8F}" srcOrd="0" destOrd="0" parTransId="{7B47696D-1440-4CC5-B575-6973CD36BD5C}" sibTransId="{5270490C-4CF2-43CF-B4A7-B9584A2A1FFE}"/>
    <dgm:cxn modelId="{E6D7C243-2C87-428D-8E0C-4F46D256BDAD}" type="presOf" srcId="{FB0AFC36-EE03-4F9D-AB50-5DDCE80B1E8F}" destId="{B70C3B41-0F5B-4CCD-BBED-0B9D5A836DCD}" srcOrd="0" destOrd="0" presId="urn:microsoft.com/office/officeart/2005/8/layout/venn1"/>
    <dgm:cxn modelId="{5BE478B6-BA80-4A0C-A23C-561AB150D182}" srcId="{EDC5B722-B438-4341-8538-D7FABB543CCD}" destId="{9545DFD6-B276-4B0F-89BE-7D41A4D0834C}" srcOrd="2" destOrd="0" parTransId="{DEDCC601-4A51-4A8F-A3A6-69021C8D2C60}" sibTransId="{F641A720-DA54-49E0-AA91-2354EF059463}"/>
    <dgm:cxn modelId="{3013C8F1-3979-443D-93E5-671197472132}" type="presParOf" srcId="{8C6B71FB-BA61-4588-A0AD-9F0ABCDD084A}" destId="{B70C3B41-0F5B-4CCD-BBED-0B9D5A836DCD}" srcOrd="0" destOrd="0" presId="urn:microsoft.com/office/officeart/2005/8/layout/venn1"/>
    <dgm:cxn modelId="{ECCCCF4E-2FD7-48EC-BCEF-F2313E7D8BA0}" type="presParOf" srcId="{8C6B71FB-BA61-4588-A0AD-9F0ABCDD084A}" destId="{6D197358-3599-4033-A5F1-E74747879245}" srcOrd="1" destOrd="0" presId="urn:microsoft.com/office/officeart/2005/8/layout/venn1"/>
    <dgm:cxn modelId="{98302439-19E0-436B-9E35-4B759BF8256D}" type="presParOf" srcId="{8C6B71FB-BA61-4588-A0AD-9F0ABCDD084A}" destId="{000BBE2E-B103-40E5-B0E5-373DF0D08E72}" srcOrd="2" destOrd="0" presId="urn:microsoft.com/office/officeart/2005/8/layout/venn1"/>
    <dgm:cxn modelId="{53CD50F9-0A18-4DF8-8436-3F6ED10A36DB}" type="presParOf" srcId="{8C6B71FB-BA61-4588-A0AD-9F0ABCDD084A}" destId="{94C3EF4D-CBF8-4376-8ECC-45498B4A4A43}" srcOrd="3" destOrd="0" presId="urn:microsoft.com/office/officeart/2005/8/layout/venn1"/>
    <dgm:cxn modelId="{385CC966-CFFA-4FA8-86B6-BC5D8921FB97}" type="presParOf" srcId="{8C6B71FB-BA61-4588-A0AD-9F0ABCDD084A}" destId="{D53CA0E0-923D-4AA8-ACFB-16FF52222E37}" srcOrd="4" destOrd="0" presId="urn:microsoft.com/office/officeart/2005/8/layout/venn1"/>
    <dgm:cxn modelId="{C0876815-B9CC-4BBC-9013-A3189F0155E2}" type="presParOf" srcId="{8C6B71FB-BA61-4588-A0AD-9F0ABCDD084A}" destId="{A2F4169A-41FE-41E6-A642-86185B1FE75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C3B41-0F5B-4CCD-BBED-0B9D5A836DCD}">
      <dsp:nvSpPr>
        <dsp:cNvPr id="0" name=""/>
        <dsp:cNvSpPr/>
      </dsp:nvSpPr>
      <dsp:spPr>
        <a:xfrm>
          <a:off x="2956877" y="78541"/>
          <a:ext cx="3769995" cy="3769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3459543" y="738290"/>
        <a:ext cx="2764663" cy="1696497"/>
      </dsp:txXfrm>
    </dsp:sp>
    <dsp:sp modelId="{000BBE2E-B103-40E5-B0E5-373DF0D08E72}">
      <dsp:nvSpPr>
        <dsp:cNvPr id="0" name=""/>
        <dsp:cNvSpPr/>
      </dsp:nvSpPr>
      <dsp:spPr>
        <a:xfrm>
          <a:off x="4317217" y="2434788"/>
          <a:ext cx="3769995" cy="3769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5470207" y="3408703"/>
        <a:ext cx="2261997" cy="2073497"/>
      </dsp:txXfrm>
    </dsp:sp>
    <dsp:sp modelId="{D53CA0E0-923D-4AA8-ACFB-16FF52222E37}">
      <dsp:nvSpPr>
        <dsp:cNvPr id="0" name=""/>
        <dsp:cNvSpPr/>
      </dsp:nvSpPr>
      <dsp:spPr>
        <a:xfrm>
          <a:off x="1596537" y="2434788"/>
          <a:ext cx="3769995" cy="3769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6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1951545" y="3408703"/>
        <a:ext cx="2261997" cy="2073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A3261-955B-4FAE-A839-C1909EA6A1AC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11936-1678-417E-9805-F769D31A48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07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7A0639-00B5-48F6-B738-79DD0C9FF718}" type="slidenum">
              <a:rPr lang="pt-BR" sz="1200"/>
              <a:pPr/>
              <a:t>56</a:t>
            </a:fld>
            <a:endParaRPr lang="pt-BR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73E7991-9D0F-43E8-B080-8A0E9688AAB8}" type="slidenum">
              <a:rPr lang="pt-BR" sz="1200"/>
              <a:pPr/>
              <a:t>57</a:t>
            </a:fld>
            <a:endParaRPr lang="pt-BR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49F571-BEE3-47EA-AB2F-23F925CE696F}" type="slidenum">
              <a:rPr lang="pt-BR" sz="1200"/>
              <a:pPr/>
              <a:t>62</a:t>
            </a:fld>
            <a:endParaRPr lang="pt-BR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E13666-0B97-433D-B0FF-F895319C7D56}" type="slidenum">
              <a:rPr lang="pt-BR" sz="1200"/>
              <a:pPr/>
              <a:t>64</a:t>
            </a:fld>
            <a:endParaRPr lang="pt-BR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9258E5-3BD5-473E-B9DF-02B72B747BE4}" type="slidenum">
              <a:rPr lang="pt-BR" sz="1200"/>
              <a:pPr/>
              <a:t>65</a:t>
            </a:fld>
            <a:endParaRPr lang="pt-BR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FAF4BD-EE2A-4155-AF36-EBC6F88061CA}" type="slidenum">
              <a:rPr lang="pt-BR" sz="1200"/>
              <a:pPr/>
              <a:t>66</a:t>
            </a:fld>
            <a:endParaRPr lang="pt-B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1C35C0-7BA6-4470-9A3B-1FEFDC076D04}" type="slidenum">
              <a:rPr lang="pt-BR" sz="1200"/>
              <a:pPr/>
              <a:t>67</a:t>
            </a:fld>
            <a:endParaRPr lang="pt-BR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11936-1678-417E-9805-F769D31A481B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12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2E5-A212-4BA0-8609-0D3B66E0E59F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320D-6217-453A-B9A1-22CC776BA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31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2E5-A212-4BA0-8609-0D3B66E0E59F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320D-6217-453A-B9A1-22CC776BA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27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2E5-A212-4BA0-8609-0D3B66E0E59F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320D-6217-453A-B9A1-22CC776BA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32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477000" cy="16002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14600" y="2057400"/>
            <a:ext cx="3124200" cy="3962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791200" y="2057400"/>
            <a:ext cx="3124200" cy="3962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493F3-AF47-4FF9-B7F6-E32EE0848223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37095-99F5-4023-8547-AF1CF202FE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29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477000" cy="16002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514600" y="2057400"/>
            <a:ext cx="3124200" cy="3962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91200" y="2057400"/>
            <a:ext cx="3124200" cy="3962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87488-5C6A-43CE-AFE0-8FFD978367EE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8A98D-53B2-461C-902F-518A23647F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97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477000" cy="16002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514600" y="2057400"/>
            <a:ext cx="3124200" cy="3962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5791200" y="2057400"/>
            <a:ext cx="3124200" cy="39624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8BBDE-5FDD-4D37-AA6D-6767B265B324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76CD4-2833-454F-A2A3-6C476B9E3E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03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2E5-A212-4BA0-8609-0D3B66E0E59F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320D-6217-453A-B9A1-22CC776BA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30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2E5-A212-4BA0-8609-0D3B66E0E59F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320D-6217-453A-B9A1-22CC776BA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38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2E5-A212-4BA0-8609-0D3B66E0E59F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320D-6217-453A-B9A1-22CC776BA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1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2E5-A212-4BA0-8609-0D3B66E0E59F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320D-6217-453A-B9A1-22CC776BA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25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2E5-A212-4BA0-8609-0D3B66E0E59F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320D-6217-453A-B9A1-22CC776BA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80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2E5-A212-4BA0-8609-0D3B66E0E59F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320D-6217-453A-B9A1-22CC776BA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63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2E5-A212-4BA0-8609-0D3B66E0E59F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320D-6217-453A-B9A1-22CC776BA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7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3B2E5-A212-4BA0-8609-0D3B66E0E59F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320D-6217-453A-B9A1-22CC776BA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2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3B2E5-A212-4BA0-8609-0D3B66E0E59F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C320D-6217-453A-B9A1-22CC776BAD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51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anbozza@gmail.com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67240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 Black" pitchFamily="34" charset="0"/>
              </a:rPr>
              <a:t>A ARTE DA ESCUTATÓRIA: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/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A ESCUTA DE SI,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DO OUTRO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E DO MUNDO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Sandra </a:t>
            </a:r>
            <a:r>
              <a:rPr lang="pt-BR" dirty="0" err="1" smtClean="0"/>
              <a:t>Bozza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38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6C4C18-FA49-4752-9C26-C7719A0A7CE9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80204-2F43-413E-8EF4-B5FBE7CE8F0D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27038"/>
            <a:ext cx="8891588" cy="307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Arial Black" pitchFamily="34" charset="0"/>
              </a:rPr>
              <a:t>FUNÇÃO SOCIAL 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DA LÍNGUA: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LINGUAGEM E ÉTICA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3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A4D019-B3D9-4069-A3B5-E7822FCBAD0D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61BC6-38D1-45DA-BC36-8127E4EAA3ED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8231187" cy="11795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dirty="0" smtClean="0">
                <a:latin typeface="Arial Black" pitchFamily="34" charset="0"/>
              </a:rPr>
              <a:t/>
            </a:r>
            <a:br>
              <a:rPr lang="en-US" sz="4400" dirty="0" smtClean="0">
                <a:latin typeface="Arial Black" pitchFamily="34" charset="0"/>
              </a:rPr>
            </a:br>
            <a:r>
              <a:rPr lang="en-US" sz="4400" dirty="0" smtClean="0">
                <a:latin typeface="Arial Black" pitchFamily="34" charset="0"/>
              </a:rPr>
              <a:t>DESENVOLVIMENTO</a:t>
            </a:r>
            <a:br>
              <a:rPr lang="en-US" sz="4400" dirty="0" smtClean="0">
                <a:latin typeface="Arial Black" pitchFamily="34" charset="0"/>
              </a:rPr>
            </a:br>
            <a:r>
              <a:rPr lang="en-US" sz="4400" dirty="0" smtClean="0">
                <a:latin typeface="Arial Black" pitchFamily="34" charset="0"/>
              </a:rPr>
              <a:t>DE NOSSO DIÁLOGO:</a:t>
            </a:r>
            <a:br>
              <a:rPr lang="en-US" sz="4400" dirty="0" smtClean="0">
                <a:latin typeface="Arial Black" pitchFamily="34" charset="0"/>
              </a:rPr>
            </a:br>
            <a:endParaRPr lang="pt-BR" sz="4400" dirty="0" smtClean="0">
              <a:latin typeface="Arial Black" pitchFamily="34" charset="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820150" cy="4391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000" b="1" dirty="0" smtClean="0"/>
              <a:t>a</a:t>
            </a:r>
            <a:r>
              <a:rPr lang="en-US" sz="3800" b="1" dirty="0" smtClean="0"/>
              <a:t>) </a:t>
            </a:r>
            <a:r>
              <a:rPr lang="en-US" sz="3800" b="1" dirty="0" err="1" smtClean="0"/>
              <a:t>Linguagem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como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decorrência</a:t>
            </a:r>
            <a:r>
              <a:rPr lang="en-US" sz="3800" b="1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800" b="1" dirty="0" smtClean="0"/>
              <a:t>de </a:t>
            </a:r>
            <a:r>
              <a:rPr lang="en-US" sz="3800" b="1" dirty="0" err="1" smtClean="0"/>
              <a:t>visão</a:t>
            </a:r>
            <a:r>
              <a:rPr lang="en-US" sz="3800" b="1" dirty="0" smtClean="0"/>
              <a:t> de </a:t>
            </a:r>
            <a:r>
              <a:rPr lang="en-US" sz="3800" b="1" dirty="0" err="1" smtClean="0"/>
              <a:t>mundo</a:t>
            </a:r>
            <a:r>
              <a:rPr lang="en-US" sz="3800" b="1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800" b="1" dirty="0" smtClean="0"/>
              <a:t>b) </a:t>
            </a:r>
            <a:r>
              <a:rPr lang="en-US" sz="3800" b="1" dirty="0" err="1" smtClean="0"/>
              <a:t>Ética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como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causa</a:t>
            </a:r>
            <a:r>
              <a:rPr lang="en-US" sz="3800" b="1" dirty="0" smtClean="0"/>
              <a:t> e </a:t>
            </a:r>
            <a:r>
              <a:rPr lang="en-US" sz="3800" b="1" dirty="0" err="1" smtClean="0"/>
              <a:t>consequência</a:t>
            </a:r>
            <a:endParaRPr lang="en-US" sz="38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3800" b="1" dirty="0" smtClean="0"/>
              <a:t>c) Estado de </a:t>
            </a:r>
            <a:r>
              <a:rPr lang="en-US" sz="3800" b="1" dirty="0" err="1" smtClean="0"/>
              <a:t>consciência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fornecido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pela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linguagem</a:t>
            </a:r>
            <a:r>
              <a:rPr lang="en-US" sz="3800" b="1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800" b="1" dirty="0" smtClean="0"/>
              <a:t>d) </a:t>
            </a:r>
            <a:r>
              <a:rPr lang="en-US" sz="3800" b="1" dirty="0" err="1" smtClean="0"/>
              <a:t>Cuidados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necessários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nas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relações</a:t>
            </a:r>
            <a:r>
              <a:rPr lang="en-US" sz="3800" b="1" dirty="0" smtClean="0"/>
              <a:t>.</a:t>
            </a:r>
            <a:endParaRPr lang="pt-BR" sz="3800" b="1" dirty="0" smtClean="0"/>
          </a:p>
        </p:txBody>
      </p:sp>
    </p:spTree>
    <p:extLst>
      <p:ext uri="{BB962C8B-B14F-4D97-AF65-F5344CB8AC3E}">
        <p14:creationId xmlns:p14="http://schemas.microsoft.com/office/powerpoint/2010/main" val="15643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B4B3368-42A1-4F66-B601-C43DA70E6E86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3941C-B24E-4D16-A4C4-50B707AAF4C8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20688"/>
            <a:ext cx="8520112" cy="5184576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endParaRPr lang="en-US" sz="4400" dirty="0" smtClean="0">
              <a:latin typeface="Arial Black" pitchFamily="34" charset="0"/>
            </a:endParaRPr>
          </a:p>
          <a:p>
            <a:pPr marL="0" indent="0" algn="ctr" eaLnBrk="1" hangingPunct="1">
              <a:buNone/>
            </a:pPr>
            <a:r>
              <a:rPr lang="en-US" sz="4400" dirty="0" smtClean="0">
                <a:latin typeface="Arial Black" pitchFamily="34" charset="0"/>
              </a:rPr>
              <a:t>“</a:t>
            </a:r>
            <a:r>
              <a:rPr lang="en-US" sz="5200" dirty="0" err="1" smtClean="0">
                <a:latin typeface="Arial Black" pitchFamily="34" charset="0"/>
              </a:rPr>
              <a:t>Não</a:t>
            </a:r>
            <a:r>
              <a:rPr lang="en-US" sz="5200" dirty="0" smtClean="0">
                <a:latin typeface="Arial Black" pitchFamily="34" charset="0"/>
              </a:rPr>
              <a:t> </a:t>
            </a:r>
            <a:r>
              <a:rPr lang="en-US" sz="5200" dirty="0" err="1" smtClean="0">
                <a:latin typeface="Arial Black" pitchFamily="34" charset="0"/>
              </a:rPr>
              <a:t>acredito</a:t>
            </a:r>
            <a:r>
              <a:rPr lang="en-US" sz="5200" dirty="0" smtClean="0">
                <a:latin typeface="Arial Black" pitchFamily="34" charset="0"/>
              </a:rPr>
              <a:t> </a:t>
            </a:r>
            <a:r>
              <a:rPr lang="en-US" sz="5200" dirty="0" err="1" smtClean="0">
                <a:latin typeface="Arial Black" pitchFamily="34" charset="0"/>
              </a:rPr>
              <a:t>naqueles</a:t>
            </a:r>
            <a:r>
              <a:rPr lang="en-US" sz="5200" dirty="0" smtClean="0">
                <a:latin typeface="Arial Black" pitchFamily="34" charset="0"/>
              </a:rPr>
              <a:t> </a:t>
            </a:r>
            <a:r>
              <a:rPr lang="en-US" sz="5200" dirty="0" err="1" smtClean="0">
                <a:latin typeface="Arial Black" pitchFamily="34" charset="0"/>
              </a:rPr>
              <a:t>que</a:t>
            </a:r>
            <a:r>
              <a:rPr lang="en-US" sz="5200" dirty="0" smtClean="0">
                <a:latin typeface="Arial Black" pitchFamily="34" charset="0"/>
              </a:rPr>
              <a:t> </a:t>
            </a:r>
            <a:r>
              <a:rPr lang="en-US" sz="5200" dirty="0" err="1" smtClean="0">
                <a:latin typeface="Arial Black" pitchFamily="34" charset="0"/>
              </a:rPr>
              <a:t>dizem</a:t>
            </a:r>
            <a:r>
              <a:rPr lang="en-US" sz="5200" dirty="0" smtClean="0">
                <a:latin typeface="Arial Black" pitchFamily="34" charset="0"/>
              </a:rPr>
              <a:t> </a:t>
            </a:r>
            <a:r>
              <a:rPr lang="en-US" sz="5200" i="1" dirty="0" err="1" smtClean="0">
                <a:latin typeface="Arial Black" pitchFamily="34" charset="0"/>
              </a:rPr>
              <a:t>faça</a:t>
            </a:r>
            <a:r>
              <a:rPr lang="en-US" sz="5200" i="1" dirty="0" smtClean="0">
                <a:latin typeface="Arial Black" pitchFamily="34" charset="0"/>
              </a:rPr>
              <a:t> </a:t>
            </a:r>
            <a:r>
              <a:rPr lang="en-US" sz="5200" i="1" dirty="0" err="1" smtClean="0">
                <a:latin typeface="Arial Black" pitchFamily="34" charset="0"/>
              </a:rPr>
              <a:t>isso</a:t>
            </a:r>
            <a:r>
              <a:rPr lang="en-US" sz="5200" i="1" dirty="0" smtClean="0">
                <a:latin typeface="Arial Black" pitchFamily="34" charset="0"/>
              </a:rPr>
              <a:t>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5200" dirty="0" err="1" smtClean="0">
                <a:latin typeface="Arial Black" pitchFamily="34" charset="0"/>
              </a:rPr>
              <a:t>Acredito</a:t>
            </a:r>
            <a:r>
              <a:rPr lang="en-US" sz="5200" dirty="0" smtClean="0">
                <a:latin typeface="Arial Black" pitchFamily="34" charset="0"/>
              </a:rPr>
              <a:t> </a:t>
            </a:r>
            <a:r>
              <a:rPr lang="en-US" sz="5200" dirty="0" err="1" smtClean="0">
                <a:latin typeface="Arial Black" pitchFamily="34" charset="0"/>
              </a:rPr>
              <a:t>naqueles</a:t>
            </a:r>
            <a:r>
              <a:rPr lang="en-US" sz="5200" dirty="0" smtClean="0">
                <a:latin typeface="Arial Black" pitchFamily="34" charset="0"/>
              </a:rPr>
              <a:t> </a:t>
            </a:r>
            <a:r>
              <a:rPr lang="en-US" sz="5200" dirty="0" err="1" smtClean="0">
                <a:latin typeface="Arial Black" pitchFamily="34" charset="0"/>
              </a:rPr>
              <a:t>que</a:t>
            </a:r>
            <a:r>
              <a:rPr lang="en-US" sz="5200" dirty="0" smtClean="0">
                <a:latin typeface="Arial Black" pitchFamily="34" charset="0"/>
              </a:rPr>
              <a:t> </a:t>
            </a:r>
            <a:r>
              <a:rPr lang="en-US" sz="5200" dirty="0" err="1" smtClean="0">
                <a:latin typeface="Arial Black" pitchFamily="34" charset="0"/>
              </a:rPr>
              <a:t>dizem</a:t>
            </a:r>
            <a:endParaRPr lang="en-US" sz="5200" dirty="0" smtClean="0"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5200" i="1" dirty="0" err="1" smtClean="0">
                <a:latin typeface="Arial Black" pitchFamily="34" charset="0"/>
              </a:rPr>
              <a:t>Faça</a:t>
            </a:r>
            <a:r>
              <a:rPr lang="en-US" sz="5200" i="1" dirty="0" smtClean="0">
                <a:latin typeface="Arial Black" pitchFamily="34" charset="0"/>
              </a:rPr>
              <a:t> </a:t>
            </a:r>
            <a:r>
              <a:rPr lang="en-US" sz="5200" i="1" dirty="0" err="1" smtClean="0">
                <a:latin typeface="Arial Black" pitchFamily="34" charset="0"/>
              </a:rPr>
              <a:t>comigo</a:t>
            </a:r>
            <a:r>
              <a:rPr lang="en-US" sz="5200" i="1" dirty="0" smtClean="0">
                <a:latin typeface="Arial Black" pitchFamily="34" charset="0"/>
              </a:rPr>
              <a:t>!”</a:t>
            </a:r>
          </a:p>
          <a:p>
            <a:pPr algn="ctr">
              <a:buNone/>
            </a:pPr>
            <a:r>
              <a:rPr lang="en-US" sz="3500" dirty="0" smtClean="0">
                <a:latin typeface="Arial" pitchFamily="34" charset="0"/>
              </a:rPr>
              <a:t>Gilles </a:t>
            </a:r>
            <a:r>
              <a:rPr lang="en-US" sz="3500" dirty="0" err="1">
                <a:latin typeface="Arial" pitchFamily="34" charset="0"/>
              </a:rPr>
              <a:t>D</a:t>
            </a:r>
            <a:r>
              <a:rPr lang="en-US" sz="3500" dirty="0" err="1" smtClean="0">
                <a:latin typeface="Arial" pitchFamily="34" charset="0"/>
              </a:rPr>
              <a:t>eleuze</a:t>
            </a:r>
            <a:endParaRPr lang="pt-BR" sz="3500" i="1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9DC31D-36D9-479D-AD31-E1C68C678312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B2138-A184-429C-B561-0E34646DF459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pt-BR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BR" sz="2400" smtClean="0"/>
          </a:p>
        </p:txBody>
      </p:sp>
      <p:pic>
        <p:nvPicPr>
          <p:cNvPr id="8198" name="Picture 4" descr="IMG_063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67850" cy="7100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9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ACC183-4ACA-4D9D-931E-19EAC6DA4ECC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2B7C1-B14E-4EB3-805C-9BCA37248EFD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19002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0" dirty="0" smtClean="0">
                <a:latin typeface="Arial Black" pitchFamily="34" charset="0"/>
              </a:rPr>
              <a:t>A LINGUAGEM POR NÓS UTILIZADA EM SALA DE AULA...</a:t>
            </a:r>
            <a:endParaRPr lang="pt-BR" b="0" dirty="0" smtClean="0">
              <a:latin typeface="Arial Black" pitchFamily="34" charset="0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8915400" cy="4508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/>
              <a:t>... </a:t>
            </a:r>
            <a:r>
              <a:rPr lang="en-US" sz="4800" b="1" dirty="0" smtClean="0"/>
              <a:t>é </a:t>
            </a:r>
            <a:r>
              <a:rPr lang="en-US" sz="4800" b="1" dirty="0" err="1" smtClean="0"/>
              <a:t>decorrente</a:t>
            </a:r>
            <a:r>
              <a:rPr lang="en-US" sz="4800" b="1" dirty="0" smtClean="0"/>
              <a:t> de </a:t>
            </a:r>
            <a:r>
              <a:rPr lang="en-US" sz="4800" b="1" dirty="0" err="1" smtClean="0"/>
              <a:t>nossa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maneira</a:t>
            </a:r>
            <a:r>
              <a:rPr lang="en-US" sz="4800" b="1" dirty="0" smtClean="0"/>
              <a:t> de </a:t>
            </a:r>
            <a:r>
              <a:rPr lang="en-US" sz="4800" b="1" dirty="0" err="1" smtClean="0"/>
              <a:t>encarar</a:t>
            </a:r>
            <a:r>
              <a:rPr lang="en-US" sz="4800" b="1" dirty="0" smtClean="0"/>
              <a:t> o </a:t>
            </a:r>
            <a:r>
              <a:rPr lang="en-US" sz="4800" b="1" dirty="0" err="1" smtClean="0"/>
              <a:t>mundo</a:t>
            </a:r>
            <a:r>
              <a:rPr lang="en-US" sz="4800" b="1" dirty="0" smtClean="0"/>
              <a:t> e, </a:t>
            </a:r>
            <a:r>
              <a:rPr lang="en-US" sz="4800" b="1" dirty="0" err="1" smtClean="0"/>
              <a:t>consequentemente</a:t>
            </a:r>
            <a:r>
              <a:rPr lang="en-US" sz="4800" b="1" dirty="0" smtClean="0"/>
              <a:t>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800" b="1" dirty="0" smtClean="0"/>
              <a:t>do </a:t>
            </a:r>
            <a:r>
              <a:rPr lang="en-US" sz="4800" b="1" dirty="0" err="1" smtClean="0"/>
              <a:t>compromisso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político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que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temos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na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transformação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deste</a:t>
            </a:r>
            <a:r>
              <a:rPr lang="en-US" sz="4800" b="1" dirty="0" smtClean="0"/>
              <a:t>.</a:t>
            </a:r>
            <a:endParaRPr lang="pt-BR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22560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-6350" y="115888"/>
            <a:ext cx="8915400" cy="1600200"/>
          </a:xfrm>
        </p:spPr>
        <p:txBody>
          <a:bodyPr/>
          <a:lstStyle/>
          <a:p>
            <a:pPr algn="ctr" eaLnBrk="1" hangingPunct="1"/>
            <a:r>
              <a:rPr lang="pt-BR" sz="4400" smtClean="0"/>
              <a:t>A OMISSÃO É A AÇÃO QUE GERA MAIS RESULTADOS</a:t>
            </a:r>
          </a:p>
        </p:txBody>
      </p:sp>
      <p:pic>
        <p:nvPicPr>
          <p:cNvPr id="12291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9118600" cy="5229225"/>
          </a:xfrm>
        </p:spPr>
      </p:pic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BE96298-5BA2-413D-99B6-21117E364D95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32430-355A-4E6F-99E0-3CA74EE94FAD}" type="slidenum">
              <a:rPr lang="pt-BR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763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3" y="15489"/>
            <a:ext cx="9161303" cy="6812090"/>
          </a:xfrm>
        </p:spPr>
      </p:pic>
    </p:spTree>
    <p:extLst>
      <p:ext uri="{BB962C8B-B14F-4D97-AF65-F5344CB8AC3E}">
        <p14:creationId xmlns:p14="http://schemas.microsoft.com/office/powerpoint/2010/main" val="517954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25DC30-C7F0-4A7B-A896-BA64B8080830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3E318-EDE7-4100-9115-6D5D52CF3383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86800" cy="18034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pitchFamily="34" charset="0"/>
              </a:rPr>
              <a:t>QUE TIPO DE CIDADÃOS 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ESTAMOS FORMANDO: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057400"/>
            <a:ext cx="2895600" cy="3962400"/>
          </a:xfrm>
        </p:spPr>
        <p:txBody>
          <a:bodyPr/>
          <a:lstStyle/>
          <a:p>
            <a:pPr eaLnBrk="1" hangingPunct="1"/>
            <a:endParaRPr lang="pt-BR" sz="2400" smtClean="0"/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2057400"/>
            <a:ext cx="5795962" cy="3962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200" b="1" smtClean="0">
                <a:latin typeface="Arial Black" pitchFamily="34" charset="0"/>
              </a:rPr>
              <a:t>CIDADANIA RESTRITA: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>
                <a:latin typeface="Arial Black" pitchFamily="34" charset="0"/>
              </a:rPr>
              <a:t> à luz da lógica do Estado-Nação</a:t>
            </a:r>
          </a:p>
          <a:p>
            <a:pPr eaLnBrk="1" hangingPunct="1">
              <a:buFont typeface="Wingdings" pitchFamily="2" charset="2"/>
              <a:buNone/>
            </a:pPr>
            <a:endParaRPr lang="en-US" sz="3600" smtClean="0">
              <a:latin typeface="Arial Black" pitchFamily="34" charset="0"/>
            </a:endParaRPr>
          </a:p>
          <a:p>
            <a:pPr eaLnBrk="1" hangingPunct="1"/>
            <a:r>
              <a:rPr lang="en-US" sz="3200" b="1" smtClean="0">
                <a:latin typeface="Arial Black" pitchFamily="34" charset="0"/>
              </a:rPr>
              <a:t>CIDADANIA AMPLIADA: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>
                <a:latin typeface="Arial Black" pitchFamily="34" charset="0"/>
              </a:rPr>
              <a:t>marcada pela lógica dos Direitos Humanos..</a:t>
            </a:r>
            <a:endParaRPr lang="pt-BR" sz="3600" smtClean="0">
              <a:latin typeface="Arial Black" pitchFamily="34" charset="0"/>
            </a:endParaRPr>
          </a:p>
        </p:txBody>
      </p:sp>
      <p:pic>
        <p:nvPicPr>
          <p:cNvPr id="13319" name="Picture 5" descr="BD0491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30511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4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F36E71-B96B-4EA8-8882-70BCE4CE068E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FB4EA-BE20-4A25-AD12-92ACE5273CE1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14341" name="Picture 3" descr="setembro06 0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213"/>
            <a:ext cx="9396413" cy="712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4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3872BA-BDA8-4C8D-AE1F-D05A5A673A93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F8707-87AF-405A-8ED9-E4A6F6031FD1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080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dirty="0" smtClean="0">
                <a:latin typeface="Arial Black" pitchFamily="34" charset="0"/>
              </a:rPr>
              <a:t>POR UMA ESCOLA DEMOCRÁTICA</a:t>
            </a:r>
            <a:endParaRPr lang="pt-BR" sz="4400" dirty="0" smtClean="0">
              <a:latin typeface="Arial Black" pitchFamily="34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610600" cy="37338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A </a:t>
            </a:r>
            <a:r>
              <a:rPr lang="en-US" b="1" dirty="0" err="1" smtClean="0"/>
              <a:t>democracia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escola</a:t>
            </a:r>
            <a:r>
              <a:rPr lang="en-US" b="1" dirty="0" smtClean="0"/>
              <a:t> é </a:t>
            </a:r>
            <a:r>
              <a:rPr lang="en-US" b="1" dirty="0" err="1" smtClean="0"/>
              <a:t>garantida</a:t>
            </a:r>
            <a:endParaRPr lang="en-US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pela</a:t>
            </a:r>
            <a:r>
              <a:rPr lang="en-US" b="1" dirty="0" smtClean="0"/>
              <a:t> </a:t>
            </a:r>
            <a:r>
              <a:rPr lang="en-US" b="1" dirty="0" err="1" smtClean="0"/>
              <a:t>qualidade</a:t>
            </a:r>
            <a:endParaRPr lang="en-US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Arial Black" pitchFamily="34" charset="0"/>
              </a:rPr>
              <a:t>CIENTÍFICA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Arial Black" pitchFamily="34" charset="0"/>
              </a:rPr>
              <a:t>PEDAGÓGICA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Arial Black" pitchFamily="34" charset="0"/>
              </a:rPr>
              <a:t>MORAL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Arial Black" pitchFamily="34" charset="0"/>
              </a:rPr>
              <a:t> POLÍTICA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5400" dirty="0" smtClean="0">
                <a:latin typeface="Arial Black" pitchFamily="34" charset="0"/>
              </a:rPr>
              <a:t>RELACIONAL</a:t>
            </a:r>
          </a:p>
          <a:p>
            <a:pPr eaLnBrk="1" hangingPunct="1">
              <a:lnSpc>
                <a:spcPct val="80000"/>
              </a:lnSpc>
            </a:pPr>
            <a:endParaRPr lang="pt-BR" sz="32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3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pt-BR" dirty="0" smtClean="0">
                <a:latin typeface="Arial Black" pitchFamily="34" charset="0"/>
              </a:rPr>
              <a:t>O </a:t>
            </a:r>
            <a:r>
              <a:rPr lang="pt-BR" dirty="0">
                <a:latin typeface="Arial Black" pitchFamily="34" charset="0"/>
              </a:rPr>
              <a:t>homem fala. </a:t>
            </a:r>
            <a:endParaRPr lang="pt-BR" dirty="0" smtClean="0">
              <a:latin typeface="Arial Black" pitchFamily="34" charset="0"/>
            </a:endParaRPr>
          </a:p>
          <a:p>
            <a:pPr marL="0" indent="0" algn="ctr" fontAlgn="base">
              <a:buNone/>
            </a:pPr>
            <a:r>
              <a:rPr lang="pt-BR" dirty="0" smtClean="0">
                <a:latin typeface="Arial Black" pitchFamily="34" charset="0"/>
              </a:rPr>
              <a:t>Falamos </a:t>
            </a:r>
            <a:r>
              <a:rPr lang="pt-BR" dirty="0">
                <a:latin typeface="Arial Black" pitchFamily="34" charset="0"/>
              </a:rPr>
              <a:t>quando acordados e em sonho. Falamos continuamente. Falamos mesmo quando não deixamos soar nenhuma palavra. Falamos quando ouvimos e lemos. Falamos igualmente quando não ouvimos e não lemos e, ao invés, realizamos um trabalho ou ficamos à toa. Falamos sempre de um jeito ou de </a:t>
            </a:r>
            <a:r>
              <a:rPr lang="pt-BR" dirty="0" smtClean="0">
                <a:latin typeface="Arial Black" pitchFamily="34" charset="0"/>
              </a:rPr>
              <a:t>outro.</a:t>
            </a:r>
          </a:p>
          <a:p>
            <a:pPr marL="0" indent="0" algn="ctr" fontAlgn="base">
              <a:buNone/>
            </a:pPr>
            <a:r>
              <a:rPr lang="pt-BR" sz="2800" i="1" dirty="0"/>
              <a:t>A </a:t>
            </a:r>
            <a:r>
              <a:rPr lang="pt-BR" sz="2800" i="1" dirty="0" smtClean="0"/>
              <a:t>Caminho </a:t>
            </a:r>
            <a:r>
              <a:rPr lang="pt-BR" sz="2800" i="1" dirty="0"/>
              <a:t>da Linguagem </a:t>
            </a:r>
            <a:r>
              <a:rPr lang="pt-BR" sz="2800" i="1" dirty="0" smtClean="0"/>
              <a:t>(</a:t>
            </a:r>
            <a:r>
              <a:rPr lang="pt-BR" sz="2800" dirty="0" smtClean="0"/>
              <a:t>HEIDEGGER)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56639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DCE656-28AB-4DCB-B75C-F632A36A69BE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A837E1-6EF4-4BC3-8490-E225E7BB8734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1900238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latin typeface="Arial" pitchFamily="34" charset="0"/>
              </a:rPr>
              <a:t>O </a:t>
            </a:r>
            <a:r>
              <a:rPr lang="en-US" b="1" dirty="0" err="1" smtClean="0">
                <a:latin typeface="Arial" pitchFamily="34" charset="0"/>
              </a:rPr>
              <a:t>sucesso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</a:rPr>
              <a:t>ou</a:t>
            </a:r>
            <a:r>
              <a:rPr lang="en-US" b="1" dirty="0" smtClean="0">
                <a:latin typeface="Arial" pitchFamily="34" charset="0"/>
              </a:rPr>
              <a:t> o </a:t>
            </a:r>
            <a:r>
              <a:rPr lang="en-US" b="1" dirty="0" err="1" smtClean="0">
                <a:latin typeface="Arial" pitchFamily="34" charset="0"/>
              </a:rPr>
              <a:t>fracasso</a:t>
            </a:r>
            <a:r>
              <a:rPr lang="en-US" b="1" dirty="0" smtClean="0">
                <a:latin typeface="Arial" pitchFamily="34" charset="0"/>
              </a:rPr>
              <a:t> de  </a:t>
            </a:r>
            <a:r>
              <a:rPr lang="en-US" b="1" dirty="0" err="1" smtClean="0">
                <a:latin typeface="Arial" pitchFamily="34" charset="0"/>
              </a:rPr>
              <a:t>de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</a:rPr>
              <a:t>mediar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</a:rPr>
              <a:t>esse</a:t>
            </a:r>
            <a:r>
              <a:rPr lang="en-US" b="1" dirty="0" smtClean="0">
                <a:latin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</a:rPr>
              <a:t>processo</a:t>
            </a:r>
            <a:endParaRPr lang="pt-BR" b="1" dirty="0" smtClean="0">
              <a:latin typeface="Arial" pitchFamily="34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8915400" cy="45085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800" b="1" dirty="0" smtClean="0"/>
              <a:t>... RESIDE EXCLUSIVAMENTE NA ADEQUAÇÃO DO CANAL QUE SE ESTABELECE ENTRE O PAR EDUCATIVO..</a:t>
            </a:r>
            <a:endParaRPr lang="pt-BR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30225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4DF8A2-E955-4C33-ACB5-AC667F3B29E5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3D706-43A2-4A8C-8122-584250A2BAA1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174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17413" name="Picture 7" descr="IMG_06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213"/>
            <a:ext cx="9144000" cy="7051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40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E1974C-84DC-4F95-95DB-0BB4B93C9B0E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7825F-62D0-469B-B5B3-9095076A772F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477000" cy="8207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latin typeface="Arial Black" pitchFamily="34" charset="0"/>
              </a:rPr>
              <a:t>PODER e LINGUAGEM</a:t>
            </a:r>
            <a:endParaRPr lang="pt-BR" dirty="0" smtClean="0">
              <a:latin typeface="Arial Black" pitchFamily="34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4894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8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</a:rPr>
              <a:t>“A  PONTE POR ONDE TRANSITA A COMPETÊNCIA É A PALAVRA, É O </a:t>
            </a:r>
            <a:r>
              <a:rPr lang="en-US" sz="3000" dirty="0" smtClean="0">
                <a:latin typeface="Arial Black" pitchFamily="34" charset="0"/>
              </a:rPr>
              <a:t>DISCURSO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000" b="1" dirty="0" smtClean="0">
                <a:latin typeface="Arial Black" pitchFamily="34" charset="0"/>
              </a:rPr>
              <a:t>BUROCRÁTICO-INSTITUCIONAL,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</a:rPr>
              <a:t>COM SEU APARENTE AR DE NEUTRALIDADE E SUA VALIDAÇÃO ASSEGURADA PELA CIENTIFICIDADE.”</a:t>
            </a:r>
          </a:p>
          <a:p>
            <a:pPr algn="ctr" eaLnBrk="1" hangingPunct="1"/>
            <a:endParaRPr lang="en-US" sz="1800" dirty="0" smtClean="0">
              <a:solidFill>
                <a:srgbClr val="FFFF00"/>
              </a:solidFill>
            </a:endParaRPr>
          </a:p>
          <a:p>
            <a:pPr marL="0" indent="0" algn="ctr" eaLnBrk="1" hangingPunct="1">
              <a:buNone/>
            </a:pPr>
            <a:r>
              <a:rPr lang="en-US" sz="2400" b="1" dirty="0" err="1" smtClean="0"/>
              <a:t>Adilson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Citelli</a:t>
            </a: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048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DCC75E-4AA7-4288-9985-4386AA08ACF9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8389E-97A5-4500-98CB-698160A29BB5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6477000" cy="82073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 Black" pitchFamily="34" charset="0"/>
              </a:rPr>
              <a:t>TODAVIA,</a:t>
            </a:r>
            <a:endParaRPr lang="pt-BR" dirty="0" smtClean="0">
              <a:latin typeface="Arial Black" pitchFamily="34" charset="0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63738"/>
            <a:ext cx="9144000" cy="4894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>
                <a:latin typeface="Arial Black" pitchFamily="34" charset="0"/>
              </a:rPr>
              <a:t>NÃO EXISTE NEUTRALIDADE !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>
                <a:latin typeface="Arial Black" pitchFamily="34" charset="0"/>
              </a:rPr>
              <a:t>A VALIDAÇÃO DOS CONCEITOS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>
                <a:latin typeface="Arial Black" pitchFamily="34" charset="0"/>
              </a:rPr>
              <a:t>É ASSEGURADA PELA NOSSA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>
                <a:latin typeface="Arial Black" pitchFamily="34" charset="0"/>
              </a:rPr>
              <a:t> POSIÇÃO PERANTE O PAR DIALÓGICO.</a:t>
            </a:r>
          </a:p>
          <a:p>
            <a:pPr algn="ctr" eaLnBrk="1" hangingPunct="1"/>
            <a:endParaRPr lang="en-US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pt-BR" sz="3600" b="1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BACFEF-D101-4C61-8DA5-DA3949BA2A8C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A7459-8A70-4F7E-8DC4-7EE0562FAA35}" type="slidenum">
              <a:rPr lang="pt-BR"/>
              <a:pPr>
                <a:defRPr/>
              </a:pPr>
              <a:t>24</a:t>
            </a:fld>
            <a:endParaRPr lang="pt-BR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404664"/>
            <a:ext cx="7619950" cy="5256584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None/>
            </a:pPr>
            <a:endParaRPr lang="en-US" sz="4800" dirty="0" smtClean="0">
              <a:latin typeface="Arial Black" pitchFamily="34" charset="0"/>
            </a:endParaRPr>
          </a:p>
          <a:p>
            <a:pPr marL="0" indent="0" algn="ctr" eaLnBrk="1" hangingPunct="1">
              <a:buNone/>
            </a:pPr>
            <a:r>
              <a:rPr lang="en-US" sz="4800" dirty="0" smtClean="0">
                <a:latin typeface="Arial Black" pitchFamily="34" charset="0"/>
              </a:rPr>
              <a:t>“O </a:t>
            </a:r>
            <a:r>
              <a:rPr lang="en-US" sz="4800" dirty="0" err="1" smtClean="0">
                <a:latin typeface="Arial Black" pitchFamily="34" charset="0"/>
              </a:rPr>
              <a:t>poder</a:t>
            </a:r>
            <a:r>
              <a:rPr lang="en-US" sz="4800" dirty="0" smtClean="0">
                <a:latin typeface="Arial Black" pitchFamily="34" charset="0"/>
              </a:rPr>
              <a:t> da </a:t>
            </a:r>
            <a:r>
              <a:rPr lang="en-US" sz="4800" dirty="0" err="1" smtClean="0">
                <a:latin typeface="Arial Black" pitchFamily="34" charset="0"/>
              </a:rPr>
              <a:t>palavra</a:t>
            </a:r>
            <a:r>
              <a:rPr lang="en-US" sz="4800" dirty="0" smtClean="0">
                <a:latin typeface="Arial Black" pitchFamily="34" charset="0"/>
              </a:rPr>
              <a:t> é o </a:t>
            </a:r>
            <a:r>
              <a:rPr lang="en-US" sz="4800" dirty="0" err="1" smtClean="0">
                <a:latin typeface="Arial Black" pitchFamily="34" charset="0"/>
              </a:rPr>
              <a:t>poder</a:t>
            </a:r>
            <a:r>
              <a:rPr lang="en-US" sz="4800" dirty="0" smtClean="0">
                <a:latin typeface="Arial Black" pitchFamily="34" charset="0"/>
              </a:rPr>
              <a:t> de </a:t>
            </a:r>
            <a:r>
              <a:rPr lang="en-US" sz="4800" dirty="0" err="1" smtClean="0">
                <a:latin typeface="Arial Black" pitchFamily="34" charset="0"/>
              </a:rPr>
              <a:t>mobilizar</a:t>
            </a:r>
            <a:r>
              <a:rPr lang="en-US" sz="4800" dirty="0" smtClean="0">
                <a:latin typeface="Arial Black" pitchFamily="34" charset="0"/>
              </a:rPr>
              <a:t> a AUTORIDADE </a:t>
            </a:r>
            <a:r>
              <a:rPr lang="en-US" sz="4800" dirty="0" err="1" smtClean="0">
                <a:latin typeface="Arial Black" pitchFamily="34" charset="0"/>
              </a:rPr>
              <a:t>acumulada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pelo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falante</a:t>
            </a:r>
            <a:r>
              <a:rPr lang="en-US" sz="4800" dirty="0" smtClean="0">
                <a:latin typeface="Arial Black" pitchFamily="34" charset="0"/>
              </a:rPr>
              <a:t> e </a:t>
            </a:r>
            <a:r>
              <a:rPr lang="en-US" sz="4800" dirty="0" err="1" smtClean="0">
                <a:latin typeface="Arial Black" pitchFamily="34" charset="0"/>
              </a:rPr>
              <a:t>concentrá</a:t>
            </a:r>
            <a:r>
              <a:rPr lang="en-US" sz="4800" dirty="0" smtClean="0">
                <a:latin typeface="Arial Black" pitchFamily="34" charset="0"/>
              </a:rPr>
              <a:t>-la </a:t>
            </a:r>
            <a:r>
              <a:rPr lang="en-US" sz="4800" dirty="0" err="1" smtClean="0">
                <a:latin typeface="Arial Black" pitchFamily="34" charset="0"/>
              </a:rPr>
              <a:t>num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ato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linguístico</a:t>
            </a:r>
            <a:r>
              <a:rPr lang="en-US" sz="4800" dirty="0" smtClean="0">
                <a:latin typeface="Arial Black" pitchFamily="34" charset="0"/>
              </a:rPr>
              <a:t>.” </a:t>
            </a:r>
          </a:p>
          <a:p>
            <a:pPr marL="0" indent="0" algn="ctr">
              <a:buNone/>
            </a:pPr>
            <a:r>
              <a:rPr lang="en-US" sz="4800" b="0" dirty="0" smtClean="0">
                <a:latin typeface="Arial" pitchFamily="34" charset="0"/>
              </a:rPr>
              <a:t>Pierre  </a:t>
            </a:r>
            <a:r>
              <a:rPr lang="en-US" sz="4800" dirty="0">
                <a:latin typeface="Arial" pitchFamily="34" charset="0"/>
              </a:rPr>
              <a:t>B</a:t>
            </a:r>
            <a:r>
              <a:rPr lang="en-US" sz="4800" b="0" dirty="0" smtClean="0">
                <a:latin typeface="Arial" pitchFamily="34" charset="0"/>
              </a:rPr>
              <a:t>ourdieu</a:t>
            </a:r>
            <a:endParaRPr lang="en-US" sz="4800" dirty="0" smtClean="0">
              <a:latin typeface="Arial Black" pitchFamily="34" charset="0"/>
            </a:endParaRPr>
          </a:p>
          <a:p>
            <a:pPr algn="ctr" eaLnBrk="1" hangingPunct="1"/>
            <a:endParaRPr lang="pt-BR" sz="48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6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67240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 Black" pitchFamily="34" charset="0"/>
              </a:rPr>
              <a:t>A ARTE DA ESCUTATÓRIA: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/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A ESCUTA DE SI,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DO OUTRO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E DO MUNDO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Sandra </a:t>
            </a:r>
            <a:r>
              <a:rPr lang="pt-BR" dirty="0" err="1" smtClean="0"/>
              <a:t>Bozza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192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4000" dirty="0" smtClean="0">
                <a:latin typeface="Arial Black" pitchFamily="34" charset="0"/>
              </a:rPr>
              <a:t>DAR VOZ E VEZ</a:t>
            </a:r>
          </a:p>
          <a:p>
            <a:pPr marL="0" indent="0" algn="ctr">
              <a:buNone/>
            </a:pPr>
            <a:r>
              <a:rPr lang="pt-BR" sz="4000" dirty="0" smtClean="0">
                <a:latin typeface="Arial Black" pitchFamily="34" charset="0"/>
              </a:rPr>
              <a:t> É GARANTIR </a:t>
            </a:r>
          </a:p>
          <a:p>
            <a:pPr marL="0" indent="0" algn="ctr">
              <a:buNone/>
            </a:pPr>
            <a:r>
              <a:rPr lang="pt-BR" sz="4000" dirty="0" smtClean="0">
                <a:latin typeface="Arial Black" pitchFamily="34" charset="0"/>
              </a:rPr>
              <a:t>PARTICIPAÇÃO E AUTONOMIA</a:t>
            </a:r>
            <a:endParaRPr lang="pt-BR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91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F70BEE3-CA4A-4530-81D3-29D118843BBE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14BD0-ECBB-4395-9B82-C4C1D9B98BCD}" type="slidenum">
              <a:rPr lang="pt-BR"/>
              <a:pPr>
                <a:defRPr/>
              </a:pPr>
              <a:t>27</a:t>
            </a:fld>
            <a:endParaRPr lang="pt-BR"/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27653" name="Picture 4" descr="CAIC 0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686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23850" y="3933825"/>
            <a:ext cx="259238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Arial Black" pitchFamily="34" charset="0"/>
              </a:rPr>
              <a:t>ATITUDES ELOGIADAS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Arial Black" pitchFamily="34" charset="0"/>
              </a:rPr>
              <a:t>=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Arial Black" pitchFamily="34" charset="0"/>
              </a:rPr>
              <a:t>RESPEITO DOS COLEGAS</a:t>
            </a:r>
            <a:endParaRPr lang="pt-BR" sz="28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655" name="Oval 9"/>
          <p:cNvSpPr>
            <a:spLocks noChangeArrowheads="1"/>
          </p:cNvSpPr>
          <p:nvPr/>
        </p:nvSpPr>
        <p:spPr bwMode="auto">
          <a:xfrm>
            <a:off x="2700338" y="260350"/>
            <a:ext cx="5903912" cy="13684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Arial Black" pitchFamily="34" charset="0"/>
              </a:rPr>
              <a:t>“No ano passado eu era fraco,</a:t>
            </a:r>
          </a:p>
          <a:p>
            <a:pPr algn="ctr"/>
            <a:r>
              <a:rPr lang="en-US">
                <a:latin typeface="Arial Black" pitchFamily="34" charset="0"/>
              </a:rPr>
              <a:t> agora é tudo certo!”</a:t>
            </a:r>
            <a:endParaRPr lang="pt-BR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84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C21A7C-2B93-4AA2-9F7F-E7E6752BF2F4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F7BE1-0DF4-425B-9AAA-B0A27A965A85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15400" cy="1600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MAIOR ENGANO</a:t>
            </a:r>
            <a:endParaRPr lang="pt-BR" dirty="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57400"/>
            <a:ext cx="8591550" cy="3962400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US" sz="5400" smtClean="0">
                <a:latin typeface="Arial Black" pitchFamily="34" charset="0"/>
              </a:rPr>
              <a:t>SUPOR QUE NOS COMUNICAMOS APENAS POR MEIO DA LINGUAGEM ORAL</a:t>
            </a:r>
            <a:r>
              <a:rPr lang="en-US" sz="4800" smtClean="0">
                <a:latin typeface="Arial Black" pitchFamily="34" charset="0"/>
              </a:rPr>
              <a:t> </a:t>
            </a:r>
            <a:endParaRPr lang="pt-BR" sz="4800" i="1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5CAFB1-1A81-44A0-9FB6-8AFEC46D60F8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9E520-FDA0-4FF7-928B-A35B3688EF46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25538"/>
            <a:ext cx="8591550" cy="50688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b="0" smtClean="0">
                <a:latin typeface="Arial Black" pitchFamily="34" charset="0"/>
              </a:rPr>
              <a:t>Mesmo quando não dizemos nada</a:t>
            </a:r>
            <a:br>
              <a:rPr lang="en-US" sz="6000" b="0" smtClean="0">
                <a:latin typeface="Arial Black" pitchFamily="34" charset="0"/>
              </a:rPr>
            </a:br>
            <a:r>
              <a:rPr lang="en-US" sz="6000" b="0" smtClean="0">
                <a:latin typeface="Arial Black" pitchFamily="34" charset="0"/>
              </a:rPr>
              <a:t/>
            </a:r>
            <a:br>
              <a:rPr lang="en-US" sz="6000" b="0" smtClean="0">
                <a:latin typeface="Arial Black" pitchFamily="34" charset="0"/>
              </a:rPr>
            </a:br>
            <a:r>
              <a:rPr lang="en-US" sz="6000" b="0" smtClean="0">
                <a:latin typeface="Arial Black" pitchFamily="34" charset="0"/>
              </a:rPr>
              <a:t>. . .</a:t>
            </a:r>
            <a:br>
              <a:rPr lang="en-US" sz="6000" b="0" smtClean="0">
                <a:latin typeface="Arial Black" pitchFamily="34" charset="0"/>
              </a:rPr>
            </a:br>
            <a:r>
              <a:rPr lang="en-US" sz="6000" b="0" smtClean="0">
                <a:latin typeface="Arial Black" pitchFamily="34" charset="0"/>
              </a:rPr>
              <a:t/>
            </a:r>
            <a:br>
              <a:rPr lang="en-US" sz="6000" b="0" smtClean="0">
                <a:latin typeface="Arial Black" pitchFamily="34" charset="0"/>
              </a:rPr>
            </a:br>
            <a:r>
              <a:rPr lang="en-US" sz="6000" b="0" smtClean="0">
                <a:latin typeface="Arial Black" pitchFamily="34" charset="0"/>
              </a:rPr>
              <a:t> </a:t>
            </a:r>
            <a:r>
              <a:rPr lang="en-US" sz="72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nos comunicamos!</a:t>
            </a:r>
            <a:endParaRPr lang="pt-BR" sz="7200" smtClean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z="2400" smtClean="0"/>
          </a:p>
        </p:txBody>
      </p:sp>
      <p:sp>
        <p:nvSpPr>
          <p:cNvPr id="3072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pt-BR" sz="2400" smtClean="0"/>
          </a:p>
        </p:txBody>
      </p:sp>
    </p:spTree>
    <p:extLst>
      <p:ext uri="{BB962C8B-B14F-4D97-AF65-F5344CB8AC3E}">
        <p14:creationId xmlns:p14="http://schemas.microsoft.com/office/powerpoint/2010/main" val="39540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 Black" pitchFamily="34" charset="0"/>
              </a:rPr>
              <a:t>O HOMEM SE CONSTITUI VIA LINGUAGEM</a:t>
            </a:r>
            <a:r>
              <a:rPr lang="pt-BR" dirty="0">
                <a:latin typeface="Arial Black" pitchFamily="34" charset="0"/>
              </a:rPr>
              <a:t/>
            </a:r>
            <a:br>
              <a:rPr lang="pt-BR" dirty="0">
                <a:latin typeface="Arial Black" pitchFamily="34" charset="0"/>
              </a:rPr>
            </a:br>
            <a:endParaRPr lang="pt-BR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PT" sz="4000" dirty="0">
                <a:latin typeface="Arial Black" pitchFamily="34" charset="0"/>
              </a:rPr>
              <a:t>Mikhail Bakhtin</a:t>
            </a:r>
          </a:p>
          <a:p>
            <a:pPr marL="0" indent="0" algn="ctr">
              <a:buNone/>
            </a:pPr>
            <a:r>
              <a:rPr lang="pt-PT" sz="4000" dirty="0">
                <a:latin typeface="Arial Black" pitchFamily="34" charset="0"/>
              </a:rPr>
              <a:t>Lev Vygotsky</a:t>
            </a:r>
          </a:p>
          <a:p>
            <a:pPr marL="0" indent="0" algn="ctr">
              <a:buNone/>
            </a:pPr>
            <a:r>
              <a:rPr lang="pt-PT" sz="4000" dirty="0" smtClean="0">
                <a:latin typeface="Arial Black" pitchFamily="34" charset="0"/>
              </a:rPr>
              <a:t>Henri Wallon</a:t>
            </a:r>
          </a:p>
          <a:p>
            <a:pPr marL="0" indent="0" algn="ctr">
              <a:buNone/>
            </a:pPr>
            <a:r>
              <a:rPr lang="pt-PT" sz="4000" dirty="0">
                <a:latin typeface="Arial Black" pitchFamily="34" charset="0"/>
              </a:rPr>
              <a:t>Martin </a:t>
            </a:r>
            <a:r>
              <a:rPr lang="pt-PT" sz="4000" dirty="0" smtClean="0">
                <a:latin typeface="Arial Black" pitchFamily="34" charset="0"/>
              </a:rPr>
              <a:t>Heidegger</a:t>
            </a:r>
          </a:p>
          <a:p>
            <a:pPr marL="0" indent="0" algn="ctr">
              <a:buNone/>
            </a:pPr>
            <a:r>
              <a:rPr lang="pt-BR" sz="4000" dirty="0">
                <a:latin typeface="Arial Black" pitchFamily="34" charset="0"/>
              </a:rPr>
              <a:t>Noam Chomsky</a:t>
            </a:r>
            <a:endParaRPr lang="pt-PT" sz="4000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pt-PT" dirty="0" smtClean="0">
              <a:latin typeface="Arial Black" pitchFamily="34" charset="0"/>
            </a:endParaRP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231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1EF0E7-63B6-454D-9AD5-BBB84051C437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28271-031F-44F5-BD52-4A915E9C4F0B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z="2400" smtClean="0"/>
          </a:p>
        </p:txBody>
      </p:sp>
      <p:pic>
        <p:nvPicPr>
          <p:cNvPr id="31750" name="Picture 4" descr="CAIC 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75" y="0"/>
            <a:ext cx="9972675" cy="748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0" y="404813"/>
            <a:ext cx="3203575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400" b="1" dirty="0">
                <a:latin typeface="Arial Black" pitchFamily="34" charset="0"/>
              </a:rPr>
              <a:t>O</a:t>
            </a:r>
          </a:p>
          <a:p>
            <a:pPr algn="ctr" eaLnBrk="1" hangingPunct="1"/>
            <a:r>
              <a:rPr lang="en-US" sz="4400" b="1" dirty="0">
                <a:latin typeface="Arial Black" pitchFamily="34" charset="0"/>
              </a:rPr>
              <a:t>SILÊNCIO</a:t>
            </a:r>
          </a:p>
          <a:p>
            <a:pPr algn="ctr" eaLnBrk="1" hangingPunct="1"/>
            <a:r>
              <a:rPr lang="en-US" sz="4400" b="1" dirty="0">
                <a:latin typeface="Arial Black" pitchFamily="34" charset="0"/>
              </a:rPr>
              <a:t>DE </a:t>
            </a:r>
          </a:p>
          <a:p>
            <a:pPr algn="ctr" eaLnBrk="1" hangingPunct="1"/>
            <a:r>
              <a:rPr lang="en-US" sz="4400" b="1" dirty="0">
                <a:latin typeface="Arial Black" pitchFamily="34" charset="0"/>
              </a:rPr>
              <a:t>NOSSOS</a:t>
            </a:r>
          </a:p>
          <a:p>
            <a:pPr algn="ctr" eaLnBrk="1" hangingPunct="1"/>
            <a:r>
              <a:rPr lang="en-US" sz="4400" b="1" dirty="0">
                <a:latin typeface="Arial Black" pitchFamily="34" charset="0"/>
              </a:rPr>
              <a:t>GESTOS</a:t>
            </a:r>
          </a:p>
          <a:p>
            <a:pPr algn="ctr" eaLnBrk="1" hangingPunct="1"/>
            <a:r>
              <a:rPr lang="en-US" sz="4400" b="1" dirty="0">
                <a:latin typeface="Arial Black" pitchFamily="34" charset="0"/>
              </a:rPr>
              <a:t>DIZEM</a:t>
            </a:r>
          </a:p>
          <a:p>
            <a:pPr algn="ctr" eaLnBrk="1" hangingPunct="1"/>
            <a:r>
              <a:rPr lang="en-US" sz="4400" b="1" dirty="0">
                <a:latin typeface="Arial Black" pitchFamily="34" charset="0"/>
              </a:rPr>
              <a:t>MUITO </a:t>
            </a:r>
          </a:p>
          <a:p>
            <a:pPr algn="ctr" eaLnBrk="1" hangingPunct="1"/>
            <a:r>
              <a:rPr lang="en-US" sz="4400" b="1" dirty="0">
                <a:latin typeface="Arial Black" pitchFamily="34" charset="0"/>
              </a:rPr>
              <a:t>...</a:t>
            </a:r>
            <a:endParaRPr lang="pt-BR" sz="44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E4357FF-434D-4660-ADCE-D480A5102779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162B5-573B-4534-8AFE-518403B53E32}" type="slidenum">
              <a:rPr lang="pt-BR"/>
              <a:pPr>
                <a:defRPr/>
              </a:pPr>
              <a:t>31</a:t>
            </a:fld>
            <a:endParaRPr lang="pt-BR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32773" name="Picture 3" descr="CAIC 00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9213"/>
            <a:ext cx="9396413" cy="704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0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21853E-B8AE-4BA4-A146-53EEA2E55DB1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BCF5E-909E-4D1D-8621-84E84CB1A9B2}" type="slidenum">
              <a:rPr lang="pt-BR"/>
              <a:pPr>
                <a:defRPr/>
              </a:pPr>
              <a:t>32</a:t>
            </a:fld>
            <a:endParaRPr lang="pt-BR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33797" name="Picture 4" descr="CAIC 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56775" cy="710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072313" y="93821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t-BR" sz="3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826382" y="908050"/>
            <a:ext cx="432041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400" dirty="0">
                <a:solidFill>
                  <a:schemeClr val="bg1"/>
                </a:solidFill>
                <a:latin typeface="Arial Black" pitchFamily="34" charset="0"/>
              </a:rPr>
              <a:t>A </a:t>
            </a:r>
            <a:r>
              <a:rPr lang="en-US" sz="4400" dirty="0">
                <a:latin typeface="Arial Black" pitchFamily="34" charset="0"/>
              </a:rPr>
              <a:t>INTENÇÃO </a:t>
            </a:r>
          </a:p>
          <a:p>
            <a:pPr algn="ctr" eaLnBrk="1" hangingPunct="1"/>
            <a:r>
              <a:rPr lang="en-US" sz="4400" dirty="0">
                <a:latin typeface="Arial Black" pitchFamily="34" charset="0"/>
              </a:rPr>
              <a:t>DE </a:t>
            </a:r>
          </a:p>
          <a:p>
            <a:pPr algn="ctr" eaLnBrk="1" hangingPunct="1"/>
            <a:r>
              <a:rPr lang="en-US" sz="4400" dirty="0">
                <a:latin typeface="Arial Black" pitchFamily="34" charset="0"/>
              </a:rPr>
              <a:t>NOSSO </a:t>
            </a:r>
          </a:p>
          <a:p>
            <a:pPr algn="ctr" eaLnBrk="1" hangingPunct="1"/>
            <a:r>
              <a:rPr lang="en-US" sz="4400" dirty="0">
                <a:latin typeface="Arial Black" pitchFamily="34" charset="0"/>
              </a:rPr>
              <a:t>SILÊNCIO</a:t>
            </a:r>
          </a:p>
          <a:p>
            <a:pPr algn="ctr" eaLnBrk="1" hangingPunct="1"/>
            <a:r>
              <a:rPr lang="en-US" sz="4400" dirty="0">
                <a:latin typeface="Arial Black" pitchFamily="34" charset="0"/>
              </a:rPr>
              <a:t>OPERA</a:t>
            </a:r>
          </a:p>
          <a:p>
            <a:pPr algn="ctr" eaLnBrk="1" hangingPunct="1"/>
            <a:r>
              <a:rPr lang="en-US" sz="4400" dirty="0">
                <a:latin typeface="Arial Black" pitchFamily="34" charset="0"/>
              </a:rPr>
              <a:t>MILAGRE</a:t>
            </a:r>
          </a:p>
          <a:p>
            <a:pPr algn="ctr" eaLnBrk="1" hangingPunct="1"/>
            <a:r>
              <a:rPr lang="en-US" sz="4400" dirty="0">
                <a:latin typeface="Arial Black" pitchFamily="34" charset="0"/>
              </a:rPr>
              <a:t>...</a:t>
            </a:r>
            <a:endParaRPr lang="pt-BR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D0D1F8-39B5-4DE4-A1C2-CE79CABB447A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CADF0-11BE-4CE9-9FDB-8AABB1373AA2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520112" cy="8207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>
                <a:latin typeface="Arial Black" pitchFamily="34" charset="0"/>
              </a:rPr>
              <a:t>GESTOS, OLHARES, SILÊNCIOS</a:t>
            </a:r>
            <a:endParaRPr lang="pt-BR" dirty="0" smtClean="0">
              <a:latin typeface="Arial Black" pitchFamily="34" charset="0"/>
            </a:endParaRP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91550" cy="4967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dirty="0" smtClean="0">
                <a:latin typeface="Arial Black" pitchFamily="34" charset="0"/>
              </a:rPr>
              <a:t>E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dirty="0" smtClean="0">
                <a:latin typeface="Arial Black" pitchFamily="34" charset="0"/>
              </a:rPr>
              <a:t>NOSSA EXPRESSÃO CORPORAL: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4400" dirty="0" smtClean="0"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400" dirty="0" smtClean="0">
                <a:latin typeface="Arial Black" pitchFamily="34" charset="0"/>
              </a:rPr>
              <a:t>TUDO É LINGUAGEM!</a:t>
            </a:r>
            <a:endParaRPr lang="pt-BR" sz="44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54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BB34C1-8C7E-4764-9D60-158BEDE4FEC2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7A345-5E7F-4252-A371-3F17AB4DFADD}" type="slidenum">
              <a:rPr lang="pt-BR"/>
              <a:pPr>
                <a:defRPr/>
              </a:pPr>
              <a:t>34</a:t>
            </a:fld>
            <a:endParaRPr lang="pt-BR"/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35845" name="Picture 8" descr="pré caic 06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71056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575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D5E7AEF-76D1-4D7D-9E94-29A63B1AAAB6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537E7-EF73-40B4-BEFF-DD5FF0625EC2}" type="slidenum">
              <a:rPr lang="pt-BR"/>
              <a:pPr>
                <a:defRPr/>
              </a:pPr>
              <a:t>35</a:t>
            </a:fld>
            <a:endParaRPr lang="pt-BR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36869" name="Picture 3" descr="CAIC 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-247650"/>
            <a:ext cx="9720263" cy="7291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4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405687-B219-42AC-A9FC-D25ACAF347FB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63FA7-D883-4E56-A237-FCD699242810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332656"/>
            <a:ext cx="7848872" cy="6100936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4400" b="1" dirty="0" smtClean="0">
                <a:latin typeface="Arial Black" pitchFamily="34" charset="0"/>
              </a:rPr>
              <a:t>“O </a:t>
            </a:r>
            <a:r>
              <a:rPr lang="en-US" sz="4400" b="1" dirty="0" err="1" smtClean="0">
                <a:latin typeface="Arial Black" pitchFamily="34" charset="0"/>
              </a:rPr>
              <a:t>ofício</a:t>
            </a:r>
            <a:r>
              <a:rPr lang="en-US" sz="4400" b="1" dirty="0" smtClean="0">
                <a:latin typeface="Arial Black" pitchFamily="34" charset="0"/>
              </a:rPr>
              <a:t> de </a:t>
            </a:r>
            <a:r>
              <a:rPr lang="en-US" sz="4400" b="1" dirty="0" err="1" smtClean="0">
                <a:latin typeface="Arial Black" pitchFamily="34" charset="0"/>
              </a:rPr>
              <a:t>ensinar</a:t>
            </a:r>
            <a:r>
              <a:rPr lang="en-US" sz="4400" b="1" dirty="0" smtClean="0">
                <a:latin typeface="Arial Black" pitchFamily="34" charset="0"/>
              </a:rPr>
              <a:t> </a:t>
            </a:r>
            <a:r>
              <a:rPr lang="en-US" sz="4400" b="1" dirty="0" err="1" smtClean="0">
                <a:latin typeface="Arial Black" pitchFamily="34" charset="0"/>
              </a:rPr>
              <a:t>não</a:t>
            </a:r>
            <a:r>
              <a:rPr lang="en-US" sz="4400" b="1" dirty="0" smtClean="0">
                <a:latin typeface="Arial Black" pitchFamily="34" charset="0"/>
              </a:rPr>
              <a:t> é </a:t>
            </a:r>
            <a:r>
              <a:rPr lang="en-US" sz="4400" b="1" dirty="0" err="1" smtClean="0">
                <a:latin typeface="Arial Black" pitchFamily="34" charset="0"/>
              </a:rPr>
              <a:t>para</a:t>
            </a:r>
            <a:r>
              <a:rPr lang="en-US" sz="4400" b="1" dirty="0" smtClean="0">
                <a:latin typeface="Arial Black" pitchFamily="34" charset="0"/>
              </a:rPr>
              <a:t> </a:t>
            </a:r>
            <a:r>
              <a:rPr lang="en-US" sz="4400" b="1" dirty="0" err="1" smtClean="0">
                <a:latin typeface="Arial Black" pitchFamily="34" charset="0"/>
              </a:rPr>
              <a:t>aventureiros</a:t>
            </a:r>
            <a:r>
              <a:rPr lang="en-US" sz="4400" b="1" dirty="0" smtClean="0">
                <a:latin typeface="Arial Black" pitchFamily="34" charset="0"/>
              </a:rPr>
              <a:t>, é </a:t>
            </a:r>
            <a:r>
              <a:rPr lang="en-US" sz="4400" b="1" dirty="0" err="1" smtClean="0">
                <a:latin typeface="Arial Black" pitchFamily="34" charset="0"/>
              </a:rPr>
              <a:t>para</a:t>
            </a:r>
            <a:r>
              <a:rPr lang="en-US" sz="4400" b="1" dirty="0" smtClean="0">
                <a:latin typeface="Arial Black" pitchFamily="34" charset="0"/>
              </a:rPr>
              <a:t> </a:t>
            </a:r>
            <a:r>
              <a:rPr lang="en-US" sz="4400" b="1" dirty="0" err="1" smtClean="0">
                <a:latin typeface="Arial Black" pitchFamily="34" charset="0"/>
              </a:rPr>
              <a:t>profissionais</a:t>
            </a:r>
            <a:r>
              <a:rPr lang="en-US" sz="4400" b="1" dirty="0" smtClean="0">
                <a:latin typeface="Arial Black" pitchFamily="34" charset="0"/>
              </a:rPr>
              <a:t>, </a:t>
            </a:r>
            <a:r>
              <a:rPr lang="en-US" sz="4400" b="1" dirty="0" err="1" smtClean="0">
                <a:latin typeface="Arial Black" pitchFamily="34" charset="0"/>
              </a:rPr>
              <a:t>homens</a:t>
            </a:r>
            <a:r>
              <a:rPr lang="en-US" sz="4400" b="1" dirty="0" smtClean="0">
                <a:latin typeface="Arial Black" pitchFamily="34" charset="0"/>
              </a:rPr>
              <a:t> e </a:t>
            </a:r>
            <a:r>
              <a:rPr lang="en-US" sz="4400" b="1" dirty="0" err="1" smtClean="0">
                <a:latin typeface="Arial Black" pitchFamily="34" charset="0"/>
              </a:rPr>
              <a:t>mulheres</a:t>
            </a:r>
            <a:r>
              <a:rPr lang="en-US" sz="4400" b="1" dirty="0" smtClean="0">
                <a:latin typeface="Arial Black" pitchFamily="34" charset="0"/>
              </a:rPr>
              <a:t> </a:t>
            </a:r>
            <a:r>
              <a:rPr lang="en-US" sz="4400" b="1" dirty="0" err="1" smtClean="0">
                <a:latin typeface="Arial Black" pitchFamily="34" charset="0"/>
              </a:rPr>
              <a:t>que</a:t>
            </a:r>
            <a:r>
              <a:rPr lang="en-US" sz="4400" b="1" dirty="0" smtClean="0">
                <a:latin typeface="Arial Black" pitchFamily="34" charset="0"/>
              </a:rPr>
              <a:t>, </a:t>
            </a:r>
            <a:r>
              <a:rPr lang="en-US" sz="4400" b="1" dirty="0" err="1" smtClean="0">
                <a:latin typeface="Arial Black" pitchFamily="34" charset="0"/>
              </a:rPr>
              <a:t>além</a:t>
            </a:r>
            <a:r>
              <a:rPr lang="en-US" sz="4400" b="1" dirty="0" smtClean="0">
                <a:latin typeface="Arial Black" pitchFamily="34" charset="0"/>
              </a:rPr>
              <a:t> dos </a:t>
            </a:r>
            <a:r>
              <a:rPr lang="en-US" sz="4400" b="1" dirty="0" err="1" smtClean="0">
                <a:latin typeface="Arial Black" pitchFamily="34" charset="0"/>
              </a:rPr>
              <a:t>conhecimentos</a:t>
            </a:r>
            <a:r>
              <a:rPr lang="en-US" sz="4400" b="1" dirty="0" smtClean="0">
                <a:latin typeface="Arial Black" pitchFamily="34" charset="0"/>
              </a:rPr>
              <a:t> </a:t>
            </a:r>
            <a:r>
              <a:rPr lang="en-US" sz="4400" b="1" dirty="0" err="1" smtClean="0">
                <a:latin typeface="Arial Black" pitchFamily="34" charset="0"/>
              </a:rPr>
              <a:t>na</a:t>
            </a:r>
            <a:r>
              <a:rPr lang="en-US" sz="4400" b="1" dirty="0" smtClean="0">
                <a:latin typeface="Arial Black" pitchFamily="34" charset="0"/>
              </a:rPr>
              <a:t> </a:t>
            </a:r>
            <a:r>
              <a:rPr lang="en-US" sz="4400" b="1" dirty="0" err="1" smtClean="0">
                <a:latin typeface="Arial Black" pitchFamily="34" charset="0"/>
              </a:rPr>
              <a:t>área</a:t>
            </a:r>
            <a:r>
              <a:rPr lang="en-US" sz="4400" b="1" dirty="0" smtClean="0">
                <a:latin typeface="Arial Black" pitchFamily="34" charset="0"/>
              </a:rPr>
              <a:t> dos </a:t>
            </a:r>
            <a:r>
              <a:rPr lang="en-US" sz="4400" b="1" dirty="0" err="1" smtClean="0">
                <a:latin typeface="Arial Black" pitchFamily="34" charset="0"/>
              </a:rPr>
              <a:t>conteúdos</a:t>
            </a:r>
            <a:r>
              <a:rPr lang="en-US" sz="4400" b="1" dirty="0" smtClean="0">
                <a:latin typeface="Arial Black" pitchFamily="34" charset="0"/>
              </a:rPr>
              <a:t> </a:t>
            </a:r>
            <a:r>
              <a:rPr lang="en-US" sz="4400" b="1" dirty="0" err="1" smtClean="0">
                <a:latin typeface="Arial Black" pitchFamily="34" charset="0"/>
              </a:rPr>
              <a:t>específicos</a:t>
            </a:r>
            <a:r>
              <a:rPr lang="en-US" sz="4400" b="1" dirty="0" smtClean="0">
                <a:latin typeface="Arial Black" pitchFamily="34" charset="0"/>
              </a:rPr>
              <a:t> e da </a:t>
            </a:r>
            <a:r>
              <a:rPr lang="en-US" sz="4400" b="1" dirty="0" err="1" smtClean="0">
                <a:latin typeface="Arial Black" pitchFamily="34" charset="0"/>
              </a:rPr>
              <a:t>educação</a:t>
            </a:r>
            <a:r>
              <a:rPr lang="en-US" sz="4400" b="1" dirty="0" smtClean="0">
                <a:latin typeface="Arial Black" pitchFamily="34" charset="0"/>
              </a:rPr>
              <a:t>, </a:t>
            </a:r>
            <a:endParaRPr lang="pt-BR" sz="4400" b="1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B4B979-C48B-4EB7-9DDB-0C576E586049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B97BD-D858-4C8B-9528-549479BC82A3}" type="slidenum">
              <a:rPr lang="pt-BR"/>
              <a:pPr>
                <a:defRPr/>
              </a:pPr>
              <a:t>37</a:t>
            </a:fld>
            <a:endParaRPr lang="pt-BR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4"/>
            <a:ext cx="8520112" cy="633598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800" b="1" dirty="0" err="1" smtClean="0">
                <a:latin typeface="Arial Black" pitchFamily="34" charset="0"/>
              </a:rPr>
              <a:t>assumem</a:t>
            </a:r>
            <a:r>
              <a:rPr lang="en-US" sz="4800" b="1" dirty="0" smtClean="0">
                <a:latin typeface="Arial Black" pitchFamily="34" charset="0"/>
              </a:rPr>
              <a:t> a </a:t>
            </a:r>
            <a:r>
              <a:rPr lang="en-US" sz="4800" b="1" dirty="0" err="1" smtClean="0">
                <a:latin typeface="Arial Black" pitchFamily="34" charset="0"/>
              </a:rPr>
              <a:t>construção</a:t>
            </a:r>
            <a:r>
              <a:rPr lang="en-US" sz="4800" b="1" dirty="0" smtClean="0">
                <a:latin typeface="Arial Black" pitchFamily="34" charset="0"/>
              </a:rPr>
              <a:t> da </a:t>
            </a:r>
            <a:r>
              <a:rPr lang="en-US" sz="4800" b="1" dirty="0" err="1" smtClean="0">
                <a:latin typeface="Arial Black" pitchFamily="34" charset="0"/>
              </a:rPr>
              <a:t>liberdade</a:t>
            </a:r>
            <a:r>
              <a:rPr lang="en-US" sz="4800" b="1" dirty="0" smtClean="0">
                <a:latin typeface="Arial Black" pitchFamily="34" charset="0"/>
              </a:rPr>
              <a:t> e da </a:t>
            </a:r>
            <a:r>
              <a:rPr lang="en-US" sz="4800" b="1" dirty="0" err="1" smtClean="0">
                <a:latin typeface="Arial Black" pitchFamily="34" charset="0"/>
              </a:rPr>
              <a:t>cidadania</a:t>
            </a:r>
            <a:r>
              <a:rPr lang="en-US" sz="4800" b="1" dirty="0" smtClean="0">
                <a:latin typeface="Arial Black" pitchFamily="34" charset="0"/>
              </a:rPr>
              <a:t> do outro  </a:t>
            </a:r>
            <a:r>
              <a:rPr lang="en-US" sz="4800" b="1" dirty="0" err="1" smtClean="0">
                <a:latin typeface="Arial Black" pitchFamily="34" charset="0"/>
              </a:rPr>
              <a:t>como</a:t>
            </a:r>
            <a:r>
              <a:rPr lang="en-US" sz="4800" b="1" dirty="0" smtClean="0">
                <a:latin typeface="Arial Black" pitchFamily="34" charset="0"/>
              </a:rPr>
              <a:t> </a:t>
            </a:r>
            <a:r>
              <a:rPr lang="en-US" sz="4800" b="1" dirty="0" err="1" smtClean="0">
                <a:latin typeface="Arial Black" pitchFamily="34" charset="0"/>
              </a:rPr>
              <a:t>condição</a:t>
            </a:r>
            <a:r>
              <a:rPr lang="en-US" sz="4800" b="1" dirty="0" smtClean="0">
                <a:latin typeface="Arial Black" pitchFamily="34" charset="0"/>
              </a:rPr>
              <a:t> </a:t>
            </a:r>
            <a:r>
              <a:rPr lang="en-US" sz="4800" b="1" dirty="0" err="1" smtClean="0">
                <a:latin typeface="Arial Black" pitchFamily="34" charset="0"/>
              </a:rPr>
              <a:t>mesma</a:t>
            </a:r>
            <a:r>
              <a:rPr lang="en-US" sz="4800" b="1" dirty="0" smtClean="0">
                <a:latin typeface="Arial Black" pitchFamily="34" charset="0"/>
              </a:rPr>
              <a:t> de </a:t>
            </a:r>
            <a:r>
              <a:rPr lang="en-US" sz="4800" b="1" dirty="0" err="1" smtClean="0">
                <a:latin typeface="Arial Black" pitchFamily="34" charset="0"/>
              </a:rPr>
              <a:t>realização</a:t>
            </a:r>
            <a:r>
              <a:rPr lang="en-US" sz="4800" b="1" dirty="0" smtClean="0">
                <a:latin typeface="Arial Black" pitchFamily="34" charset="0"/>
              </a:rPr>
              <a:t> de </a:t>
            </a:r>
            <a:r>
              <a:rPr lang="en-US" sz="4800" b="1" dirty="0" err="1" smtClean="0">
                <a:latin typeface="Arial Black" pitchFamily="34" charset="0"/>
              </a:rPr>
              <a:t>sua</a:t>
            </a:r>
            <a:r>
              <a:rPr lang="en-US" sz="4800" b="1" dirty="0" smtClean="0">
                <a:latin typeface="Arial Black" pitchFamily="34" charset="0"/>
              </a:rPr>
              <a:t> </a:t>
            </a:r>
            <a:r>
              <a:rPr lang="en-US" sz="4800" b="1" dirty="0" err="1" smtClean="0">
                <a:latin typeface="Arial Black" pitchFamily="34" charset="0"/>
              </a:rPr>
              <a:t>própria</a:t>
            </a:r>
            <a:r>
              <a:rPr lang="en-US" sz="4800" b="1" dirty="0" smtClean="0">
                <a:latin typeface="Arial Black" pitchFamily="34" charset="0"/>
              </a:rPr>
              <a:t> </a:t>
            </a:r>
            <a:r>
              <a:rPr lang="en-US" sz="4800" b="1" dirty="0" err="1" smtClean="0">
                <a:latin typeface="Arial Black" pitchFamily="34" charset="0"/>
              </a:rPr>
              <a:t>liberdade</a:t>
            </a:r>
            <a:r>
              <a:rPr lang="en-US" sz="4800" b="1" dirty="0" smtClean="0">
                <a:latin typeface="Arial Black" pitchFamily="34" charset="0"/>
              </a:rPr>
              <a:t> e </a:t>
            </a:r>
            <a:r>
              <a:rPr lang="en-US" sz="4800" b="1" dirty="0" err="1" smtClean="0">
                <a:latin typeface="Arial Black" pitchFamily="34" charset="0"/>
              </a:rPr>
              <a:t>cidadania</a:t>
            </a:r>
            <a:r>
              <a:rPr lang="en-US" sz="4800" b="1" dirty="0" smtClean="0">
                <a:latin typeface="Arial Black" pitchFamily="34" charset="0"/>
              </a:rPr>
              <a:t>.”</a:t>
            </a:r>
          </a:p>
          <a:p>
            <a:pPr marL="0" indent="0" algn="ctr">
              <a:buNone/>
            </a:pPr>
            <a:r>
              <a:rPr lang="en-US" sz="4800" dirty="0" err="1" smtClean="0"/>
              <a:t>Ildeu</a:t>
            </a:r>
            <a:r>
              <a:rPr lang="en-US" sz="4800" dirty="0" smtClean="0"/>
              <a:t> </a:t>
            </a:r>
            <a:r>
              <a:rPr lang="en-US" sz="4800" dirty="0"/>
              <a:t>M</a:t>
            </a:r>
            <a:r>
              <a:rPr lang="en-US" sz="4800" dirty="0" smtClean="0"/>
              <a:t>oreira </a:t>
            </a:r>
            <a:r>
              <a:rPr lang="en-US" sz="4800" dirty="0"/>
              <a:t>C</a:t>
            </a:r>
            <a:r>
              <a:rPr lang="en-US" sz="4800" dirty="0" smtClean="0"/>
              <a:t>oelho</a:t>
            </a:r>
            <a:endParaRPr lang="pt-BR" sz="4800" b="1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A55BCF-3C24-4A54-8E2C-6BE065999FE2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20D6C-D7D1-44D3-A3C1-920B7E1FF3E7}" type="slidenum">
              <a:rPr lang="pt-BR"/>
              <a:pPr>
                <a:defRPr/>
              </a:pPr>
              <a:t>38</a:t>
            </a:fld>
            <a:endParaRPr lang="pt-BR"/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39941" name="Picture 4" descr="salvador 13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0325"/>
            <a:ext cx="9144000" cy="7234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6930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E819C4-3315-4C2F-AB4D-C368DC3040A3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11704-31DE-466E-9837-70C41B19CE93}" type="slidenum">
              <a:rPr lang="pt-BR"/>
              <a:pPr>
                <a:defRPr/>
              </a:pPr>
              <a:t>39</a:t>
            </a:fld>
            <a:endParaRPr lang="pt-BR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7163" cy="57610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0" dirty="0" smtClean="0">
                <a:latin typeface="Arial Black" pitchFamily="34" charset="0"/>
              </a:rPr>
              <a:t>As </a:t>
            </a:r>
            <a:r>
              <a:rPr lang="en-US" b="0" dirty="0" err="1" smtClean="0">
                <a:latin typeface="Arial Black" pitchFamily="34" charset="0"/>
              </a:rPr>
              <a:t>aprendizagens</a:t>
            </a:r>
            <a:r>
              <a:rPr lang="en-US" b="0" dirty="0" smtClean="0">
                <a:latin typeface="Arial Black" pitchFamily="34" charset="0"/>
              </a:rPr>
              <a:t/>
            </a:r>
            <a:br>
              <a:rPr lang="en-US" b="0" dirty="0" smtClean="0">
                <a:latin typeface="Arial Black" pitchFamily="34" charset="0"/>
              </a:rPr>
            </a:br>
            <a:r>
              <a:rPr lang="en-US" b="0" dirty="0" smtClean="0">
                <a:latin typeface="Arial Black" pitchFamily="34" charset="0"/>
              </a:rPr>
              <a:t> </a:t>
            </a:r>
            <a:br>
              <a:rPr lang="en-US" b="0" dirty="0" smtClean="0">
                <a:latin typeface="Arial Black" pitchFamily="34" charset="0"/>
              </a:rPr>
            </a:br>
            <a:r>
              <a:rPr lang="en-US" b="0" dirty="0" err="1" smtClean="0">
                <a:latin typeface="Arial Black" pitchFamily="34" charset="0"/>
              </a:rPr>
              <a:t>são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constituídas</a:t>
            </a:r>
            <a:r>
              <a:rPr lang="en-US" b="0" dirty="0" smtClean="0">
                <a:latin typeface="Arial Black" pitchFamily="34" charset="0"/>
              </a:rPr>
              <a:t> </a:t>
            </a:r>
            <a:br>
              <a:rPr lang="en-US" b="0" dirty="0" smtClean="0">
                <a:latin typeface="Arial Black" pitchFamily="34" charset="0"/>
              </a:rPr>
            </a:br>
            <a:r>
              <a:rPr lang="en-US" b="0" dirty="0" smtClean="0">
                <a:latin typeface="Arial Black" pitchFamily="34" charset="0"/>
              </a:rPr>
              <a:t/>
            </a:r>
            <a:br>
              <a:rPr lang="en-US" b="0" dirty="0" smtClean="0">
                <a:latin typeface="Arial Black" pitchFamily="34" charset="0"/>
              </a:rPr>
            </a:br>
            <a:r>
              <a:rPr lang="en-US" b="0" dirty="0" err="1" smtClean="0">
                <a:latin typeface="Arial Black" pitchFamily="34" charset="0"/>
              </a:rPr>
              <a:t>na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interação</a:t>
            </a:r>
            <a:r>
              <a:rPr lang="en-US" b="0" dirty="0" smtClean="0">
                <a:latin typeface="Arial Black" pitchFamily="34" charset="0"/>
              </a:rPr>
              <a:t/>
            </a:r>
            <a:br>
              <a:rPr lang="en-US" b="0" dirty="0" smtClean="0">
                <a:latin typeface="Arial Black" pitchFamily="34" charset="0"/>
              </a:rPr>
            </a:br>
            <a:r>
              <a:rPr lang="en-US" b="0" dirty="0" smtClean="0">
                <a:latin typeface="Arial Black" pitchFamily="34" charset="0"/>
              </a:rPr>
              <a:t/>
            </a:r>
            <a:br>
              <a:rPr lang="en-US" b="0" dirty="0" smtClean="0">
                <a:latin typeface="Arial Black" pitchFamily="34" charset="0"/>
              </a:rPr>
            </a:br>
            <a:r>
              <a:rPr lang="en-US" b="0" dirty="0" smtClean="0">
                <a:latin typeface="Arial Black" pitchFamily="34" charset="0"/>
              </a:rPr>
              <a:t>entre </a:t>
            </a:r>
            <a:br>
              <a:rPr lang="en-US" b="0" dirty="0" smtClean="0">
                <a:latin typeface="Arial Black" pitchFamily="34" charset="0"/>
              </a:rPr>
            </a:br>
            <a:r>
              <a:rPr lang="en-US" b="0" dirty="0" err="1" smtClean="0">
                <a:latin typeface="Arial Black" pitchFamily="34" charset="0"/>
              </a:rPr>
              <a:t>os</a:t>
            </a:r>
            <a:r>
              <a:rPr lang="en-US" b="0" dirty="0" smtClean="0">
                <a:latin typeface="Arial Black" pitchFamily="34" charset="0"/>
              </a:rPr>
              <a:t> </a:t>
            </a:r>
            <a:r>
              <a:rPr lang="en-US" b="0" dirty="0" err="1" smtClean="0">
                <a:latin typeface="Arial Black" pitchFamily="34" charset="0"/>
              </a:rPr>
              <a:t>processos</a:t>
            </a:r>
            <a:r>
              <a:rPr lang="en-US" b="0" dirty="0" smtClean="0">
                <a:latin typeface="Arial Black" pitchFamily="34" charset="0"/>
              </a:rPr>
              <a:t> </a:t>
            </a:r>
            <a:br>
              <a:rPr lang="en-US" b="0" dirty="0" smtClean="0">
                <a:latin typeface="Arial Black" pitchFamily="34" charset="0"/>
              </a:rPr>
            </a:br>
            <a:r>
              <a:rPr lang="en-US" sz="4000" b="0" dirty="0" smtClean="0">
                <a:latin typeface="Arial Black" pitchFamily="34" charset="0"/>
              </a:rPr>
              <a:t/>
            </a:r>
            <a:br>
              <a:rPr lang="en-US" sz="4000" b="0" dirty="0" smtClean="0">
                <a:latin typeface="Arial Black" pitchFamily="34" charset="0"/>
              </a:rPr>
            </a:br>
            <a:r>
              <a:rPr lang="en-US" b="0" dirty="0" err="1" smtClean="0">
                <a:latin typeface="Arial Black" pitchFamily="34" charset="0"/>
              </a:rPr>
              <a:t>indissociáveis</a:t>
            </a:r>
            <a:r>
              <a:rPr lang="en-US" b="0" dirty="0" smtClean="0">
                <a:latin typeface="Arial Black" pitchFamily="34" charset="0"/>
              </a:rPr>
              <a:t> de:</a:t>
            </a:r>
            <a:endParaRPr lang="pt-BR" b="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pt-BR" b="1" dirty="0">
                <a:latin typeface="Arial Black" pitchFamily="34" charset="0"/>
                <a:cs typeface="Arial" pitchFamily="34" charset="0"/>
              </a:rPr>
              <a:t>GOTEIRAS</a:t>
            </a:r>
            <a:endParaRPr lang="pt-BR" dirty="0">
              <a:latin typeface="Arial Black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5500" dirty="0">
                <a:latin typeface="Arial Black" pitchFamily="34" charset="0"/>
                <a:cs typeface="Arial" pitchFamily="34" charset="0"/>
              </a:rPr>
              <a:t>Leitores que agora estão dedicados a esta leitura</a:t>
            </a:r>
          </a:p>
          <a:p>
            <a:pPr marL="0" indent="0">
              <a:buNone/>
            </a:pPr>
            <a:r>
              <a:rPr lang="pt-BR" sz="5500" dirty="0">
                <a:latin typeface="Arial Black" pitchFamily="34" charset="0"/>
                <a:cs typeface="Arial" pitchFamily="34" charset="0"/>
              </a:rPr>
              <a:t>Digam-me se não concordam que esta estrofe é uma </a:t>
            </a:r>
            <a:r>
              <a:rPr lang="pt-BR" sz="5500" dirty="0" err="1">
                <a:latin typeface="Arial Black" pitchFamily="34" charset="0"/>
                <a:cs typeface="Arial" pitchFamily="34" charset="0"/>
              </a:rPr>
              <a:t>fofura</a:t>
            </a:r>
            <a:r>
              <a:rPr lang="pt-BR" sz="5500" dirty="0">
                <a:latin typeface="Arial Black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r>
              <a:rPr lang="pt-BR" sz="5500" b="1" i="1" dirty="0">
                <a:latin typeface="Arial Black" pitchFamily="34" charset="0"/>
                <a:cs typeface="Arial" pitchFamily="34" charset="0"/>
              </a:rPr>
              <a:t>“Na casa de Dona Rata,</a:t>
            </a:r>
            <a:endParaRPr lang="pt-BR" sz="5500" dirty="0">
              <a:latin typeface="Arial Black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5500" b="1" i="1" dirty="0">
                <a:latin typeface="Arial Black" pitchFamily="34" charset="0"/>
                <a:cs typeface="Arial" pitchFamily="34" charset="0"/>
              </a:rPr>
              <a:t>tem uma enorme goteira.</a:t>
            </a:r>
            <a:endParaRPr lang="pt-BR" sz="5500" dirty="0">
              <a:latin typeface="Arial Black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5500" b="1" i="1" dirty="0">
                <a:latin typeface="Arial Black" pitchFamily="34" charset="0"/>
                <a:cs typeface="Arial" pitchFamily="34" charset="0"/>
              </a:rPr>
              <a:t>Quando chove, ninguém dorme,</a:t>
            </a:r>
            <a:endParaRPr lang="pt-BR" sz="5500" dirty="0">
              <a:latin typeface="Arial Black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5500" b="1" i="1" dirty="0">
                <a:latin typeface="Arial Black" pitchFamily="34" charset="0"/>
                <a:cs typeface="Arial" pitchFamily="34" charset="0"/>
              </a:rPr>
              <a:t>acordado, a noite inteira.”</a:t>
            </a:r>
            <a:endParaRPr lang="pt-BR" sz="5500" dirty="0">
              <a:latin typeface="Arial Black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5500" dirty="0">
                <a:latin typeface="Arial Black" pitchFamily="34" charset="0"/>
                <a:cs typeface="Arial" pitchFamily="34" charset="0"/>
              </a:rPr>
              <a:t>O </a:t>
            </a:r>
            <a:r>
              <a:rPr lang="pt-BR" sz="5500" dirty="0" err="1">
                <a:latin typeface="Arial Black" pitchFamily="34" charset="0"/>
                <a:cs typeface="Arial" pitchFamily="34" charset="0"/>
              </a:rPr>
              <a:t>Capparelli</a:t>
            </a:r>
            <a:r>
              <a:rPr lang="pt-BR" sz="5500" dirty="0">
                <a:latin typeface="Arial Black" pitchFamily="34" charset="0"/>
                <a:cs typeface="Arial" pitchFamily="34" charset="0"/>
              </a:rPr>
              <a:t>* a escreveu, </a:t>
            </a:r>
            <a:endParaRPr lang="pt-BR" sz="5500" dirty="0" smtClean="0">
              <a:latin typeface="Arial Black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5500" dirty="0" smtClean="0">
                <a:latin typeface="Arial Black" pitchFamily="34" charset="0"/>
                <a:cs typeface="Arial" pitchFamily="34" charset="0"/>
              </a:rPr>
              <a:t>com </a:t>
            </a:r>
            <a:r>
              <a:rPr lang="pt-BR" sz="5500" dirty="0">
                <a:latin typeface="Arial Black" pitchFamily="34" charset="0"/>
                <a:cs typeface="Arial" pitchFamily="34" charset="0"/>
              </a:rPr>
              <a:t>versos e bem rimados.</a:t>
            </a:r>
          </a:p>
          <a:p>
            <a:pPr marL="0" indent="0">
              <a:buNone/>
            </a:pPr>
            <a:r>
              <a:rPr lang="pt-BR" sz="5500" dirty="0">
                <a:latin typeface="Arial Black" pitchFamily="34" charset="0"/>
                <a:cs typeface="Arial" pitchFamily="34" charset="0"/>
              </a:rPr>
              <a:t>Vocês podem ler depois, </a:t>
            </a:r>
            <a:endParaRPr lang="pt-BR" sz="5500" dirty="0" smtClean="0">
              <a:latin typeface="Arial Black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5500" dirty="0" smtClean="0">
                <a:latin typeface="Arial Black" pitchFamily="34" charset="0"/>
                <a:cs typeface="Arial" pitchFamily="34" charset="0"/>
              </a:rPr>
              <a:t>em </a:t>
            </a:r>
            <a:r>
              <a:rPr lang="pt-BR" sz="5500" dirty="0">
                <a:latin typeface="Arial Black" pitchFamily="34" charset="0"/>
                <a:cs typeface="Arial" pitchFamily="34" charset="0"/>
              </a:rPr>
              <a:t>meu livro amarelado.</a:t>
            </a:r>
          </a:p>
          <a:p>
            <a:pPr marL="0" indent="0">
              <a:buNone/>
            </a:pPr>
            <a:r>
              <a:rPr lang="pt-BR" sz="5500" dirty="0">
                <a:latin typeface="Arial Black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68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4FFDFC3-2C29-4DDC-8100-F465FCF8B654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3A351-8051-4814-B21B-D6AA31D45C98}" type="slidenum">
              <a:rPr lang="pt-BR"/>
              <a:pPr>
                <a:defRPr/>
              </a:pPr>
              <a:t>40</a:t>
            </a:fld>
            <a:endParaRPr lang="pt-BR"/>
          </a:p>
        </p:txBody>
      </p:sp>
      <p:graphicFrame>
        <p:nvGraphicFramePr>
          <p:cNvPr id="2" name="Diagrama 1"/>
          <p:cNvGraphicFramePr/>
          <p:nvPr/>
        </p:nvGraphicFramePr>
        <p:xfrm>
          <a:off x="-539750" y="574675"/>
          <a:ext cx="9683750" cy="628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2276922" y="1916832"/>
            <a:ext cx="3959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Black" pitchFamily="34" charset="0"/>
              </a:rPr>
              <a:t>CONHECIMENTOS</a:t>
            </a:r>
            <a:endParaRPr lang="pt-BR" sz="2800" dirty="0">
              <a:latin typeface="Arial Black" pitchFamily="34" charset="0"/>
            </a:endParaRPr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1187624" y="4801394"/>
            <a:ext cx="2833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Black" pitchFamily="34" charset="0"/>
              </a:rPr>
              <a:t>LINGUAGENS</a:t>
            </a:r>
            <a:endParaRPr lang="pt-BR" sz="2800" dirty="0">
              <a:latin typeface="Arial Black" pitchFamily="34" charset="0"/>
            </a:endParaRP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5353497" y="5100638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>
                <a:latin typeface="Arial Black" pitchFamily="34" charset="0"/>
              </a:rPr>
              <a:t>AFETOS</a:t>
            </a:r>
            <a:endParaRPr lang="pt-BR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P spid="38955" grpId="0"/>
      <p:bldP spid="38956" grpId="0"/>
      <p:bldP spid="3895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1C824A-AD25-4B47-8782-465A68D13C1C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C01CCE-01B3-4421-A7F3-6A9C6793AE4B}" type="slidenum">
              <a:rPr lang="pt-BR"/>
              <a:pPr>
                <a:defRPr/>
              </a:pPr>
              <a:t>41</a:t>
            </a:fld>
            <a:endParaRPr lang="pt-BR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6477000" cy="6762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latin typeface="Arial Black" pitchFamily="34" charset="0"/>
              </a:rPr>
              <a:t>ASSIM</a:t>
            </a:r>
            <a:endParaRPr lang="pt-BR" sz="4000" dirty="0" smtClean="0">
              <a:latin typeface="Arial Black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6482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dirty="0" smtClean="0"/>
              <a:t>O </a:t>
            </a:r>
            <a:r>
              <a:rPr lang="en-US" b="1" dirty="0" err="1" smtClean="0"/>
              <a:t>conteúdo</a:t>
            </a:r>
            <a:r>
              <a:rPr lang="en-US" b="1" dirty="0" smtClean="0"/>
              <a:t> da </a:t>
            </a:r>
            <a:r>
              <a:rPr lang="en-US" b="1" dirty="0" err="1" smtClean="0"/>
              <a:t>educação</a:t>
            </a:r>
            <a:r>
              <a:rPr lang="en-US" b="1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está</a:t>
            </a:r>
            <a:r>
              <a:rPr lang="en-US" b="1" dirty="0" smtClean="0"/>
              <a:t>  </a:t>
            </a:r>
            <a:r>
              <a:rPr lang="en-US" b="1" dirty="0" err="1" smtClean="0"/>
              <a:t>constituído</a:t>
            </a:r>
            <a:r>
              <a:rPr lang="en-US" b="1" dirty="0" smtClean="0"/>
              <a:t> </a:t>
            </a:r>
            <a:r>
              <a:rPr lang="en-US" b="1" dirty="0" err="1" smtClean="0"/>
              <a:t>apenas</a:t>
            </a:r>
            <a:r>
              <a:rPr lang="en-US" b="1" dirty="0" smtClean="0"/>
              <a:t> </a:t>
            </a:r>
            <a:r>
              <a:rPr lang="en-US" b="1" dirty="0" err="1" smtClean="0"/>
              <a:t>pela</a:t>
            </a:r>
            <a:r>
              <a:rPr lang="en-US" b="1" dirty="0" smtClean="0"/>
              <a:t> </a:t>
            </a:r>
            <a:r>
              <a:rPr lang="en-US" b="1" dirty="0" err="1" smtClean="0"/>
              <a:t>matéria</a:t>
            </a:r>
            <a:r>
              <a:rPr lang="en-US" b="1" dirty="0" smtClean="0"/>
              <a:t> de </a:t>
            </a:r>
            <a:r>
              <a:rPr lang="en-US" b="1" dirty="0" err="1" smtClean="0"/>
              <a:t>ensino</a:t>
            </a:r>
            <a:r>
              <a:rPr lang="en-US" b="1" dirty="0" smtClean="0"/>
              <a:t>, mas </a:t>
            </a: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tudo</a:t>
            </a:r>
            <a:r>
              <a:rPr lang="en-US" b="1" dirty="0" smtClean="0"/>
              <a:t> 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incorpora</a:t>
            </a:r>
            <a:r>
              <a:rPr lang="en-US" b="1" dirty="0" smtClean="0"/>
              <a:t> a </a:t>
            </a:r>
            <a:r>
              <a:rPr lang="en-US" b="1" u="sng" dirty="0" err="1" smtClean="0"/>
              <a:t>totalidade</a:t>
            </a:r>
            <a:r>
              <a:rPr lang="en-US" b="1" dirty="0" smtClean="0"/>
              <a:t> das </a:t>
            </a:r>
            <a:r>
              <a:rPr lang="en-US" b="1" dirty="0" err="1" smtClean="0"/>
              <a:t>condições</a:t>
            </a:r>
            <a:r>
              <a:rPr lang="en-US" b="1" dirty="0" smtClean="0"/>
              <a:t> </a:t>
            </a:r>
            <a:r>
              <a:rPr lang="en-US" b="1" dirty="0" err="1" smtClean="0"/>
              <a:t>existentes</a:t>
            </a:r>
            <a:r>
              <a:rPr lang="en-US" b="1" dirty="0" smtClean="0"/>
              <a:t>:</a:t>
            </a:r>
          </a:p>
          <a:p>
            <a:r>
              <a:rPr lang="en-US" sz="3200" dirty="0" smtClean="0">
                <a:latin typeface="Arial Black" pitchFamily="34" charset="0"/>
              </a:rPr>
              <a:t>O PROFESSOR E O ALUNO</a:t>
            </a:r>
          </a:p>
          <a:p>
            <a:r>
              <a:rPr lang="en-US" sz="3200" dirty="0" smtClean="0">
                <a:latin typeface="Arial Black" pitchFamily="34" charset="0"/>
              </a:rPr>
              <a:t>AS CONDIÇÕES SOCIAIS E PESSOAIS</a:t>
            </a:r>
          </a:p>
          <a:p>
            <a:r>
              <a:rPr lang="en-US" sz="3200" dirty="0" smtClean="0">
                <a:latin typeface="Arial Black" pitchFamily="34" charset="0"/>
              </a:rPr>
              <a:t>AS INSTALAÇÕES ESCOLARES</a:t>
            </a:r>
          </a:p>
          <a:p>
            <a:r>
              <a:rPr lang="en-US" sz="3200" dirty="0" smtClean="0">
                <a:latin typeface="Arial Black" pitchFamily="34" charset="0"/>
              </a:rPr>
              <a:t> OS MATERIAIS DIDÁTICOS…</a:t>
            </a:r>
            <a:endParaRPr lang="pt-BR" sz="32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346921-2BC2-4FC4-B059-387D9C3D1180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CFE5E-B4B4-4A69-949C-CCB7929A45D1}" type="slidenum">
              <a:rPr lang="pt-BR"/>
              <a:pPr>
                <a:defRPr/>
              </a:pPr>
              <a:t>42</a:t>
            </a:fld>
            <a:endParaRPr lang="pt-BR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6000" b="0" dirty="0" smtClean="0">
                <a:latin typeface="Arial" pitchFamily="34" charset="0"/>
              </a:rPr>
              <a:t>PRINCÍPIO DA ACEITABILIDADE</a:t>
            </a:r>
            <a:endParaRPr lang="pt-BR" sz="6000" b="0" dirty="0" smtClean="0">
              <a:latin typeface="Arial" pitchFamily="34" charset="0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28800"/>
            <a:ext cx="8569325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err="1" smtClean="0"/>
              <a:t>Diferentemente</a:t>
            </a:r>
            <a:r>
              <a:rPr lang="en-US" sz="3200" dirty="0" smtClean="0"/>
              <a:t> do </a:t>
            </a:r>
            <a:r>
              <a:rPr lang="en-US" sz="3200" dirty="0" err="1" smtClean="0"/>
              <a:t>que</a:t>
            </a:r>
            <a:r>
              <a:rPr lang="en-US" sz="3200" dirty="0" smtClean="0"/>
              <a:t> se </a:t>
            </a:r>
            <a:r>
              <a:rPr lang="en-US" sz="3200" dirty="0" err="1" smtClean="0"/>
              <a:t>fazia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décadas</a:t>
            </a:r>
            <a:r>
              <a:rPr lang="en-US" sz="3200" dirty="0" smtClean="0"/>
              <a:t> </a:t>
            </a:r>
            <a:r>
              <a:rPr lang="en-US" sz="3200" dirty="0" err="1" smtClean="0"/>
              <a:t>passadas</a:t>
            </a:r>
            <a:r>
              <a:rPr lang="en-US" sz="3200" dirty="0" smtClean="0"/>
              <a:t>, </a:t>
            </a:r>
            <a:r>
              <a:rPr lang="en-US" sz="3200" dirty="0" err="1" smtClean="0"/>
              <a:t>hoje</a:t>
            </a:r>
            <a:r>
              <a:rPr lang="en-US" sz="3200" dirty="0" smtClean="0"/>
              <a:t> é </a:t>
            </a:r>
            <a:r>
              <a:rPr lang="en-US" sz="3200" dirty="0" err="1" smtClean="0"/>
              <a:t>imprescindível</a:t>
            </a:r>
            <a:r>
              <a:rPr lang="en-US" sz="3200" dirty="0" smtClean="0"/>
              <a:t> </a:t>
            </a:r>
            <a:r>
              <a:rPr lang="en-US" sz="3200" dirty="0" err="1" smtClean="0"/>
              <a:t>conceber</a:t>
            </a:r>
            <a:r>
              <a:rPr lang="en-US" sz="3200" dirty="0" smtClean="0"/>
              <a:t> a </a:t>
            </a:r>
            <a:r>
              <a:rPr lang="en-US" dirty="0" err="1" smtClean="0"/>
              <a:t>crinaça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</a:t>
            </a:r>
            <a:r>
              <a:rPr lang="en-US" sz="3200" dirty="0" err="1" smtClean="0"/>
              <a:t>ela</a:t>
            </a:r>
            <a:r>
              <a:rPr lang="en-US" sz="3200" dirty="0" smtClean="0"/>
              <a:t> é: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2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>
                <a:latin typeface="Arial Black" pitchFamily="34" charset="0"/>
              </a:rPr>
              <a:t>a) </a:t>
            </a:r>
            <a:r>
              <a:rPr lang="en-US" sz="5400" dirty="0" err="1" smtClean="0">
                <a:latin typeface="Arial Black" pitchFamily="34" charset="0"/>
              </a:rPr>
              <a:t>Perceber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err="1" smtClean="0">
                <a:latin typeface="Arial Black" pitchFamily="34" charset="0"/>
              </a:rPr>
              <a:t>seus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err="1" smtClean="0">
                <a:latin typeface="Arial Black" pitchFamily="34" charset="0"/>
              </a:rPr>
              <a:t>interesses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err="1" smtClean="0">
                <a:latin typeface="Arial Black" pitchFamily="34" charset="0"/>
              </a:rPr>
              <a:t>presentes</a:t>
            </a:r>
            <a:r>
              <a:rPr lang="en-US" sz="5400" dirty="0" smtClean="0">
                <a:latin typeface="Arial Black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238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3A649-15A5-45C6-B5F6-C0C75F65156F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E9D57-BB42-42F2-9ED8-D6C0917D53EE}" type="slidenum">
              <a:rPr lang="pt-BR"/>
              <a:pPr>
                <a:defRPr/>
              </a:pPr>
              <a:t>43</a:t>
            </a:fld>
            <a:endParaRPr lang="pt-BR"/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4037" name="Picture 4" descr="IMG_06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144000" cy="7178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096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214F820-953B-4239-934E-13144EF707EC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B60D3-56CE-4706-BCDC-7B7AF6EDA655}" type="slidenum">
              <a:rPr lang="pt-BR"/>
              <a:pPr>
                <a:defRPr/>
              </a:pPr>
              <a:t>44</a:t>
            </a:fld>
            <a:endParaRPr lang="pt-BR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b="0" dirty="0" smtClean="0">
                <a:latin typeface="Arial" pitchFamily="34" charset="0"/>
              </a:rPr>
              <a:t>PRINCÍPIO DA ACEITABILIDADE</a:t>
            </a:r>
            <a:endParaRPr lang="pt-BR" b="0" dirty="0" smtClean="0">
              <a:latin typeface="Arial" pitchFamily="34" charset="0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28800"/>
            <a:ext cx="8569325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err="1" smtClean="0">
                <a:latin typeface="Arial Narrow" pitchFamily="34" charset="0"/>
              </a:rPr>
              <a:t>Diferentemente</a:t>
            </a:r>
            <a:r>
              <a:rPr lang="en-US" sz="3200" dirty="0" smtClean="0">
                <a:latin typeface="Arial Narrow" pitchFamily="34" charset="0"/>
              </a:rPr>
              <a:t> do </a:t>
            </a:r>
            <a:r>
              <a:rPr lang="en-US" sz="3200" dirty="0" err="1" smtClean="0">
                <a:latin typeface="Arial Narrow" pitchFamily="34" charset="0"/>
              </a:rPr>
              <a:t>que</a:t>
            </a:r>
            <a:r>
              <a:rPr lang="en-US" sz="3200" dirty="0" smtClean="0">
                <a:latin typeface="Arial Narrow" pitchFamily="34" charset="0"/>
              </a:rPr>
              <a:t> se </a:t>
            </a:r>
            <a:r>
              <a:rPr lang="en-US" sz="3200" dirty="0" err="1" smtClean="0">
                <a:latin typeface="Arial Narrow" pitchFamily="34" charset="0"/>
              </a:rPr>
              <a:t>fazia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em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décadas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passadas</a:t>
            </a:r>
            <a:r>
              <a:rPr lang="en-US" sz="3200" dirty="0" smtClean="0">
                <a:latin typeface="Arial Narrow" pitchFamily="34" charset="0"/>
              </a:rPr>
              <a:t>, </a:t>
            </a:r>
            <a:r>
              <a:rPr lang="en-US" sz="3200" dirty="0" err="1" smtClean="0">
                <a:latin typeface="Arial Narrow" pitchFamily="34" charset="0"/>
              </a:rPr>
              <a:t>hoje</a:t>
            </a:r>
            <a:r>
              <a:rPr lang="en-US" sz="3200" dirty="0" smtClean="0">
                <a:latin typeface="Arial Narrow" pitchFamily="34" charset="0"/>
              </a:rPr>
              <a:t> é </a:t>
            </a:r>
            <a:r>
              <a:rPr lang="en-US" sz="3200" dirty="0" err="1" smtClean="0">
                <a:latin typeface="Arial Narrow" pitchFamily="34" charset="0"/>
              </a:rPr>
              <a:t>imprescindível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conceber</a:t>
            </a:r>
            <a:r>
              <a:rPr lang="en-US" sz="3200" dirty="0" smtClean="0">
                <a:latin typeface="Arial Narrow" pitchFamily="34" charset="0"/>
              </a:rPr>
              <a:t> a </a:t>
            </a:r>
            <a:r>
              <a:rPr lang="en-US" sz="3200" dirty="0" err="1" smtClean="0">
                <a:latin typeface="Arial Narrow" pitchFamily="34" charset="0"/>
              </a:rPr>
              <a:t>criança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como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ela</a:t>
            </a:r>
            <a:r>
              <a:rPr lang="en-US" sz="3200" dirty="0" smtClean="0">
                <a:latin typeface="Arial Narrow" pitchFamily="34" charset="0"/>
              </a:rPr>
              <a:t> é: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200" dirty="0" smtClean="0">
              <a:latin typeface="Arial Narrow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>
                <a:latin typeface="Arial Black" pitchFamily="34" charset="0"/>
              </a:rPr>
              <a:t>b) </a:t>
            </a:r>
            <a:r>
              <a:rPr lang="en-US" sz="5400" dirty="0" err="1" smtClean="0">
                <a:latin typeface="Arial Black" pitchFamily="34" charset="0"/>
              </a:rPr>
              <a:t>Respeitar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err="1" smtClean="0">
                <a:latin typeface="Arial Black" pitchFamily="34" charset="0"/>
              </a:rPr>
              <a:t>suas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err="1" smtClean="0">
                <a:latin typeface="Arial Black" pitchFamily="34" charset="0"/>
              </a:rPr>
              <a:t>aquisições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err="1" smtClean="0">
                <a:latin typeface="Arial Black" pitchFamily="34" charset="0"/>
              </a:rPr>
              <a:t>anteriores</a:t>
            </a:r>
            <a:r>
              <a:rPr lang="en-US" sz="5400" dirty="0" smtClean="0">
                <a:latin typeface="Arial Black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953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DDC4F2-38A0-4879-8310-24881ECE583F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1EC79-5D0C-46AD-8902-33A143A834F7}" type="slidenum">
              <a:rPr lang="pt-BR"/>
              <a:pPr>
                <a:defRPr/>
              </a:pPr>
              <a:t>45</a:t>
            </a:fld>
            <a:endParaRPr lang="pt-BR"/>
          </a:p>
        </p:txBody>
      </p:sp>
      <p:sp>
        <p:nvSpPr>
          <p:cNvPr id="4608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6085" name="Picture 4" descr="100_274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467850" cy="694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923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B73EDF-C0DC-4C89-85DB-6C10232753B2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3BD70-25B9-4D01-BCBD-A6BF18B42F0D}" type="slidenum">
              <a:rPr lang="pt-BR"/>
              <a:pPr>
                <a:defRPr/>
              </a:pPr>
              <a:t>46</a:t>
            </a:fld>
            <a:endParaRPr lang="pt-BR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b="0" dirty="0" smtClean="0">
                <a:latin typeface="Arial" pitchFamily="34" charset="0"/>
              </a:rPr>
              <a:t>PRINCÍPIO DA ACEITABILIDADE</a:t>
            </a:r>
            <a:endParaRPr lang="pt-BR" b="0" dirty="0" smtClean="0">
              <a:latin typeface="Arial" pitchFamily="34" charset="0"/>
            </a:endParaRP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28800"/>
            <a:ext cx="8569325" cy="502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200" dirty="0" err="1" smtClean="0">
                <a:latin typeface="Arial Narrow" pitchFamily="34" charset="0"/>
              </a:rPr>
              <a:t>Diferentemente</a:t>
            </a:r>
            <a:r>
              <a:rPr lang="en-US" sz="3200" dirty="0" smtClean="0">
                <a:latin typeface="Arial Narrow" pitchFamily="34" charset="0"/>
              </a:rPr>
              <a:t> do </a:t>
            </a:r>
            <a:r>
              <a:rPr lang="en-US" sz="3200" dirty="0" err="1" smtClean="0">
                <a:latin typeface="Arial Narrow" pitchFamily="34" charset="0"/>
              </a:rPr>
              <a:t>que</a:t>
            </a:r>
            <a:r>
              <a:rPr lang="en-US" sz="3200" dirty="0" smtClean="0">
                <a:latin typeface="Arial Narrow" pitchFamily="34" charset="0"/>
              </a:rPr>
              <a:t> se </a:t>
            </a:r>
            <a:r>
              <a:rPr lang="en-US" sz="3200" dirty="0" err="1" smtClean="0">
                <a:latin typeface="Arial Narrow" pitchFamily="34" charset="0"/>
              </a:rPr>
              <a:t>fazia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em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décadas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passadas</a:t>
            </a:r>
            <a:r>
              <a:rPr lang="en-US" sz="3200" dirty="0" smtClean="0">
                <a:latin typeface="Arial Narrow" pitchFamily="34" charset="0"/>
              </a:rPr>
              <a:t>, </a:t>
            </a:r>
            <a:r>
              <a:rPr lang="en-US" sz="3200" dirty="0" err="1" smtClean="0">
                <a:latin typeface="Arial Narrow" pitchFamily="34" charset="0"/>
              </a:rPr>
              <a:t>hoje</a:t>
            </a:r>
            <a:r>
              <a:rPr lang="en-US" sz="3200" dirty="0" smtClean="0">
                <a:latin typeface="Arial Narrow" pitchFamily="34" charset="0"/>
              </a:rPr>
              <a:t> é </a:t>
            </a:r>
            <a:r>
              <a:rPr lang="en-US" sz="3200" dirty="0" err="1" smtClean="0">
                <a:latin typeface="Arial Narrow" pitchFamily="34" charset="0"/>
              </a:rPr>
              <a:t>imprescindível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conceber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a </a:t>
            </a:r>
            <a:r>
              <a:rPr lang="en-US" dirty="0" err="1" smtClean="0">
                <a:latin typeface="Arial Narrow" pitchFamily="34" charset="0"/>
              </a:rPr>
              <a:t>crinaça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como</a:t>
            </a:r>
            <a:r>
              <a:rPr lang="en-US" sz="3200" dirty="0" smtClean="0">
                <a:latin typeface="Arial Narrow" pitchFamily="34" charset="0"/>
              </a:rPr>
              <a:t> </a:t>
            </a:r>
            <a:r>
              <a:rPr lang="en-US" sz="3200" dirty="0" err="1" smtClean="0">
                <a:latin typeface="Arial Narrow" pitchFamily="34" charset="0"/>
              </a:rPr>
              <a:t>ela</a:t>
            </a:r>
            <a:r>
              <a:rPr lang="en-US" sz="3200" dirty="0" smtClean="0">
                <a:latin typeface="Arial Narrow" pitchFamily="34" charset="0"/>
              </a:rPr>
              <a:t> é: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2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5400" dirty="0" smtClean="0">
                <a:latin typeface="Arial Black" pitchFamily="34" charset="0"/>
              </a:rPr>
              <a:t>c) </a:t>
            </a:r>
            <a:r>
              <a:rPr lang="en-US" sz="5400" dirty="0" err="1" smtClean="0">
                <a:latin typeface="Arial Black" pitchFamily="34" charset="0"/>
              </a:rPr>
              <a:t>Compreender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err="1" smtClean="0">
                <a:latin typeface="Arial Black" pitchFamily="34" charset="0"/>
              </a:rPr>
              <a:t>suas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err="1" smtClean="0">
                <a:latin typeface="Arial Black" pitchFamily="34" charset="0"/>
              </a:rPr>
              <a:t>estratégias</a:t>
            </a:r>
            <a:r>
              <a:rPr lang="en-US" sz="5400" dirty="0" smtClean="0">
                <a:latin typeface="Arial Black" pitchFamily="34" charset="0"/>
              </a:rPr>
              <a:t> </a:t>
            </a:r>
            <a:r>
              <a:rPr lang="en-US" sz="5400" dirty="0" err="1" smtClean="0">
                <a:latin typeface="Arial Black" pitchFamily="34" charset="0"/>
              </a:rPr>
              <a:t>pessoais</a:t>
            </a:r>
            <a:r>
              <a:rPr lang="en-US" sz="5400" dirty="0" smtClean="0">
                <a:latin typeface="Arial Black" pitchFamily="34" charset="0"/>
              </a:rPr>
              <a:t> de </a:t>
            </a:r>
            <a:r>
              <a:rPr lang="en-US" sz="5400" dirty="0" err="1" smtClean="0">
                <a:latin typeface="Arial Black" pitchFamily="34" charset="0"/>
              </a:rPr>
              <a:t>aprendizagem</a:t>
            </a:r>
            <a:r>
              <a:rPr lang="en-US" sz="5400" dirty="0" smtClean="0">
                <a:latin typeface="Arial Black" pitchFamily="34" charset="0"/>
              </a:rPr>
              <a:t>.</a:t>
            </a:r>
            <a:endParaRPr lang="pt-BR" sz="54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4776F1-2E4D-49CE-9EE5-3B465B80F9CC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D9754-913B-41CB-9F71-A56EB5E3B797}" type="slidenum">
              <a:rPr lang="pt-BR"/>
              <a:pPr>
                <a:defRPr/>
              </a:pPr>
              <a:t>47</a:t>
            </a:fld>
            <a:endParaRPr lang="pt-BR"/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8133" name="Picture 4" descr="p01081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92400"/>
            <a:ext cx="9144000" cy="921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1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67240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 Black" pitchFamily="34" charset="0"/>
              </a:rPr>
              <a:t>A ARTE DA ESCUTATÓRIA: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/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A ESCUTA DE SI,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DO OUTRO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E DO MUNDO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Sandra </a:t>
            </a:r>
            <a:r>
              <a:rPr lang="pt-BR" dirty="0" err="1" smtClean="0"/>
              <a:t>Bozza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1152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7F5764F-2DFF-4747-B217-324D0C598931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2B8A6-EB1F-4C49-970F-3EEDCBA5BD24}" type="slidenum">
              <a:rPr lang="pt-BR"/>
              <a:pPr>
                <a:defRPr/>
              </a:pPr>
              <a:t>49</a:t>
            </a:fld>
            <a:endParaRPr lang="pt-BR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04664"/>
            <a:ext cx="8591550" cy="5688632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sz="4400" dirty="0" smtClean="0">
                <a:latin typeface="Arial Black" pitchFamily="34" charset="0"/>
              </a:rPr>
              <a:t>“Uma </a:t>
            </a:r>
            <a:r>
              <a:rPr lang="en-US" sz="4400" dirty="0" err="1" smtClean="0">
                <a:latin typeface="Arial Black" pitchFamily="34" charset="0"/>
              </a:rPr>
              <a:t>varidade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linguística</a:t>
            </a:r>
            <a:r>
              <a:rPr lang="en-US" sz="4400" dirty="0" smtClean="0">
                <a:latin typeface="Arial Black" pitchFamily="34" charset="0"/>
              </a:rPr>
              <a:t> vale </a:t>
            </a:r>
            <a:r>
              <a:rPr lang="en-US" sz="4400" dirty="0" err="1" smtClean="0">
                <a:latin typeface="Arial Black" pitchFamily="34" charset="0"/>
              </a:rPr>
              <a:t>pelo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que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valem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na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sociedade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seus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falantes</a:t>
            </a:r>
            <a:r>
              <a:rPr lang="en-US" sz="4400" dirty="0" smtClean="0">
                <a:latin typeface="Arial Black" pitchFamily="34" charset="0"/>
              </a:rPr>
              <a:t>, </a:t>
            </a:r>
            <a:r>
              <a:rPr lang="en-US" sz="4400" dirty="0" err="1" smtClean="0">
                <a:latin typeface="Arial Black" pitchFamily="34" charset="0"/>
              </a:rPr>
              <a:t>isto</a:t>
            </a:r>
            <a:r>
              <a:rPr lang="en-US" sz="4400" dirty="0" smtClean="0">
                <a:latin typeface="Arial Black" pitchFamily="34" charset="0"/>
              </a:rPr>
              <a:t> é, vale </a:t>
            </a:r>
            <a:r>
              <a:rPr lang="en-US" sz="4400" dirty="0" err="1" smtClean="0">
                <a:latin typeface="Arial Black" pitchFamily="34" charset="0"/>
              </a:rPr>
              <a:t>como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reflexo</a:t>
            </a:r>
            <a:r>
              <a:rPr lang="en-US" sz="4400" dirty="0" smtClean="0">
                <a:latin typeface="Arial Black" pitchFamily="34" charset="0"/>
              </a:rPr>
              <a:t> do </a:t>
            </a:r>
            <a:r>
              <a:rPr lang="en-US" sz="4400" dirty="0" err="1" smtClean="0">
                <a:latin typeface="Arial Black" pitchFamily="34" charset="0"/>
              </a:rPr>
              <a:t>poder</a:t>
            </a:r>
            <a:r>
              <a:rPr lang="en-US" sz="4400" dirty="0" smtClean="0">
                <a:latin typeface="Arial Black" pitchFamily="34" charset="0"/>
              </a:rPr>
              <a:t> e da </a:t>
            </a:r>
            <a:r>
              <a:rPr lang="en-US" sz="4400" dirty="0" err="1" smtClean="0">
                <a:latin typeface="Arial Black" pitchFamily="34" charset="0"/>
              </a:rPr>
              <a:t>autoridade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que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eles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têm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nas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relações</a:t>
            </a:r>
            <a:r>
              <a:rPr lang="en-US" sz="4400" dirty="0" smtClean="0">
                <a:latin typeface="Arial Black" pitchFamily="34" charset="0"/>
              </a:rPr>
              <a:t> </a:t>
            </a:r>
            <a:r>
              <a:rPr lang="en-US" sz="4400" dirty="0" err="1" smtClean="0">
                <a:latin typeface="Arial Black" pitchFamily="34" charset="0"/>
              </a:rPr>
              <a:t>econômicas</a:t>
            </a:r>
            <a:r>
              <a:rPr lang="en-US" sz="4400" dirty="0" smtClean="0">
                <a:latin typeface="Arial Black" pitchFamily="34" charset="0"/>
              </a:rPr>
              <a:t> e </a:t>
            </a:r>
            <a:r>
              <a:rPr lang="en-US" sz="4400" dirty="0" err="1" smtClean="0">
                <a:latin typeface="Arial Black" pitchFamily="34" charset="0"/>
              </a:rPr>
              <a:t>sociais</a:t>
            </a:r>
            <a:r>
              <a:rPr lang="en-US" sz="4400" dirty="0" smtClean="0">
                <a:latin typeface="Arial Black" pitchFamily="34" charset="0"/>
              </a:rPr>
              <a:t>.” </a:t>
            </a:r>
          </a:p>
          <a:p>
            <a:pPr marL="0" indent="0" algn="ctr">
              <a:buNone/>
            </a:pPr>
            <a:r>
              <a:rPr lang="en-US" sz="4400" dirty="0" smtClean="0"/>
              <a:t>Maurizio </a:t>
            </a:r>
            <a:r>
              <a:rPr lang="en-US" sz="4400" dirty="0" err="1"/>
              <a:t>G</a:t>
            </a:r>
            <a:r>
              <a:rPr lang="en-US" sz="4400" dirty="0" err="1" smtClean="0"/>
              <a:t>nerre</a:t>
            </a:r>
            <a:endParaRPr lang="pt-BR" sz="44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dirty="0">
                <a:latin typeface="Arial Black" pitchFamily="34" charset="0"/>
              </a:rPr>
              <a:t>Agora o que importa é que prestem atenção</a:t>
            </a:r>
          </a:p>
          <a:p>
            <a:pPr marL="0" indent="0">
              <a:buNone/>
            </a:pPr>
            <a:r>
              <a:rPr lang="pt-BR" sz="2600" dirty="0">
                <a:latin typeface="Arial Black" pitchFamily="34" charset="0"/>
              </a:rPr>
              <a:t>Abram os olhos, os ouvidos, a alma e o coração,</a:t>
            </a:r>
          </a:p>
          <a:p>
            <a:pPr marL="0" indent="0">
              <a:buNone/>
            </a:pPr>
            <a:r>
              <a:rPr lang="pt-BR" sz="2600" dirty="0">
                <a:latin typeface="Arial Black" pitchFamily="34" charset="0"/>
              </a:rPr>
              <a:t>Pois na minha casa ocorre algo da mesma maneira:</a:t>
            </a:r>
          </a:p>
          <a:p>
            <a:pPr marL="0" indent="0">
              <a:buNone/>
            </a:pPr>
            <a:r>
              <a:rPr lang="pt-BR" sz="2600" dirty="0">
                <a:latin typeface="Arial Black" pitchFamily="34" charset="0"/>
              </a:rPr>
              <a:t>Eu aqui também não durmo, com pingos a noite inteira.</a:t>
            </a:r>
          </a:p>
          <a:p>
            <a:pPr marL="0" indent="0">
              <a:buNone/>
            </a:pPr>
            <a:r>
              <a:rPr lang="pt-BR" sz="2600" dirty="0">
                <a:latin typeface="Arial Black" pitchFamily="34" charset="0"/>
              </a:rPr>
              <a:t>Se acham que é pingo d’água, por problemas no telhado,</a:t>
            </a:r>
          </a:p>
          <a:p>
            <a:pPr marL="0" indent="0">
              <a:buNone/>
            </a:pPr>
            <a:r>
              <a:rPr lang="pt-BR" sz="2600" dirty="0">
                <a:latin typeface="Arial Black" pitchFamily="34" charset="0"/>
              </a:rPr>
              <a:t>Ou são gotas do chuveiro, estão muito enganados.</a:t>
            </a:r>
          </a:p>
          <a:p>
            <a:pPr marL="0" indent="0">
              <a:buNone/>
            </a:pPr>
            <a:r>
              <a:rPr lang="pt-BR" sz="2600" dirty="0">
                <a:latin typeface="Arial Black" pitchFamily="34" charset="0"/>
              </a:rPr>
              <a:t>É uma chuva de ideias: pingam, pingam, sem parar.</a:t>
            </a:r>
          </a:p>
          <a:p>
            <a:pPr marL="0" indent="0">
              <a:buNone/>
            </a:pPr>
            <a:r>
              <a:rPr lang="pt-BR" sz="2600" dirty="0">
                <a:latin typeface="Arial Black" pitchFamily="34" charset="0"/>
              </a:rPr>
              <a:t>Essas gotas são ideias que me obrigam a criar.</a:t>
            </a:r>
          </a:p>
          <a:p>
            <a:pPr marL="0" indent="0">
              <a:buNone/>
            </a:pPr>
            <a:r>
              <a:rPr lang="pt-BR" sz="2600" dirty="0">
                <a:latin typeface="Arial Black" pitchFamily="34" charset="0"/>
              </a:rPr>
              <a:t> </a:t>
            </a:r>
          </a:p>
          <a:p>
            <a:pPr marL="0" indent="0"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8916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37CA25-4A89-40EE-B11F-BFB365AAFC3D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2B24F1-81CD-487E-AB48-5EBF6F582CFC}" type="slidenum">
              <a:rPr lang="pt-BR"/>
              <a:pPr>
                <a:defRPr/>
              </a:pPr>
              <a:t>50</a:t>
            </a:fld>
            <a:endParaRPr lang="pt-BR"/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50181" name="Picture 4" descr="Quixaba4 04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323975"/>
            <a:ext cx="9972675" cy="842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344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93A90C-11F0-4C65-AD08-3C7C3DB9DE38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77287-2BD2-4F29-B963-0BC6F04CC863}" type="slidenum">
              <a:rPr lang="pt-BR"/>
              <a:pPr>
                <a:defRPr/>
              </a:pPr>
              <a:t>51</a:t>
            </a:fld>
            <a:endParaRPr lang="pt-BR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b="0" dirty="0" smtClean="0">
                <a:latin typeface="Arial Black" pitchFamily="34" charset="0"/>
              </a:rPr>
              <a:t>PRINCÍPIO DA EDUCABILIDADE</a:t>
            </a:r>
            <a:endParaRPr lang="pt-BR" b="0" dirty="0" smtClean="0">
              <a:latin typeface="Arial Black" pitchFamily="34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07375" cy="43195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dirty="0" smtClean="0"/>
              <a:t>“Um professor </a:t>
            </a:r>
            <a:r>
              <a:rPr lang="en-US" sz="4400" b="1" dirty="0" err="1" smtClean="0"/>
              <a:t>que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reclama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que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os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alunos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resistem</a:t>
            </a:r>
            <a:r>
              <a:rPr lang="en-US" sz="4400" b="1" dirty="0" smtClean="0"/>
              <a:t> a </a:t>
            </a:r>
            <a:r>
              <a:rPr lang="en-US" sz="4400" b="1" dirty="0" err="1" smtClean="0"/>
              <a:t>aprender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seria</a:t>
            </a:r>
            <a:r>
              <a:rPr lang="en-US" sz="4400" b="1" dirty="0" smtClean="0"/>
              <a:t> o </a:t>
            </a:r>
            <a:r>
              <a:rPr lang="en-US" sz="4400" b="1" dirty="0" err="1" smtClean="0"/>
              <a:t>mesmo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que</a:t>
            </a:r>
            <a:r>
              <a:rPr lang="en-US" sz="4400" b="1" dirty="0" smtClean="0"/>
              <a:t> um </a:t>
            </a:r>
            <a:r>
              <a:rPr lang="en-US" sz="4400" b="1" dirty="0" err="1" smtClean="0"/>
              <a:t>mecânico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que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só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aceitasse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consertar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automóveis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em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perfeito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estado</a:t>
            </a:r>
            <a:r>
              <a:rPr lang="en-US" sz="4400" b="1" dirty="0" smtClean="0"/>
              <a:t>.”</a:t>
            </a:r>
            <a:r>
              <a:rPr lang="en-US" sz="3600" b="1" dirty="0" smtClean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Philippe </a:t>
            </a:r>
            <a:r>
              <a:rPr lang="en-US" dirty="0" err="1" smtClean="0"/>
              <a:t>Meirieu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090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7E7A13-796F-4C93-90F5-7BC0D390BB15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0B187-C161-4C8F-86BC-153F77B6E7A5}" type="slidenum">
              <a:rPr lang="pt-BR"/>
              <a:pPr>
                <a:defRPr/>
              </a:pPr>
              <a:t>52</a:t>
            </a:fld>
            <a:endParaRPr lang="pt-BR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b="0" dirty="0" smtClean="0">
                <a:latin typeface="Arial Black" pitchFamily="34" charset="0"/>
              </a:rPr>
              <a:t>PRINCÍPIO DA EDUCABILIDADE</a:t>
            </a:r>
            <a:endParaRPr lang="pt-BR" b="0" dirty="0" smtClean="0">
              <a:latin typeface="Arial Black" pitchFamily="34" charset="0"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57400"/>
            <a:ext cx="859155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b="1" dirty="0" smtClean="0"/>
              <a:t>a) </a:t>
            </a:r>
            <a:r>
              <a:rPr lang="en-US" sz="3600" b="1" dirty="0" err="1" smtClean="0"/>
              <a:t>Todo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humano</a:t>
            </a:r>
            <a:r>
              <a:rPr lang="en-US" sz="3600" b="1" dirty="0" smtClean="0"/>
              <a:t> é </a:t>
            </a:r>
            <a:r>
              <a:rPr lang="en-US" sz="3600" b="1" dirty="0" err="1" smtClean="0"/>
              <a:t>passível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ser</a:t>
            </a:r>
            <a:r>
              <a:rPr lang="en-US" sz="3600" b="1" dirty="0" smtClean="0"/>
              <a:t> EDUCADO;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dirty="0" smtClean="0"/>
              <a:t>b) </a:t>
            </a:r>
            <a:r>
              <a:rPr lang="en-US" sz="3600" b="1" dirty="0" err="1" smtClean="0"/>
              <a:t>Há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sujeitos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suscetíveis</a:t>
            </a:r>
            <a:r>
              <a:rPr lang="en-US" sz="3600" b="1" dirty="0" smtClean="0"/>
              <a:t> a </a:t>
            </a:r>
            <a:r>
              <a:rPr lang="en-US" sz="3600" b="1" dirty="0" err="1" smtClean="0"/>
              <a:t>diferentes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estratégias</a:t>
            </a:r>
            <a:r>
              <a:rPr lang="en-US" sz="3600" b="1" dirty="0" smtClean="0"/>
              <a:t> de </a:t>
            </a:r>
            <a:r>
              <a:rPr lang="en-US" sz="3600" b="1" dirty="0" err="1" smtClean="0"/>
              <a:t>aprendizagem</a:t>
            </a:r>
            <a:r>
              <a:rPr lang="en-US" sz="3600" b="1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b="1" dirty="0" smtClean="0"/>
              <a:t>c) É </a:t>
            </a:r>
            <a:r>
              <a:rPr lang="en-US" sz="3600" b="1" dirty="0" err="1" smtClean="0"/>
              <a:t>isso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nos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impele</a:t>
            </a:r>
            <a:r>
              <a:rPr lang="en-US" sz="3600" b="1" dirty="0" smtClean="0"/>
              <a:t> a </a:t>
            </a:r>
            <a:r>
              <a:rPr lang="en-US" sz="3600" b="1" dirty="0" err="1" smtClean="0"/>
              <a:t>buscar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permanentemente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novos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caminhos</a:t>
            </a:r>
            <a:r>
              <a:rPr lang="en-US" sz="3600" b="1" dirty="0" smtClean="0"/>
              <a:t> e </a:t>
            </a:r>
            <a:r>
              <a:rPr lang="en-US" sz="3600" b="1" dirty="0" err="1" smtClean="0"/>
              <a:t>diversos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meios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ensinar</a:t>
            </a:r>
            <a:r>
              <a:rPr lang="en-US" sz="3600" b="1" dirty="0" smtClean="0"/>
              <a:t>.</a:t>
            </a:r>
          </a:p>
          <a:p>
            <a:pPr algn="ctr" eaLnBrk="1" hangingPunct="1">
              <a:buFont typeface="Wingdings" pitchFamily="2" charset="2"/>
              <a:buNone/>
            </a:pPr>
            <a:endParaRPr lang="pt-BR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7247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B802400-DD86-49C1-89A3-EAAEDC2943B9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76AF2-5941-458C-9B79-26CEA4B8BE3D}" type="slidenum">
              <a:rPr lang="pt-BR"/>
              <a:pPr>
                <a:defRPr/>
              </a:pPr>
              <a:t>53</a:t>
            </a:fld>
            <a:endParaRPr lang="pt-BR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b="0" dirty="0" smtClean="0">
                <a:latin typeface="Arial Black" pitchFamily="34" charset="0"/>
              </a:rPr>
              <a:t>PRINCÍPIO DA APLICABILIDADE</a:t>
            </a:r>
            <a:endParaRPr lang="pt-BR" b="0" dirty="0" smtClean="0">
              <a:latin typeface="Arial Black" pitchFamily="34" charset="0"/>
            </a:endParaRP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28800"/>
            <a:ext cx="8131175" cy="3657600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FontTx/>
              <a:buAutoNum type="alphaLcParenR"/>
            </a:pPr>
            <a:r>
              <a:rPr lang="en-US" sz="3600" b="1" smtClean="0"/>
              <a:t>só se aprende fazer, fazendo;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sz="3600" b="1" smtClean="0"/>
              <a:t>só ensina bem quem utiliza bem o que precisa ser ensinado;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sz="3600" b="1" smtClean="0"/>
              <a:t>só se aprende o que for significativo;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sz="3600" b="1" smtClean="0"/>
              <a:t>só é significativo o que os seres humanos utilizam em suas relações societárias.</a:t>
            </a:r>
          </a:p>
          <a:p>
            <a:pPr marL="609600" indent="-609600" eaLnBrk="1" hangingPunct="1">
              <a:buFontTx/>
              <a:buAutoNum type="alphaLcParenR"/>
            </a:pPr>
            <a:endParaRPr lang="pt-BR" sz="3600" b="1" smtClean="0"/>
          </a:p>
        </p:txBody>
      </p:sp>
    </p:spTree>
    <p:extLst>
      <p:ext uri="{BB962C8B-B14F-4D97-AF65-F5344CB8AC3E}">
        <p14:creationId xmlns:p14="http://schemas.microsoft.com/office/powerpoint/2010/main" val="8841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67240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 Black" pitchFamily="34" charset="0"/>
              </a:rPr>
              <a:t>A ARTE DA ESCUTATÓRIA: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/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A ESCUTA DE SI,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DO OUTRO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E DO MUNDO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Sandra </a:t>
            </a:r>
            <a:r>
              <a:rPr lang="pt-BR" dirty="0" err="1" smtClean="0"/>
              <a:t>Bozza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1925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25923C-E573-4096-957F-EFDE0A59F648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52A55-07B9-4590-A3F2-0ABC4CEAE09D}" type="slidenum">
              <a:rPr lang="pt-BR"/>
              <a:pPr>
                <a:defRPr/>
              </a:pPr>
              <a:t>55</a:t>
            </a:fld>
            <a:endParaRPr lang="pt-BR"/>
          </a:p>
        </p:txBody>
      </p:sp>
      <p:sp>
        <p:nvSpPr>
          <p:cNvPr id="542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54277" name="Picture 10" descr="CAIC 0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9396413" cy="7250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7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B18D36-3A97-4467-84F7-475AD93F3AF0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2F58F-8C47-4B1C-B034-73E41D5D9390}" type="slidenum">
              <a:rPr lang="pt-BR"/>
              <a:pPr>
                <a:defRPr/>
              </a:pPr>
              <a:t>56</a:t>
            </a:fld>
            <a:endParaRPr lang="pt-BR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CLAREZA DE CONCEPÇÕES</a:t>
            </a:r>
            <a:endParaRPr lang="pt-BR" dirty="0" smtClean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56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800" smtClean="0"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800" smtClean="0">
                <a:latin typeface="Arial Black" pitchFamily="34" charset="0"/>
              </a:rPr>
              <a:t>O homem é o único ser inacabado.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800" smtClean="0">
                <a:latin typeface="Arial Black" pitchFamily="34" charset="0"/>
              </a:rPr>
              <a:t> Portanto, ele se torna HUMANO é através da </a:t>
            </a:r>
            <a:r>
              <a:rPr lang="en-US" sz="4800" b="1" u="sng" smtClean="0">
                <a:effectLst>
                  <a:outerShdw blurRad="38100" dist="38100" dir="2700000" algn="tl">
                    <a:srgbClr val="800000"/>
                  </a:outerShdw>
                </a:effectLst>
                <a:latin typeface="Arial Black" pitchFamily="34" charset="0"/>
              </a:rPr>
              <a:t>educação.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4800" b="1" u="sng" smtClean="0">
              <a:effectLst>
                <a:outerShdw blurRad="38100" dist="38100" dir="2700000" algn="tl">
                  <a:srgbClr val="800000"/>
                </a:outerShdw>
              </a:effectLst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pt-BR" sz="48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4199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165BEB7-1C54-4A4F-A49B-075A76FE1D31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49372-1A4C-4D11-B64E-0078E046AE57}" type="slidenum">
              <a:rPr lang="pt-BR"/>
              <a:pPr>
                <a:defRPr/>
              </a:pPr>
              <a:t>57</a:t>
            </a:fld>
            <a:endParaRPr lang="pt-BR"/>
          </a:p>
        </p:txBody>
      </p:sp>
      <p:sp>
        <p:nvSpPr>
          <p:cNvPr id="5632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CLAREZA DE CONCEPÇÕES</a:t>
            </a:r>
            <a:endParaRPr lang="pt-BR" dirty="0" smtClean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56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800" dirty="0" smtClean="0">
                <a:latin typeface="Arial Black" pitchFamily="34" charset="0"/>
              </a:rPr>
              <a:t>O </a:t>
            </a:r>
            <a:r>
              <a:rPr lang="en-US" sz="4800" dirty="0" err="1" smtClean="0">
                <a:latin typeface="Arial Black" pitchFamily="34" charset="0"/>
              </a:rPr>
              <a:t>ser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humano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não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nasce</a:t>
            </a:r>
            <a:r>
              <a:rPr lang="en-US" sz="4800" dirty="0" smtClean="0">
                <a:latin typeface="Arial Black" pitchFamily="34" charset="0"/>
              </a:rPr>
              <a:t> com a </a:t>
            </a:r>
            <a:r>
              <a:rPr lang="en-US" sz="4800" dirty="0" err="1" smtClean="0">
                <a:latin typeface="Arial Black" pitchFamily="34" charset="0"/>
              </a:rPr>
              <a:t>inteligência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geneticamente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determinada</a:t>
            </a:r>
            <a:r>
              <a:rPr lang="en-US" sz="4800" dirty="0" smtClean="0">
                <a:latin typeface="Arial Black" pitchFamily="34" charset="0"/>
              </a:rPr>
              <a:t>. Logo, é a </a:t>
            </a:r>
            <a:r>
              <a:rPr lang="en-US" sz="4800" b="1" dirty="0" smtClean="0">
                <a:effectLst>
                  <a:outerShdw blurRad="38100" dist="38100" dir="2700000" algn="tl">
                    <a:srgbClr val="800000"/>
                  </a:outerShdw>
                </a:effectLst>
                <a:latin typeface="Arial Black" pitchFamily="34" charset="0"/>
              </a:rPr>
              <a:t>EDUCAÇÃO</a:t>
            </a:r>
            <a:r>
              <a:rPr lang="en-US" sz="4800" b="1" u="sng" dirty="0" smtClean="0">
                <a:effectLst>
                  <a:outerShdw blurRad="38100" dist="38100" dir="2700000" algn="tl">
                    <a:srgbClr val="800000"/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que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vai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determinar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seu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grau</a:t>
            </a:r>
            <a:r>
              <a:rPr lang="en-US" sz="4800" dirty="0" smtClean="0">
                <a:latin typeface="Arial Black" pitchFamily="34" charset="0"/>
              </a:rPr>
              <a:t>.</a:t>
            </a:r>
          </a:p>
          <a:p>
            <a:pPr eaLnBrk="1" hangingPunct="1">
              <a:defRPr/>
            </a:pPr>
            <a:endParaRPr lang="pt-BR" sz="48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1803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920D686-8ACE-465A-8F03-6616BD540313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509AA-81B1-4669-AF4E-7724E47D3A8F}" type="slidenum">
              <a:rPr lang="pt-BR"/>
              <a:pPr>
                <a:defRPr/>
              </a:pPr>
              <a:t>58</a:t>
            </a:fld>
            <a:endParaRPr lang="pt-BR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963613"/>
          </a:xfrm>
        </p:spPr>
        <p:txBody>
          <a:bodyPr/>
          <a:lstStyle/>
          <a:p>
            <a:pPr algn="ctr" eaLnBrk="1" hangingPunct="1"/>
            <a:r>
              <a:rPr lang="en-US" b="0" dirty="0" smtClean="0">
                <a:latin typeface="Arial" pitchFamily="34" charset="0"/>
              </a:rPr>
              <a:t>INTELIGÊNCIA RACIONAL</a:t>
            </a:r>
            <a:endParaRPr lang="pt-BR" b="0" dirty="0" smtClean="0">
              <a:latin typeface="Arial" pitchFamily="34" charset="0"/>
            </a:endParaRP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495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400" smtClean="0">
                <a:latin typeface="Arial Black" pitchFamily="34" charset="0"/>
              </a:rPr>
              <a:t>Linguagem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smtClean="0">
                <a:latin typeface="Arial Black" pitchFamily="34" charset="0"/>
              </a:rPr>
              <a:t>Memória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smtClean="0">
                <a:latin typeface="Arial Black" pitchFamily="34" charset="0"/>
              </a:rPr>
              <a:t>Atenção voluntária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smtClean="0">
                <a:latin typeface="Arial Black" pitchFamily="34" charset="0"/>
              </a:rPr>
              <a:t>Inferência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smtClean="0">
                <a:latin typeface="Arial Black" pitchFamily="34" charset="0"/>
              </a:rPr>
              <a:t>Abstração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smtClean="0">
                <a:latin typeface="Arial Black" pitchFamily="34" charset="0"/>
              </a:rPr>
              <a:t>Generalização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400" b="1" smtClean="0"/>
              <a:t>   </a:t>
            </a:r>
            <a:endParaRPr lang="pt-BR" sz="4400" b="1" smtClean="0"/>
          </a:p>
        </p:txBody>
      </p:sp>
    </p:spTree>
    <p:extLst>
      <p:ext uri="{BB962C8B-B14F-4D97-AF65-F5344CB8AC3E}">
        <p14:creationId xmlns:p14="http://schemas.microsoft.com/office/powerpoint/2010/main" val="3391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2D2A558-4854-45C9-A83D-BCB3AA4CE37C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B612-C9E7-4BD3-9EFE-2BC848ADE651}" type="slidenum">
              <a:rPr lang="pt-BR"/>
              <a:pPr>
                <a:defRPr/>
              </a:pPr>
              <a:t>59</a:t>
            </a:fld>
            <a:endParaRPr lang="pt-BR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600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FUNÇÃO DA ESCOLA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382000" cy="3962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800" b="1" dirty="0" smtClean="0">
                <a:latin typeface="Arial Black" pitchFamily="34" charset="0"/>
              </a:rPr>
              <a:t>E </a:t>
            </a:r>
            <a:r>
              <a:rPr lang="en-US" sz="4800" b="1" dirty="0" err="1" smtClean="0">
                <a:latin typeface="Arial Black" pitchFamily="34" charset="0"/>
              </a:rPr>
              <a:t>escola</a:t>
            </a:r>
            <a:r>
              <a:rPr lang="en-US" sz="4800" b="1" dirty="0" smtClean="0">
                <a:latin typeface="Arial Black" pitchFamily="34" charset="0"/>
              </a:rPr>
              <a:t> tem de </a:t>
            </a:r>
            <a:r>
              <a:rPr lang="en-US" sz="4800" b="1" dirty="0" err="1" smtClean="0">
                <a:latin typeface="Arial Black" pitchFamily="34" charset="0"/>
              </a:rPr>
              <a:t>ser</a:t>
            </a:r>
            <a:r>
              <a:rPr lang="en-US" sz="4800" b="1" dirty="0" smtClean="0">
                <a:latin typeface="Arial Black" pitchFamily="34" charset="0"/>
              </a:rPr>
              <a:t> o </a:t>
            </a:r>
            <a:r>
              <a:rPr lang="en-US" sz="4800" b="1" dirty="0" err="1" smtClean="0">
                <a:latin typeface="Arial Black" pitchFamily="34" charset="0"/>
              </a:rPr>
              <a:t>lugar</a:t>
            </a:r>
            <a:r>
              <a:rPr lang="en-US" sz="4800" b="1" dirty="0" smtClean="0">
                <a:latin typeface="Arial Black" pitchFamily="34" charset="0"/>
              </a:rPr>
              <a:t> da </a:t>
            </a:r>
            <a:r>
              <a:rPr lang="en-US" sz="5400" b="1" u="sng" dirty="0" err="1" smtClean="0">
                <a:latin typeface="Arial Black" pitchFamily="34" charset="0"/>
              </a:rPr>
              <a:t>promoção</a:t>
            </a:r>
            <a:r>
              <a:rPr lang="en-US" sz="4800" b="1" dirty="0" smtClean="0">
                <a:latin typeface="Arial Black" pitchFamily="34" charset="0"/>
              </a:rPr>
              <a:t> e </a:t>
            </a:r>
            <a:r>
              <a:rPr lang="en-US" sz="5400" b="1" u="sng" dirty="0" err="1" smtClean="0">
                <a:latin typeface="Arial Black" pitchFamily="34" charset="0"/>
              </a:rPr>
              <a:t>interiorização</a:t>
            </a:r>
            <a:r>
              <a:rPr lang="en-US" sz="4800" b="1" dirty="0" smtClean="0">
                <a:latin typeface="Arial Black" pitchFamily="34" charset="0"/>
              </a:rPr>
              <a:t> dos </a:t>
            </a:r>
            <a:r>
              <a:rPr lang="en-US" sz="4800" b="1" dirty="0" err="1" smtClean="0">
                <a:latin typeface="Arial Black" pitchFamily="34" charset="0"/>
              </a:rPr>
              <a:t>direitos</a:t>
            </a:r>
            <a:r>
              <a:rPr lang="en-US" sz="4800" b="1" dirty="0" smtClean="0">
                <a:latin typeface="Arial Black" pitchFamily="34" charset="0"/>
              </a:rPr>
              <a:t> </a:t>
            </a:r>
            <a:r>
              <a:rPr lang="en-US" sz="4800" b="1" dirty="0" err="1" smtClean="0">
                <a:latin typeface="Arial Black" pitchFamily="34" charset="0"/>
              </a:rPr>
              <a:t>humanos</a:t>
            </a:r>
            <a:endParaRPr lang="pt-BR" sz="4800" b="1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>
                <a:latin typeface="Arial Black" pitchFamily="34" charset="0"/>
              </a:rPr>
              <a:t>Com seus amigos conversem, </a:t>
            </a:r>
            <a:endParaRPr lang="pt-BR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 Black" pitchFamily="34" charset="0"/>
              </a:rPr>
              <a:t>de </a:t>
            </a:r>
            <a:r>
              <a:rPr lang="pt-BR" dirty="0">
                <a:latin typeface="Arial Black" pitchFamily="34" charset="0"/>
              </a:rPr>
              <a:t>perto e sinceramente,</a:t>
            </a:r>
          </a:p>
          <a:p>
            <a:pPr marL="0" indent="0">
              <a:buNone/>
            </a:pPr>
            <a:r>
              <a:rPr lang="pt-BR" dirty="0">
                <a:latin typeface="Arial Black" pitchFamily="34" charset="0"/>
              </a:rPr>
              <a:t>Já tiveram uma insônia, </a:t>
            </a:r>
            <a:endParaRPr lang="pt-BR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 Black" pitchFamily="34" charset="0"/>
              </a:rPr>
              <a:t>com </a:t>
            </a:r>
            <a:r>
              <a:rPr lang="pt-BR" dirty="0">
                <a:latin typeface="Arial Black" pitchFamily="34" charset="0"/>
              </a:rPr>
              <a:t>gotas que </a:t>
            </a:r>
            <a:r>
              <a:rPr lang="pt-BR" dirty="0" smtClean="0">
                <a:latin typeface="Arial Black" pitchFamily="34" charset="0"/>
              </a:rPr>
              <a:t>vêm </a:t>
            </a:r>
            <a:r>
              <a:rPr lang="pt-BR" dirty="0">
                <a:latin typeface="Arial Black" pitchFamily="34" charset="0"/>
              </a:rPr>
              <a:t>da mente?</a:t>
            </a:r>
          </a:p>
          <a:p>
            <a:pPr marL="0" indent="0">
              <a:buNone/>
            </a:pPr>
            <a:r>
              <a:rPr lang="pt-BR" dirty="0">
                <a:latin typeface="Arial Black" pitchFamily="34" charset="0"/>
              </a:rPr>
              <a:t>Já tentaram escrever </a:t>
            </a:r>
            <a:endParaRPr lang="pt-BR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 Black" pitchFamily="34" charset="0"/>
              </a:rPr>
              <a:t>enquanto </a:t>
            </a:r>
            <a:r>
              <a:rPr lang="pt-BR" dirty="0">
                <a:latin typeface="Arial Black" pitchFamily="34" charset="0"/>
              </a:rPr>
              <a:t>o sono não chega?</a:t>
            </a:r>
          </a:p>
          <a:p>
            <a:pPr marL="0" indent="0">
              <a:buNone/>
            </a:pPr>
            <a:r>
              <a:rPr lang="pt-BR" dirty="0">
                <a:latin typeface="Arial Black" pitchFamily="34" charset="0"/>
              </a:rPr>
              <a:t>Nem precisa ser poema </a:t>
            </a:r>
            <a:endParaRPr lang="pt-BR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 Black" pitchFamily="34" charset="0"/>
              </a:rPr>
              <a:t>ou </a:t>
            </a:r>
            <a:r>
              <a:rPr lang="pt-BR" dirty="0">
                <a:latin typeface="Arial Black" pitchFamily="34" charset="0"/>
              </a:rPr>
              <a:t>mensagem para o amigo,</a:t>
            </a:r>
          </a:p>
          <a:p>
            <a:pPr marL="0" indent="0">
              <a:buNone/>
            </a:pPr>
            <a:r>
              <a:rPr lang="pt-BR" dirty="0">
                <a:latin typeface="Arial Black" pitchFamily="34" charset="0"/>
              </a:rPr>
              <a:t>Pode ser só para vocês, </a:t>
            </a:r>
            <a:endParaRPr lang="pt-BR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 Black" pitchFamily="34" charset="0"/>
              </a:rPr>
              <a:t>como </a:t>
            </a:r>
            <a:r>
              <a:rPr lang="pt-BR" dirty="0">
                <a:latin typeface="Arial Black" pitchFamily="34" charset="0"/>
              </a:rPr>
              <a:t>se fosse consigo.</a:t>
            </a:r>
          </a:p>
          <a:p>
            <a:pPr marL="0" indent="0">
              <a:buNone/>
            </a:pPr>
            <a:r>
              <a:rPr lang="pt-BR" dirty="0">
                <a:latin typeface="Arial Black" pitchFamily="34" charset="0"/>
              </a:rPr>
              <a:t>Mas também estou aqui e </a:t>
            </a:r>
            <a:endParaRPr lang="pt-BR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 Black" pitchFamily="34" charset="0"/>
              </a:rPr>
              <a:t>lhes </a:t>
            </a:r>
            <a:r>
              <a:rPr lang="pt-BR" dirty="0">
                <a:latin typeface="Arial Black" pitchFamily="34" charset="0"/>
              </a:rPr>
              <a:t>respondo em bom tom,</a:t>
            </a:r>
          </a:p>
          <a:p>
            <a:pPr marL="0" indent="0">
              <a:buNone/>
            </a:pPr>
            <a:r>
              <a:rPr lang="pt-BR" dirty="0">
                <a:latin typeface="Arial Black" pitchFamily="34" charset="0"/>
              </a:rPr>
              <a:t>Aqui está o endereço: </a:t>
            </a:r>
            <a:r>
              <a:rPr lang="pt-BR" u="sng" dirty="0">
                <a:latin typeface="Arial Black" pitchFamily="34" charset="0"/>
                <a:hlinkClick r:id="rId2"/>
              </a:rPr>
              <a:t>sanbozza@gmail.com</a:t>
            </a:r>
            <a:r>
              <a:rPr lang="pt-BR" dirty="0">
                <a:latin typeface="Arial Black" pitchFamily="34" charset="0"/>
              </a:rPr>
              <a:t>.</a:t>
            </a:r>
          </a:p>
          <a:p>
            <a:pPr marL="0" indent="0">
              <a:buNone/>
            </a:pPr>
            <a:r>
              <a:rPr lang="pt-BR" dirty="0">
                <a:latin typeface="Arial Black" pitchFamily="34" charset="0"/>
              </a:rPr>
              <a:t> 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59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67240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 Black" pitchFamily="34" charset="0"/>
              </a:rPr>
              <a:t>A ARTE DA ESCUTATÓRIA: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/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A ESCUTA DE SI,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DO OUTRO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E DO MUNDO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Sandra </a:t>
            </a:r>
            <a:r>
              <a:rPr lang="pt-BR" dirty="0" err="1" smtClean="0"/>
              <a:t>Bozza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1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AFA002-9BD0-45ED-AF52-939CF8828969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72515-872B-463C-A04F-C9D6EBF9EABB}" type="slidenum">
              <a:rPr lang="pt-BR"/>
              <a:pPr>
                <a:defRPr/>
              </a:pPr>
              <a:t>61</a:t>
            </a:fld>
            <a:endParaRPr lang="pt-BR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477000" cy="8207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>
                <a:latin typeface="Arial" pitchFamily="34" charset="0"/>
              </a:rPr>
              <a:t>GERAÇÕES DE DIREITOS CONQUISTADOS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91550" cy="4678362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smtClean="0">
                <a:latin typeface="Arial Black" pitchFamily="34" charset="0"/>
              </a:rPr>
              <a:t>CÍVICOS E POLÍTICOS;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smtClean="0">
                <a:latin typeface="Arial Black" pitchFamily="34" charset="0"/>
              </a:rPr>
              <a:t>SOCIAIS, CULTURAIS E ECONÔMICOS;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smtClean="0">
                <a:latin typeface="Arial Black" pitchFamily="34" charset="0"/>
              </a:rPr>
              <a:t>REFERENTES À PRESERVAÇÃO DAS ESPÉCIES;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3600" smtClean="0">
                <a:latin typeface="Arial Black" pitchFamily="34" charset="0"/>
              </a:rPr>
              <a:t>REFERENTES À COMUNICAÇÃO E INFORMAÇÃO.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pt-BR" sz="36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3F663F-1A17-4E02-9C92-D1B0BA8EE6F1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1753-2D70-4CE9-A3F6-54B313589994}" type="slidenum">
              <a:rPr lang="pt-BR"/>
              <a:pPr>
                <a:defRPr/>
              </a:pPr>
              <a:t>62</a:t>
            </a:fld>
            <a:endParaRPr lang="pt-BR"/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477000" cy="963613"/>
          </a:xfrm>
        </p:spPr>
        <p:txBody>
          <a:bodyPr/>
          <a:lstStyle/>
          <a:p>
            <a:pPr algn="ctr" eaLnBrk="1" hangingPunct="1"/>
            <a:r>
              <a:rPr lang="en-US" smtClean="0"/>
              <a:t>CONCLUINDO</a:t>
            </a:r>
            <a:endParaRPr lang="pt-BR" smtClean="0"/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95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dirty="0" err="1" smtClean="0">
                <a:latin typeface="Arial Black" pitchFamily="34" charset="0"/>
              </a:rPr>
              <a:t>Não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há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ser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humano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que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não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queira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aprender</a:t>
            </a:r>
            <a:r>
              <a:rPr lang="en-US" sz="3600" dirty="0" smtClean="0">
                <a:latin typeface="Arial Black" pitchFamily="34" charset="0"/>
              </a:rPr>
              <a:t>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err="1" smtClean="0">
                <a:latin typeface="Arial Black" pitchFamily="34" charset="0"/>
              </a:rPr>
              <a:t>Há</a:t>
            </a:r>
            <a:r>
              <a:rPr lang="en-US" sz="3600" dirty="0" smtClean="0">
                <a:latin typeface="Arial Black" pitchFamily="34" charset="0"/>
              </a:rPr>
              <a:t>, </a:t>
            </a:r>
            <a:r>
              <a:rPr lang="en-US" sz="3600" dirty="0" err="1" smtClean="0">
                <a:latin typeface="Arial Black" pitchFamily="34" charset="0"/>
              </a:rPr>
              <a:t>sim</a:t>
            </a:r>
            <a:r>
              <a:rPr lang="en-US" sz="3600" dirty="0" smtClean="0">
                <a:latin typeface="Arial Black" pitchFamily="34" charset="0"/>
              </a:rPr>
              <a:t>, </a:t>
            </a:r>
            <a:r>
              <a:rPr lang="en-US" sz="3600" dirty="0" err="1" smtClean="0">
                <a:latin typeface="Arial Black" pitchFamily="34" charset="0"/>
              </a:rPr>
              <a:t>aquele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que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não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foi</a:t>
            </a:r>
            <a:r>
              <a:rPr lang="en-US" sz="3600" dirty="0" smtClean="0">
                <a:latin typeface="Arial Black" pitchFamily="34" charset="0"/>
              </a:rPr>
              <a:t>, </a:t>
            </a:r>
            <a:r>
              <a:rPr lang="en-US" sz="3600" dirty="0" err="1" smtClean="0">
                <a:latin typeface="Arial Black" pitchFamily="34" charset="0"/>
              </a:rPr>
              <a:t>ainda</a:t>
            </a:r>
            <a:r>
              <a:rPr lang="en-US" sz="3600" dirty="0" smtClean="0">
                <a:latin typeface="Arial Black" pitchFamily="34" charset="0"/>
              </a:rPr>
              <a:t>, </a:t>
            </a:r>
            <a:r>
              <a:rPr lang="en-US" sz="3600" dirty="0" err="1" smtClean="0">
                <a:latin typeface="Arial Black" pitchFamily="34" charset="0"/>
              </a:rPr>
              <a:t>estimulado</a:t>
            </a:r>
            <a:r>
              <a:rPr lang="en-US" sz="3600" dirty="0" smtClean="0">
                <a:latin typeface="Arial Black" pitchFamily="34" charset="0"/>
              </a:rPr>
              <a:t> o </a:t>
            </a:r>
            <a:r>
              <a:rPr lang="en-US" sz="3600" dirty="0" err="1" smtClean="0">
                <a:latin typeface="Arial Black" pitchFamily="34" charset="0"/>
              </a:rPr>
              <a:t>suficiente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ou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 smtClean="0">
                <a:latin typeface="Arial Black" pitchFamily="34" charset="0"/>
              </a:rPr>
              <a:t>adequadamente</a:t>
            </a:r>
            <a:r>
              <a:rPr lang="en-US" sz="3600" dirty="0" smtClean="0">
                <a:latin typeface="Arial Black" pitchFamily="34" charset="0"/>
              </a:rPr>
              <a:t> a </a:t>
            </a:r>
            <a:r>
              <a:rPr lang="en-US" sz="3600" dirty="0" err="1" smtClean="0">
                <a:latin typeface="Arial Black" pitchFamily="34" charset="0"/>
              </a:rPr>
              <a:t>aprender</a:t>
            </a:r>
            <a:r>
              <a:rPr lang="en-US" sz="3600" dirty="0" smtClean="0">
                <a:latin typeface="Arial Black" pitchFamily="34" charset="0"/>
              </a:rPr>
              <a:t>.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3600" dirty="0" smtClean="0"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600" dirty="0" smtClean="0">
                <a:latin typeface="Arial Black" pitchFamily="34" charset="0"/>
              </a:rPr>
              <a:t>E ISSO SE DÁ VIA LINGUAGEM !</a:t>
            </a:r>
          </a:p>
        </p:txBody>
      </p:sp>
    </p:spTree>
    <p:extLst>
      <p:ext uri="{BB962C8B-B14F-4D97-AF65-F5344CB8AC3E}">
        <p14:creationId xmlns:p14="http://schemas.microsoft.com/office/powerpoint/2010/main" val="16244854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67240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 Black" pitchFamily="34" charset="0"/>
              </a:rPr>
              <a:t>A ARTE DA ESCUTATÓRIA: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/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A ESCUTA DE SI,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DO OUTRO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E DO MUNDO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Sandra </a:t>
            </a:r>
            <a:r>
              <a:rPr lang="pt-BR" dirty="0" err="1" smtClean="0"/>
              <a:t>Bozza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11524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2B7E22D-8CF6-4C9F-ACBA-C71CFA3BCA50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2EA9B-4580-47DD-A073-DC5E78F4A224}" type="slidenum">
              <a:rPr lang="pt-BR"/>
              <a:pPr>
                <a:defRPr/>
              </a:pPr>
              <a:t>64</a:t>
            </a:fld>
            <a:endParaRPr lang="pt-BR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477000" cy="892175"/>
          </a:xfrm>
        </p:spPr>
        <p:txBody>
          <a:bodyPr/>
          <a:lstStyle/>
          <a:p>
            <a:pPr algn="ctr" eaLnBrk="1" hangingPunct="1"/>
            <a:r>
              <a:rPr lang="en-US" smtClean="0"/>
              <a:t>CONCLUINDO</a:t>
            </a:r>
            <a:endParaRPr lang="pt-BR" smtClean="0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95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800" dirty="0" err="1" smtClean="0">
                <a:latin typeface="Arial Black" pitchFamily="34" charset="0"/>
              </a:rPr>
              <a:t>Não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existe</a:t>
            </a:r>
            <a:r>
              <a:rPr lang="en-US" sz="4800" dirty="0" smtClean="0">
                <a:latin typeface="Arial Black" pitchFamily="34" charset="0"/>
              </a:rPr>
              <a:t> professor </a:t>
            </a:r>
            <a:r>
              <a:rPr lang="en-US" sz="4800" dirty="0" err="1" smtClean="0">
                <a:latin typeface="Arial Black" pitchFamily="34" charset="0"/>
              </a:rPr>
              <a:t>que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não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saiba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ensinar</a:t>
            </a:r>
            <a:r>
              <a:rPr lang="en-US" sz="4800" dirty="0" smtClean="0">
                <a:latin typeface="Arial Black" pitchFamily="34" charset="0"/>
              </a:rPr>
              <a:t>. </a:t>
            </a:r>
            <a:r>
              <a:rPr lang="en-US" sz="4800" dirty="0" err="1" smtClean="0">
                <a:latin typeface="Arial Black" pitchFamily="34" charset="0"/>
              </a:rPr>
              <a:t>Só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há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aquele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que</a:t>
            </a:r>
            <a:r>
              <a:rPr lang="en-US" sz="4800" dirty="0" smtClean="0">
                <a:latin typeface="Arial Black" pitchFamily="34" charset="0"/>
              </a:rPr>
              <a:t>, </a:t>
            </a:r>
            <a:r>
              <a:rPr lang="en-US" sz="4800" dirty="0" err="1" smtClean="0">
                <a:latin typeface="Arial Black" pitchFamily="34" charset="0"/>
              </a:rPr>
              <a:t>ainda</a:t>
            </a:r>
            <a:r>
              <a:rPr lang="en-US" sz="4800" dirty="0" smtClean="0">
                <a:latin typeface="Arial Black" pitchFamily="34" charset="0"/>
              </a:rPr>
              <a:t>, </a:t>
            </a:r>
            <a:r>
              <a:rPr lang="en-US" sz="4800" dirty="0" err="1" smtClean="0">
                <a:latin typeface="Arial Black" pitchFamily="34" charset="0"/>
              </a:rPr>
              <a:t>não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aprendeu</a:t>
            </a:r>
            <a:r>
              <a:rPr lang="en-US" sz="4800" dirty="0" smtClean="0">
                <a:latin typeface="Arial Black" pitchFamily="34" charset="0"/>
              </a:rPr>
              <a:t> a </a:t>
            </a:r>
            <a:r>
              <a:rPr lang="en-US" sz="4800" dirty="0" err="1" smtClean="0">
                <a:latin typeface="Arial Black" pitchFamily="34" charset="0"/>
              </a:rPr>
              <a:t>importância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desse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ato</a:t>
            </a:r>
            <a:r>
              <a:rPr lang="en-US" sz="4800" dirty="0" smtClean="0">
                <a:latin typeface="Arial Black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800" dirty="0" smtClean="0">
                <a:latin typeface="Arial Black" pitchFamily="34" charset="0"/>
              </a:rPr>
              <a:t>E ISSO SE DÁ VIA LINGUAGEM !</a:t>
            </a:r>
          </a:p>
        </p:txBody>
      </p:sp>
    </p:spTree>
    <p:extLst>
      <p:ext uri="{BB962C8B-B14F-4D97-AF65-F5344CB8AC3E}">
        <p14:creationId xmlns:p14="http://schemas.microsoft.com/office/powerpoint/2010/main" val="18817844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1E4D7C-74CB-4D4F-8361-04CDED78A195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F8CBE-E5F1-4D04-92AE-05E6C840B478}" type="slidenum">
              <a:rPr lang="pt-BR"/>
              <a:pPr>
                <a:defRPr/>
              </a:pPr>
              <a:t>65</a:t>
            </a:fld>
            <a:endParaRPr lang="pt-BR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477000" cy="1036638"/>
          </a:xfrm>
        </p:spPr>
        <p:txBody>
          <a:bodyPr/>
          <a:lstStyle/>
          <a:p>
            <a:pPr algn="ctr" eaLnBrk="1" hangingPunct="1"/>
            <a:r>
              <a:rPr lang="en-US" smtClean="0"/>
              <a:t>CONCLUINDO</a:t>
            </a:r>
            <a:endParaRPr lang="pt-BR" smtClean="0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95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200" dirty="0" smtClean="0">
                <a:latin typeface="Arial Black" pitchFamily="34" charset="0"/>
              </a:rPr>
              <a:t>E o </a:t>
            </a:r>
            <a:r>
              <a:rPr lang="en-US" sz="3200" b="1" dirty="0" err="1" smtClean="0">
                <a:latin typeface="Arial Black" pitchFamily="34" charset="0"/>
              </a:rPr>
              <a:t>ensinar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é um </a:t>
            </a:r>
            <a:r>
              <a:rPr lang="en-US" sz="3200" dirty="0" err="1" smtClean="0">
                <a:latin typeface="Arial Black" pitchFamily="34" charset="0"/>
              </a:rPr>
              <a:t>verbo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que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não</a:t>
            </a:r>
            <a:r>
              <a:rPr lang="en-US" sz="3200" dirty="0" smtClean="0">
                <a:latin typeface="Arial Black" pitchFamily="34" charset="0"/>
              </a:rPr>
              <a:t> se </a:t>
            </a:r>
            <a:r>
              <a:rPr lang="en-US" sz="3200" dirty="0" err="1" smtClean="0">
                <a:latin typeface="Arial Black" pitchFamily="34" charset="0"/>
              </a:rPr>
              <a:t>conjuga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sozinho</a:t>
            </a:r>
            <a:r>
              <a:rPr lang="en-US" sz="3200" dirty="0" smtClean="0">
                <a:latin typeface="Arial Black" pitchFamily="34" charset="0"/>
              </a:rPr>
              <a:t>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dirty="0" err="1" smtClean="0">
                <a:latin typeface="Arial Black" pitchFamily="34" charset="0"/>
              </a:rPr>
              <a:t>Ele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necessita</a:t>
            </a:r>
            <a:r>
              <a:rPr lang="en-US" sz="3200" dirty="0" smtClean="0">
                <a:latin typeface="Arial Black" pitchFamily="34" charset="0"/>
              </a:rPr>
              <a:t> de outro,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dirty="0" smtClean="0">
                <a:latin typeface="Arial Black" pitchFamily="34" charset="0"/>
              </a:rPr>
              <a:t>a </a:t>
            </a:r>
            <a:r>
              <a:rPr lang="en-US" sz="3200" dirty="0" err="1" smtClean="0">
                <a:latin typeface="Arial Black" pitchFamily="34" charset="0"/>
              </a:rPr>
              <a:t>cujo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sentido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está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intestinamente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ligado</a:t>
            </a:r>
            <a:r>
              <a:rPr lang="en-US" sz="3200" dirty="0" smtClean="0">
                <a:latin typeface="Arial Black" pitchFamily="34" charset="0"/>
              </a:rPr>
              <a:t> –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dirty="0" smtClean="0">
                <a:latin typeface="Arial Black" pitchFamily="34" charset="0"/>
              </a:rPr>
              <a:t> o </a:t>
            </a:r>
            <a:r>
              <a:rPr lang="en-US" sz="3200" dirty="0" err="1" smtClean="0">
                <a:latin typeface="Arial Black" pitchFamily="34" charset="0"/>
              </a:rPr>
              <a:t>verbo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b="1" dirty="0" smtClean="0">
                <a:latin typeface="Arial Black" pitchFamily="34" charset="0"/>
              </a:rPr>
              <a:t> </a:t>
            </a:r>
            <a:r>
              <a:rPr lang="en-US" sz="3200" dirty="0" smtClean="0">
                <a:latin typeface="Arial Black" pitchFamily="34" charset="0"/>
              </a:rPr>
              <a:t>    </a:t>
            </a:r>
            <a:r>
              <a:rPr lang="en-US" sz="3600" b="1" dirty="0" smtClean="0">
                <a:latin typeface="Arial Black" pitchFamily="34" charset="0"/>
              </a:rPr>
              <a:t>APRENDER</a:t>
            </a:r>
            <a:r>
              <a:rPr lang="en-US" sz="3200" dirty="0" smtClean="0">
                <a:latin typeface="Arial Black" pitchFamily="34" charset="0"/>
              </a:rPr>
              <a:t>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dirty="0" smtClean="0">
                <a:latin typeface="Arial Black" pitchFamily="34" charset="0"/>
              </a:rPr>
              <a:t>E ISSO SE DÁ, COGNITIVAMENTE, VIA LINGUAGEM ! ! !</a:t>
            </a:r>
          </a:p>
          <a:p>
            <a:pPr algn="ctr" eaLnBrk="1" hangingPunct="1">
              <a:buFont typeface="Wingdings" pitchFamily="2" charset="2"/>
              <a:buNone/>
            </a:pPr>
            <a:endParaRPr lang="pt-BR" sz="3200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484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6B079D-D2E5-4515-92D3-4F5D4679321A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82915-3A54-43A4-AA4A-A47C1A76D911}" type="slidenum">
              <a:rPr lang="pt-BR"/>
              <a:pPr>
                <a:defRPr/>
              </a:pPr>
              <a:t>66</a:t>
            </a:fld>
            <a:endParaRPr lang="pt-BR"/>
          </a:p>
        </p:txBody>
      </p:sp>
      <p:sp>
        <p:nvSpPr>
          <p:cNvPr id="63492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25" y="304800"/>
            <a:ext cx="8664575" cy="9636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dirty="0" smtClean="0">
                <a:latin typeface="Arial Black" pitchFamily="34" charset="0"/>
              </a:rPr>
              <a:t>O HOMEM PRECISA DE UMA SEGUNDA GESTAÇÃO: </a:t>
            </a:r>
            <a:br>
              <a:rPr lang="en-US" sz="3200" dirty="0" smtClean="0">
                <a:latin typeface="Arial Black" pitchFamily="34" charset="0"/>
              </a:rPr>
            </a:br>
            <a:endParaRPr lang="pt-BR" sz="3200" dirty="0" smtClean="0">
              <a:latin typeface="Arial Black" pitchFamily="34" charset="0"/>
            </a:endParaRPr>
          </a:p>
        </p:txBody>
      </p:sp>
      <p:sp>
        <p:nvSpPr>
          <p:cNvPr id="6349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96975"/>
            <a:ext cx="3240088" cy="525621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800" dirty="0" smtClean="0">
                <a:latin typeface="Arial Black" pitchFamily="34" charset="0"/>
              </a:rPr>
              <a:t>A QUE NOS PRE-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800" dirty="0" smtClean="0">
                <a:latin typeface="Arial Black" pitchFamily="34" charset="0"/>
              </a:rPr>
              <a:t>PARA </a:t>
            </a:r>
            <a:r>
              <a:rPr lang="en-US" sz="4800" dirty="0" err="1" smtClean="0">
                <a:latin typeface="Arial Black" pitchFamily="34" charset="0"/>
              </a:rPr>
              <a:t>PARA</a:t>
            </a:r>
            <a:r>
              <a:rPr lang="en-US" sz="4800" dirty="0" smtClean="0">
                <a:latin typeface="Arial Black" pitchFamily="34" charset="0"/>
              </a:rPr>
              <a:t> A VIDA !</a:t>
            </a:r>
            <a:endParaRPr lang="pt-BR" sz="4800" dirty="0" smtClean="0">
              <a:latin typeface="Arial Black" pitchFamily="34" charset="0"/>
            </a:endParaRPr>
          </a:p>
        </p:txBody>
      </p:sp>
      <p:pic>
        <p:nvPicPr>
          <p:cNvPr id="63494" name="Picture 8" descr="CAIC 0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1557338"/>
            <a:ext cx="5651500" cy="4624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4799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63440AD-E18A-446D-A2A9-C1AF3CBBA7E2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0C0E1-89D9-41EC-B264-8F12C961E06A}" type="slidenum">
              <a:rPr lang="pt-BR"/>
              <a:pPr>
                <a:defRPr/>
              </a:pPr>
              <a:t>67</a:t>
            </a:fld>
            <a:endParaRPr lang="pt-BR"/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1600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Black" pitchFamily="34" charset="0"/>
              </a:rPr>
              <a:t>E ISSO . . . </a:t>
            </a:r>
            <a:endParaRPr lang="pt-BR" dirty="0" smtClean="0">
              <a:latin typeface="Arial Black" pitchFamily="34" charset="0"/>
            </a:endParaRP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3962400" cy="3962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4800" dirty="0" smtClean="0">
                <a:latin typeface="Arial Black" pitchFamily="34" charset="0"/>
              </a:rPr>
              <a:t>É TAMBÉM PAPEL DA ESCOLA</a:t>
            </a:r>
            <a:endParaRPr lang="pt-BR" sz="4800" dirty="0" smtClean="0">
              <a:latin typeface="Arial Black" pitchFamily="34" charset="0"/>
            </a:endParaRPr>
          </a:p>
        </p:txBody>
      </p:sp>
      <p:pic>
        <p:nvPicPr>
          <p:cNvPr id="64518" name="Picture 9" descr="BS01316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3810000" cy="4800600"/>
          </a:xfrm>
        </p:spPr>
      </p:pic>
    </p:spTree>
    <p:extLst>
      <p:ext uri="{BB962C8B-B14F-4D97-AF65-F5344CB8AC3E}">
        <p14:creationId xmlns:p14="http://schemas.microsoft.com/office/powerpoint/2010/main" val="3926938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672407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 Black" pitchFamily="34" charset="0"/>
              </a:rPr>
              <a:t>A ARTE DA ESCUTATÓRIA: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/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A ESCUTA DE SI,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DO OUTRO </a:t>
            </a:r>
            <a:br>
              <a:rPr lang="pt-BR" dirty="0" smtClean="0">
                <a:latin typeface="Arial Black" pitchFamily="34" charset="0"/>
              </a:rPr>
            </a:br>
            <a:r>
              <a:rPr lang="pt-BR" dirty="0" smtClean="0">
                <a:latin typeface="Arial Black" pitchFamily="34" charset="0"/>
              </a:rPr>
              <a:t>E DO MUNDO</a:t>
            </a:r>
            <a:endParaRPr lang="pt-BR" dirty="0">
              <a:latin typeface="Arial Black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Sandra </a:t>
            </a:r>
            <a:r>
              <a:rPr lang="pt-BR" dirty="0" err="1" smtClean="0"/>
              <a:t>Bozza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1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>
                <a:latin typeface="Arial Black" pitchFamily="34" charset="0"/>
              </a:rPr>
              <a:t>Não fiquem desesperados, </a:t>
            </a:r>
            <a:endParaRPr lang="pt-BR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 Black" pitchFamily="34" charset="0"/>
              </a:rPr>
              <a:t>como </a:t>
            </a:r>
            <a:r>
              <a:rPr lang="pt-BR" dirty="0">
                <a:latin typeface="Arial Black" pitchFamily="34" charset="0"/>
              </a:rPr>
              <a:t>a ratinha com a goteira,</a:t>
            </a:r>
          </a:p>
          <a:p>
            <a:pPr marL="0" indent="0">
              <a:buNone/>
            </a:pPr>
            <a:r>
              <a:rPr lang="pt-BR" dirty="0">
                <a:latin typeface="Arial Black" pitchFamily="34" charset="0"/>
              </a:rPr>
              <a:t>Pois os pingos podem roubar-lhes </a:t>
            </a:r>
            <a:endParaRPr lang="pt-BR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 Black" pitchFamily="34" charset="0"/>
              </a:rPr>
              <a:t>o </a:t>
            </a:r>
            <a:r>
              <a:rPr lang="pt-BR" dirty="0">
                <a:latin typeface="Arial Black" pitchFamily="34" charset="0"/>
              </a:rPr>
              <a:t>sono da noite inteira.</a:t>
            </a:r>
          </a:p>
          <a:p>
            <a:pPr marL="0" indent="0">
              <a:buNone/>
            </a:pPr>
            <a:r>
              <a:rPr lang="pt-BR" dirty="0">
                <a:latin typeface="Arial Black" pitchFamily="34" charset="0"/>
              </a:rPr>
              <a:t>Não se calem nem omitam o que têm a me dizer?</a:t>
            </a:r>
          </a:p>
          <a:p>
            <a:pPr marL="0" indent="0">
              <a:buNone/>
            </a:pPr>
            <a:r>
              <a:rPr lang="pt-BR" dirty="0">
                <a:latin typeface="Arial Black" pitchFamily="34" charset="0"/>
              </a:rPr>
              <a:t>E descubram se escrever também lhes traz um prazer!</a:t>
            </a:r>
          </a:p>
          <a:p>
            <a:pPr marL="0" indent="0">
              <a:buNone/>
            </a:pPr>
            <a:r>
              <a:rPr lang="pt-BR" dirty="0">
                <a:latin typeface="Arial Black" pitchFamily="34" charset="0"/>
              </a:rPr>
              <a:t> </a:t>
            </a:r>
          </a:p>
          <a:p>
            <a:pPr marL="0" indent="0">
              <a:buNone/>
            </a:pPr>
            <a:r>
              <a:rPr lang="pt-BR" dirty="0" smtClean="0">
                <a:latin typeface="Arial Black" pitchFamily="34" charset="0"/>
              </a:rPr>
              <a:t>Agora </a:t>
            </a:r>
            <a:r>
              <a:rPr lang="pt-BR" dirty="0">
                <a:latin typeface="Arial Black" pitchFamily="34" charset="0"/>
              </a:rPr>
              <a:t>que já escrevi, </a:t>
            </a:r>
            <a:endParaRPr lang="pt-BR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pt-BR" dirty="0" smtClean="0">
                <a:latin typeface="Arial Black" pitchFamily="34" charset="0"/>
              </a:rPr>
              <a:t>pingos </a:t>
            </a:r>
            <a:r>
              <a:rPr lang="pt-BR" dirty="0">
                <a:latin typeface="Arial Black" pitchFamily="34" charset="0"/>
              </a:rPr>
              <a:t>não escuto mais</a:t>
            </a:r>
          </a:p>
          <a:p>
            <a:pPr marL="0" indent="0">
              <a:buNone/>
            </a:pPr>
            <a:r>
              <a:rPr lang="pt-BR" dirty="0">
                <a:latin typeface="Arial Black" pitchFamily="34" charset="0"/>
              </a:rPr>
              <a:t>Posso apagar a luz, sorrir e dormir em paz!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b="1" i="1" dirty="0"/>
              <a:t>*</a:t>
            </a:r>
            <a:r>
              <a:rPr lang="pt-BR" b="1" dirty="0"/>
              <a:t> Sérgio </a:t>
            </a:r>
            <a:r>
              <a:rPr lang="pt-BR" b="1" dirty="0" err="1"/>
              <a:t>Capparelli</a:t>
            </a:r>
            <a:r>
              <a:rPr lang="pt-BR" b="1" dirty="0"/>
              <a:t>,</a:t>
            </a:r>
            <a:r>
              <a:rPr lang="pt-BR" b="1" i="1" dirty="0"/>
              <a:t> A CASA DE DONA RATA</a:t>
            </a:r>
            <a:r>
              <a:rPr lang="pt-BR" b="1" dirty="0"/>
              <a:t>, 1998.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15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8485"/>
          </a:xfrm>
        </p:spPr>
      </p:pic>
    </p:spTree>
    <p:extLst>
      <p:ext uri="{BB962C8B-B14F-4D97-AF65-F5344CB8AC3E}">
        <p14:creationId xmlns:p14="http://schemas.microsoft.com/office/powerpoint/2010/main" val="39064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59F248-615D-414B-9A20-772DA6907D03}" type="datetime1">
              <a:rPr lang="pt-BR"/>
              <a:pPr>
                <a:defRPr/>
              </a:pPr>
              <a:t>23/10/2017</a:t>
            </a:fld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355BB-1848-4E6F-A2E2-955D564DDD7A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4101" name="Picture 3" descr="p01065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3850" y="-25400"/>
            <a:ext cx="9864725" cy="7270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1116013" y="549275"/>
            <a:ext cx="7559675" cy="503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6600">
                <a:latin typeface="Arial Black" pitchFamily="34" charset="0"/>
              </a:rPr>
              <a:t>“Aprender me apraz porque me permite ensinar.”</a:t>
            </a:r>
          </a:p>
          <a:p>
            <a:pPr algn="ctr" eaLnBrk="1" hangingPunct="1"/>
            <a:r>
              <a:rPr lang="en-US">
                <a:latin typeface="Arial Black" pitchFamily="34" charset="0"/>
              </a:rPr>
              <a:t>Sêneca</a:t>
            </a:r>
            <a:r>
              <a:rPr lang="en-US" sz="6000">
                <a:latin typeface="Arial Black" pitchFamily="34" charset="0"/>
              </a:rPr>
              <a:t>  </a:t>
            </a:r>
            <a:endParaRPr lang="pt-BR" sz="600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1428</Words>
  <Application>Microsoft Office PowerPoint</Application>
  <PresentationFormat>Apresentação na tela (4:3)</PresentationFormat>
  <Paragraphs>361</Paragraphs>
  <Slides>68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68</vt:i4>
      </vt:variant>
    </vt:vector>
  </HeadingPairs>
  <TitlesOfParts>
    <vt:vector size="69" baseType="lpstr">
      <vt:lpstr>Tema do Office</vt:lpstr>
      <vt:lpstr>A ARTE DA ESCUTATÓRIA:   A ESCUTA DE SI,  DO OUTRO  E DO MUNDO</vt:lpstr>
      <vt:lpstr>Apresentação do PowerPoint</vt:lpstr>
      <vt:lpstr>O HOMEM SE CONSTITUI VIA LINGUAGEM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FUNÇÃO SOCIAL  DA LÍNGUA:  LINGUAGEM E ÉTICA</vt:lpstr>
      <vt:lpstr> DESENVOLVIMENTO DE NOSSO DIÁLOGO: </vt:lpstr>
      <vt:lpstr>Apresentação do PowerPoint</vt:lpstr>
      <vt:lpstr>Apresentação do PowerPoint</vt:lpstr>
      <vt:lpstr>A LINGUAGEM POR NÓS UTILIZADA EM SALA DE AULA...</vt:lpstr>
      <vt:lpstr>A OMISSÃO É A AÇÃO QUE GERA MAIS RESULTADOS</vt:lpstr>
      <vt:lpstr>Apresentação do PowerPoint</vt:lpstr>
      <vt:lpstr>QUE TIPO DE CIDADÃOS  ESTAMOS FORMANDO:</vt:lpstr>
      <vt:lpstr>Apresentação do PowerPoint</vt:lpstr>
      <vt:lpstr>POR UMA ESCOLA DEMOCRÁTICA</vt:lpstr>
      <vt:lpstr>O sucesso ou o fracasso de  de mediar esse processo</vt:lpstr>
      <vt:lpstr>Apresentação do PowerPoint</vt:lpstr>
      <vt:lpstr>PODER e LINGUAGEM</vt:lpstr>
      <vt:lpstr>TODAVIA,</vt:lpstr>
      <vt:lpstr>Apresentação do PowerPoint</vt:lpstr>
      <vt:lpstr>A ARTE DA ESCUTATÓRIA:   A ESCUTA DE SI,  DO OUTRO  E DO MUNDO</vt:lpstr>
      <vt:lpstr>Apresentação do PowerPoint</vt:lpstr>
      <vt:lpstr>Apresentação do PowerPoint</vt:lpstr>
      <vt:lpstr> MAIOR ENGANO</vt:lpstr>
      <vt:lpstr>Mesmo quando não dizemos nada  . . .   nos comunicamos!</vt:lpstr>
      <vt:lpstr>Apresentação do PowerPoint</vt:lpstr>
      <vt:lpstr>Apresentação do PowerPoint</vt:lpstr>
      <vt:lpstr>Apresentação do PowerPoint</vt:lpstr>
      <vt:lpstr>GESTOS, OLHARES, SILÊNCIOS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aprendizagens   são constituídas   na interação  entre  os processos   indissociáveis de:</vt:lpstr>
      <vt:lpstr>Apresentação do PowerPoint</vt:lpstr>
      <vt:lpstr>ASSIM</vt:lpstr>
      <vt:lpstr>PRINCÍPIO DA ACEITABILIDADE</vt:lpstr>
      <vt:lpstr>Apresentação do PowerPoint</vt:lpstr>
      <vt:lpstr>PRINCÍPIO DA ACEITABILIDADE</vt:lpstr>
      <vt:lpstr>Apresentação do PowerPoint</vt:lpstr>
      <vt:lpstr>PRINCÍPIO DA ACEITABILIDADE</vt:lpstr>
      <vt:lpstr>Apresentação do PowerPoint</vt:lpstr>
      <vt:lpstr>A ARTE DA ESCUTATÓRIA:   A ESCUTA DE SI,  DO OUTRO  E DO MUNDO</vt:lpstr>
      <vt:lpstr>Apresentação do PowerPoint</vt:lpstr>
      <vt:lpstr>Apresentação do PowerPoint</vt:lpstr>
      <vt:lpstr>PRINCÍPIO DA EDUCABILIDADE</vt:lpstr>
      <vt:lpstr>PRINCÍPIO DA EDUCABILIDADE</vt:lpstr>
      <vt:lpstr>PRINCÍPIO DA APLICABILIDADE</vt:lpstr>
      <vt:lpstr>A ARTE DA ESCUTATÓRIA:   A ESCUTA DE SI,  DO OUTRO  E DO MUNDO</vt:lpstr>
      <vt:lpstr>Apresentação do PowerPoint</vt:lpstr>
      <vt:lpstr>CLAREZA DE CONCEPÇÕES</vt:lpstr>
      <vt:lpstr>CLAREZA DE CONCEPÇÕES</vt:lpstr>
      <vt:lpstr>INTELIGÊNCIA RACIONAL</vt:lpstr>
      <vt:lpstr> FUNÇÃO DA ESCOLA</vt:lpstr>
      <vt:lpstr>A ARTE DA ESCUTATÓRIA:   A ESCUTA DE SI,  DO OUTRO  E DO MUNDO</vt:lpstr>
      <vt:lpstr>GERAÇÕES DE DIREITOS CONQUISTADOS</vt:lpstr>
      <vt:lpstr>CONCLUINDO</vt:lpstr>
      <vt:lpstr>A ARTE DA ESCUTATÓRIA:   A ESCUTA DE SI,  DO OUTRO  E DO MUNDO</vt:lpstr>
      <vt:lpstr>CONCLUINDO</vt:lpstr>
      <vt:lpstr>CONCLUINDO</vt:lpstr>
      <vt:lpstr>O HOMEM PRECISA DE UMA SEGUNDA GESTAÇÃO:  </vt:lpstr>
      <vt:lpstr>E ISSO . . . </vt:lpstr>
      <vt:lpstr>A ARTE DA ESCUTATÓRIA:   A ESCUTA DE SI,  DO OUTRO  E DO MUNDO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ARTE DA ESCUTATÓRIA:   A ESCUTA DE SI,  DO OUTRO  E DO MUNDO</dc:title>
  <dc:creator>user</dc:creator>
  <cp:lastModifiedBy>user</cp:lastModifiedBy>
  <cp:revision>13</cp:revision>
  <dcterms:created xsi:type="dcterms:W3CDTF">2017-10-23T14:54:38Z</dcterms:created>
  <dcterms:modified xsi:type="dcterms:W3CDTF">2017-10-23T18:20:02Z</dcterms:modified>
</cp:coreProperties>
</file>