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06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74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50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71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73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65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73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60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38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69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6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0B442-06A4-44A4-80B6-CDCCCA917E7C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E036-AD6D-4B0B-9234-B575BA2D5B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23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zlIX98vuK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AxcgrvxgL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net.org.br/dados/relatorios/r_edh/relatorio_unesco_cultura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Her0PEsMa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540Ho2qSA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476673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ÉTICA E EDUCAÇÃO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636912"/>
            <a:ext cx="9144000" cy="2880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tx1"/>
                </a:solidFill>
              </a:rPr>
              <a:t>28º CONGRESSO DE EDUCAÇÃO DO SINPEEM</a:t>
            </a:r>
          </a:p>
          <a:p>
            <a:pPr>
              <a:lnSpc>
                <a:spcPct val="90000"/>
              </a:lnSpc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tx1"/>
                </a:solidFill>
              </a:rPr>
              <a:t>PAULO CRISPIM</a:t>
            </a:r>
          </a:p>
          <a:p>
            <a:pPr>
              <a:lnSpc>
                <a:spcPct val="90000"/>
              </a:lnSpc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tx1"/>
                </a:solidFill>
              </a:rPr>
              <a:t>CRISPIM@HOTMAIL.COM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922114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Ações institucionais na educação 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Leis 10.639 e 11.645 e secretaria especial de políticas para mulheres (SPM, 2003))</a:t>
            </a:r>
          </a:p>
          <a:p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Plano Nacional de Educação em Direitos Humanos (2007)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Secretaria de educação continuada, alfabetização e diversidade (SECAD, 2004)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698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Desafios e possibilidades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Reconhecer </a:t>
            </a:r>
            <a:r>
              <a:rPr lang="pt-BR" b="1" dirty="0"/>
              <a:t>as </a:t>
            </a:r>
            <a:r>
              <a:rPr lang="pt-BR" b="1" dirty="0" smtClean="0"/>
              <a:t>diferenças em um contexto que considere </a:t>
            </a:r>
            <a:r>
              <a:rPr lang="pt-BR" b="1" dirty="0"/>
              <a:t>as relações de poder e de produção das </a:t>
            </a:r>
            <a:r>
              <a:rPr lang="pt-BR" b="1" dirty="0" smtClean="0"/>
              <a:t>desigualdades, bem como, o papel dos educadores nessa disputa</a:t>
            </a:r>
          </a:p>
          <a:p>
            <a:pPr marL="0" indent="0" algn="ctr">
              <a:buNone/>
            </a:pPr>
            <a:endParaRPr lang="pt-BR" sz="1700" b="1" dirty="0">
              <a:hlinkClick r:id="rId2"/>
            </a:endParaRPr>
          </a:p>
          <a:p>
            <a:pPr marL="0" indent="0" algn="ctr">
              <a:buNone/>
            </a:pPr>
            <a:endParaRPr lang="pt-BR" sz="1700" b="1" dirty="0">
              <a:hlinkClick r:id="rId2"/>
            </a:endParaRPr>
          </a:p>
          <a:p>
            <a:pPr marL="0" indent="0" algn="ctr">
              <a:buNone/>
            </a:pPr>
            <a:endParaRPr lang="pt-BR" sz="1700" b="1" dirty="0">
              <a:hlinkClick r:id="rId2"/>
            </a:endParaRPr>
          </a:p>
          <a:p>
            <a:pPr marL="0" indent="0" algn="ctr">
              <a:buNone/>
            </a:pPr>
            <a:r>
              <a:rPr lang="pt-BR" sz="1700" dirty="0">
                <a:hlinkClick r:id="rId2"/>
              </a:rPr>
              <a:t>https</a:t>
            </a:r>
            <a:r>
              <a:rPr lang="pt-BR" sz="1700" dirty="0">
                <a:hlinkClick r:id="rId2"/>
              </a:rPr>
              <a:t>://</a:t>
            </a:r>
            <a:r>
              <a:rPr lang="pt-BR" sz="1700" dirty="0">
                <a:hlinkClick r:id="rId2"/>
              </a:rPr>
              <a:t>www.youtube.com/watch?v=XzlIX98vuKw</a:t>
            </a:r>
            <a:r>
              <a:rPr lang="pt-BR" sz="1700" dirty="0"/>
              <a:t>  (até 5:50)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10192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116634"/>
            <a:ext cx="7772400" cy="936103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O que é Diversidade?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95600" y="1340768"/>
            <a:ext cx="6400800" cy="4824536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3800" b="1" dirty="0">
                <a:solidFill>
                  <a:schemeClr val="tx1"/>
                </a:solidFill>
              </a:rPr>
              <a:t>Respeito e pluralidade</a:t>
            </a:r>
          </a:p>
          <a:p>
            <a:pPr algn="l"/>
            <a:endParaRPr lang="pt-BR" sz="38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3800" b="1" dirty="0">
                <a:solidFill>
                  <a:schemeClr val="tx1"/>
                </a:solidFill>
              </a:rPr>
              <a:t>Filosofia das diferenças </a:t>
            </a:r>
          </a:p>
          <a:p>
            <a:pPr algn="l"/>
            <a:endParaRPr lang="pt-BR" sz="38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3800" b="1" dirty="0">
                <a:solidFill>
                  <a:schemeClr val="tx1"/>
                </a:solidFill>
              </a:rPr>
              <a:t>Amplitude do assunto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t-BR" sz="38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3800" b="1" dirty="0">
                <a:solidFill>
                  <a:schemeClr val="tx1"/>
                </a:solidFill>
              </a:rPr>
              <a:t>Diferentes olhares</a:t>
            </a:r>
          </a:p>
          <a:p>
            <a:pPr algn="l"/>
            <a:endParaRPr lang="pt-BR" sz="2000" b="1" dirty="0">
              <a:solidFill>
                <a:schemeClr val="tx1"/>
              </a:solidFill>
              <a:hlinkClick r:id="rId2"/>
            </a:endParaRPr>
          </a:p>
          <a:p>
            <a:pPr algn="l"/>
            <a:endParaRPr lang="pt-BR" sz="2000" b="1" dirty="0">
              <a:solidFill>
                <a:schemeClr val="tx1"/>
              </a:solidFill>
              <a:hlinkClick r:id="rId2"/>
            </a:endParaRPr>
          </a:p>
          <a:p>
            <a:pPr algn="l"/>
            <a:endParaRPr lang="pt-BR" sz="2000" b="1" dirty="0">
              <a:solidFill>
                <a:schemeClr val="tx1"/>
              </a:solidFill>
              <a:hlinkClick r:id="rId2"/>
            </a:endParaRPr>
          </a:p>
          <a:p>
            <a:r>
              <a:rPr lang="pt-BR" sz="2000" b="1" dirty="0">
                <a:solidFill>
                  <a:schemeClr val="tx1"/>
                </a:solidFill>
                <a:hlinkClick r:id="rId2"/>
              </a:rPr>
              <a:t>https</a:t>
            </a:r>
            <a:r>
              <a:rPr lang="pt-BR" sz="2000" b="1" dirty="0">
                <a:solidFill>
                  <a:schemeClr val="tx1"/>
                </a:solidFill>
                <a:hlinkClick r:id="rId2"/>
              </a:rPr>
              <a:t>://</a:t>
            </a:r>
            <a:r>
              <a:rPr lang="pt-BR" sz="2000" b="1" dirty="0">
                <a:solidFill>
                  <a:schemeClr val="tx1"/>
                </a:solidFill>
                <a:hlinkClick r:id="rId2"/>
              </a:rPr>
              <a:t>www.youtube.com/watch?v=EAxcgrvxgLs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99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A centralidade da diversidade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 Nas políticas públicas em educação a partir dos anos 80 e 90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Constituição de 1988, PCNs, Diretrizes, LDB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Educação Intercultural e Multicultural (UNESCO)</a:t>
            </a:r>
          </a:p>
          <a:p>
            <a:pPr marL="0" indent="0">
              <a:buNone/>
            </a:pPr>
            <a:endParaRPr lang="pt-BR" sz="1700" b="1" dirty="0">
              <a:hlinkClick r:id="rId2"/>
            </a:endParaRPr>
          </a:p>
          <a:p>
            <a:pPr marL="0" indent="0" algn="ctr">
              <a:buNone/>
            </a:pPr>
            <a:r>
              <a:rPr lang="pt-BR" sz="1700" b="1" dirty="0">
                <a:hlinkClick r:id="rId2"/>
              </a:rPr>
              <a:t>http</a:t>
            </a:r>
            <a:r>
              <a:rPr lang="pt-BR" sz="1700" b="1" dirty="0">
                <a:hlinkClick r:id="rId2"/>
              </a:rPr>
              <a:t>://</a:t>
            </a:r>
            <a:r>
              <a:rPr lang="pt-BR" sz="1700" b="1" dirty="0">
                <a:hlinkClick r:id="rId2"/>
              </a:rPr>
              <a:t>www.dhnet.org.br/dados/relatorios/r_edh/relatorio_unesco_cultura.pdf</a:t>
            </a:r>
            <a:r>
              <a:rPr lang="pt-BR" sz="1700" b="1" dirty="0"/>
              <a:t> </a:t>
            </a:r>
            <a:endParaRPr lang="pt-BR" sz="1700" b="1" dirty="0"/>
          </a:p>
        </p:txBody>
      </p:sp>
    </p:spTree>
    <p:extLst>
      <p:ext uri="{BB962C8B-B14F-4D97-AF65-F5344CB8AC3E}">
        <p14:creationId xmlns:p14="http://schemas.microsoft.com/office/powerpoint/2010/main" val="18669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54162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A diversidade como acontecimento significativo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Atenção aos particularismos locais, as identidades étnicas, raciais</a:t>
            </a:r>
            <a:r>
              <a:rPr lang="pt-BR" b="1" dirty="0"/>
              <a:t> </a:t>
            </a:r>
            <a:r>
              <a:rPr lang="pt-BR" b="1" dirty="0" smtClean="0"/>
              <a:t>e culturais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 globalização para além de questões socioeconômicas e tecnológicas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Educação pautada na própria cultura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0880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Diversidade sem desigualdade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 diversidade esvazia a diferença e borra as identidades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O mantra da tolerância que mantém intactas as hierarquias do que é considerado hegemônico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Ampliação do campo para o capital com vendas de produtos para as diversidades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610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O termo Cultura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1845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Para o Iluminismo (XVIII), a cultura é formação e educação do espirito (Universalista)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 noção Alemã (XIX), a cultura serve como delimitação e consolidação das diferenças nacionais (Particularista)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 cultura variando entre singular, plural, comum, universal, local ou específico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9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Sentidos para Cultura na educação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As identidades</a:t>
            </a:r>
            <a:r>
              <a:rPr lang="pt-BR" b="1" dirty="0"/>
              <a:t>, </a:t>
            </a:r>
            <a:r>
              <a:rPr lang="pt-BR" b="1" dirty="0" smtClean="0"/>
              <a:t>as diferenças </a:t>
            </a:r>
            <a:r>
              <a:rPr lang="pt-BR" b="1" dirty="0"/>
              <a:t>e os diversos, os significados, o eu e o outro, </a:t>
            </a:r>
            <a:r>
              <a:rPr lang="pt-BR" b="1" dirty="0" smtClean="0"/>
              <a:t>o conjunto </a:t>
            </a:r>
            <a:r>
              <a:rPr lang="pt-BR" b="1" dirty="0"/>
              <a:t>ou síntese </a:t>
            </a:r>
            <a:r>
              <a:rPr lang="pt-BR" b="1" dirty="0" smtClean="0"/>
              <a:t>das </a:t>
            </a:r>
            <a:r>
              <a:rPr lang="pt-BR" b="1" dirty="0"/>
              <a:t>coisas</a:t>
            </a:r>
          </a:p>
          <a:p>
            <a:pPr marL="0" indent="0">
              <a:buNone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Disputa teórica e social acerca dos significados de cultura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Ao invés da valorização das diferenças temos o apagamento das mesmas</a:t>
            </a:r>
          </a:p>
          <a:p>
            <a:pPr marL="0" indent="0">
              <a:buNone/>
            </a:pPr>
            <a:endParaRPr lang="pt-BR" sz="1800" b="1" dirty="0">
              <a:hlinkClick r:id="rId2"/>
            </a:endParaRPr>
          </a:p>
          <a:p>
            <a:pPr marL="0" indent="0" algn="ctr">
              <a:buNone/>
            </a:pPr>
            <a:r>
              <a:rPr lang="pt-BR" sz="1800" b="1" dirty="0">
                <a:hlinkClick r:id="rId2"/>
              </a:rPr>
              <a:t>https</a:t>
            </a:r>
            <a:r>
              <a:rPr lang="pt-BR" sz="1800" b="1" dirty="0">
                <a:hlinkClick r:id="rId2"/>
              </a:rPr>
              <a:t>://</a:t>
            </a:r>
            <a:r>
              <a:rPr lang="pt-BR" sz="1800" b="1" dirty="0">
                <a:hlinkClick r:id="rId2"/>
              </a:rPr>
              <a:t>www.youtube.com/watch?v=6Her0PEsMao</a:t>
            </a:r>
            <a:r>
              <a:rPr lang="pt-BR" sz="1800" b="1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8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Currículo: território em disputa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/>
              <a:t>As teorias Tradicionais do currículo (neutralidade, especialização, organização)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35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/>
              <a:t>As teorias Críticas do currículo (busca dos por quês)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35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/>
              <a:t>As teorias Pós-Críticas do Currículo (Ênfase nas diferenças e nas relações de poder)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3500" b="1" dirty="0"/>
          </a:p>
          <a:p>
            <a:pPr marL="0" indent="0" algn="ctr">
              <a:buNone/>
            </a:pPr>
            <a:r>
              <a:rPr lang="pt-BR" sz="1800" b="1" dirty="0">
                <a:hlinkClick r:id="rId2"/>
              </a:rPr>
              <a:t>https://</a:t>
            </a:r>
            <a:r>
              <a:rPr lang="pt-BR" sz="1800" b="1" dirty="0">
                <a:hlinkClick r:id="rId2"/>
              </a:rPr>
              <a:t>www.youtube.com/watch?v=l540Ho2qSAk</a:t>
            </a:r>
            <a:r>
              <a:rPr lang="pt-BR" sz="1800" b="1" dirty="0"/>
              <a:t> 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40874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A virada Cultural no Currículo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971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O currículo como narrativa étnica e racial</a:t>
            </a:r>
          </a:p>
          <a:p>
            <a:pPr marL="0" indent="0">
              <a:buNone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As relações de gênero, pedagogia feminista e a teoria Queer</a:t>
            </a:r>
          </a:p>
          <a:p>
            <a:pPr marL="0" indent="0">
              <a:buNone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O pós-modernismo, pós-estruturalismo e o pós-colonial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43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399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do Office</vt:lpstr>
      <vt:lpstr>ÉTICA E EDUCAÇÃO</vt:lpstr>
      <vt:lpstr>O que é Diversidade?</vt:lpstr>
      <vt:lpstr>A centralidade da diversidade</vt:lpstr>
      <vt:lpstr>A diversidade como acontecimento significativo</vt:lpstr>
      <vt:lpstr>Diversidade sem desigualdade</vt:lpstr>
      <vt:lpstr>O termo Cultura</vt:lpstr>
      <vt:lpstr>Sentidos para Cultura na educação</vt:lpstr>
      <vt:lpstr>Currículo: território em disputa</vt:lpstr>
      <vt:lpstr>A virada Cultural no Currículo</vt:lpstr>
      <vt:lpstr>Ações institucionais na educação </vt:lpstr>
      <vt:lpstr>Desafios e possibilidades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crispim</dc:creator>
  <cp:lastModifiedBy>Microsoft</cp:lastModifiedBy>
  <cp:revision>28</cp:revision>
  <dcterms:created xsi:type="dcterms:W3CDTF">2017-10-23T16:09:58Z</dcterms:created>
  <dcterms:modified xsi:type="dcterms:W3CDTF">2017-10-25T18:58:38Z</dcterms:modified>
</cp:coreProperties>
</file>