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1.xml" ContentType="application/vnd.openxmlformats-officedocument.presentationml.notesSlide+xml"/>
  <Override PartName="/ppt/tags/tag42.xml" ContentType="application/vnd.openxmlformats-officedocument.presentationml.tags+xml"/>
  <Override PartName="/ppt/notesSlides/notesSlide2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6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notesSlides/notesSlide26.xml" ContentType="application/vnd.openxmlformats-officedocument.presentationml.notesSlide+xml"/>
  <Override PartName="/ppt/tags/tag48.xml" ContentType="application/vnd.openxmlformats-officedocument.presentationml.tags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notesSlides/notesSlide28.xml" ContentType="application/vnd.openxmlformats-officedocument.presentationml.notesSlide+xml"/>
  <Override PartName="/ppt/tags/tag50.xml" ContentType="application/vnd.openxmlformats-officedocument.presentationml.tags+xml"/>
  <Override PartName="/ppt/notesSlides/notesSlide29.xml" ContentType="application/vnd.openxmlformats-officedocument.presentationml.notesSlide+xml"/>
  <Override PartName="/ppt/tags/tag51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notesSlides/notesSlide32.xml" ContentType="application/vnd.openxmlformats-officedocument.presentationml.notesSlide+xml"/>
  <Override PartName="/ppt/tags/tag54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12" r:id="rId2"/>
    <p:sldId id="322" r:id="rId3"/>
    <p:sldId id="286" r:id="rId4"/>
    <p:sldId id="313" r:id="rId5"/>
    <p:sldId id="290" r:id="rId6"/>
    <p:sldId id="402" r:id="rId7"/>
    <p:sldId id="404" r:id="rId8"/>
    <p:sldId id="432" r:id="rId9"/>
    <p:sldId id="406" r:id="rId10"/>
    <p:sldId id="407" r:id="rId11"/>
    <p:sldId id="408" r:id="rId12"/>
    <p:sldId id="409" r:id="rId13"/>
    <p:sldId id="427" r:id="rId14"/>
    <p:sldId id="429" r:id="rId15"/>
    <p:sldId id="430" r:id="rId16"/>
    <p:sldId id="431" r:id="rId17"/>
    <p:sldId id="434" r:id="rId18"/>
    <p:sldId id="413" r:id="rId19"/>
    <p:sldId id="414" r:id="rId20"/>
    <p:sldId id="415" r:id="rId21"/>
    <p:sldId id="416" r:id="rId22"/>
    <p:sldId id="417" r:id="rId23"/>
    <p:sldId id="426" r:id="rId24"/>
    <p:sldId id="293" r:id="rId25"/>
    <p:sldId id="345" r:id="rId26"/>
    <p:sldId id="344" r:id="rId27"/>
    <p:sldId id="347" r:id="rId28"/>
    <p:sldId id="412" r:id="rId29"/>
    <p:sldId id="411" r:id="rId30"/>
    <p:sldId id="349" r:id="rId31"/>
    <p:sldId id="295" r:id="rId32"/>
    <p:sldId id="435" r:id="rId33"/>
    <p:sldId id="436" r:id="rId34"/>
    <p:sldId id="444" r:id="rId35"/>
    <p:sldId id="437" r:id="rId36"/>
    <p:sldId id="446" r:id="rId37"/>
    <p:sldId id="447" r:id="rId38"/>
    <p:sldId id="438" r:id="rId39"/>
    <p:sldId id="302" r:id="rId40"/>
    <p:sldId id="441" r:id="rId41"/>
    <p:sldId id="448" r:id="rId42"/>
    <p:sldId id="450" r:id="rId43"/>
    <p:sldId id="442" r:id="rId44"/>
    <p:sldId id="358" r:id="rId45"/>
    <p:sldId id="281" r:id="rId46"/>
    <p:sldId id="359" r:id="rId47"/>
    <p:sldId id="363" r:id="rId48"/>
    <p:sldId id="362" r:id="rId49"/>
    <p:sldId id="366" r:id="rId50"/>
    <p:sldId id="367" r:id="rId51"/>
    <p:sldId id="368" r:id="rId52"/>
    <p:sldId id="370" r:id="rId53"/>
    <p:sldId id="369" r:id="rId54"/>
    <p:sldId id="371" r:id="rId55"/>
    <p:sldId id="372" r:id="rId56"/>
    <p:sldId id="364" r:id="rId5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73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Encontros realizados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094709303999735E-2"/>
          <c:y val="0.19069833314678222"/>
          <c:w val="0.9190529308836396"/>
          <c:h val="0.66998656417947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Região Leste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Plan1!$A$2:$A$3</c:f>
              <c:strCache>
                <c:ptCount val="1"/>
                <c:pt idx="0">
                  <c:v>Encontros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22-40C4-A77E-7DBF4938548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Região Sul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Plan1!$A$2:$A$3</c:f>
              <c:strCache>
                <c:ptCount val="1"/>
                <c:pt idx="0">
                  <c:v>Encontros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22-40C4-A77E-7DBF4938548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Região Norte/Oeste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Plan1!$A$2:$A$3</c:f>
              <c:strCache>
                <c:ptCount val="1"/>
                <c:pt idx="0">
                  <c:v>Encontros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22-40C4-A77E-7DBF49385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46784"/>
        <c:axId val="72947960"/>
      </c:barChart>
      <c:catAx>
        <c:axId val="7294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947960"/>
        <c:crosses val="autoZero"/>
        <c:auto val="1"/>
        <c:lblAlgn val="ctr"/>
        <c:lblOffset val="100"/>
        <c:noMultiLvlLbl val="0"/>
      </c:catAx>
      <c:valAx>
        <c:axId val="7294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94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8EF1-230A-4967-9C68-BF6FFEE8E7D1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A8FB2-CB5B-44DB-A793-CF9DADA55E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07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42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ED63A-29C7-40B5-AE8B-95C57BBE883E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0276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ED63A-29C7-40B5-AE8B-95C57BBE883E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157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ED63A-29C7-40B5-AE8B-95C57BBE883E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4476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que atualmente utilizamos</a:t>
            </a:r>
            <a:r>
              <a:rPr lang="pt-BR" baseline="0" dirty="0"/>
              <a:t> a nomenclatura ‘pessoa com deficiência’?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ED63A-29C7-40B5-AE8B-95C57BBE883E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5697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ED63A-29C7-40B5-AE8B-95C57BBE883E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7048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25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77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26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93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27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95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F28DB-4E37-4F58-B9AE-494649B634FC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639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Antes de continuarmos, em termos do panorama mundial</a:t>
            </a:r>
            <a:r>
              <a:rPr lang="pt-BR" baseline="0" dirty="0" smtClean="0"/>
              <a:t> traçado pelo UNICEF, quais os principais fatores que levam à exclusão educacional das meninas e meninos com deficiência você pensa estarem mais presentes em Angola? E na sua província?</a:t>
            </a:r>
          </a:p>
          <a:p>
            <a:r>
              <a:rPr lang="pt-BR" baseline="0" dirty="0" smtClean="0"/>
              <a:t>Destes, quais você pensa ser possível estabelecer ações para que sejam eliminados? Dê um exemplo de ação.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8D2535-124D-473C-8C6D-744FB0AF1E88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82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33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30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26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8410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41629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46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33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47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69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48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9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49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37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50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96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51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80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52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0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Explique como a compreensão da deficiência na perspectiva social pode alterar a organização da educação especial. Dê exemplos tendo como foco a província na qual trabalha.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ED63A-29C7-40B5-AE8B-95C57BBE883E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4031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53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34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54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88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55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18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47964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3049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381337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32182" indent="-225422" defTabSz="4430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3838" algn="l"/>
                <a:tab pos="1427676" algn="l"/>
                <a:tab pos="2141513" algn="l"/>
                <a:tab pos="285535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14B36C-BBA5-4951-8216-B71563B8E2AF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56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" y="806450"/>
            <a:ext cx="7062788" cy="3973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893" y="5034709"/>
            <a:ext cx="5922253" cy="4770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4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>
                <a:latin typeface="Trebuchet MS" pitchFamily="34" charset="0"/>
              </a:rPr>
              <a:t>(</a:t>
            </a:r>
            <a:r>
              <a:rPr lang="pt-BR" dirty="0" err="1">
                <a:latin typeface="Trebuchet MS" pitchFamily="34" charset="0"/>
              </a:rPr>
              <a:t>Webnair</a:t>
            </a:r>
            <a:r>
              <a:rPr lang="pt-BR" dirty="0">
                <a:latin typeface="Trebuchet MS" pitchFamily="34" charset="0"/>
              </a:rPr>
              <a:t> 1 – </a:t>
            </a:r>
            <a:r>
              <a:rPr lang="pt-BR" dirty="0" err="1">
                <a:latin typeface="Trebuchet MS" pitchFamily="34" charset="0"/>
              </a:rPr>
              <a:t>pg</a:t>
            </a:r>
            <a:r>
              <a:rPr lang="pt-BR" dirty="0">
                <a:latin typeface="Trebuchet MS" pitchFamily="34" charset="0"/>
              </a:rPr>
              <a:t> 09 – UNICEF)</a:t>
            </a:r>
            <a:endParaRPr lang="pt-BR" dirty="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337FE-44A0-4465-B92A-EE4FF633B2EF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12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>
                <a:latin typeface="Trebuchet MS" pitchFamily="34" charset="0"/>
              </a:rPr>
              <a:t>(</a:t>
            </a:r>
            <a:r>
              <a:rPr lang="pt-BR" dirty="0" err="1">
                <a:latin typeface="Trebuchet MS" pitchFamily="34" charset="0"/>
              </a:rPr>
              <a:t>Webnair</a:t>
            </a:r>
            <a:r>
              <a:rPr lang="pt-BR" dirty="0">
                <a:latin typeface="Trebuchet MS" pitchFamily="34" charset="0"/>
              </a:rPr>
              <a:t> 1 – </a:t>
            </a:r>
            <a:r>
              <a:rPr lang="pt-BR" dirty="0" err="1">
                <a:latin typeface="Trebuchet MS" pitchFamily="34" charset="0"/>
              </a:rPr>
              <a:t>pg</a:t>
            </a:r>
            <a:r>
              <a:rPr lang="pt-BR" dirty="0">
                <a:latin typeface="Trebuchet MS" pitchFamily="34" charset="0"/>
              </a:rPr>
              <a:t> 10 – UNICEF)</a:t>
            </a:r>
            <a:endParaRPr lang="pt-BR" dirty="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8EF0E1-B18E-4E81-91E0-3406AD3F12A5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948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>
                <a:latin typeface="Trebuchet MS" pitchFamily="34" charset="0"/>
              </a:rPr>
              <a:t>(</a:t>
            </a:r>
            <a:r>
              <a:rPr lang="pt-BR" dirty="0" err="1">
                <a:latin typeface="Trebuchet MS" pitchFamily="34" charset="0"/>
              </a:rPr>
              <a:t>Webnair</a:t>
            </a:r>
            <a:r>
              <a:rPr lang="pt-BR" dirty="0">
                <a:latin typeface="Trebuchet MS" pitchFamily="34" charset="0"/>
              </a:rPr>
              <a:t> 1 – </a:t>
            </a:r>
            <a:r>
              <a:rPr lang="pt-BR" dirty="0" err="1">
                <a:latin typeface="Trebuchet MS" pitchFamily="34" charset="0"/>
              </a:rPr>
              <a:t>pg</a:t>
            </a:r>
            <a:r>
              <a:rPr lang="pt-BR" dirty="0">
                <a:latin typeface="Trebuchet MS" pitchFamily="34" charset="0"/>
              </a:rPr>
              <a:t> 10 – UNICEF)</a:t>
            </a:r>
            <a:endParaRPr lang="pt-BR" dirty="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76FE6-DDE2-4546-A5BA-6E4951250E99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68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Antes de partirmos para o próximo bloco, em termos do panorama mundial</a:t>
            </a:r>
            <a:r>
              <a:rPr lang="pt-BR" baseline="0" dirty="0" smtClean="0"/>
              <a:t> traçado pelo UNICEF, quais os fatores que levam à exclusão educacional das meninas e meninos com deficiência você pensa estarem presentes em Angola? E na sua província?</a:t>
            </a:r>
          </a:p>
          <a:p>
            <a:r>
              <a:rPr lang="pt-BR" baseline="0" dirty="0" smtClean="0"/>
              <a:t>Destes, quais você pensa ser possível estabelecer ações para que sejam eliminados? Dê um exemplo de ação.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43FE6C-81B2-4469-AE66-3E8BC02ECB4D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706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ED63A-29C7-40B5-AE8B-95C57BBE883E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037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ED63A-29C7-40B5-AE8B-95C57BBE883E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105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81E2-E196-48BB-9F37-BB18DA185A6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693-15FF-4C4C-84E1-8971945D4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21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81E2-E196-48BB-9F37-BB18DA185A6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693-15FF-4C4C-84E1-8971945D4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79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81E2-E196-48BB-9F37-BB18DA185A6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693-15FF-4C4C-84E1-8971945D4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81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668424"/>
      </p:ext>
    </p:extLst>
  </p:cSld>
  <p:clrMapOvr>
    <a:masterClrMapping/>
  </p:clrMapOvr>
  <p:transition spd="med" advTm="10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Aula 1| Instituto Rodrigo Mendes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9A7AA-1DF2-471B-9E6D-2B09F40B151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275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81E2-E196-48BB-9F37-BB18DA185A6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693-15FF-4C4C-84E1-8971945D4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91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81E2-E196-48BB-9F37-BB18DA185A6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693-15FF-4C4C-84E1-8971945D4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30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81E2-E196-48BB-9F37-BB18DA185A6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693-15FF-4C4C-84E1-8971945D4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44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81E2-E196-48BB-9F37-BB18DA185A6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693-15FF-4C4C-84E1-8971945D4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49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81E2-E196-48BB-9F37-BB18DA185A6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693-15FF-4C4C-84E1-8971945D4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75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81E2-E196-48BB-9F37-BB18DA185A6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693-15FF-4C4C-84E1-8971945D4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93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81E2-E196-48BB-9F37-BB18DA185A6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693-15FF-4C4C-84E1-8971945D4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23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81E2-E196-48BB-9F37-BB18DA185A6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693-15FF-4C4C-84E1-8971945D4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48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81E2-E196-48BB-9F37-BB18DA185A6D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B693-15FF-4C4C-84E1-8971945D4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42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6694" y="1852860"/>
            <a:ext cx="3600400" cy="36004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923518" y="5749273"/>
            <a:ext cx="107845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i="1" dirty="0" smtClean="0">
                <a:latin typeface="Cambria" panose="02040503050406030204" pitchFamily="18" charset="0"/>
              </a:rPr>
              <a:t>Como </a:t>
            </a:r>
            <a:r>
              <a:rPr lang="pt-BR" sz="3000" i="1" dirty="0">
                <a:latin typeface="Cambria" panose="02040503050406030204" pitchFamily="18" charset="0"/>
              </a:rPr>
              <a:t>estruturar uma sociedade inclusiva por meio da educação?</a:t>
            </a:r>
            <a:r>
              <a:rPr lang="pt-BR" sz="3000" dirty="0">
                <a:latin typeface="Cambria" panose="02040503050406030204" pitchFamily="18" charset="0"/>
              </a:rPr>
              <a:t>  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4623" y="418075"/>
            <a:ext cx="107845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dirty="0">
                <a:latin typeface="Cambria" panose="02040503050406030204" pitchFamily="18" charset="0"/>
              </a:rPr>
              <a:t>28º Congresso de educação do </a:t>
            </a:r>
            <a:r>
              <a:rPr lang="pt-BR" sz="3400" b="1" dirty="0" smtClean="0">
                <a:latin typeface="Cambria" panose="02040503050406030204" pitchFamily="18" charset="0"/>
              </a:rPr>
              <a:t>SINPEEM</a:t>
            </a:r>
          </a:p>
          <a:p>
            <a:pPr algn="ctr"/>
            <a:r>
              <a:rPr lang="pt-BR" sz="3400" b="1" dirty="0" smtClean="0">
                <a:latin typeface="Cambria" panose="02040503050406030204" pitchFamily="18" charset="0"/>
              </a:rPr>
              <a:t>Educação </a:t>
            </a:r>
            <a:r>
              <a:rPr lang="pt-BR" sz="3400" b="1" dirty="0">
                <a:latin typeface="Cambria" panose="02040503050406030204" pitchFamily="18" charset="0"/>
              </a:rPr>
              <a:t>e </a:t>
            </a:r>
            <a:r>
              <a:rPr lang="pt-BR" sz="3400" b="1" dirty="0" smtClean="0">
                <a:latin typeface="Cambria" panose="02040503050406030204" pitchFamily="18" charset="0"/>
              </a:rPr>
              <a:t>Ética</a:t>
            </a:r>
            <a:r>
              <a:rPr lang="pt-BR" sz="3000" dirty="0">
                <a:latin typeface="Cambria" panose="02040503050406030204" pitchFamily="18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8001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tângulo 2"/>
          <p:cNvSpPr>
            <a:spLocks noChangeArrowheads="1"/>
          </p:cNvSpPr>
          <p:nvPr/>
        </p:nvSpPr>
        <p:spPr bwMode="auto">
          <a:xfrm>
            <a:off x="2862263" y="1277938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i="0" dirty="0">
              <a:latin typeface="Trebuchet MS" panose="020B0603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73895" y="1946772"/>
            <a:ext cx="100811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9D616"/>
              </a:buClr>
              <a:defRPr/>
            </a:pPr>
            <a:r>
              <a:rPr lang="pt-BR" sz="2600" i="0" dirty="0" smtClean="0">
                <a:latin typeface="Cambria" panose="02040503050406030204" pitchFamily="18" charset="0"/>
              </a:rPr>
              <a:t>Razões </a:t>
            </a:r>
            <a:r>
              <a:rPr lang="pt-BR" sz="2600" i="0" dirty="0">
                <a:latin typeface="Cambria" panose="02040503050406030204" pitchFamily="18" charset="0"/>
              </a:rPr>
              <a:t>que contribuem para as crianças com deficiência não se matricularem na escola:</a:t>
            </a: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Os pais não sabem que elas têm direito à educação</a:t>
            </a: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Os pais terem poucas expectativas sobre seus filhos com deficiência / vergonha / não acreditarem em seu potencial</a:t>
            </a: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Institucionalização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5159375" y="415925"/>
            <a:ext cx="65293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educação - panorama </a:t>
            </a:r>
            <a:r>
              <a:rPr 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mundial</a:t>
            </a:r>
          </a:p>
          <a:p>
            <a:pPr algn="r">
              <a:defRPr/>
            </a:pPr>
            <a:r>
              <a:rPr lang="pt-BR" sz="2600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UNICEF</a:t>
            </a:r>
            <a:endParaRPr lang="pt-BR" sz="2600" i="0" spc="100" dirty="0">
              <a:solidFill>
                <a:srgbClr val="E2191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307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tângulo 2"/>
          <p:cNvSpPr>
            <a:spLocks noChangeArrowheads="1"/>
          </p:cNvSpPr>
          <p:nvPr/>
        </p:nvSpPr>
        <p:spPr bwMode="auto">
          <a:xfrm>
            <a:off x="2862263" y="1277938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i="0" dirty="0">
              <a:latin typeface="Trebuchet MS" panose="020B0603020202020204" pitchFamily="34" charset="0"/>
            </a:endParaRPr>
          </a:p>
        </p:txBody>
      </p:sp>
      <p:sp>
        <p:nvSpPr>
          <p:cNvPr id="93188" name="CaixaDeTexto 7"/>
          <p:cNvSpPr txBox="1">
            <a:spLocks noChangeArrowheads="1"/>
          </p:cNvSpPr>
          <p:nvPr/>
        </p:nvSpPr>
        <p:spPr bwMode="auto">
          <a:xfrm>
            <a:off x="1458396" y="1647825"/>
            <a:ext cx="100811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</a:pPr>
            <a:r>
              <a:rPr lang="pt-BR" sz="2600" i="0" dirty="0">
                <a:latin typeface="Cambria" panose="02040503050406030204" pitchFamily="18" charset="0"/>
              </a:rPr>
              <a:t>Não há dados precisos sobre as crianças com deficiência fora da </a:t>
            </a:r>
            <a:r>
              <a:rPr lang="pt-BR" sz="2600" i="0" dirty="0" smtClean="0">
                <a:latin typeface="Cambria" panose="02040503050406030204" pitchFamily="18" charset="0"/>
              </a:rPr>
              <a:t>escola</a:t>
            </a: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</a:pPr>
            <a:r>
              <a:rPr lang="pt-BR" sz="2600" i="0" dirty="0">
                <a:latin typeface="Cambria" panose="02040503050406030204" pitchFamily="18" charset="0"/>
              </a:rPr>
              <a:t>Legislação discriminatória</a:t>
            </a: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</a:pPr>
            <a:r>
              <a:rPr lang="pt-BR" sz="2600" i="0" dirty="0">
                <a:latin typeface="Cambria" panose="02040503050406030204" pitchFamily="18" charset="0"/>
              </a:rPr>
              <a:t>Falta de acessibilidade nas instalações escolares</a:t>
            </a: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</a:pPr>
            <a:r>
              <a:rPr lang="pt-BR" sz="2600" i="0" dirty="0">
                <a:latin typeface="Cambria" panose="02040503050406030204" pitchFamily="18" charset="0"/>
              </a:rPr>
              <a:t>Crianças com deficiência não constam nos planos </a:t>
            </a:r>
            <a:r>
              <a:rPr lang="pt-BR" sz="2600" i="0" dirty="0" smtClean="0">
                <a:latin typeface="Cambria" panose="02040503050406030204" pitchFamily="18" charset="0"/>
              </a:rPr>
              <a:t>setoriais </a:t>
            </a:r>
            <a:r>
              <a:rPr lang="pt-BR" sz="2600" i="0" dirty="0">
                <a:latin typeface="Cambria" panose="02040503050406030204" pitchFamily="18" charset="0"/>
              </a:rPr>
              <a:t>de </a:t>
            </a:r>
            <a:r>
              <a:rPr lang="pt-BR" sz="2600" i="0" dirty="0" smtClean="0">
                <a:latin typeface="Cambria" panose="02040503050406030204" pitchFamily="18" charset="0"/>
              </a:rPr>
              <a:t>educação</a:t>
            </a:r>
            <a:endParaRPr lang="pt-BR" sz="2600" i="0" dirty="0">
              <a:latin typeface="Cambria" panose="020405030504060302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5159375" y="415925"/>
            <a:ext cx="65293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educação - panorama </a:t>
            </a:r>
            <a:r>
              <a:rPr 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mundial</a:t>
            </a:r>
          </a:p>
          <a:p>
            <a:pPr algn="r">
              <a:defRPr/>
            </a:pPr>
            <a:r>
              <a:rPr lang="pt-BR" sz="2600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UNICEF</a:t>
            </a:r>
            <a:endParaRPr lang="pt-BR" sz="2600" i="0" spc="100" dirty="0">
              <a:solidFill>
                <a:srgbClr val="E2191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207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tângulo 2"/>
          <p:cNvSpPr>
            <a:spLocks noChangeArrowheads="1"/>
          </p:cNvSpPr>
          <p:nvPr/>
        </p:nvSpPr>
        <p:spPr bwMode="auto">
          <a:xfrm>
            <a:off x="2862263" y="1277938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i="0" dirty="0">
              <a:latin typeface="Trebuchet MS" panose="020B0603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94354" y="1964242"/>
            <a:ext cx="1008112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9D616"/>
              </a:buClr>
              <a:defRPr/>
            </a:pPr>
            <a:r>
              <a:rPr lang="pt-BR" sz="2600" i="0" dirty="0">
                <a:latin typeface="Cambria" panose="02040503050406030204" pitchFamily="18" charset="0"/>
              </a:rPr>
              <a:t>As crianças com deficiência têm se mantido relativamente invisíveis, mesmo com os esforços para alcançar o acesso universal ao ensino primário, tal como proposto nos</a:t>
            </a: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 smtClean="0">
                <a:latin typeface="Cambria" panose="02040503050406030204" pitchFamily="18" charset="0"/>
              </a:rPr>
              <a:t>Objetivos </a:t>
            </a:r>
            <a:r>
              <a:rPr lang="pt-BR" sz="2600" i="0" dirty="0">
                <a:latin typeface="Cambria" panose="02040503050406030204" pitchFamily="18" charset="0"/>
              </a:rPr>
              <a:t>da </a:t>
            </a:r>
            <a:r>
              <a:rPr lang="pt-BR" sz="2600" b="1" i="0" dirty="0">
                <a:latin typeface="Cambria" panose="02040503050406030204" pitchFamily="18" charset="0"/>
              </a:rPr>
              <a:t>Educação para Todos</a:t>
            </a: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 smtClean="0">
                <a:latin typeface="Cambria" panose="02040503050406030204" pitchFamily="18" charset="0"/>
              </a:rPr>
              <a:t>Objetivos </a:t>
            </a:r>
            <a:r>
              <a:rPr lang="pt-BR" sz="2600" i="0" dirty="0">
                <a:latin typeface="Cambria" panose="02040503050406030204" pitchFamily="18" charset="0"/>
              </a:rPr>
              <a:t>de </a:t>
            </a:r>
            <a:r>
              <a:rPr lang="pt-BR" sz="2600" b="1" i="0" dirty="0">
                <a:latin typeface="Cambria" panose="02040503050406030204" pitchFamily="18" charset="0"/>
              </a:rPr>
              <a:t>Desenvolvimento do Milênio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5159375" y="415925"/>
            <a:ext cx="65293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600" i="0" spc="100" dirty="0">
                <a:solidFill>
                  <a:srgbClr val="E2191A"/>
                </a:solidFill>
                <a:latin typeface="Cambria" panose="02040503050406030204" pitchFamily="18" charset="0"/>
              </a:rPr>
              <a:t>panorama mundial</a:t>
            </a:r>
          </a:p>
        </p:txBody>
      </p:sp>
    </p:spTree>
    <p:extLst>
      <p:ext uri="{BB962C8B-B14F-4D97-AF65-F5344CB8AC3E}">
        <p14:creationId xmlns:p14="http://schemas.microsoft.com/office/powerpoint/2010/main" val="29404749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55440" y="1985327"/>
            <a:ext cx="10081119" cy="3294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A inclusão é processo relativo à presença, participação e sucesso de </a:t>
            </a:r>
            <a:r>
              <a:rPr lang="pt-BR" sz="2600" b="1" i="0" dirty="0">
                <a:latin typeface="Cambria" panose="02040503050406030204" pitchFamily="18" charset="0"/>
              </a:rPr>
              <a:t>todas(os) as(os</a:t>
            </a:r>
            <a:r>
              <a:rPr lang="pt-BR" sz="2600" b="1" i="0" dirty="0" smtClean="0">
                <a:latin typeface="Cambria" panose="02040503050406030204" pitchFamily="18" charset="0"/>
              </a:rPr>
              <a:t>) estudantes</a:t>
            </a:r>
            <a:endParaRPr lang="pt-BR" sz="2600" b="1" i="0" dirty="0">
              <a:latin typeface="Cambria" panose="02040503050406030204" pitchFamily="18" charset="0"/>
            </a:endParaRP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Implica a identificação e a </a:t>
            </a:r>
            <a:r>
              <a:rPr lang="pt-BR" sz="2600" b="1" i="0" dirty="0">
                <a:latin typeface="Cambria" panose="02040503050406030204" pitchFamily="18" charset="0"/>
              </a:rPr>
              <a:t>remoção de barreiras à aprendizagem</a:t>
            </a: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É destinada em particular </a:t>
            </a:r>
            <a:r>
              <a:rPr lang="pt-BR" sz="2600" b="1" i="0" dirty="0">
                <a:latin typeface="Cambria" panose="02040503050406030204" pitchFamily="18" charset="0"/>
              </a:rPr>
              <a:t>aos estudantes em risco de marginalização, exclusão ou insucesso</a:t>
            </a:r>
            <a:r>
              <a:rPr lang="pt-BR" sz="2600" i="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4610100" y="415925"/>
            <a:ext cx="70786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48º Conferência </a:t>
            </a:r>
            <a:r>
              <a:rPr lang="pt-BR" altLang="pt-BR" sz="2600" i="0" spc="100" dirty="0">
                <a:solidFill>
                  <a:srgbClr val="E2191A"/>
                </a:solidFill>
                <a:latin typeface="Cambria" panose="02040503050406030204" pitchFamily="18" charset="0"/>
              </a:rPr>
              <a:t>Internacional de </a:t>
            </a: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Educação</a:t>
            </a:r>
          </a:p>
          <a:p>
            <a:pPr algn="r">
              <a:defRPr/>
            </a:pP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2008</a:t>
            </a:r>
            <a:endParaRPr lang="pt-BR" altLang="pt-BR" sz="2600" i="0" spc="100" dirty="0">
              <a:solidFill>
                <a:srgbClr val="E2191A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73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CaixaDeTexto 1"/>
          <p:cNvSpPr txBox="1">
            <a:spLocks noChangeArrowheads="1"/>
          </p:cNvSpPr>
          <p:nvPr/>
        </p:nvSpPr>
        <p:spPr bwMode="auto">
          <a:xfrm>
            <a:off x="1594353" y="2140696"/>
            <a:ext cx="995188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E24376"/>
              </a:buClr>
            </a:pPr>
            <a:r>
              <a:rPr lang="pt-BR" sz="2800" dirty="0">
                <a:latin typeface="Cambria" panose="02040503050406030204" pitchFamily="18" charset="0"/>
              </a:rPr>
              <a:t>Atualiza o que foi estabelecido na </a:t>
            </a:r>
            <a:r>
              <a:rPr lang="pt-BR" sz="2800" b="1" dirty="0">
                <a:latin typeface="Cambria" panose="02040503050406030204" pitchFamily="18" charset="0"/>
              </a:rPr>
              <a:t>Declaração de Dakar </a:t>
            </a:r>
            <a:r>
              <a:rPr lang="pt-BR" sz="2800" dirty="0">
                <a:latin typeface="Cambria" panose="02040503050406030204" pitchFamily="18" charset="0"/>
              </a:rPr>
              <a:t>(2000)</a:t>
            </a:r>
          </a:p>
          <a:p>
            <a:pPr>
              <a:lnSpc>
                <a:spcPct val="120000"/>
              </a:lnSpc>
              <a:buClr>
                <a:srgbClr val="E24376"/>
              </a:buClr>
            </a:pPr>
            <a:r>
              <a:rPr lang="pt-BR" sz="2800" dirty="0">
                <a:latin typeface="Cambria" panose="02040503050406030204" pitchFamily="18" charset="0"/>
              </a:rPr>
              <a:t>e</a:t>
            </a:r>
            <a:r>
              <a:rPr lang="pt-BR" sz="2800" i="0" dirty="0" smtClean="0">
                <a:latin typeface="Cambria" panose="02040503050406030204" pitchFamily="18" charset="0"/>
              </a:rPr>
              <a:t> reafirma a necessidade de </a:t>
            </a:r>
            <a:r>
              <a:rPr lang="pt-BR" sz="2800" i="0" dirty="0" err="1" smtClean="0">
                <a:latin typeface="Cambria" panose="02040503050406030204" pitchFamily="18" charset="0"/>
              </a:rPr>
              <a:t>transversalizar</a:t>
            </a:r>
            <a:r>
              <a:rPr lang="pt-BR" sz="2800" i="0" dirty="0" smtClean="0">
                <a:latin typeface="Cambria" panose="02040503050406030204" pitchFamily="18" charset="0"/>
              </a:rPr>
              <a:t> o que </a:t>
            </a:r>
            <a:r>
              <a:rPr lang="pt-BR" sz="2800" i="0" dirty="0">
                <a:latin typeface="Cambria" panose="02040503050406030204" pitchFamily="18" charset="0"/>
              </a:rPr>
              <a:t>foi </a:t>
            </a:r>
            <a:r>
              <a:rPr lang="pt-BR" sz="2800" i="0" dirty="0" smtClean="0">
                <a:latin typeface="Cambria" panose="02040503050406030204" pitchFamily="18" charset="0"/>
              </a:rPr>
              <a:t>estabelecido, de modo específico, </a:t>
            </a:r>
            <a:r>
              <a:rPr lang="pt-BR" sz="2800" i="0" dirty="0">
                <a:latin typeface="Cambria" panose="02040503050406030204" pitchFamily="18" charset="0"/>
              </a:rPr>
              <a:t>na </a:t>
            </a:r>
            <a:r>
              <a:rPr lang="pt-BR" sz="2800" b="1" i="0" dirty="0">
                <a:latin typeface="Cambria" panose="02040503050406030204" pitchFamily="18" charset="0"/>
              </a:rPr>
              <a:t>Declaração de Salamanca </a:t>
            </a:r>
            <a:r>
              <a:rPr lang="pt-BR" sz="2800" i="0" dirty="0">
                <a:latin typeface="Cambria" panose="02040503050406030204" pitchFamily="18" charset="0"/>
              </a:rPr>
              <a:t>(1994</a:t>
            </a:r>
            <a:r>
              <a:rPr lang="pt-BR" sz="2800" i="0" dirty="0" smtClean="0">
                <a:latin typeface="Cambria" panose="02040503050406030204" pitchFamily="18" charset="0"/>
              </a:rPr>
              <a:t>), </a:t>
            </a:r>
            <a:r>
              <a:rPr lang="pt-BR" sz="2800" i="0" dirty="0">
                <a:latin typeface="Cambria" panose="02040503050406030204" pitchFamily="18" charset="0"/>
              </a:rPr>
              <a:t>colocando as questões relativas aos alunos com </a:t>
            </a:r>
            <a:r>
              <a:rPr lang="pt-BR" sz="2800" i="0" dirty="0" smtClean="0">
                <a:latin typeface="Cambria" panose="02040503050406030204" pitchFamily="18" charset="0"/>
              </a:rPr>
              <a:t>deficiência para </a:t>
            </a:r>
            <a:r>
              <a:rPr lang="pt-BR" sz="2800" i="0" dirty="0">
                <a:latin typeface="Cambria" panose="02040503050406030204" pitchFamily="18" charset="0"/>
              </a:rPr>
              <a:t>dentro das discussões da educação geral </a:t>
            </a:r>
            <a:endParaRPr lang="pt-BR" sz="2800" i="0" dirty="0" smtClean="0">
              <a:latin typeface="Cambria" panose="020405030504060302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752184" y="168275"/>
            <a:ext cx="4039766" cy="792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Trebuchet MS" panose="020B0603020202020204" pitchFamily="34" charset="0"/>
                <a:ea typeface="+mn-ea"/>
                <a:cs typeface="+mn-cs"/>
              </a:rPr>
              <a:t>Declaração</a:t>
            </a:r>
            <a:r>
              <a:rPr lang="pt-BR" altLang="pt-BR" sz="2600" i="0" spc="100" dirty="0">
                <a:solidFill>
                  <a:srgbClr val="EE8014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pt-BR" altLang="pt-BR" sz="2600" i="0" spc="100" dirty="0">
                <a:solidFill>
                  <a:srgbClr val="E2191A"/>
                </a:solidFill>
                <a:latin typeface="Trebuchet MS" panose="020B0603020202020204" pitchFamily="34" charset="0"/>
                <a:ea typeface="+mn-ea"/>
                <a:cs typeface="+mn-cs"/>
              </a:rPr>
              <a:t>de Incheon</a:t>
            </a:r>
          </a:p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Trebuchet MS" panose="020B0603020202020204" pitchFamily="34" charset="0"/>
                <a:ea typeface="+mn-ea"/>
                <a:cs typeface="+mn-cs"/>
              </a:rPr>
              <a:t>2015</a:t>
            </a: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37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CaixaDeTexto 1"/>
          <p:cNvSpPr txBox="1">
            <a:spLocks noChangeArrowheads="1"/>
          </p:cNvSpPr>
          <p:nvPr/>
        </p:nvSpPr>
        <p:spPr bwMode="auto">
          <a:xfrm>
            <a:off x="1415481" y="1821193"/>
            <a:ext cx="9505055" cy="314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E24376"/>
              </a:buClr>
            </a:pPr>
            <a:r>
              <a:rPr lang="pt-BR" sz="2800" i="0" dirty="0">
                <a:latin typeface="Cambria" panose="02040503050406030204" pitchFamily="18" charset="0"/>
              </a:rPr>
              <a:t>Inclusão e equidade na e por meio da educação são o alicerce de uma agenda de </a:t>
            </a:r>
            <a:r>
              <a:rPr lang="pt-BR" sz="2800" b="1" i="0" dirty="0">
                <a:latin typeface="Cambria" panose="02040503050406030204" pitchFamily="18" charset="0"/>
              </a:rPr>
              <a:t>educação transformadora</a:t>
            </a:r>
            <a:r>
              <a:rPr lang="pt-BR" sz="2800" i="0" dirty="0">
                <a:latin typeface="Cambria" panose="02040503050406030204" pitchFamily="18" charset="0"/>
              </a:rPr>
              <a:t>,</a:t>
            </a:r>
            <a:r>
              <a:rPr lang="pt-BR" sz="2800" b="1" i="0" dirty="0">
                <a:latin typeface="Cambria" panose="02040503050406030204" pitchFamily="18" charset="0"/>
              </a:rPr>
              <a:t> </a:t>
            </a:r>
            <a:r>
              <a:rPr lang="pt-BR" sz="2800" i="0" dirty="0">
                <a:latin typeface="Cambria" panose="02040503050406030204" pitchFamily="18" charset="0"/>
              </a:rPr>
              <a:t>e, assim, comprometemo-nos a </a:t>
            </a:r>
            <a:r>
              <a:rPr lang="pt-BR" sz="2800" b="1" i="0" dirty="0">
                <a:latin typeface="Cambria" panose="02040503050406030204" pitchFamily="18" charset="0"/>
              </a:rPr>
              <a:t>enfrentar todas as formas de exclusão e marginalização</a:t>
            </a:r>
            <a:r>
              <a:rPr lang="pt-BR" sz="2800" i="0" dirty="0">
                <a:latin typeface="Cambria" panose="02040503050406030204" pitchFamily="18" charset="0"/>
              </a:rPr>
              <a:t>, bem como disparidades e </a:t>
            </a:r>
            <a:r>
              <a:rPr lang="pt-BR" sz="2800" b="1" i="0" dirty="0">
                <a:latin typeface="Cambria" panose="02040503050406030204" pitchFamily="18" charset="0"/>
              </a:rPr>
              <a:t>desigualdades no acesso, na participação e nos resultados de aprendizagem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752184" y="168275"/>
            <a:ext cx="4039766" cy="792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Trebuchet MS" panose="020B0603020202020204" pitchFamily="34" charset="0"/>
                <a:ea typeface="+mn-ea"/>
                <a:cs typeface="+mn-cs"/>
              </a:rPr>
              <a:t>Declaração</a:t>
            </a:r>
            <a:r>
              <a:rPr lang="pt-BR" altLang="pt-BR" sz="2600" i="0" spc="100" dirty="0">
                <a:solidFill>
                  <a:srgbClr val="EE8014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pt-BR" altLang="pt-BR" sz="2600" i="0" spc="100" dirty="0">
                <a:solidFill>
                  <a:srgbClr val="E2191A"/>
                </a:solidFill>
                <a:latin typeface="Trebuchet MS" panose="020B0603020202020204" pitchFamily="34" charset="0"/>
                <a:ea typeface="+mn-ea"/>
                <a:cs typeface="+mn-cs"/>
              </a:rPr>
              <a:t>de Incheon</a:t>
            </a:r>
          </a:p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Trebuchet MS" panose="020B0603020202020204" pitchFamily="34" charset="0"/>
                <a:ea typeface="+mn-ea"/>
                <a:cs typeface="+mn-cs"/>
              </a:rPr>
              <a:t>2015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5521969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aixaDeTexto 1"/>
          <p:cNvSpPr txBox="1">
            <a:spLocks noChangeArrowheads="1"/>
          </p:cNvSpPr>
          <p:nvPr/>
        </p:nvSpPr>
        <p:spPr bwMode="auto">
          <a:xfrm>
            <a:off x="1594354" y="1858344"/>
            <a:ext cx="9505055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E24376"/>
              </a:buClr>
            </a:pPr>
            <a:r>
              <a:rPr lang="pt-BR" sz="2800" i="0" dirty="0">
                <a:latin typeface="Cambria" panose="02040503050406030204" pitchFamily="18" charset="0"/>
              </a:rPr>
              <a:t>Nenhuma meta de educação deverá ser considerada cumprida a menos que tenha sido atingida por todos. Portanto, </a:t>
            </a:r>
            <a:r>
              <a:rPr lang="pt-BR" sz="2800" b="1" i="0" dirty="0">
                <a:latin typeface="Cambria" panose="02040503050406030204" pitchFamily="18" charset="0"/>
              </a:rPr>
              <a:t>comprometemo-nos a fazer mudanças necessárias nas políticas de educação </a:t>
            </a:r>
            <a:r>
              <a:rPr lang="pt-BR" sz="2800" i="0" dirty="0">
                <a:latin typeface="Cambria" panose="02040503050406030204" pitchFamily="18" charset="0"/>
              </a:rPr>
              <a:t>e a concentrar nossos esforços nos mais desfavorecidos, </a:t>
            </a:r>
            <a:r>
              <a:rPr lang="pt-BR" sz="2800" b="1" i="0" dirty="0">
                <a:latin typeface="Cambria" panose="02040503050406030204" pitchFamily="18" charset="0"/>
              </a:rPr>
              <a:t>especialmente naqueles com deficiências</a:t>
            </a:r>
            <a:r>
              <a:rPr lang="pt-BR" sz="2800" i="0" dirty="0">
                <a:latin typeface="Cambria" panose="02040503050406030204" pitchFamily="18" charset="0"/>
              </a:rPr>
              <a:t>, a fim de assegurar </a:t>
            </a:r>
            <a:r>
              <a:rPr lang="pt-BR" sz="2800" b="1" i="0" dirty="0">
                <a:latin typeface="Cambria" panose="02040503050406030204" pitchFamily="18" charset="0"/>
              </a:rPr>
              <a:t>que ninguém seja deixado para trás</a:t>
            </a:r>
            <a:endParaRPr lang="pt-BR" sz="2800" i="0" dirty="0">
              <a:latin typeface="Cambria" panose="020405030504060302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752184" y="168275"/>
            <a:ext cx="4039766" cy="792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Trebuchet MS" panose="020B0603020202020204" pitchFamily="34" charset="0"/>
                <a:ea typeface="+mn-ea"/>
                <a:cs typeface="+mn-cs"/>
              </a:rPr>
              <a:t>Declaração</a:t>
            </a:r>
            <a:r>
              <a:rPr lang="pt-BR" altLang="pt-BR" sz="2600" i="0" spc="100" dirty="0">
                <a:solidFill>
                  <a:srgbClr val="EE8014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pt-BR" altLang="pt-BR" sz="2600" i="0" spc="100" dirty="0">
                <a:solidFill>
                  <a:srgbClr val="E2191A"/>
                </a:solidFill>
                <a:latin typeface="Trebuchet MS" panose="020B0603020202020204" pitchFamily="34" charset="0"/>
                <a:ea typeface="+mn-ea"/>
                <a:cs typeface="+mn-cs"/>
              </a:rPr>
              <a:t>de Incheon</a:t>
            </a:r>
          </a:p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Trebuchet MS" panose="020B0603020202020204" pitchFamily="34" charset="0"/>
                <a:ea typeface="+mn-ea"/>
                <a:cs typeface="+mn-cs"/>
              </a:rPr>
              <a:t>2015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40681025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752184" y="168275"/>
            <a:ext cx="4039766" cy="792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Declaração</a:t>
            </a:r>
            <a:r>
              <a:rPr lang="pt-BR" altLang="pt-BR" sz="2600" i="0" spc="100" dirty="0">
                <a:solidFill>
                  <a:srgbClr val="EE8014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pt-BR" altLang="pt-BR" sz="2600" i="0" spc="100" dirty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de Incheon</a:t>
            </a:r>
          </a:p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2015</a:t>
            </a:r>
          </a:p>
        </p:txBody>
      </p:sp>
      <p:sp>
        <p:nvSpPr>
          <p:cNvPr id="6" name="Retângulo 5"/>
          <p:cNvSpPr/>
          <p:nvPr/>
        </p:nvSpPr>
        <p:spPr>
          <a:xfrm>
            <a:off x="983430" y="2707435"/>
            <a:ext cx="10081119" cy="1619498"/>
          </a:xfrm>
          <a:prstGeom prst="rect">
            <a:avLst/>
          </a:prstGeom>
          <a:noFill/>
          <a:ln w="28575">
            <a:solidFill>
              <a:srgbClr val="F9D6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i="0" spc="100" dirty="0">
              <a:latin typeface="Trebuchet MS" panose="020B0603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99453" y="2824686"/>
            <a:ext cx="9649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E24376"/>
              </a:buClr>
            </a:pPr>
            <a:r>
              <a:rPr lang="pt-BR" sz="2800" b="1" i="0" dirty="0">
                <a:solidFill>
                  <a:prstClr val="black"/>
                </a:solidFill>
                <a:latin typeface="Cambria" panose="02040503050406030204" pitchFamily="18" charset="0"/>
              </a:rPr>
              <a:t>Educação 2030</a:t>
            </a:r>
          </a:p>
          <a:p>
            <a:pPr lvl="0" algn="ctr">
              <a:buClr>
                <a:srgbClr val="E24376"/>
              </a:buClr>
            </a:pPr>
            <a:r>
              <a:rPr lang="pt-BR" sz="2800" i="0" dirty="0">
                <a:solidFill>
                  <a:prstClr val="black"/>
                </a:solidFill>
                <a:latin typeface="Cambria" panose="02040503050406030204" pitchFamily="18" charset="0"/>
              </a:rPr>
              <a:t>rumo a uma educação de </a:t>
            </a:r>
            <a:r>
              <a:rPr lang="pt-BR" sz="2800" i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qualidade </a:t>
            </a:r>
            <a:r>
              <a:rPr lang="pt-BR" sz="2800" i="0" dirty="0">
                <a:solidFill>
                  <a:prstClr val="black"/>
                </a:solidFill>
                <a:latin typeface="Cambria" panose="02040503050406030204" pitchFamily="18" charset="0"/>
              </a:rPr>
              <a:t>inclusiva e </a:t>
            </a:r>
            <a:r>
              <a:rPr lang="pt-BR" sz="2800" i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equitativa </a:t>
            </a:r>
            <a:r>
              <a:rPr lang="pt-BR" sz="2800" i="0" dirty="0">
                <a:solidFill>
                  <a:prstClr val="black"/>
                </a:solidFill>
                <a:latin typeface="Cambria" panose="02040503050406030204" pitchFamily="18" charset="0"/>
              </a:rPr>
              <a:t>e à educação ao longo da vida para todos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8622182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657782"/>
            <a:ext cx="6594619" cy="415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75720" y="168275"/>
            <a:ext cx="8280921" cy="13165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Objetivos de Desenvolvimento </a:t>
            </a: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Sustentável (ODS)</a:t>
            </a:r>
          </a:p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2015/2030</a:t>
            </a:r>
            <a:endParaRPr lang="pt-BR" altLang="pt-BR" sz="2600" i="0" spc="100" dirty="0">
              <a:solidFill>
                <a:srgbClr val="E2191A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30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CaixaDeTexto 2"/>
          <p:cNvSpPr txBox="1">
            <a:spLocks noChangeArrowheads="1"/>
          </p:cNvSpPr>
          <p:nvPr/>
        </p:nvSpPr>
        <p:spPr bwMode="auto">
          <a:xfrm>
            <a:off x="829390" y="3429000"/>
            <a:ext cx="10592494" cy="196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E24376"/>
              </a:buClr>
            </a:pPr>
            <a:r>
              <a:rPr lang="pt-BR" sz="2600" b="1" i="0" dirty="0">
                <a:latin typeface="Cambria" panose="02040503050406030204" pitchFamily="18" charset="0"/>
              </a:rPr>
              <a:t>Objetivo de Desenvolvimento Sustentável  4</a:t>
            </a:r>
            <a:r>
              <a:rPr lang="pt-BR" sz="2600" i="0" dirty="0">
                <a:latin typeface="Cambria" panose="02040503050406030204" pitchFamily="18" charset="0"/>
              </a:rPr>
              <a:t> </a:t>
            </a:r>
          </a:p>
          <a:p>
            <a:pPr algn="ctr">
              <a:lnSpc>
                <a:spcPct val="120000"/>
              </a:lnSpc>
              <a:buClr>
                <a:srgbClr val="E24376"/>
              </a:buClr>
            </a:pPr>
            <a:endParaRPr lang="pt-BR" sz="2600" i="0" dirty="0"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  <a:buClr>
                <a:srgbClr val="E24376"/>
              </a:buClr>
            </a:pPr>
            <a:r>
              <a:rPr lang="pt-BR" sz="2600" i="0" dirty="0">
                <a:latin typeface="Cambria" panose="02040503050406030204" pitchFamily="18" charset="0"/>
              </a:rPr>
              <a:t>Assegurar a educação inclusiva e equitativa de qualidade, e promover oportunidades de aprendizagem ao longo da vida para todos</a:t>
            </a:r>
          </a:p>
        </p:txBody>
      </p:sp>
      <p:pic>
        <p:nvPicPr>
          <p:cNvPr id="2052" name="Picture 4" descr="Resultado de imagem para ods 4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7" y="1688975"/>
            <a:ext cx="15335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75720" y="168275"/>
            <a:ext cx="8280921" cy="13165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Objetivos de Desenvolvimento </a:t>
            </a: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Sustentável (ODS)</a:t>
            </a:r>
          </a:p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2015/2030</a:t>
            </a:r>
            <a:endParaRPr lang="pt-BR" altLang="pt-BR" sz="2600" i="0" spc="100" dirty="0">
              <a:solidFill>
                <a:srgbClr val="E2191A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3156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75236" y="2381726"/>
            <a:ext cx="9902881" cy="223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latin typeface="Cambria" panose="02040503050406030204" pitchFamily="18" charset="0"/>
              </a:rPr>
              <a:t>Como estruturar uma sociedade inclusiva por meio da educação? </a:t>
            </a:r>
            <a:endParaRPr lang="pt-BR" sz="3600" dirty="0" smtClean="0">
              <a:latin typeface="Cambria" panose="02040503050406030204" pitchFamily="18" charset="0"/>
            </a:endParaRPr>
          </a:p>
          <a:p>
            <a:pPr algn="ctr"/>
            <a:endParaRPr lang="pt-BR" sz="3600" dirty="0">
              <a:latin typeface="Cambria" panose="02040503050406030204" pitchFamily="18" charset="0"/>
            </a:endParaRPr>
          </a:p>
          <a:p>
            <a:pPr algn="ctr"/>
            <a:r>
              <a:rPr lang="pt-BR" sz="3600" b="1" dirty="0" smtClean="0">
                <a:latin typeface="Cambria" panose="02040503050406030204" pitchFamily="18" charset="0"/>
              </a:rPr>
              <a:t>A inclusão </a:t>
            </a:r>
            <a:r>
              <a:rPr lang="pt-BR" sz="3600" b="1" dirty="0">
                <a:latin typeface="Cambria" panose="02040503050406030204" pitchFamily="18" charset="0"/>
              </a:rPr>
              <a:t>e</a:t>
            </a:r>
            <a:r>
              <a:rPr lang="pt-BR" sz="3600" b="1" dirty="0" smtClean="0">
                <a:latin typeface="Cambria" panose="02040503050406030204" pitchFamily="18" charset="0"/>
              </a:rPr>
              <a:t>scolar como processo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16226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CaixaDeTexto 2"/>
          <p:cNvSpPr txBox="1">
            <a:spLocks noChangeArrowheads="1"/>
          </p:cNvSpPr>
          <p:nvPr/>
        </p:nvSpPr>
        <p:spPr bwMode="auto">
          <a:xfrm>
            <a:off x="847647" y="3429000"/>
            <a:ext cx="11056887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E24376"/>
              </a:buClr>
            </a:pPr>
            <a:r>
              <a:rPr lang="pt-BR" sz="2600" i="0" dirty="0">
                <a:latin typeface="Cambria" panose="02040503050406030204" pitchFamily="18" charset="0"/>
              </a:rPr>
              <a:t>Reafirma-se que a educação é um bem público, um direito humano fundamental e a base que garante a efetivação de outros direitos</a:t>
            </a:r>
          </a:p>
          <a:p>
            <a:pPr>
              <a:lnSpc>
                <a:spcPct val="120000"/>
              </a:lnSpc>
              <a:buClr>
                <a:srgbClr val="E24376"/>
              </a:buClr>
            </a:pPr>
            <a:endParaRPr lang="pt-BR" sz="2600" i="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buClr>
                <a:srgbClr val="E24376"/>
              </a:buClr>
            </a:pPr>
            <a:r>
              <a:rPr lang="pt-BR" sz="2600" i="0" dirty="0">
                <a:latin typeface="Cambria" panose="02040503050406030204" pitchFamily="18" charset="0"/>
              </a:rPr>
              <a:t>Para seu cumprimento foram estabelecidas 7 metas, com destaque para:</a:t>
            </a:r>
          </a:p>
        </p:txBody>
      </p:sp>
      <p:pic>
        <p:nvPicPr>
          <p:cNvPr id="2052" name="Picture 4" descr="Resultado de imagem para ods 4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66" y="1758671"/>
            <a:ext cx="15335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75720" y="168275"/>
            <a:ext cx="8280921" cy="13165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Objetivos de Desenvolvimento </a:t>
            </a: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Sustentável (ODS)</a:t>
            </a:r>
          </a:p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2015/2030</a:t>
            </a:r>
            <a:endParaRPr lang="pt-BR" altLang="pt-BR" sz="2600" i="0" spc="100" dirty="0">
              <a:solidFill>
                <a:srgbClr val="E2191A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881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CaixaDeTexto 2"/>
          <p:cNvSpPr txBox="1">
            <a:spLocks noChangeArrowheads="1"/>
          </p:cNvSpPr>
          <p:nvPr/>
        </p:nvSpPr>
        <p:spPr bwMode="auto">
          <a:xfrm>
            <a:off x="1199456" y="2996952"/>
            <a:ext cx="10441160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E24376"/>
              </a:buClr>
            </a:pPr>
            <a:r>
              <a:rPr lang="pt-BR" sz="2800" b="1" i="0" dirty="0">
                <a:latin typeface="Cambria" panose="02040503050406030204" pitchFamily="18" charset="0"/>
              </a:rPr>
              <a:t>Meta 4.5</a:t>
            </a:r>
          </a:p>
          <a:p>
            <a:pPr>
              <a:lnSpc>
                <a:spcPct val="120000"/>
              </a:lnSpc>
              <a:buClr>
                <a:srgbClr val="E24376"/>
              </a:buClr>
            </a:pPr>
            <a:r>
              <a:rPr lang="pt-BR" sz="2600" i="0" dirty="0">
                <a:latin typeface="Cambria" panose="02040503050406030204" pitchFamily="18" charset="0"/>
              </a:rPr>
              <a:t>Orienta sobre a eliminação de disparidades e a garantia da igualdade de acesso a todos os níveis de educação “para os mais vulneráveis, </a:t>
            </a:r>
            <a:r>
              <a:rPr lang="pt-BR" sz="2600" b="1" i="0" dirty="0">
                <a:latin typeface="Cambria" panose="02040503050406030204" pitchFamily="18" charset="0"/>
              </a:rPr>
              <a:t>incluindo as pessoas com deficiência</a:t>
            </a:r>
            <a:r>
              <a:rPr lang="pt-BR" sz="2600" i="0" dirty="0">
                <a:latin typeface="Cambria" panose="02040503050406030204" pitchFamily="18" charset="0"/>
              </a:rPr>
              <a:t>, povos indígenas e as crianças em situação de vulnerabilidade</a:t>
            </a:r>
          </a:p>
        </p:txBody>
      </p:sp>
      <p:pic>
        <p:nvPicPr>
          <p:cNvPr id="6" name="Picture 4" descr="Resultado de imagem para ods 4 im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66" y="1758671"/>
            <a:ext cx="15335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75720" y="168275"/>
            <a:ext cx="8280921" cy="13165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Objetivos de Desenvolvimento </a:t>
            </a: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Sustentável (ODS)</a:t>
            </a:r>
          </a:p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2015/2030</a:t>
            </a:r>
            <a:endParaRPr lang="pt-BR" altLang="pt-BR" sz="2600" i="0" spc="100" dirty="0">
              <a:solidFill>
                <a:srgbClr val="E2191A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5421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CaixaDeTexto 2"/>
          <p:cNvSpPr txBox="1">
            <a:spLocks noChangeArrowheads="1"/>
          </p:cNvSpPr>
          <p:nvPr/>
        </p:nvSpPr>
        <p:spPr bwMode="auto">
          <a:xfrm>
            <a:off x="1343472" y="2956678"/>
            <a:ext cx="10225136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E24376"/>
              </a:buClr>
            </a:pPr>
            <a:r>
              <a:rPr lang="pt-BR" sz="2800" b="1" i="0" dirty="0">
                <a:latin typeface="Cambria" panose="02040503050406030204" pitchFamily="18" charset="0"/>
              </a:rPr>
              <a:t>Meta 4.7.a</a:t>
            </a:r>
          </a:p>
          <a:p>
            <a:pPr>
              <a:lnSpc>
                <a:spcPct val="120000"/>
              </a:lnSpc>
              <a:buClr>
                <a:srgbClr val="E24376"/>
              </a:buClr>
            </a:pPr>
            <a:r>
              <a:rPr lang="pt-BR" sz="2600" i="0" dirty="0">
                <a:latin typeface="Cambria" panose="02040503050406030204" pitchFamily="18" charset="0"/>
              </a:rPr>
              <a:t>Recomenda a construção e melhoria de “instalações físicas para educação, apropriadas para crianças e sensíveis às deficiências e ao gênero, e que proporcionem ambientes de aprendizagem seguros e não violentos, inclusivos e eficazes para todos”</a:t>
            </a:r>
          </a:p>
        </p:txBody>
      </p:sp>
      <p:pic>
        <p:nvPicPr>
          <p:cNvPr id="6" name="Picture 4" descr="Resultado de imagem para ods 4 im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66" y="1758671"/>
            <a:ext cx="15335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75720" y="168275"/>
            <a:ext cx="8280921" cy="13165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Objetivos de Desenvolvimento </a:t>
            </a: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Sustentável (ODS)</a:t>
            </a:r>
          </a:p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alt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  <a:ea typeface="+mn-ea"/>
                <a:cs typeface="+mn-cs"/>
              </a:rPr>
              <a:t>2015/2030</a:t>
            </a:r>
            <a:endParaRPr lang="pt-BR" altLang="pt-BR" sz="2600" i="0" spc="100" dirty="0">
              <a:solidFill>
                <a:srgbClr val="E2191A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9042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952436" y="1566082"/>
            <a:ext cx="10657184" cy="436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2015 – Objetivos do Desenvolvimento Sustentável </a:t>
            </a:r>
            <a:r>
              <a:rPr lang="pt-BR" sz="2600" i="0" dirty="0" smtClean="0">
                <a:latin typeface="Cambria" panose="02040503050406030204" pitchFamily="18" charset="0"/>
              </a:rPr>
              <a:t>e Declaração de Incheon</a:t>
            </a:r>
            <a:endParaRPr lang="pt-BR" sz="2600" i="0" dirty="0">
              <a:latin typeface="Cambria" panose="02040503050406030204" pitchFamily="18" charset="0"/>
            </a:endParaRPr>
          </a:p>
          <a:p>
            <a:pPr marL="457200" lvl="0" indent="-457200">
              <a:lnSpc>
                <a:spcPct val="120000"/>
              </a:lnSpc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2006 – Convenção sobre os Direitos das Pessoas com Deficiência</a:t>
            </a:r>
          </a:p>
          <a:p>
            <a:pPr marL="457200" lvl="0" indent="-457200">
              <a:lnSpc>
                <a:spcPct val="120000"/>
              </a:lnSpc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2000 - Objetivos do Desenvolvimento do Milênio </a:t>
            </a:r>
            <a:r>
              <a:rPr lang="pt-BR" sz="2600" i="0" dirty="0" smtClean="0">
                <a:latin typeface="Cambria" panose="02040503050406030204" pitchFamily="18" charset="0"/>
              </a:rPr>
              <a:t>e </a:t>
            </a:r>
            <a:r>
              <a:rPr lang="pt-BR" sz="2600" i="0" dirty="0">
                <a:latin typeface="Cambria" panose="02040503050406030204" pitchFamily="18" charset="0"/>
              </a:rPr>
              <a:t>Fórum Mundial de Educação Para Todos</a:t>
            </a:r>
          </a:p>
          <a:p>
            <a:pPr marL="457200" lvl="0" indent="-457200">
              <a:lnSpc>
                <a:spcPct val="120000"/>
              </a:lnSpc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1994 – Declaração de Salamanca</a:t>
            </a:r>
          </a:p>
          <a:p>
            <a:pPr marL="457200" lvl="0" indent="-457200">
              <a:lnSpc>
                <a:spcPct val="120000"/>
              </a:lnSpc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1990 - Declaração de Mundial de Educação Para Todos</a:t>
            </a:r>
          </a:p>
          <a:p>
            <a:pPr marL="457200" lvl="0" indent="-457200">
              <a:lnSpc>
                <a:spcPct val="120000"/>
              </a:lnSpc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1989 - Convenção das nações Unidas sobre os Direitos das Crianças</a:t>
            </a:r>
          </a:p>
          <a:p>
            <a:pPr marL="457200" lvl="0" indent="-457200">
              <a:lnSpc>
                <a:spcPct val="120000"/>
              </a:lnSpc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1948 – Declaração Universal dos Direitos Humanos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5015880" y="300038"/>
            <a:ext cx="67459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600" i="0" spc="100" dirty="0">
                <a:solidFill>
                  <a:srgbClr val="E2191A"/>
                </a:solidFill>
                <a:latin typeface="Cambria" panose="02040503050406030204" pitchFamily="18" charset="0"/>
              </a:rPr>
              <a:t>marcos históricos e normativos mundiais</a:t>
            </a: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127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o 1"/>
          <p:cNvGrpSpPr>
            <a:grpSpLocks/>
          </p:cNvGrpSpPr>
          <p:nvPr/>
        </p:nvGrpSpPr>
        <p:grpSpPr bwMode="auto">
          <a:xfrm>
            <a:off x="2124931" y="2852936"/>
            <a:ext cx="8158162" cy="2681326"/>
            <a:chOff x="582003" y="875219"/>
            <a:chExt cx="8159474" cy="2681598"/>
          </a:xfrm>
        </p:grpSpPr>
        <p:pic>
          <p:nvPicPr>
            <p:cNvPr id="5123" name="Picture 3" descr="C:\Users\User\Downloads\esquem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60727"/>
            <a:stretch>
              <a:fillRect/>
            </a:stretch>
          </p:blipFill>
          <p:spPr bwMode="auto">
            <a:xfrm>
              <a:off x="582003" y="875219"/>
              <a:ext cx="1983637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3" descr="C:\Users\User\Downloads\esquem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6735" r="7791" b="12199"/>
            <a:stretch>
              <a:fillRect/>
            </a:stretch>
          </p:blipFill>
          <p:spPr bwMode="auto">
            <a:xfrm>
              <a:off x="6874276" y="956341"/>
              <a:ext cx="1867201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3" descr="C:\Users\User\Downloads\esquem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" t="47865" r="60912" b="16615"/>
            <a:stretch>
              <a:fillRect/>
            </a:stretch>
          </p:blipFill>
          <p:spPr bwMode="auto">
            <a:xfrm>
              <a:off x="4953768" y="1145219"/>
              <a:ext cx="1523682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3" descr="C:\Users\User\Downloads\esquem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03" t="5251" r="19191" b="65878"/>
            <a:stretch>
              <a:fillRect/>
            </a:stretch>
          </p:blipFill>
          <p:spPr bwMode="auto">
            <a:xfrm>
              <a:off x="2911877" y="1136341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Conector reto 6"/>
            <p:cNvCxnSpPr/>
            <p:nvPr/>
          </p:nvCxnSpPr>
          <p:spPr>
            <a:xfrm flipH="1">
              <a:off x="2742937" y="894271"/>
              <a:ext cx="9527" cy="2290996"/>
            </a:xfrm>
            <a:prstGeom prst="line">
              <a:avLst/>
            </a:prstGeom>
            <a:ln w="12700">
              <a:solidFill>
                <a:srgbClr val="16145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flipH="1">
              <a:off x="4724456" y="894271"/>
              <a:ext cx="9527" cy="2290996"/>
            </a:xfrm>
            <a:prstGeom prst="line">
              <a:avLst/>
            </a:prstGeom>
            <a:ln w="12700">
              <a:solidFill>
                <a:srgbClr val="16145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flipH="1">
              <a:off x="6696448" y="894271"/>
              <a:ext cx="9527" cy="2290996"/>
            </a:xfrm>
            <a:prstGeom prst="line">
              <a:avLst/>
            </a:prstGeom>
            <a:ln w="12700">
              <a:solidFill>
                <a:srgbClr val="16145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130" name="Picture 3" descr="C:\Users\User\Downloads\esquem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10" t="13695" r="3487" b="72711"/>
            <a:stretch>
              <a:fillRect/>
            </a:stretch>
          </p:blipFill>
          <p:spPr bwMode="auto">
            <a:xfrm>
              <a:off x="3994955" y="2441027"/>
              <a:ext cx="681060" cy="74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Retângulo 10"/>
            <p:cNvSpPr>
              <a:spLocks noChangeArrowheads="1"/>
            </p:cNvSpPr>
            <p:nvPr/>
          </p:nvSpPr>
          <p:spPr bwMode="auto">
            <a:xfrm>
              <a:off x="1046806" y="3186526"/>
              <a:ext cx="1178461" cy="369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8">
                <a:spcBef>
                  <a:spcPct val="0"/>
                </a:spcBef>
                <a:buNone/>
              </a:pPr>
              <a:r>
                <a:rPr lang="pt-BR" altLang="pt-BR" sz="1800" b="1">
                  <a:solidFill>
                    <a:srgbClr val="16145F"/>
                  </a:solidFill>
                </a:rPr>
                <a:t>EXCLUSÃO</a:t>
              </a:r>
            </a:p>
          </p:txBody>
        </p:sp>
        <p:sp>
          <p:nvSpPr>
            <p:cNvPr id="5132" name="Retângulo 11"/>
            <p:cNvSpPr>
              <a:spLocks noChangeArrowheads="1"/>
            </p:cNvSpPr>
            <p:nvPr/>
          </p:nvSpPr>
          <p:spPr bwMode="auto">
            <a:xfrm>
              <a:off x="2986170" y="3187448"/>
              <a:ext cx="1486736" cy="369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8">
                <a:spcBef>
                  <a:spcPct val="0"/>
                </a:spcBef>
                <a:buNone/>
              </a:pPr>
              <a:r>
                <a:rPr lang="pt-BR" altLang="pt-BR" sz="1800" b="1">
                  <a:solidFill>
                    <a:srgbClr val="16145F"/>
                  </a:solidFill>
                </a:rPr>
                <a:t>SEGREGAÇÃO</a:t>
              </a:r>
            </a:p>
          </p:txBody>
        </p:sp>
        <p:sp>
          <p:nvSpPr>
            <p:cNvPr id="5133" name="Retângulo 12"/>
            <p:cNvSpPr>
              <a:spLocks noChangeArrowheads="1"/>
            </p:cNvSpPr>
            <p:nvPr/>
          </p:nvSpPr>
          <p:spPr bwMode="auto">
            <a:xfrm>
              <a:off x="5009978" y="3185309"/>
              <a:ext cx="1448451" cy="369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8">
                <a:spcBef>
                  <a:spcPct val="0"/>
                </a:spcBef>
                <a:buNone/>
              </a:pPr>
              <a:r>
                <a:rPr lang="pt-BR" altLang="pt-BR" sz="1800" b="1">
                  <a:solidFill>
                    <a:srgbClr val="16145F"/>
                  </a:solidFill>
                </a:rPr>
                <a:t>INTEGRAÇÃO</a:t>
              </a:r>
            </a:p>
          </p:txBody>
        </p:sp>
        <p:sp>
          <p:nvSpPr>
            <p:cNvPr id="5134" name="Retângulo 13"/>
            <p:cNvSpPr>
              <a:spLocks noChangeArrowheads="1"/>
            </p:cNvSpPr>
            <p:nvPr/>
          </p:nvSpPr>
          <p:spPr bwMode="auto">
            <a:xfrm>
              <a:off x="7227526" y="3186526"/>
              <a:ext cx="1160698" cy="369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8">
                <a:spcBef>
                  <a:spcPct val="0"/>
                </a:spcBef>
                <a:buNone/>
              </a:pPr>
              <a:r>
                <a:rPr lang="pt-BR" altLang="pt-BR" sz="1800" b="1">
                  <a:solidFill>
                    <a:srgbClr val="16145F"/>
                  </a:solidFill>
                </a:rPr>
                <a:t>INCLUSÃO</a:t>
              </a: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919536" y="38608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mbria" panose="02040503050406030204" pitchFamily="18" charset="0"/>
              </a:rPr>
              <a:t>Esse conjunto de marcos normativos aponta </a:t>
            </a:r>
            <a:r>
              <a:rPr lang="pt-BR" sz="2400" dirty="0">
                <a:latin typeface="Cambria" panose="02040503050406030204" pitchFamily="18" charset="0"/>
              </a:rPr>
              <a:t>a necessidade de disponibilizar meios e modos organizados a partir das diferentes especificidades das pessoas com deficiência em ambientes comuns para que </a:t>
            </a:r>
            <a:r>
              <a:rPr lang="pt-BR" sz="2400" dirty="0" smtClean="0">
                <a:latin typeface="Cambria" panose="02040503050406030204" pitchFamily="18" charset="0"/>
              </a:rPr>
              <a:t>esses, os ambientes, se </a:t>
            </a:r>
            <a:r>
              <a:rPr lang="pt-BR" sz="2400" dirty="0">
                <a:latin typeface="Cambria" panose="02040503050406030204" pitchFamily="18" charset="0"/>
              </a:rPr>
              <a:t>tornem inclusivos, ou seja, bons para </a:t>
            </a:r>
            <a:r>
              <a:rPr lang="pt-BR" sz="2400" dirty="0" smtClean="0">
                <a:latin typeface="Cambria" panose="02040503050406030204" pitchFamily="18" charset="0"/>
              </a:rPr>
              <a:t>todas e todos</a:t>
            </a:r>
            <a:endParaRPr lang="pt-BR" sz="2400" dirty="0">
              <a:latin typeface="Cambria" panose="02040503050406030204" pitchFamily="18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17389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61414"/>
              </p:ext>
            </p:extLst>
          </p:nvPr>
        </p:nvGraphicFramePr>
        <p:xfrm>
          <a:off x="1594354" y="1594354"/>
          <a:ext cx="9741517" cy="382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757"/>
                <a:gridCol w="4870760"/>
              </a:tblGrid>
              <a:tr h="573379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INTEGRAÇÃO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INCLUSÃO</a:t>
                      </a:r>
                      <a:endParaRPr lang="pt-BR" sz="2200" dirty="0"/>
                    </a:p>
                  </a:txBody>
                  <a:tcPr/>
                </a:tc>
              </a:tr>
              <a:tr h="579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/>
                        <a:t>Visão</a:t>
                      </a:r>
                      <a:r>
                        <a:rPr lang="pt-BR" sz="2200" baseline="0" dirty="0" smtClean="0"/>
                        <a:t> clínica</a:t>
                      </a:r>
                      <a:endParaRPr lang="pt-BR" sz="2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Visão social</a:t>
                      </a:r>
                      <a:endParaRPr lang="pt-BR" sz="2200" dirty="0"/>
                    </a:p>
                  </a:txBody>
                  <a:tcPr anchor="ctr"/>
                </a:tc>
              </a:tr>
              <a:tr h="573379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Diretriz normalizadora</a:t>
                      </a:r>
                      <a:endParaRPr lang="pt-B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Diretriz</a:t>
                      </a:r>
                      <a:r>
                        <a:rPr lang="pt-BR" sz="2200" baseline="0" dirty="0" smtClean="0"/>
                        <a:t> de valorização das diferenças</a:t>
                      </a:r>
                      <a:endParaRPr lang="pt-BR" sz="2200" dirty="0"/>
                    </a:p>
                  </a:txBody>
                  <a:tcPr anchor="ctr"/>
                </a:tc>
              </a:tr>
              <a:tr h="752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/>
                        <a:t>Investimento na adequação às estruturas</a:t>
                      </a:r>
                      <a:r>
                        <a:rPr lang="pt-BR" sz="2200" baseline="0" dirty="0" smtClean="0"/>
                        <a:t> existentes</a:t>
                      </a:r>
                      <a:endParaRPr lang="pt-BR" sz="2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Investimento na </a:t>
                      </a:r>
                      <a:r>
                        <a:rPr lang="pt-BR" sz="2200" baseline="0" dirty="0" smtClean="0"/>
                        <a:t>quebra das barreiras</a:t>
                      </a:r>
                      <a:endParaRPr lang="pt-BR" sz="2200" dirty="0"/>
                    </a:p>
                  </a:txBody>
                  <a:tcPr anchor="ctr"/>
                </a:tc>
              </a:tr>
              <a:tr h="573379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Deficiência / Doença / Tratamento</a:t>
                      </a:r>
                      <a:endParaRPr lang="pt-B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Diferenças / Potencialidades</a:t>
                      </a:r>
                      <a:r>
                        <a:rPr lang="pt-BR" sz="2200" baseline="0" dirty="0" smtClean="0"/>
                        <a:t> / Apoios</a:t>
                      </a:r>
                      <a:endParaRPr lang="pt-BR" sz="2200" dirty="0"/>
                    </a:p>
                  </a:txBody>
                  <a:tcPr anchor="ctr"/>
                </a:tc>
              </a:tr>
              <a:tr h="752026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Educação Segregada / Especial</a:t>
                      </a:r>
                      <a:endParaRPr lang="pt-B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Educação para todos nos</a:t>
                      </a:r>
                      <a:r>
                        <a:rPr lang="pt-BR" sz="2200" baseline="0" dirty="0" smtClean="0"/>
                        <a:t> mesmos espaços</a:t>
                      </a:r>
                      <a:endParaRPr lang="pt-BR" sz="2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093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94354" y="1594354"/>
            <a:ext cx="97549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0" i="0" dirty="0" smtClean="0">
                <a:effectLst/>
                <a:latin typeface="Cambria" panose="02040503050406030204" pitchFamily="18" charset="0"/>
              </a:rPr>
              <a:t>Em alguns países o </a:t>
            </a:r>
            <a:r>
              <a:rPr lang="pt-BR" sz="2600" b="1" i="0" dirty="0" smtClean="0">
                <a:effectLst/>
                <a:latin typeface="Cambria" panose="02040503050406030204" pitchFamily="18" charset="0"/>
              </a:rPr>
              <a:t>termo inclusão </a:t>
            </a:r>
            <a:r>
              <a:rPr lang="pt-BR" sz="2600" b="0" i="0" dirty="0" smtClean="0">
                <a:effectLst/>
                <a:latin typeface="Cambria" panose="02040503050406030204" pitchFamily="18" charset="0"/>
              </a:rPr>
              <a:t>ainda é considerado como uma abordagem para atender </a:t>
            </a:r>
            <a:r>
              <a:rPr lang="pt-BR" sz="2600" b="1" i="0" dirty="0" smtClean="0">
                <a:effectLst/>
                <a:latin typeface="Cambria" panose="02040503050406030204" pitchFamily="18" charset="0"/>
              </a:rPr>
              <a:t>crianças com deficiências dentro do contexto dos sistemas regulares de educação</a:t>
            </a:r>
            <a:r>
              <a:rPr lang="pt-BR" sz="2600" b="0" i="0" dirty="0" smtClean="0">
                <a:effectLst/>
                <a:latin typeface="Cambria" panose="02040503050406030204" pitchFamily="18" charset="0"/>
              </a:rPr>
              <a:t>. </a:t>
            </a:r>
          </a:p>
          <a:p>
            <a:endParaRPr lang="pt-BR" sz="2600" dirty="0">
              <a:latin typeface="Cambria" panose="02040503050406030204" pitchFamily="18" charset="0"/>
            </a:endParaRPr>
          </a:p>
          <a:p>
            <a:r>
              <a:rPr lang="pt-BR" sz="2600" b="0" i="0" dirty="0" smtClean="0">
                <a:effectLst/>
                <a:latin typeface="Cambria" panose="02040503050406030204" pitchFamily="18" charset="0"/>
              </a:rPr>
              <a:t>Internacionalmente, porém, o conceito tem sido compreendido de uma forma mais ampla como uma reforma que apoia e acolhe a diversidade entre todos os sujeitos do processo educativo. Assim, o objetivo da educação inclusiva é de eliminar a exclusão social que resulta de atitudes e respostas à diversidade com relação à etnia, idade, classe social, religião, gênero e habilidades. </a:t>
            </a:r>
            <a:endParaRPr lang="pt-BR" sz="2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95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31248" y="1594354"/>
            <a:ext cx="9741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24376"/>
              </a:buClr>
            </a:pPr>
            <a:r>
              <a:rPr lang="pt-BR" sz="2400" dirty="0" smtClean="0">
                <a:latin typeface="Cambria" panose="02040503050406030204" pitchFamily="18" charset="0"/>
              </a:rPr>
              <a:t>CAPÍTULO IV –</a:t>
            </a:r>
            <a:r>
              <a:rPr lang="pt-BR" sz="2400" dirty="0">
                <a:latin typeface="Cambria" panose="02040503050406030204" pitchFamily="18" charset="0"/>
              </a:rPr>
              <a:t> </a:t>
            </a:r>
            <a:r>
              <a:rPr lang="pt-BR" sz="2400" dirty="0" smtClean="0">
                <a:latin typeface="Cambria" panose="02040503050406030204" pitchFamily="18" charset="0"/>
              </a:rPr>
              <a:t>DO DIREITO À EDUCAÇÃO</a:t>
            </a:r>
          </a:p>
          <a:p>
            <a:pPr>
              <a:buClr>
                <a:srgbClr val="E24376"/>
              </a:buClr>
            </a:pPr>
            <a:endParaRPr lang="pt-BR" sz="2400" dirty="0" smtClean="0">
              <a:latin typeface="Cambria" panose="02040503050406030204" pitchFamily="18" charset="0"/>
            </a:endParaRPr>
          </a:p>
          <a:p>
            <a:pPr>
              <a:buClr>
                <a:srgbClr val="E24376"/>
              </a:buClr>
            </a:pPr>
            <a:r>
              <a:rPr lang="pt-BR" sz="2400" dirty="0" smtClean="0">
                <a:latin typeface="Cambria" panose="02040503050406030204" pitchFamily="18" charset="0"/>
              </a:rPr>
              <a:t>Art. 27.  A educação constitui direito da pessoa com deficiência, assegurados </a:t>
            </a:r>
            <a:r>
              <a:rPr lang="pt-BR" sz="2400" b="1" dirty="0" smtClean="0">
                <a:latin typeface="Cambria" panose="02040503050406030204" pitchFamily="18" charset="0"/>
              </a:rPr>
              <a:t>sistema educacional inclusivo </a:t>
            </a:r>
            <a:r>
              <a:rPr lang="pt-BR" sz="2400" dirty="0" smtClean="0">
                <a:latin typeface="Cambria" panose="02040503050406030204" pitchFamily="18" charset="0"/>
              </a:rPr>
              <a:t>em todos os níveis e aprendizado ao longo de toda a vida, de forma a alcançar o máximo desenvolvimento possível de seus talentos e habilidades físicas, sensoriais, intelectuais e sociais, segundo suas características, interesses e necessidades de aprendizagem.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63745" y="304734"/>
            <a:ext cx="79478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z="2600" spc="100" dirty="0" smtClean="0">
                <a:solidFill>
                  <a:srgbClr val="E2191A"/>
                </a:solidFill>
                <a:latin typeface="Cambria" panose="02040503050406030204" pitchFamily="18" charset="0"/>
                <a:cs typeface="+mn-cs"/>
              </a:rPr>
              <a:t>Lei </a:t>
            </a:r>
            <a:r>
              <a:rPr lang="pt-BR" sz="2600" spc="100" dirty="0">
                <a:solidFill>
                  <a:srgbClr val="E2191A"/>
                </a:solidFill>
                <a:latin typeface="Cambria" panose="02040503050406030204" pitchFamily="18" charset="0"/>
                <a:cs typeface="+mn-cs"/>
              </a:rPr>
              <a:t>B</a:t>
            </a:r>
            <a:r>
              <a:rPr lang="pt-BR" sz="2600" spc="100" dirty="0" smtClean="0">
                <a:solidFill>
                  <a:srgbClr val="E2191A"/>
                </a:solidFill>
                <a:latin typeface="Cambria" panose="02040503050406030204" pitchFamily="18" charset="0"/>
                <a:cs typeface="+mn-cs"/>
              </a:rPr>
              <a:t>rasileira de Inclusão – Lei nº 13.146/2015</a:t>
            </a:r>
            <a:endParaRPr lang="pt-BR" sz="2600" spc="100" dirty="0">
              <a:solidFill>
                <a:srgbClr val="E2191A"/>
              </a:solidFill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28374"/>
              </p:ext>
            </p:extLst>
          </p:nvPr>
        </p:nvGraphicFramePr>
        <p:xfrm>
          <a:off x="2757590" y="5115204"/>
          <a:ext cx="7488832" cy="847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444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600" b="0" dirty="0" smtClean="0">
                          <a:effectLst/>
                          <a:latin typeface="Cambria" panose="02040503050406030204" pitchFamily="18" charset="0"/>
                        </a:rPr>
                        <a:t>Em um sistema educacional inclusivo, ninguém é bonzinho e nem café com leite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700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aixaDeTexto 5"/>
          <p:cNvSpPr txBox="1">
            <a:spLocks noChangeArrowheads="1"/>
          </p:cNvSpPr>
          <p:nvPr/>
        </p:nvSpPr>
        <p:spPr bwMode="auto">
          <a:xfrm>
            <a:off x="1595500" y="2020263"/>
            <a:ext cx="9109012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600" i="0" dirty="0">
                <a:latin typeface="Cambria" panose="02040503050406030204" pitchFamily="18" charset="0"/>
              </a:rPr>
              <a:t>Ou seja, a melhoria das condições, além de imprescindíveis investimentos na estrutura do sistema de ensino, deve ser acompanhada da </a:t>
            </a:r>
            <a:r>
              <a:rPr lang="pt-BR" sz="2600" b="1" i="0" dirty="0">
                <a:latin typeface="Cambria" panose="02040503050406030204" pitchFamily="18" charset="0"/>
              </a:rPr>
              <a:t>mudança de perspectiva na compreensão da deficiência e suas implicações na atuação dos educadores e gestores educacionais</a:t>
            </a:r>
            <a:r>
              <a:rPr lang="pt-BR" sz="2600" i="0" dirty="0">
                <a:latin typeface="Cambria" panose="02040503050406030204" pitchFamily="18" charset="0"/>
              </a:rPr>
              <a:t>, por meio da formação continuada e em serviço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43472" y="1844824"/>
            <a:ext cx="9577064" cy="3312368"/>
          </a:xfrm>
          <a:prstGeom prst="rect">
            <a:avLst/>
          </a:prstGeom>
          <a:noFill/>
          <a:ln w="28575">
            <a:solidFill>
              <a:srgbClr val="F9D6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i="0" spc="100" dirty="0">
              <a:latin typeface="Trebuchet MS" panose="020B0603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aixaDeTexto 5"/>
          <p:cNvSpPr txBox="1">
            <a:spLocks noChangeArrowheads="1"/>
          </p:cNvSpPr>
          <p:nvPr/>
        </p:nvSpPr>
        <p:spPr bwMode="auto">
          <a:xfrm>
            <a:off x="1360680" y="2409463"/>
            <a:ext cx="9505056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600" i="0" dirty="0">
                <a:latin typeface="Cambria" panose="02040503050406030204" pitchFamily="18" charset="0"/>
              </a:rPr>
              <a:t>A eficácia da educação na quebra do ciclo de discriminação e </a:t>
            </a:r>
            <a:r>
              <a:rPr lang="pt-BR" sz="2600" i="0" dirty="0" smtClean="0">
                <a:latin typeface="Cambria" panose="02040503050406030204" pitchFamily="18" charset="0"/>
              </a:rPr>
              <a:t>invisibilidade que </a:t>
            </a:r>
            <a:r>
              <a:rPr lang="pt-BR" sz="2600" i="0" dirty="0">
                <a:latin typeface="Cambria" panose="02040503050406030204" pitchFamily="18" charset="0"/>
              </a:rPr>
              <a:t>as crianças com deficiência e suas famílias </a:t>
            </a:r>
            <a:r>
              <a:rPr lang="pt-BR" sz="2600" i="0" dirty="0" smtClean="0">
                <a:latin typeface="Cambria" panose="02040503050406030204" pitchFamily="18" charset="0"/>
              </a:rPr>
              <a:t>ainda enfrentam </a:t>
            </a:r>
            <a:r>
              <a:rPr lang="pt-BR" sz="2600" i="0" dirty="0">
                <a:latin typeface="Cambria" panose="02040503050406030204" pitchFamily="18" charset="0"/>
              </a:rPr>
              <a:t>está nas mãos de quem a faz cotidianamente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99455" y="2012653"/>
            <a:ext cx="9793089" cy="2282874"/>
          </a:xfrm>
          <a:prstGeom prst="rect">
            <a:avLst/>
          </a:prstGeom>
          <a:noFill/>
          <a:ln w="28575">
            <a:solidFill>
              <a:srgbClr val="F9D6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i="0" spc="100" dirty="0">
              <a:latin typeface="Trebuchet MS" panose="020B0603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28510170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279650" y="3717033"/>
            <a:ext cx="7848600" cy="1368425"/>
          </a:xfrm>
          <a:prstGeom prst="rect">
            <a:avLst/>
          </a:prstGeom>
          <a:solidFill>
            <a:srgbClr val="C00000">
              <a:alpha val="30980"/>
            </a:srgbClr>
          </a:solidFill>
          <a:ln w="25560">
            <a:solidFill>
              <a:srgbClr val="FF0000"/>
            </a:solidFill>
            <a:round/>
            <a:headEnd/>
            <a:tailEnd/>
          </a:ln>
        </p:spPr>
        <p:txBody>
          <a:bodyPr tIns="9144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pt-BR" altLang="pt-BR" sz="2400" b="1" dirty="0">
                <a:solidFill>
                  <a:srgbClr val="000000"/>
                </a:solidFill>
                <a:latin typeface="Cambria" pitchFamily="18" charset="0"/>
              </a:rPr>
              <a:t>Afirmação dos direitos individuais e sociais para grupos vulneráveis </a:t>
            </a:r>
          </a:p>
          <a:p>
            <a:pPr algn="ctr" eaLnBrk="1" hangingPunct="1">
              <a:lnSpc>
                <a:spcPct val="100000"/>
              </a:lnSpc>
            </a:pPr>
            <a:r>
              <a:rPr lang="pt-BR" altLang="pt-BR" sz="2400" b="1" dirty="0">
                <a:solidFill>
                  <a:srgbClr val="000000"/>
                </a:solidFill>
                <a:latin typeface="Cambria" pitchFamily="18" charset="0"/>
              </a:rPr>
              <a:t>(equidade e igualdade)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603501" y="1700213"/>
            <a:ext cx="7127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spcBef>
                <a:spcPts val="638"/>
              </a:spcBef>
            </a:pPr>
            <a:r>
              <a:rPr lang="pt-BR" altLang="pt-BR" sz="2800" dirty="0">
                <a:solidFill>
                  <a:srgbClr val="000000"/>
                </a:solidFill>
                <a:latin typeface="Cambria" pitchFamily="18" charset="0"/>
              </a:rPr>
              <a:t>Declaração Universal dos Direitos Humanos</a:t>
            </a:r>
          </a:p>
          <a:p>
            <a:pPr algn="ctr" eaLnBrk="1">
              <a:spcBef>
                <a:spcPts val="638"/>
              </a:spcBef>
            </a:pPr>
            <a:r>
              <a:rPr lang="pt-BR" altLang="pt-BR" sz="2800" dirty="0">
                <a:solidFill>
                  <a:srgbClr val="000000"/>
                </a:solidFill>
                <a:latin typeface="Cambria" pitchFamily="18" charset="0"/>
              </a:rPr>
              <a:t>(1948)</a:t>
            </a:r>
          </a:p>
          <a:p>
            <a:pPr algn="ctr" eaLnBrk="1">
              <a:spcBef>
                <a:spcPts val="638"/>
              </a:spcBef>
            </a:pPr>
            <a:endParaRPr lang="pt-BR" altLang="pt-BR" sz="2800" dirty="0">
              <a:solidFill>
                <a:srgbClr val="000000"/>
              </a:solidFill>
            </a:endParaRPr>
          </a:p>
          <a:p>
            <a:pPr algn="ctr" eaLnBrk="1">
              <a:spcBef>
                <a:spcPts val="638"/>
              </a:spcBef>
            </a:pPr>
            <a:endParaRPr lang="pt-BR" altLang="pt-BR" sz="2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167438" y="2708275"/>
            <a:ext cx="1587" cy="647700"/>
          </a:xfrm>
          <a:prstGeom prst="line">
            <a:avLst/>
          </a:prstGeom>
          <a:noFill/>
          <a:ln w="2232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3349537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94354" y="1594354"/>
            <a:ext cx="9754964" cy="4235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pt-BR" sz="2400" dirty="0" smtClean="0">
                <a:latin typeface="Cambria" panose="02040503050406030204" pitchFamily="18" charset="0"/>
              </a:rPr>
              <a:t>A incorporação da </a:t>
            </a:r>
            <a:r>
              <a:rPr lang="pt-BR" sz="2400" b="1" dirty="0" smtClean="0">
                <a:latin typeface="Cambria" panose="02040503050406030204" pitchFamily="18" charset="0"/>
              </a:rPr>
              <a:t>perspectiva relacional </a:t>
            </a:r>
            <a:r>
              <a:rPr lang="pt-BR" sz="2400" dirty="0" smtClean="0">
                <a:latin typeface="Cambria" panose="02040503050406030204" pitchFamily="18" charset="0"/>
              </a:rPr>
              <a:t>redefine acessibilidade como intervenções nos atributos do ambiente que, na sua relação com a pessoa com deficiência e mobilidade reduzida, promovem a equiparação de oportunidades com autonomia no acesso à informação, à mobilidade, à realização de procedimentos e participação de atividades desenvolvidas por diversas áreas e nos diferentes espaços.</a:t>
            </a:r>
          </a:p>
          <a:p>
            <a:pPr marL="109728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pt-BR" sz="2400" b="1" dirty="0" smtClean="0">
                <a:latin typeface="Cambria" panose="02040503050406030204" pitchFamily="18" charset="0"/>
              </a:rPr>
              <a:t>A acessibilidade pressupõe a eliminação de barreiras arquitetônicas, comunicacionais, informacionais, metodológicas, pedagógicas e instrumentais. </a:t>
            </a:r>
            <a:endParaRPr lang="pt-BR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89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07004"/>
            <a:ext cx="8229600" cy="600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94354"/>
            <a:ext cx="9144000" cy="46804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24259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47529" y="1594354"/>
            <a:ext cx="9101715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9728" algn="just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pt-BR" dirty="0" smtClean="0">
                <a:latin typeface="Cambria" panose="02040503050406030204" pitchFamily="18" charset="0"/>
              </a:rPr>
              <a:t>Educação </a:t>
            </a:r>
            <a:r>
              <a:rPr lang="pt-BR" dirty="0">
                <a:latin typeface="Cambria" panose="02040503050406030204" pitchFamily="18" charset="0"/>
              </a:rPr>
              <a:t>Especial é um campo </a:t>
            </a:r>
            <a:r>
              <a:rPr lang="pt-BR" dirty="0" smtClean="0">
                <a:latin typeface="Cambria" panose="02040503050406030204" pitchFamily="18" charset="0"/>
              </a:rPr>
              <a:t>de conhecimento </a:t>
            </a:r>
            <a:r>
              <a:rPr lang="pt-BR" dirty="0">
                <a:latin typeface="Cambria" panose="02040503050406030204" pitchFamily="18" charset="0"/>
              </a:rPr>
              <a:t>e </a:t>
            </a:r>
            <a:r>
              <a:rPr lang="pt-BR" dirty="0" smtClean="0">
                <a:latin typeface="Cambria" panose="02040503050406030204" pitchFamily="18" charset="0"/>
              </a:rPr>
              <a:t>uma modalidade </a:t>
            </a:r>
            <a:r>
              <a:rPr lang="pt-BR" dirty="0">
                <a:latin typeface="Cambria" panose="02040503050406030204" pitchFamily="18" charset="0"/>
              </a:rPr>
              <a:t>transversal de ensino </a:t>
            </a:r>
            <a:r>
              <a:rPr lang="pt-BR" dirty="0" smtClean="0">
                <a:latin typeface="Cambria" panose="02040503050406030204" pitchFamily="18" charset="0"/>
              </a:rPr>
              <a:t>que </a:t>
            </a:r>
            <a:r>
              <a:rPr lang="pt-BR" dirty="0">
                <a:latin typeface="Cambria" panose="02040503050406030204" pitchFamily="18" charset="0"/>
              </a:rPr>
              <a:t>perpassa todos os demais </a:t>
            </a:r>
            <a:r>
              <a:rPr lang="pt-BR" dirty="0" smtClean="0">
                <a:latin typeface="Cambria" panose="02040503050406030204" pitchFamily="18" charset="0"/>
              </a:rPr>
              <a:t>níveis, etapas  e modalidades</a:t>
            </a:r>
            <a:r>
              <a:rPr lang="pt-BR" dirty="0">
                <a:latin typeface="Cambria" panose="02040503050406030204" pitchFamily="18" charset="0"/>
              </a:rPr>
              <a:t>, realizando </a:t>
            </a:r>
            <a:r>
              <a:rPr lang="pt-BR" dirty="0" smtClean="0">
                <a:latin typeface="Cambria" panose="02040503050406030204" pitchFamily="18" charset="0"/>
              </a:rPr>
              <a:t>o atendimento educacional especializado </a:t>
            </a:r>
            <a:r>
              <a:rPr lang="pt-BR" dirty="0">
                <a:latin typeface="Cambria" panose="02040503050406030204" pitchFamily="18" charset="0"/>
              </a:rPr>
              <a:t>e disponibilizando o </a:t>
            </a:r>
            <a:r>
              <a:rPr lang="pt-BR" dirty="0" smtClean="0">
                <a:latin typeface="Cambria" panose="02040503050406030204" pitchFamily="18" charset="0"/>
              </a:rPr>
              <a:t>conjunto </a:t>
            </a:r>
            <a:r>
              <a:rPr lang="pt-BR" dirty="0">
                <a:latin typeface="Cambria" panose="02040503050406030204" pitchFamily="18" charset="0"/>
              </a:rPr>
              <a:t>de serviços, recursos e estratégias específicas que favoreçam o processo de escolarização dos estudantes com deficiência, transtornos globais do desenvolvimento e altas habilidades/ superdotação nas salas comuns do ensino regular e a sua interação no contexto educacional, familiar, social e cultural.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951222" y="1196752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endParaRPr lang="pt-BR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847529" y="317568"/>
            <a:ext cx="10117163" cy="879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pt-BR" sz="2600" b="1" spc="100" dirty="0">
                <a:solidFill>
                  <a:srgbClr val="E2191A"/>
                </a:solidFill>
                <a:latin typeface="Cambria" panose="02040503050406030204" pitchFamily="18" charset="0"/>
              </a:rPr>
              <a:t>Politica Nacional de Educação Especial na perspectiva da Educação Inclusiva (2008)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1387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30153" y="1594354"/>
            <a:ext cx="8334082" cy="3665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just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pt-BR" sz="2600" dirty="0">
                <a:latin typeface="Cambria" panose="02040503050406030204" pitchFamily="18" charset="0"/>
              </a:rPr>
              <a:t>O termo “modalidade” é diminutivo latino de modus (modo, maneira) e expressa um modo de existir com característica própria. </a:t>
            </a:r>
            <a:endParaRPr lang="pt-BR" sz="2600" dirty="0" smtClean="0">
              <a:latin typeface="Cambria" panose="02040503050406030204" pitchFamily="18" charset="0"/>
            </a:endParaRPr>
          </a:p>
          <a:p>
            <a:pPr marL="109728" algn="just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pt-BR" sz="2600" dirty="0" smtClean="0">
                <a:latin typeface="Cambria" panose="02040503050406030204" pitchFamily="18" charset="0"/>
              </a:rPr>
              <a:t>Esta </a:t>
            </a:r>
            <a:r>
              <a:rPr lang="pt-BR" sz="2600" dirty="0">
                <a:latin typeface="Cambria" panose="02040503050406030204" pitchFamily="18" charset="0"/>
              </a:rPr>
              <a:t>feição específica se relaciona com uma dimensão da </a:t>
            </a:r>
            <a:r>
              <a:rPr lang="pt-BR" sz="2600" b="1" dirty="0">
                <a:latin typeface="Cambria" panose="02040503050406030204" pitchFamily="18" charset="0"/>
              </a:rPr>
              <a:t>equidade</a:t>
            </a:r>
            <a:r>
              <a:rPr lang="pt-BR" sz="2600" dirty="0">
                <a:latin typeface="Cambria" panose="02040503050406030204" pitchFamily="18" charset="0"/>
              </a:rPr>
              <a:t> que tem a ver com a aplicação circunstanciada da justiça, que </a:t>
            </a:r>
            <a:r>
              <a:rPr lang="pt-BR" sz="2600" b="1" dirty="0">
                <a:latin typeface="Cambria" panose="02040503050406030204" pitchFamily="18" charset="0"/>
              </a:rPr>
              <a:t>impede o aprofundamento das diferenças quando estas inferiorizam as pessoas</a:t>
            </a:r>
            <a:r>
              <a:rPr lang="pt-BR" sz="2600" dirty="0"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3256095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82169" y="1594354"/>
            <a:ext cx="833408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just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pt-BR" sz="2600" dirty="0" smtClean="0">
                <a:latin typeface="Cambria" panose="02040503050406030204" pitchFamily="18" charset="0"/>
              </a:rPr>
              <a:t>A </a:t>
            </a:r>
            <a:r>
              <a:rPr lang="pt-BR" sz="2600" dirty="0">
                <a:latin typeface="Cambria" panose="02040503050406030204" pitchFamily="18" charset="0"/>
              </a:rPr>
              <a:t>modalidade impede o crescimento das desigualdades por meio do tratamento </a:t>
            </a:r>
            <a:r>
              <a:rPr lang="pt-BR" sz="2600" dirty="0" smtClean="0">
                <a:latin typeface="Cambria" panose="02040503050406030204" pitchFamily="18" charset="0"/>
              </a:rPr>
              <a:t>diferenciado, </a:t>
            </a:r>
            <a:r>
              <a:rPr lang="pt-BR" sz="2600" dirty="0">
                <a:latin typeface="Cambria" panose="02040503050406030204" pitchFamily="18" charset="0"/>
              </a:rPr>
              <a:t>consideradas as condições concretas, a fim de que estes eliminem </a:t>
            </a:r>
            <a:r>
              <a:rPr lang="pt-BR" sz="2600" dirty="0" smtClean="0">
                <a:latin typeface="Cambria" panose="02040503050406030204" pitchFamily="18" charset="0"/>
              </a:rPr>
              <a:t>barreiras discriminatórias </a:t>
            </a:r>
            <a:r>
              <a:rPr lang="pt-BR" sz="2600" dirty="0">
                <a:latin typeface="Cambria" panose="02040503050406030204" pitchFamily="18" charset="0"/>
              </a:rPr>
              <a:t>e </a:t>
            </a:r>
            <a:r>
              <a:rPr lang="pt-BR" sz="2600" dirty="0" smtClean="0">
                <a:latin typeface="Cambria" panose="02040503050406030204" pitchFamily="18" charset="0"/>
              </a:rPr>
              <a:t>tenham oportunidades </a:t>
            </a:r>
            <a:r>
              <a:rPr lang="pt-BR" sz="2600" dirty="0">
                <a:latin typeface="Cambria" panose="02040503050406030204" pitchFamily="18" charset="0"/>
              </a:rPr>
              <a:t>em face de um bem indispensável como o é o acesso à educação escolar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3186511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22602" y="1879966"/>
            <a:ext cx="9355515" cy="2269339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pt-BR"/>
            </a:defPPr>
            <a:lvl1pPr marL="109728" algn="just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defRPr sz="2600">
                <a:latin typeface="Cambria" panose="02040503050406030204" pitchFamily="18" charset="0"/>
              </a:defRPr>
            </a:lvl1pPr>
          </a:lstStyle>
          <a:p>
            <a:r>
              <a:rPr lang="en-GB" altLang="pt-BR" dirty="0"/>
              <a:t>Visa a </a:t>
            </a:r>
            <a:r>
              <a:rPr lang="en-GB" altLang="pt-BR" dirty="0" err="1"/>
              <a:t>cumprir</a:t>
            </a:r>
            <a:r>
              <a:rPr lang="en-GB" altLang="pt-BR" dirty="0"/>
              <a:t> </a:t>
            </a:r>
            <a:r>
              <a:rPr lang="en-GB" altLang="pt-BR" dirty="0" err="1"/>
              <a:t>os</a:t>
            </a:r>
            <a:r>
              <a:rPr lang="en-GB" altLang="pt-BR" dirty="0"/>
              <a:t> </a:t>
            </a:r>
            <a:r>
              <a:rPr lang="en-GB" altLang="pt-BR" dirty="0" err="1"/>
              <a:t>seguintes</a:t>
            </a:r>
            <a:r>
              <a:rPr lang="en-GB" altLang="pt-BR" dirty="0"/>
              <a:t> </a:t>
            </a:r>
            <a:r>
              <a:rPr lang="en-GB" altLang="pt-BR" dirty="0" err="1"/>
              <a:t>compromissos</a:t>
            </a:r>
            <a:r>
              <a:rPr lang="en-GB" altLang="pt-BR" dirty="0" smtClean="0"/>
              <a:t>:</a:t>
            </a:r>
            <a:endParaRPr lang="en-GB" altLang="pt-BR" dirty="0"/>
          </a:p>
          <a:p>
            <a:r>
              <a:rPr lang="en-GB" altLang="pt-BR" dirty="0"/>
              <a:t>(…) Que as </a:t>
            </a:r>
            <a:r>
              <a:rPr lang="en-GB" altLang="pt-BR" dirty="0" err="1"/>
              <a:t>pessoas</a:t>
            </a:r>
            <a:r>
              <a:rPr lang="en-GB" altLang="pt-BR" dirty="0"/>
              <a:t> com </a:t>
            </a:r>
            <a:r>
              <a:rPr lang="en-GB" altLang="pt-BR" dirty="0" err="1"/>
              <a:t>deficiência</a:t>
            </a:r>
            <a:r>
              <a:rPr lang="en-GB" altLang="pt-BR" dirty="0"/>
              <a:t> </a:t>
            </a:r>
            <a:r>
              <a:rPr lang="en-GB" altLang="pt-BR" dirty="0" err="1"/>
              <a:t>possam</a:t>
            </a:r>
            <a:r>
              <a:rPr lang="en-GB" altLang="pt-BR" dirty="0"/>
              <a:t> </a:t>
            </a:r>
            <a:r>
              <a:rPr lang="en-GB" altLang="pt-BR" dirty="0" err="1"/>
              <a:t>ter</a:t>
            </a:r>
            <a:r>
              <a:rPr lang="en-GB" altLang="pt-BR" dirty="0"/>
              <a:t> </a:t>
            </a:r>
            <a:r>
              <a:rPr lang="en-GB" altLang="pt-BR" dirty="0" err="1"/>
              <a:t>acesso</a:t>
            </a:r>
            <a:r>
              <a:rPr lang="en-GB" altLang="pt-BR" dirty="0"/>
              <a:t> </a:t>
            </a:r>
            <a:r>
              <a:rPr lang="en-GB" altLang="pt-BR" dirty="0" err="1"/>
              <a:t>ao</a:t>
            </a:r>
            <a:r>
              <a:rPr lang="en-GB" altLang="pt-BR" dirty="0"/>
              <a:t> </a:t>
            </a:r>
            <a:r>
              <a:rPr lang="en-GB" altLang="pt-BR" dirty="0" err="1"/>
              <a:t>ensino</a:t>
            </a:r>
            <a:r>
              <a:rPr lang="en-GB" altLang="pt-BR" dirty="0"/>
              <a:t> fundamental </a:t>
            </a:r>
            <a:r>
              <a:rPr lang="en-GB" altLang="pt-BR" dirty="0" err="1"/>
              <a:t>inclusivo</a:t>
            </a:r>
            <a:r>
              <a:rPr lang="en-GB" altLang="pt-BR" dirty="0"/>
              <a:t>, de </a:t>
            </a:r>
            <a:r>
              <a:rPr lang="en-GB" altLang="pt-BR" dirty="0" err="1"/>
              <a:t>qualidade</a:t>
            </a:r>
            <a:r>
              <a:rPr lang="en-GB" altLang="pt-BR" dirty="0"/>
              <a:t> e </a:t>
            </a:r>
            <a:r>
              <a:rPr lang="en-GB" altLang="pt-BR" dirty="0" err="1"/>
              <a:t>gratuito</a:t>
            </a:r>
            <a:r>
              <a:rPr lang="en-GB" altLang="pt-BR" dirty="0"/>
              <a:t>, </a:t>
            </a:r>
            <a:r>
              <a:rPr lang="en-GB" altLang="pt-BR" dirty="0" err="1"/>
              <a:t>em</a:t>
            </a:r>
            <a:r>
              <a:rPr lang="en-GB" altLang="pt-BR" dirty="0"/>
              <a:t> </a:t>
            </a:r>
            <a:r>
              <a:rPr lang="en-GB" altLang="pt-BR" dirty="0" err="1"/>
              <a:t>igualdade</a:t>
            </a:r>
            <a:r>
              <a:rPr lang="en-GB" altLang="pt-BR" dirty="0"/>
              <a:t> de </a:t>
            </a:r>
            <a:r>
              <a:rPr lang="en-GB" altLang="pt-BR" dirty="0" err="1"/>
              <a:t>condições</a:t>
            </a:r>
            <a:r>
              <a:rPr lang="en-GB" altLang="pt-BR" dirty="0"/>
              <a:t> com as </a:t>
            </a:r>
            <a:r>
              <a:rPr lang="en-GB" altLang="pt-BR" dirty="0" err="1"/>
              <a:t>demais</a:t>
            </a:r>
            <a:r>
              <a:rPr lang="en-GB" altLang="pt-BR" dirty="0"/>
              <a:t> </a:t>
            </a:r>
            <a:r>
              <a:rPr lang="en-GB" altLang="pt-BR" dirty="0" err="1"/>
              <a:t>pessoas</a:t>
            </a:r>
            <a:r>
              <a:rPr lang="en-GB" altLang="pt-BR" dirty="0"/>
              <a:t> </a:t>
            </a:r>
            <a:r>
              <a:rPr lang="en-GB" altLang="pt-BR" dirty="0" err="1"/>
              <a:t>na</a:t>
            </a:r>
            <a:r>
              <a:rPr lang="en-GB" altLang="pt-BR" dirty="0"/>
              <a:t> </a:t>
            </a:r>
            <a:r>
              <a:rPr lang="en-GB" altLang="pt-BR" dirty="0" err="1"/>
              <a:t>comunidade</a:t>
            </a:r>
            <a:r>
              <a:rPr lang="en-GB" altLang="pt-BR" dirty="0"/>
              <a:t> </a:t>
            </a:r>
            <a:r>
              <a:rPr lang="en-GB" altLang="pt-BR" dirty="0" err="1"/>
              <a:t>em</a:t>
            </a:r>
            <a:r>
              <a:rPr lang="en-GB" altLang="pt-BR" dirty="0"/>
              <a:t> que </a:t>
            </a:r>
            <a:r>
              <a:rPr lang="en-GB" altLang="pt-BR" dirty="0" err="1" smtClean="0"/>
              <a:t>vivem</a:t>
            </a:r>
            <a:r>
              <a:rPr lang="en-GB" altLang="pt-BR" dirty="0" smtClean="0"/>
              <a:t> </a:t>
            </a:r>
            <a:endParaRPr lang="en-GB" alt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847529" y="317568"/>
            <a:ext cx="10117163" cy="879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pt-BR" sz="2600" b="1" spc="100" dirty="0">
                <a:solidFill>
                  <a:srgbClr val="E2191A"/>
                </a:solidFill>
                <a:latin typeface="Cambria" panose="02040503050406030204" pitchFamily="18" charset="0"/>
              </a:rPr>
              <a:t>Politica Nacional de Educação Especial na perspectiva da Educação Inclusiva (2008)</a:t>
            </a: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37419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4595" y="2003952"/>
            <a:ext cx="9293522" cy="3229602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pt-BR"/>
            </a:defPPr>
            <a:lvl1pPr marL="109728" algn="just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defRPr sz="2600">
                <a:latin typeface="Cambria" panose="02040503050406030204" pitchFamily="18" charset="0"/>
              </a:defRPr>
            </a:lvl1pPr>
          </a:lstStyle>
          <a:p>
            <a:r>
              <a:rPr lang="en-GB" altLang="pt-BR" dirty="0" smtClean="0"/>
              <a:t>(…) </a:t>
            </a:r>
            <a:r>
              <a:rPr lang="en-GB" altLang="pt-BR" dirty="0"/>
              <a:t>Que as </a:t>
            </a:r>
            <a:r>
              <a:rPr lang="en-GB" altLang="pt-BR" dirty="0" err="1"/>
              <a:t>pessoas</a:t>
            </a:r>
            <a:r>
              <a:rPr lang="en-GB" altLang="pt-BR" dirty="0"/>
              <a:t> com </a:t>
            </a:r>
            <a:r>
              <a:rPr lang="en-GB" altLang="pt-BR" dirty="0" err="1"/>
              <a:t>deficiência</a:t>
            </a:r>
            <a:r>
              <a:rPr lang="en-GB" altLang="pt-BR" dirty="0"/>
              <a:t> </a:t>
            </a:r>
            <a:r>
              <a:rPr lang="en-GB" altLang="pt-BR" dirty="0" err="1"/>
              <a:t>não</a:t>
            </a:r>
            <a:r>
              <a:rPr lang="en-GB" altLang="pt-BR" dirty="0"/>
              <a:t> </a:t>
            </a:r>
            <a:r>
              <a:rPr lang="en-GB" altLang="pt-BR" dirty="0" err="1"/>
              <a:t>sejam</a:t>
            </a:r>
            <a:r>
              <a:rPr lang="en-GB" altLang="pt-BR" dirty="0"/>
              <a:t> </a:t>
            </a:r>
            <a:r>
              <a:rPr lang="en-GB" altLang="pt-BR" dirty="0" err="1"/>
              <a:t>excluídas</a:t>
            </a:r>
            <a:r>
              <a:rPr lang="en-GB" altLang="pt-BR" dirty="0"/>
              <a:t> do </a:t>
            </a:r>
            <a:r>
              <a:rPr lang="en-GB" altLang="pt-BR" dirty="0" err="1"/>
              <a:t>sistema</a:t>
            </a:r>
            <a:r>
              <a:rPr lang="en-GB" altLang="pt-BR" dirty="0"/>
              <a:t> </a:t>
            </a:r>
            <a:r>
              <a:rPr lang="en-GB" altLang="pt-BR" dirty="0" err="1"/>
              <a:t>educacional</a:t>
            </a:r>
            <a:r>
              <a:rPr lang="en-GB" altLang="pt-BR" dirty="0"/>
              <a:t> </a:t>
            </a:r>
            <a:r>
              <a:rPr lang="en-GB" altLang="pt-BR" dirty="0" err="1"/>
              <a:t>geral</a:t>
            </a:r>
            <a:r>
              <a:rPr lang="en-GB" altLang="pt-BR" dirty="0"/>
              <a:t> sob </a:t>
            </a:r>
            <a:r>
              <a:rPr lang="en-GB" altLang="pt-BR" dirty="0" err="1"/>
              <a:t>alegação</a:t>
            </a:r>
            <a:r>
              <a:rPr lang="en-GB" altLang="pt-BR" dirty="0"/>
              <a:t> de </a:t>
            </a:r>
            <a:r>
              <a:rPr lang="en-GB" altLang="pt-BR" dirty="0" err="1"/>
              <a:t>deficiência</a:t>
            </a:r>
            <a:r>
              <a:rPr lang="en-GB" altLang="pt-BR" dirty="0"/>
              <a:t> e que as </a:t>
            </a:r>
            <a:r>
              <a:rPr lang="en-GB" altLang="pt-BR" dirty="0" err="1"/>
              <a:t>crianças</a:t>
            </a:r>
            <a:r>
              <a:rPr lang="en-GB" altLang="pt-BR" dirty="0"/>
              <a:t> com </a:t>
            </a:r>
            <a:r>
              <a:rPr lang="en-GB" altLang="pt-BR" dirty="0" err="1"/>
              <a:t>deficiência</a:t>
            </a:r>
            <a:r>
              <a:rPr lang="en-GB" altLang="pt-BR" dirty="0"/>
              <a:t> </a:t>
            </a:r>
            <a:r>
              <a:rPr lang="en-GB" altLang="pt-BR" dirty="0" err="1"/>
              <a:t>não</a:t>
            </a:r>
            <a:r>
              <a:rPr lang="en-GB" altLang="pt-BR" dirty="0"/>
              <a:t> </a:t>
            </a:r>
            <a:r>
              <a:rPr lang="en-GB" altLang="pt-BR" dirty="0" err="1"/>
              <a:t>sejam</a:t>
            </a:r>
            <a:r>
              <a:rPr lang="en-GB" altLang="pt-BR" dirty="0"/>
              <a:t> </a:t>
            </a:r>
            <a:r>
              <a:rPr lang="en-GB" altLang="pt-BR" dirty="0" err="1"/>
              <a:t>excluídas</a:t>
            </a:r>
            <a:r>
              <a:rPr lang="en-GB" altLang="pt-BR" dirty="0"/>
              <a:t> do </a:t>
            </a:r>
            <a:r>
              <a:rPr lang="en-GB" altLang="pt-BR" dirty="0" err="1"/>
              <a:t>ensino</a:t>
            </a:r>
            <a:r>
              <a:rPr lang="en-GB" altLang="pt-BR" dirty="0"/>
              <a:t> fundamental </a:t>
            </a:r>
            <a:r>
              <a:rPr lang="en-GB" altLang="pt-BR" dirty="0" err="1"/>
              <a:t>gratuito</a:t>
            </a:r>
            <a:r>
              <a:rPr lang="en-GB" altLang="pt-BR" dirty="0"/>
              <a:t> e </a:t>
            </a:r>
            <a:r>
              <a:rPr lang="en-GB" altLang="pt-BR" dirty="0" err="1"/>
              <a:t>compulsório</a:t>
            </a:r>
            <a:r>
              <a:rPr lang="en-GB" altLang="pt-BR" dirty="0"/>
              <a:t>, sob </a:t>
            </a:r>
            <a:r>
              <a:rPr lang="en-GB" altLang="pt-BR" dirty="0" err="1"/>
              <a:t>alegação</a:t>
            </a:r>
            <a:r>
              <a:rPr lang="en-GB" altLang="pt-BR" dirty="0"/>
              <a:t> de </a:t>
            </a:r>
            <a:r>
              <a:rPr lang="en-GB" altLang="pt-BR" dirty="0" err="1" smtClean="0"/>
              <a:t>deficiência</a:t>
            </a:r>
            <a:endParaRPr lang="en-GB" altLang="pt-BR" dirty="0"/>
          </a:p>
          <a:p>
            <a:endParaRPr lang="en-GB" alt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847529" y="317568"/>
            <a:ext cx="10117163" cy="879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pt-BR" sz="2600" b="1" spc="100" dirty="0">
                <a:solidFill>
                  <a:srgbClr val="E2191A"/>
                </a:solidFill>
                <a:latin typeface="Cambria" panose="02040503050406030204" pitchFamily="18" charset="0"/>
              </a:rPr>
              <a:t>Politica Nacional de Educação Especial na perspectiva da Educação Inclusiva (2008)</a:t>
            </a: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30686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23" y="1346381"/>
            <a:ext cx="5113338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75895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53489" y="2187318"/>
            <a:ext cx="8351391" cy="292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600" dirty="0">
                <a:latin typeface="Cambria" panose="02040503050406030204" pitchFamily="18" charset="0"/>
                <a:cs typeface="Arial" panose="020B0604020202020204" pitchFamily="34" charset="0"/>
              </a:rPr>
              <a:t>O acesso do estudante ao </a:t>
            </a:r>
            <a:r>
              <a:rPr lang="pt-BR" altLang="pt-BR" sz="2600" b="1" dirty="0">
                <a:latin typeface="Cambria" panose="02040503050406030204" pitchFamily="18" charset="0"/>
                <a:cs typeface="Arial" panose="020B0604020202020204" pitchFamily="34" charset="0"/>
              </a:rPr>
              <a:t>atendimento educacional especializado</a:t>
            </a:r>
            <a:r>
              <a:rPr lang="pt-BR" altLang="pt-BR" sz="2600" dirty="0">
                <a:latin typeface="Cambria" panose="02040503050406030204" pitchFamily="18" charset="0"/>
                <a:cs typeface="Arial" panose="020B0604020202020204" pitchFamily="34" charset="0"/>
              </a:rPr>
              <a:t> acontece a partir de um </a:t>
            </a:r>
            <a:r>
              <a:rPr lang="pt-BR" altLang="pt-BR" sz="2600" b="1" dirty="0">
                <a:latin typeface="Cambria" panose="02040503050406030204" pitchFamily="18" charset="0"/>
                <a:cs typeface="Arial" panose="020B0604020202020204" pitchFamily="34" charset="0"/>
              </a:rPr>
              <a:t>estudo </a:t>
            </a:r>
            <a:r>
              <a:rPr lang="pt-BR" altLang="pt-BR" sz="2600" dirty="0">
                <a:latin typeface="Cambria" panose="02040503050406030204" pitchFamily="18" charset="0"/>
                <a:cs typeface="Arial" panose="020B0604020202020204" pitchFamily="34" charset="0"/>
              </a:rPr>
              <a:t>que possibilita reconhecer suas características pessoais e de desenvolvimento e </a:t>
            </a:r>
            <a:r>
              <a:rPr lang="pt-BR" altLang="pt-BR" sz="2600" b="1" dirty="0">
                <a:latin typeface="Cambria" panose="02040503050406030204" pitchFamily="18" charset="0"/>
                <a:cs typeface="Arial" panose="020B0604020202020204" pitchFamily="34" charset="0"/>
              </a:rPr>
              <a:t>construir diferentes estratégias pedagógicas</a:t>
            </a:r>
            <a:r>
              <a:rPr lang="pt-BR" altLang="pt-BR" sz="2600" dirty="0">
                <a:latin typeface="Cambria" panose="02040503050406030204" pitchFamily="18" charset="0"/>
                <a:cs typeface="Arial" panose="020B0604020202020204" pitchFamily="34" charset="0"/>
              </a:rPr>
              <a:t> de acordo com cada contexto, dando </a:t>
            </a:r>
            <a:r>
              <a:rPr lang="pt-BR" altLang="pt-BR" sz="2600" b="1" dirty="0">
                <a:latin typeface="Cambria" panose="02040503050406030204" pitchFamily="18" charset="0"/>
                <a:cs typeface="Arial" panose="020B0604020202020204" pitchFamily="34" charset="0"/>
              </a:rPr>
              <a:t>sustentação à inclusão </a:t>
            </a:r>
            <a:r>
              <a:rPr lang="pt-BR" altLang="pt-BR" sz="2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escolar</a:t>
            </a:r>
            <a:endParaRPr lang="pt-BR" altLang="pt-BR" sz="2600" dirty="0">
              <a:latin typeface="Cambria" panose="020405030504060302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847529" y="317568"/>
            <a:ext cx="10117163" cy="879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pt-BR" sz="2600" b="1" spc="100" dirty="0">
                <a:solidFill>
                  <a:srgbClr val="E2191A"/>
                </a:solidFill>
                <a:latin typeface="Cambria" panose="02040503050406030204" pitchFamily="18" charset="0"/>
              </a:rPr>
              <a:t>Politica Nacional de Educação Especial na perspectiva da Educação Inclusiva (2008)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4246942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94354" y="1500066"/>
            <a:ext cx="9719409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600" dirty="0">
                <a:latin typeface="Cambria" panose="02040503050406030204" pitchFamily="18" charset="0"/>
              </a:rPr>
              <a:t>Posto que a </a:t>
            </a:r>
            <a:r>
              <a:rPr lang="pt-BR" altLang="pt-BR" sz="2600" b="1" dirty="0">
                <a:latin typeface="Cambria" panose="02040503050406030204" pitchFamily="18" charset="0"/>
              </a:rPr>
              <a:t>deficiência é um conceito relacional, </a:t>
            </a:r>
            <a:r>
              <a:rPr lang="pt-BR" altLang="pt-BR" sz="2600" dirty="0">
                <a:latin typeface="Cambria" panose="02040503050406030204" pitchFamily="18" charset="0"/>
              </a:rPr>
              <a:t>o </a:t>
            </a:r>
            <a:r>
              <a:rPr lang="pt-BR" altLang="pt-BR" sz="2600" b="1" dirty="0">
                <a:latin typeface="Cambria" panose="02040503050406030204" pitchFamily="18" charset="0"/>
              </a:rPr>
              <a:t>atendimento educacional especializado</a:t>
            </a:r>
            <a:r>
              <a:rPr lang="pt-BR" altLang="pt-BR" sz="2600" dirty="0">
                <a:latin typeface="Cambria" panose="02040503050406030204" pitchFamily="18" charset="0"/>
              </a:rPr>
              <a:t> apoia e é apoiado pelas</a:t>
            </a:r>
            <a:r>
              <a:rPr lang="pt-BR" altLang="pt-BR" sz="2600" b="1" dirty="0">
                <a:latin typeface="Cambria" panose="02040503050406030204" pitchFamily="18" charset="0"/>
              </a:rPr>
              <a:t> </a:t>
            </a:r>
            <a:r>
              <a:rPr lang="pt-BR" altLang="pt-BR" sz="2600" dirty="0">
                <a:latin typeface="Cambria" panose="02040503050406030204" pitchFamily="18" charset="0"/>
              </a:rPr>
              <a:t>atividades desenvolvidas no ensino comum, induzindo a </a:t>
            </a:r>
            <a:r>
              <a:rPr lang="pt-BR" altLang="pt-BR" sz="2600" b="1" dirty="0">
                <a:latin typeface="Cambria" panose="02040503050406030204" pitchFamily="18" charset="0"/>
              </a:rPr>
              <a:t>reorganização da sala de aula, da escola e das redes de </a:t>
            </a:r>
            <a:r>
              <a:rPr lang="pt-BR" altLang="pt-BR" sz="2600" b="1" dirty="0" smtClean="0">
                <a:latin typeface="Cambria" panose="02040503050406030204" pitchFamily="18" charset="0"/>
              </a:rPr>
              <a:t>ensino</a:t>
            </a:r>
            <a:endParaRPr lang="pt-BR" altLang="pt-BR" sz="2600" b="1" dirty="0">
              <a:latin typeface="Cambria" panose="020405030504060302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38841" y="4155023"/>
            <a:ext cx="923043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 algn="ctr">
              <a:lnSpc>
                <a:spcPct val="110000"/>
              </a:lnSpc>
              <a:buSzPct val="100000"/>
            </a:pPr>
            <a:r>
              <a:rPr lang="pt-BR" altLang="pt-BR" sz="2800" dirty="0">
                <a:solidFill>
                  <a:srgbClr val="000000"/>
                </a:solidFill>
                <a:latin typeface="Cambria" pitchFamily="18" charset="0"/>
              </a:rPr>
              <a:t>O foco principal passa a ser as </a:t>
            </a:r>
            <a:r>
              <a:rPr lang="pt-BR" altLang="pt-BR" sz="2800" b="1" dirty="0">
                <a:solidFill>
                  <a:srgbClr val="000000"/>
                </a:solidFill>
                <a:latin typeface="Cambria" pitchFamily="18" charset="0"/>
              </a:rPr>
              <a:t>situações-desafio</a:t>
            </a:r>
            <a:r>
              <a:rPr lang="pt-BR" altLang="pt-BR" sz="28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altLang="pt-BR" sz="2800" dirty="0" smtClean="0">
                <a:solidFill>
                  <a:srgbClr val="000000"/>
                </a:solidFill>
                <a:latin typeface="Cambria" pitchFamily="18" charset="0"/>
              </a:rPr>
              <a:t>cotidianas, pois a escolarização ocorre na sala de aula</a:t>
            </a:r>
            <a:endParaRPr lang="pt-BR" altLang="pt-BR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47529" y="317568"/>
            <a:ext cx="10117163" cy="879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pt-BR" sz="2600" b="1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Educação na </a:t>
            </a:r>
            <a:r>
              <a:rPr lang="pt-BR" sz="2600" b="1" spc="100" dirty="0">
                <a:solidFill>
                  <a:srgbClr val="E2191A"/>
                </a:solidFill>
                <a:latin typeface="Cambria" panose="02040503050406030204" pitchFamily="18" charset="0"/>
              </a:rPr>
              <a:t>perspectiva da </a:t>
            </a:r>
            <a:r>
              <a:rPr lang="pt-BR" sz="2600" b="1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Inclusão</a:t>
            </a:r>
            <a:endParaRPr lang="pt-BR" sz="2600" b="1" spc="100" dirty="0">
              <a:solidFill>
                <a:srgbClr val="E2191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8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1594354" y="1594354"/>
            <a:ext cx="1004519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sz="2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Definição de deficiência</a:t>
            </a:r>
          </a:p>
          <a:p>
            <a:pPr algn="just">
              <a:defRPr/>
            </a:pPr>
            <a:endParaRPr lang="pt-BR" sz="2600" u="none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pt-BR" sz="26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“Pessoas com deficiência são aquelas que têm impedimentos de longo prazo de natureza física, mental, intelectual ou sensorial, os quais, em interação com diversas barreiras, podem obstruir sua participação plena e efetiva na sociedade em igualdades de condições com as demais pessoas”</a:t>
            </a:r>
          </a:p>
          <a:p>
            <a:pPr algn="just">
              <a:defRPr/>
            </a:pPr>
            <a:endParaRPr lang="pt-BR" sz="2600" u="none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endParaRPr lang="pt-BR" sz="2600" u="none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pt-BR" sz="26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A deficiência é resultante da combinação entre impedimentos e barreiras existentes – perspectiva social.</a:t>
            </a:r>
          </a:p>
          <a:p>
            <a:pPr algn="just">
              <a:defRPr/>
            </a:pPr>
            <a:endParaRPr lang="pt-BR" sz="2600" b="1" u="none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58330" y="173176"/>
            <a:ext cx="90669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t-BR" sz="2400" spc="100" dirty="0">
                <a:solidFill>
                  <a:srgbClr val="E2191A"/>
                </a:solidFill>
                <a:latin typeface="Trebuchet MS" panose="020B0603020202020204" pitchFamily="34" charset="0"/>
                <a:cs typeface="+mn-cs"/>
              </a:rPr>
              <a:t>Convenção sobre os Direitos das Pessoas com </a:t>
            </a:r>
            <a:r>
              <a:rPr lang="pt-BR" sz="2400" spc="100" dirty="0" smtClean="0">
                <a:solidFill>
                  <a:srgbClr val="E2191A"/>
                </a:solidFill>
                <a:latin typeface="Trebuchet MS" panose="020B0603020202020204" pitchFamily="34" charset="0"/>
                <a:cs typeface="+mn-cs"/>
              </a:rPr>
              <a:t>Deficiência</a:t>
            </a:r>
          </a:p>
          <a:p>
            <a:pPr>
              <a:defRPr/>
            </a:pPr>
            <a:r>
              <a:rPr lang="pt-BR" sz="2400" spc="100" dirty="0" smtClean="0">
                <a:solidFill>
                  <a:srgbClr val="E2191A"/>
                </a:solidFill>
                <a:latin typeface="Trebuchet MS" panose="020B0603020202020204" pitchFamily="34" charset="0"/>
                <a:cs typeface="+mn-cs"/>
              </a:rPr>
              <a:t>2006</a:t>
            </a:r>
            <a:endParaRPr lang="pt-BR" sz="2400" spc="100" dirty="0">
              <a:solidFill>
                <a:srgbClr val="E2191A"/>
              </a:solidFill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34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1909521" y="1928087"/>
            <a:ext cx="9435238" cy="31553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algn="ctr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pt-BR" altLang="pt-BR" sz="2600" dirty="0" smtClean="0">
                <a:solidFill>
                  <a:srgbClr val="000000"/>
                </a:solidFill>
                <a:latin typeface="Cambria" pitchFamily="18" charset="0"/>
              </a:rPr>
              <a:t>Para </a:t>
            </a:r>
            <a:r>
              <a:rPr lang="pt-BR" altLang="pt-BR" sz="2600" dirty="0">
                <a:solidFill>
                  <a:srgbClr val="000000"/>
                </a:solidFill>
                <a:latin typeface="Cambria" pitchFamily="18" charset="0"/>
              </a:rPr>
              <a:t>responde-las há que se considerar que qualquer questão educacional exige uma abordagem integral e </a:t>
            </a:r>
            <a:r>
              <a:rPr lang="pt-BR" altLang="pt-BR" sz="2600" dirty="0" err="1" smtClean="0">
                <a:solidFill>
                  <a:srgbClr val="000000"/>
                </a:solidFill>
                <a:latin typeface="Cambria" pitchFamily="18" charset="0"/>
              </a:rPr>
              <a:t>intersetorial</a:t>
            </a:r>
            <a:endParaRPr lang="pt-BR" altLang="pt-BR" sz="26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1587" algn="ctr">
              <a:lnSpc>
                <a:spcPct val="110000"/>
              </a:lnSpc>
              <a:spcBef>
                <a:spcPts val="0"/>
              </a:spcBef>
              <a:buSzPct val="100000"/>
            </a:pPr>
            <a:endParaRPr lang="pt-BR" altLang="pt-BR" sz="2600" dirty="0">
              <a:solidFill>
                <a:srgbClr val="000000"/>
              </a:solidFill>
              <a:latin typeface="Cambria" pitchFamily="18" charset="0"/>
            </a:endParaRPr>
          </a:p>
          <a:p>
            <a:pPr marL="1587" algn="ctr">
              <a:lnSpc>
                <a:spcPct val="110000"/>
              </a:lnSpc>
              <a:spcBef>
                <a:spcPts val="0"/>
              </a:spcBef>
              <a:buSzPct val="100000"/>
            </a:pPr>
            <a:endParaRPr lang="pt-BR" altLang="pt-BR" sz="2600" dirty="0">
              <a:solidFill>
                <a:srgbClr val="000000"/>
              </a:solidFill>
              <a:latin typeface="Cambria" pitchFamily="18" charset="0"/>
            </a:endParaRPr>
          </a:p>
          <a:p>
            <a:pPr marL="1587" algn="ctr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pt-BR" altLang="pt-BR" sz="2600" dirty="0">
                <a:solidFill>
                  <a:srgbClr val="000000"/>
                </a:solidFill>
                <a:latin typeface="Cambria" pitchFamily="18" charset="0"/>
              </a:rPr>
              <a:t>A contribuição dos educadores  é justamente no estabelecimento de ações locais de </a:t>
            </a:r>
            <a:r>
              <a:rPr lang="pt-BR" altLang="pt-BR" sz="2600" b="1" dirty="0">
                <a:solidFill>
                  <a:srgbClr val="000000"/>
                </a:solidFill>
                <a:latin typeface="Cambria" pitchFamily="18" charset="0"/>
              </a:rPr>
              <a:t>forma colaborativa</a:t>
            </a:r>
            <a:r>
              <a:rPr lang="pt-BR" altLang="pt-BR" sz="2600" dirty="0">
                <a:solidFill>
                  <a:srgbClr val="000000"/>
                </a:solidFill>
                <a:latin typeface="Cambria" pitchFamily="18" charset="0"/>
              </a:rPr>
              <a:t>,  articuladas ao que está estabelecido como meta geral da unidade escolar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30595" y="3314511"/>
            <a:ext cx="9793089" cy="2282874"/>
          </a:xfrm>
          <a:prstGeom prst="rect">
            <a:avLst/>
          </a:prstGeom>
          <a:noFill/>
          <a:ln w="28575">
            <a:solidFill>
              <a:srgbClr val="F9D6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i="0" spc="100" dirty="0">
              <a:latin typeface="Trebuchet MS" panose="020B0603020202020204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847529" y="317568"/>
            <a:ext cx="10117163" cy="879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pt-BR" sz="2600" b="1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Educação na </a:t>
            </a:r>
            <a:r>
              <a:rPr lang="pt-BR" sz="2600" b="1" spc="100" dirty="0">
                <a:solidFill>
                  <a:srgbClr val="E2191A"/>
                </a:solidFill>
                <a:latin typeface="Cambria" panose="02040503050406030204" pitchFamily="18" charset="0"/>
              </a:rPr>
              <a:t>perspectiva da </a:t>
            </a:r>
            <a:r>
              <a:rPr lang="pt-BR" sz="2600" b="1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Inclusão</a:t>
            </a:r>
            <a:endParaRPr lang="pt-BR" sz="2600" b="1" spc="100" dirty="0">
              <a:solidFill>
                <a:srgbClr val="E2191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2228226" y="2188731"/>
            <a:ext cx="8295124" cy="249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Clr>
                <a:srgbClr val="0066FF"/>
              </a:buClr>
              <a:buSzPct val="100000"/>
            </a:pPr>
            <a:r>
              <a:rPr lang="en-GB" sz="26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</a:t>
            </a:r>
            <a:r>
              <a:rPr lang="pt-BR" sz="26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inclusão</a:t>
            </a:r>
            <a:r>
              <a:rPr lang="en-GB" sz="26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pt-BR" sz="26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compreendida como projeto construído e partilhado por todos envolve planejamento, experimentação, avaliação e articulação entre </a:t>
            </a:r>
            <a:r>
              <a:rPr lang="pt-BR" sz="2600" u="none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todos os </a:t>
            </a:r>
            <a:r>
              <a:rPr lang="pt-BR" sz="26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profissionais da educação e a comunidade</a:t>
            </a:r>
          </a:p>
          <a:p>
            <a:pPr algn="ctr" eaLnBrk="1" hangingPunct="1">
              <a:lnSpc>
                <a:spcPct val="120000"/>
              </a:lnSpc>
              <a:buClr>
                <a:srgbClr val="0066FF"/>
              </a:buClr>
              <a:buSzPct val="100000"/>
            </a:pPr>
            <a:endParaRPr lang="en-GB" sz="2600" u="none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847529" y="317568"/>
            <a:ext cx="10117163" cy="879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pt-BR" sz="2600" b="1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Educação na </a:t>
            </a:r>
            <a:r>
              <a:rPr lang="pt-BR" sz="2600" b="1" spc="100" dirty="0">
                <a:solidFill>
                  <a:srgbClr val="E2191A"/>
                </a:solidFill>
                <a:latin typeface="Cambria" panose="02040503050406030204" pitchFamily="18" charset="0"/>
              </a:rPr>
              <a:t>perspectiva da </a:t>
            </a:r>
            <a:r>
              <a:rPr lang="pt-BR" sz="2600" b="1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Inclusão</a:t>
            </a:r>
            <a:endParaRPr lang="pt-BR" sz="2600" b="1" spc="100" dirty="0">
              <a:solidFill>
                <a:srgbClr val="E2191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52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1847529" y="1594354"/>
            <a:ext cx="10165253" cy="44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800" u="sng">
                <a:solidFill>
                  <a:srgbClr val="3D7AB7"/>
                </a:solidFill>
                <a:latin typeface="Helvetic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66FF"/>
              </a:buClr>
              <a:buSzPct val="100000"/>
            </a:pPr>
            <a:r>
              <a:rPr lang="pt-BR" sz="2800" u="none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Tem </a:t>
            </a:r>
            <a:r>
              <a:rPr lang="pt-BR" sz="28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como alicerce a </a:t>
            </a:r>
            <a:r>
              <a:rPr lang="pt-BR" sz="2800" b="1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concepção </a:t>
            </a:r>
            <a:r>
              <a:rPr lang="pt-BR" sz="2800" b="1" u="none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colaborativa</a:t>
            </a:r>
            <a:endParaRPr lang="pt-BR" sz="2800" b="1" u="none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BR" sz="2600" u="none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alinhamento de conceitos na perspectiva dos direitos humanos</a:t>
            </a:r>
            <a:endParaRPr lang="pt-BR" sz="2600" u="none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BR" sz="26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atendimento educacional </a:t>
            </a:r>
            <a:r>
              <a:rPr lang="pt-BR" sz="2600" u="none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especializado como apoio ao acesso ao currículo</a:t>
            </a:r>
          </a:p>
          <a:p>
            <a:pPr marL="457200" indent="-457200"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BR" sz="26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r</a:t>
            </a:r>
            <a:r>
              <a:rPr lang="pt-BR" sz="2600" u="none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esponsabilização </a:t>
            </a:r>
            <a:r>
              <a:rPr lang="pt-BR" sz="26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de todos em contraposição à perspectiva de </a:t>
            </a:r>
            <a:r>
              <a:rPr lang="pt-BR" sz="2600" u="none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encaminhamento</a:t>
            </a:r>
            <a:endParaRPr lang="pt-BR" sz="2600" u="none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BR" sz="2600" u="none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desinvestimento </a:t>
            </a:r>
            <a:r>
              <a:rPr lang="pt-BR" sz="26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da posição </a:t>
            </a:r>
            <a:r>
              <a:rPr lang="pt-BR" sz="2600" u="none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do especialista</a:t>
            </a:r>
            <a:endParaRPr lang="pt-BR" sz="2600" u="none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BR" sz="2600" u="none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elaboração coletiva e registro das ações no projeto político-pedagógico </a:t>
            </a:r>
          </a:p>
          <a:p>
            <a:pPr marL="457200" indent="-457200"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BR" sz="2600" u="none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estabelecimento </a:t>
            </a:r>
            <a:r>
              <a:rPr lang="pt-BR" sz="26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de redes e de parcerias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847529" y="317568"/>
            <a:ext cx="10117163" cy="879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pt-BR" sz="2600" b="1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Educação na </a:t>
            </a:r>
            <a:r>
              <a:rPr lang="pt-BR" sz="2600" b="1" spc="100" dirty="0">
                <a:solidFill>
                  <a:srgbClr val="E2191A"/>
                </a:solidFill>
                <a:latin typeface="Cambria" panose="02040503050406030204" pitchFamily="18" charset="0"/>
              </a:rPr>
              <a:t>perspectiva da </a:t>
            </a:r>
            <a:r>
              <a:rPr lang="pt-BR" sz="2600" b="1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Inclusão</a:t>
            </a:r>
            <a:endParaRPr lang="pt-BR" sz="2600" b="1" spc="100" dirty="0">
              <a:solidFill>
                <a:srgbClr val="E2191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70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59865" y="1294977"/>
            <a:ext cx="874245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600" dirty="0">
                <a:solidFill>
                  <a:prstClr val="black"/>
                </a:solidFill>
                <a:latin typeface="Cambria" panose="02040503050406030204" pitchFamily="18" charset="0"/>
              </a:rPr>
              <a:t>As atividades de </a:t>
            </a:r>
            <a:r>
              <a:rPr lang="pt-BR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atendimento educacional especializado </a:t>
            </a:r>
            <a:r>
              <a:rPr lang="pt-BR" sz="2600" dirty="0">
                <a:solidFill>
                  <a:prstClr val="black"/>
                </a:solidFill>
                <a:latin typeface="Cambria" panose="02040503050406030204" pitchFamily="18" charset="0"/>
              </a:rPr>
              <a:t>tendo como foco o estudante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59865" y="2445798"/>
            <a:ext cx="9377244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49263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dirty="0">
                <a:latin typeface="Calibri" panose="020F0502020204030204" pitchFamily="34" charset="0"/>
                <a:cs typeface="Arial" pitchFamily="34" charset="0"/>
              </a:rPr>
              <a:t>diferenciam-se daquelas realizadas na sala de aula comum</a:t>
            </a:r>
          </a:p>
          <a:p>
            <a:pPr marL="457200" indent="-457200" defTabSz="449263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dirty="0">
                <a:latin typeface="Calibri" panose="020F0502020204030204" pitchFamily="34" charset="0"/>
                <a:cs typeface="Arial" pitchFamily="34" charset="0"/>
              </a:rPr>
              <a:t>não são substitutivas à escolarização, e sim complementam e/ou suplementam a educação comum com vistas à autonomia e independência do educando na escola e fora dela</a:t>
            </a:r>
          </a:p>
          <a:p>
            <a:pPr marL="457200" indent="-457200" defTabSz="449263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dirty="0">
                <a:latin typeface="Calibri" panose="020F0502020204030204" pitchFamily="34" charset="0"/>
                <a:cs typeface="Arial" pitchFamily="34" charset="0"/>
              </a:rPr>
              <a:t>constituem oferta </a:t>
            </a:r>
            <a:r>
              <a:rPr lang="pt-BR" sz="2600" dirty="0" smtClean="0">
                <a:latin typeface="Calibri" panose="020F0502020204030204" pitchFamily="34" charset="0"/>
                <a:cs typeface="Arial" pitchFamily="34" charset="0"/>
              </a:rPr>
              <a:t>obrigatória</a:t>
            </a:r>
          </a:p>
          <a:p>
            <a:pPr marL="457200" indent="-457200" defTabSz="449263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dirty="0" smtClean="0">
                <a:latin typeface="Calibri" panose="020F0502020204030204" pitchFamily="34" charset="0"/>
                <a:cs typeface="Arial" pitchFamily="34" charset="0"/>
              </a:rPr>
              <a:t>devem </a:t>
            </a:r>
            <a:r>
              <a:rPr lang="pt-BR" sz="2600" dirty="0">
                <a:latin typeface="Calibri" panose="020F0502020204030204" pitchFamily="34" charset="0"/>
                <a:cs typeface="Arial" pitchFamily="34" charset="0"/>
              </a:rPr>
              <a:t>ocorrer ser sem prejudicar a participação do estudante com sua turma na sala de aula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847529" y="317568"/>
            <a:ext cx="10117163" cy="879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pt-BR" sz="2600" b="1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Educação na </a:t>
            </a:r>
            <a:r>
              <a:rPr lang="pt-BR" sz="2600" b="1" spc="100" dirty="0">
                <a:solidFill>
                  <a:srgbClr val="E2191A"/>
                </a:solidFill>
                <a:latin typeface="Cambria" panose="02040503050406030204" pitchFamily="18" charset="0"/>
              </a:rPr>
              <a:t>perspectiva da </a:t>
            </a:r>
            <a:r>
              <a:rPr lang="pt-BR" sz="2600" b="1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Inclusão</a:t>
            </a:r>
            <a:endParaRPr lang="pt-BR" sz="2600" b="1" spc="100" dirty="0">
              <a:solidFill>
                <a:srgbClr val="E2191A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754733" y="2467440"/>
            <a:ext cx="6610070" cy="2030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/>
          </a:p>
        </p:txBody>
      </p:sp>
      <p:sp>
        <p:nvSpPr>
          <p:cNvPr id="10" name="Retângulo 6"/>
          <p:cNvSpPr>
            <a:spLocks noChangeArrowheads="1"/>
          </p:cNvSpPr>
          <p:nvPr/>
        </p:nvSpPr>
        <p:spPr bwMode="auto">
          <a:xfrm>
            <a:off x="2949715" y="2574611"/>
            <a:ext cx="622010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Na perspectiva da Educação Inclusiva, a </a:t>
            </a:r>
            <a:r>
              <a:rPr lang="pt-BR" altLang="pt-BR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Educação Especial </a:t>
            </a:r>
            <a:r>
              <a:rPr lang="pt-BR" altLang="pt-BR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passa a ser entendida como </a:t>
            </a:r>
            <a:r>
              <a:rPr lang="pt-BR" altLang="pt-BR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mais um</a:t>
            </a:r>
            <a:r>
              <a:rPr lang="pt-BR" altLang="pt-BR" sz="28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Serviço Escolar </a:t>
            </a:r>
            <a:r>
              <a:rPr lang="pt-BR" altLang="pt-BR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e não como um</a:t>
            </a:r>
            <a:r>
              <a:rPr lang="pt-BR" altLang="pt-BR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Lugar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847529" y="317568"/>
            <a:ext cx="10117163" cy="879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pt-BR" sz="2600" b="1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Educação na </a:t>
            </a:r>
            <a:r>
              <a:rPr lang="pt-BR" sz="2600" b="1" spc="100" dirty="0">
                <a:solidFill>
                  <a:srgbClr val="E2191A"/>
                </a:solidFill>
                <a:latin typeface="Cambria" panose="02040503050406030204" pitchFamily="18" charset="0"/>
              </a:rPr>
              <a:t>perspectiva da </a:t>
            </a:r>
            <a:r>
              <a:rPr lang="pt-BR" sz="2600" b="1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Inclusão</a:t>
            </a:r>
            <a:endParaRPr lang="pt-BR" sz="2600" b="1" spc="100" dirty="0">
              <a:solidFill>
                <a:srgbClr val="E2191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9" descr="C:\Users\mbcosta\Desktop\bra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746750"/>
            <a:ext cx="23082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104064" y="5805488"/>
            <a:ext cx="3563937" cy="105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aqui no último slide</a:t>
            </a:r>
          </a:p>
        </p:txBody>
      </p:sp>
      <p:sp>
        <p:nvSpPr>
          <p:cNvPr id="54279" name="CaixaDeTexto 11"/>
          <p:cNvSpPr txBox="1">
            <a:spLocks noChangeArrowheads="1"/>
          </p:cNvSpPr>
          <p:nvPr/>
        </p:nvSpPr>
        <p:spPr bwMode="auto">
          <a:xfrm>
            <a:off x="4632326" y="1071564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/>
              <a:t>     </a:t>
            </a:r>
          </a:p>
        </p:txBody>
      </p:sp>
      <p:pic>
        <p:nvPicPr>
          <p:cNvPr id="11" name="Picture 2" descr="Resultado de imagem para hannah arendt fr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" y="781631"/>
            <a:ext cx="10814829" cy="50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25551"/>
      </p:ext>
    </p:extLst>
  </p:cSld>
  <p:clrMapOvr>
    <a:masterClrMapping/>
  </p:clrMapOvr>
  <p:transition spd="med" advTm="10000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94354" y="1594354"/>
            <a:ext cx="97549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pt-BR" sz="2400" b="1" dirty="0" smtClean="0">
                <a:latin typeface="Cambria" panose="02040503050406030204" pitchFamily="18" charset="0"/>
              </a:rPr>
              <a:t>Momentos</a:t>
            </a:r>
          </a:p>
          <a:p>
            <a:pPr marL="109728" indent="0">
              <a:buNone/>
            </a:pPr>
            <a:endParaRPr lang="pt-BR" sz="2400" b="1" dirty="0" smtClean="0">
              <a:latin typeface="Cambria" panose="02040503050406030204" pitchFamily="18" charset="0"/>
            </a:endParaRP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mbria" panose="02040503050406030204" pitchFamily="18" charset="0"/>
              </a:rPr>
              <a:t>Avaliação diagnóstica</a:t>
            </a:r>
          </a:p>
          <a:p>
            <a:pPr marL="109728"/>
            <a:endParaRPr lang="pt-BR" sz="2400" dirty="0" smtClean="0">
              <a:latin typeface="Cambria" panose="02040503050406030204" pitchFamily="18" charset="0"/>
            </a:endParaRP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mbria" panose="02040503050406030204" pitchFamily="18" charset="0"/>
              </a:rPr>
              <a:t>Diálogos Formativos</a:t>
            </a:r>
          </a:p>
          <a:p>
            <a:pPr marL="109728"/>
            <a:endParaRPr lang="pt-BR" sz="2400" dirty="0" smtClean="0">
              <a:latin typeface="Cambria" panose="02040503050406030204" pitchFamily="18" charset="0"/>
            </a:endParaRP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mbria" panose="02040503050406030204" pitchFamily="18" charset="0"/>
              </a:rPr>
              <a:t>Leitura Analítica dos Depoimentos</a:t>
            </a:r>
          </a:p>
          <a:p>
            <a:pPr marL="109728"/>
            <a:r>
              <a:rPr lang="pt-BR" sz="2400" dirty="0" smtClean="0">
                <a:latin typeface="Cambria" panose="02040503050406030204" pitchFamily="18" charset="0"/>
              </a:rPr>
              <a:t>	•</a:t>
            </a:r>
            <a:r>
              <a:rPr lang="pt-BR" sz="2400" dirty="0">
                <a:latin typeface="Cambria" panose="02040503050406030204" pitchFamily="18" charset="0"/>
              </a:rPr>
              <a:t> </a:t>
            </a:r>
            <a:r>
              <a:rPr lang="pt-BR" sz="2400" dirty="0" smtClean="0">
                <a:latin typeface="Cambria" panose="02040503050406030204" pitchFamily="18" charset="0"/>
              </a:rPr>
              <a:t>Formação  </a:t>
            </a:r>
          </a:p>
          <a:p>
            <a:pPr marL="109728"/>
            <a:r>
              <a:rPr lang="pt-BR" sz="2400" dirty="0">
                <a:latin typeface="Cambria" panose="02040503050406030204" pitchFamily="18" charset="0"/>
              </a:rPr>
              <a:t>	</a:t>
            </a:r>
            <a:r>
              <a:rPr lang="pt-BR" sz="2400" dirty="0" smtClean="0">
                <a:latin typeface="Cambria" panose="02040503050406030204" pitchFamily="18" charset="0"/>
              </a:rPr>
              <a:t>•</a:t>
            </a:r>
            <a:r>
              <a:rPr lang="pt-BR" sz="2400" dirty="0">
                <a:latin typeface="Cambria" panose="02040503050406030204" pitchFamily="18" charset="0"/>
              </a:rPr>
              <a:t> </a:t>
            </a:r>
            <a:r>
              <a:rPr lang="pt-BR" sz="2400" dirty="0" smtClean="0">
                <a:latin typeface="Cambria" panose="02040503050406030204" pitchFamily="18" charset="0"/>
              </a:rPr>
              <a:t>Apoio</a:t>
            </a:r>
          </a:p>
          <a:p>
            <a:pPr marL="109728"/>
            <a:r>
              <a:rPr lang="pt-BR" sz="2400" dirty="0" smtClean="0">
                <a:latin typeface="Cambria" panose="02040503050406030204" pitchFamily="18" charset="0"/>
              </a:rPr>
              <a:t>	• Novas questões, novos caminhos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7900" y="443234"/>
            <a:ext cx="6930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Projeto de formação continuada e em serviço </a:t>
            </a:r>
            <a:endParaRPr lang="pt-BR" spc="1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pt-BR" spc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sobre </a:t>
            </a:r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Educação Inclusiva no município de São Paulo</a:t>
            </a:r>
          </a:p>
        </p:txBody>
      </p:sp>
    </p:spTree>
    <p:extLst>
      <p:ext uri="{BB962C8B-B14F-4D97-AF65-F5344CB8AC3E}">
        <p14:creationId xmlns:p14="http://schemas.microsoft.com/office/powerpoint/2010/main" val="1514199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7900" y="443234"/>
            <a:ext cx="6930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Projeto de formação continuada e em serviço </a:t>
            </a:r>
            <a:endParaRPr lang="pt-BR" spc="1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pt-BR" spc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sobre </a:t>
            </a:r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Educação Inclusiva no município de São Paulo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074642676"/>
              </p:ext>
            </p:extLst>
          </p:nvPr>
        </p:nvGraphicFramePr>
        <p:xfrm>
          <a:off x="1767485" y="1594354"/>
          <a:ext cx="8438833" cy="437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9333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7900" y="443234"/>
            <a:ext cx="6930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Projeto de formação continuada e em serviço </a:t>
            </a:r>
            <a:endParaRPr lang="pt-BR" spc="1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pt-BR" spc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sobre </a:t>
            </a:r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Educação Inclusiva no município de São Paulo</a:t>
            </a:r>
          </a:p>
        </p:txBody>
      </p:sp>
      <p:pic>
        <p:nvPicPr>
          <p:cNvPr id="9" name="Imagem 8" descr="C:\Users\Liliane Garcez\Downloads\Anlise_dos_Cefai (1)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31" y="2059723"/>
            <a:ext cx="8060204" cy="3499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41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7900" y="443234"/>
            <a:ext cx="6930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Projeto de formação continuada e em serviço </a:t>
            </a:r>
            <a:endParaRPr lang="pt-BR" spc="1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pt-BR" spc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sobre </a:t>
            </a:r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Educação Inclusiva no município de São Paulo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4354" y="1594354"/>
            <a:ext cx="971462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Formação </a:t>
            </a:r>
            <a:r>
              <a:rPr lang="pt-BR" sz="24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serviço como estratégia para </a:t>
            </a:r>
            <a:r>
              <a:rPr lang="pt-BR" sz="24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intensificar a ação colaborativa entre os diferentes atores</a:t>
            </a: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 construção de sistemas educacionais inclusivos e induzir mudanças sistêmicas para a superação da oposição entre educação comum e educação especial</a:t>
            </a:r>
          </a:p>
          <a:p>
            <a:pPr lvl="0">
              <a:lnSpc>
                <a:spcPct val="120000"/>
              </a:lnSpc>
            </a:pPr>
            <a:endParaRPr lang="pt-BR" sz="24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Alinhamento dos discursos e consequente mudança da chave de leitura para uma abordagem relacional da deficiência como caminho para </a:t>
            </a: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perceber o cotidiano escolar dos educandos público-alvo da educação especial de forma não patológica</a:t>
            </a:r>
            <a:endParaRPr lang="pt-BR" sz="24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68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1357827" y="1858093"/>
            <a:ext cx="36734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2800" u="none" dirty="0">
                <a:solidFill>
                  <a:srgbClr val="002060"/>
                </a:solidFill>
                <a:latin typeface="Cambria" panose="02040503050406030204" pitchFamily="18" charset="0"/>
              </a:rPr>
              <a:t>Pessoas com deficiência </a:t>
            </a:r>
          </a:p>
          <a:p>
            <a:pPr algn="ctr">
              <a:defRPr/>
            </a:pPr>
            <a:endParaRPr lang="pt-BR" sz="2800" u="none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pt-BR" sz="2800" u="none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pt-BR" sz="2800" u="none" dirty="0">
                <a:solidFill>
                  <a:srgbClr val="002060"/>
                </a:solidFill>
                <a:latin typeface="Cambria" panose="02040503050406030204" pitchFamily="18" charset="0"/>
              </a:rPr>
              <a:t>Impedimentos </a:t>
            </a:r>
          </a:p>
          <a:p>
            <a:pPr algn="ctr">
              <a:defRPr/>
            </a:pPr>
            <a:r>
              <a:rPr lang="pt-BR" sz="2800" u="none" dirty="0">
                <a:solidFill>
                  <a:srgbClr val="002060"/>
                </a:solidFill>
                <a:latin typeface="Cambria" panose="02040503050406030204" pitchFamily="18" charset="0"/>
              </a:rPr>
              <a:t>X</a:t>
            </a:r>
          </a:p>
          <a:p>
            <a:pPr algn="ctr">
              <a:defRPr/>
            </a:pPr>
            <a:r>
              <a:rPr lang="pt-BR" sz="2800" u="none" dirty="0">
                <a:solidFill>
                  <a:srgbClr val="002060"/>
                </a:solidFill>
                <a:latin typeface="Cambria" panose="02040503050406030204" pitchFamily="18" charset="0"/>
              </a:rPr>
              <a:t>Barreiras</a:t>
            </a:r>
          </a:p>
          <a:p>
            <a:pPr algn="ctr">
              <a:defRPr/>
            </a:pPr>
            <a:endParaRPr lang="pt-BR" sz="2800" u="none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pt-BR" sz="2800" u="none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pt-BR" sz="2800" u="none" dirty="0">
                <a:solidFill>
                  <a:srgbClr val="002060"/>
                </a:solidFill>
                <a:latin typeface="Cambria" panose="02040503050406030204" pitchFamily="18" charset="0"/>
              </a:rPr>
              <a:t>Participação</a:t>
            </a:r>
          </a:p>
        </p:txBody>
      </p:sp>
      <p:sp>
        <p:nvSpPr>
          <p:cNvPr id="5" name="Seta em curva para a esquerda 4"/>
          <p:cNvSpPr/>
          <p:nvPr/>
        </p:nvSpPr>
        <p:spPr>
          <a:xfrm>
            <a:off x="4635221" y="1994172"/>
            <a:ext cx="792162" cy="412904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87957"/>
              </p:ext>
            </p:extLst>
          </p:nvPr>
        </p:nvGraphicFramePr>
        <p:xfrm>
          <a:off x="2567608" y="574772"/>
          <a:ext cx="7488832" cy="44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444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600" b="1" dirty="0" smtClean="0">
                          <a:effectLst/>
                          <a:latin typeface="Cambria" panose="02040503050406030204" pitchFamily="18" charset="0"/>
                        </a:rPr>
                        <a:t>Deficiência</a:t>
                      </a:r>
                      <a:r>
                        <a:rPr lang="pt-BR" sz="2600" b="1" baseline="0" dirty="0" smtClean="0">
                          <a:effectLst/>
                          <a:latin typeface="Cambria" panose="02040503050406030204" pitchFamily="18" charset="0"/>
                        </a:rPr>
                        <a:t> é um conceito sempre em evolução</a:t>
                      </a:r>
                      <a:endParaRPr lang="pt-BR" sz="2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29" y="2436207"/>
            <a:ext cx="4331260" cy="3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19276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7900" y="443234"/>
            <a:ext cx="6930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Projeto de formação continuada e em serviço </a:t>
            </a:r>
            <a:endParaRPr lang="pt-BR" spc="1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pt-BR" spc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sobre </a:t>
            </a:r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Educação Inclusiva no município de São Paulo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4354" y="1594354"/>
            <a:ext cx="971462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Compreensão que a deficiência é resultante da combinação entre impedimentos e barreiras existentes, vivenciando que diálogo, convivência e informação constituem um tripé que sustenta ações com os todos os educandos e entre os educadores.</a:t>
            </a:r>
          </a:p>
          <a:p>
            <a:pPr lvl="0">
              <a:lnSpc>
                <a:spcPct val="120000"/>
              </a:lnSpc>
            </a:pPr>
            <a:endParaRPr lang="pt-BR" sz="24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Estudo fundamentado nos documentos legais e a estratégia de diálogo para mobilizar saberes e repensar as práticas cotidianas em direção à qualificação dos processos educativos, a partir de cada contexto</a:t>
            </a:r>
            <a:endParaRPr lang="pt-BR" sz="24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53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7900" y="443234"/>
            <a:ext cx="6930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Projeto de formação continuada e em serviço </a:t>
            </a:r>
            <a:endParaRPr lang="pt-BR" spc="1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pt-BR" spc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sobre </a:t>
            </a:r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Educação Inclusiva no município de São Paulo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4354" y="1594354"/>
            <a:ext cx="97146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Ampliação de repertório em espaço dialógico, horizontalizado, para minimizar a diferença apontada entre o discurso dos profissionais da educação especial e em relação às unidades escolares, saindo das disputas entre opiniões e da perspectiva do encaminhamento.</a:t>
            </a:r>
          </a:p>
          <a:p>
            <a:pPr lvl="0">
              <a:lnSpc>
                <a:spcPct val="120000"/>
              </a:lnSpc>
            </a:pPr>
            <a:endParaRPr lang="pt-BR" sz="24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Percepção unanime que a educação especial estava desarticulada dos demais níveis e modalidades de ensino e era vista com um serviço a parte, de fornecimento de AVE e estagiário, foi compreendida como também responsabilidade das equipes, tirando a transversalidade da modalidade de educação especial do ‘slogan’. </a:t>
            </a:r>
          </a:p>
        </p:txBody>
      </p:sp>
    </p:spTree>
    <p:extLst>
      <p:ext uri="{BB962C8B-B14F-4D97-AF65-F5344CB8AC3E}">
        <p14:creationId xmlns:p14="http://schemas.microsoft.com/office/powerpoint/2010/main" val="2171326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7900" y="443234"/>
            <a:ext cx="6930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Projeto de formação continuada e em serviço </a:t>
            </a:r>
            <a:endParaRPr lang="pt-BR" spc="1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pt-BR" spc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sobre </a:t>
            </a:r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Educação Inclusiva no município de São Paulo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4354" y="1594354"/>
            <a:ext cx="971462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Compreensão das PAAI do seu lugar de gestoras locais da política pública de educação especial do município de São Paulo e não como especialista em deficiências 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Mudanças internas geraram mudanças na forma de relacionamento com as </a:t>
            </a:r>
            <a:r>
              <a:rPr lang="pt-BR" sz="2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AEE e com escolas, o que auxiliou no rompimento das barreiras que se interpõe entre os profissionais, exigindo de todos uma postura de protagonistas com diferentes especialidades e que somente juntos podem garantir que os educandos tenham sucesso em seu percurso de aprendizagem.</a:t>
            </a:r>
          </a:p>
        </p:txBody>
      </p:sp>
    </p:spTree>
    <p:extLst>
      <p:ext uri="{BB962C8B-B14F-4D97-AF65-F5344CB8AC3E}">
        <p14:creationId xmlns:p14="http://schemas.microsoft.com/office/powerpoint/2010/main" val="3558236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7900" y="443234"/>
            <a:ext cx="6930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Projeto de formação continuada e em serviço </a:t>
            </a:r>
            <a:endParaRPr lang="pt-BR" spc="1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pt-BR" spc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sobre </a:t>
            </a:r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Educação Inclusiva no município de São Paulo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4354" y="1594354"/>
            <a:ext cx="971462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 foco no trabalho colaborativo possibilitou vivenciarem essa proposta educacional e perceber as barreiras que foram construídas por todos nós, quando da não interlocução entre educação especial e comum.</a:t>
            </a:r>
          </a:p>
          <a:p>
            <a:pPr lvl="0">
              <a:lnSpc>
                <a:spcPct val="120000"/>
              </a:lnSpc>
            </a:pPr>
            <a:endParaRPr lang="pt-BR" sz="24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Estabelecimento de uma proposta de trabalho comum que envolveu a todos, consideradas suas funções específicas, com foco em objetivos comuns no caminho de fortalecimento das equipes em torno do sucesso escolar dos estudantes com deficiência e transtornos globais do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3137174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7900" y="443234"/>
            <a:ext cx="6930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Projeto de formação continuada e em serviço </a:t>
            </a:r>
            <a:endParaRPr lang="pt-BR" spc="1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pt-BR" spc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sobre </a:t>
            </a:r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Educação Inclusiva no município de São Paulo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4354" y="1594354"/>
            <a:ext cx="971462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elaboração dos Planos de Trabalho dos CEFAI para 2017 e o processo contínuo de aprimoramento dos Plano de Atendimento Educacional Especializado como instrumentos de articulação entre PAAI, PAEE, DIPED e unidade escolar em prol da garantia dos direitos de aprendizagem de todos os educandos.</a:t>
            </a:r>
          </a:p>
          <a:p>
            <a:pPr lvl="0">
              <a:lnSpc>
                <a:spcPct val="120000"/>
              </a:lnSpc>
            </a:pPr>
            <a:endParaRPr lang="pt-BR" sz="24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40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7900" y="443234"/>
            <a:ext cx="6930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Projeto de formação continuada e em serviço </a:t>
            </a:r>
            <a:endParaRPr lang="pt-BR" spc="1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pt-BR" spc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sobre </a:t>
            </a:r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Educação Inclusiva no município de São Paulo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4354" y="1594354"/>
            <a:ext cx="9714622" cy="492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Organização de ações com base no Atendimento Educacional Especializado colaborativo, aceitando o desafio de ampliar repertório para dialogar com o educador que atua em sala de aula, apoiando a elaboração do Plano de AEE a partir de estudo mais cuidadoso para cada educando em seu contexto, </a:t>
            </a:r>
            <a:r>
              <a:rPr lang="pt-BR" sz="24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dado que a quebra de </a:t>
            </a:r>
            <a:r>
              <a:rPr lang="pt-BR" sz="2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barreiras </a:t>
            </a:r>
            <a:r>
              <a:rPr lang="pt-BR" sz="24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envolve </a:t>
            </a:r>
            <a:r>
              <a:rPr lang="pt-BR" sz="2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toda a equipe </a:t>
            </a:r>
            <a:r>
              <a:rPr lang="pt-BR" sz="24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escolar na escola</a:t>
            </a:r>
          </a:p>
          <a:p>
            <a:pPr>
              <a:lnSpc>
                <a:spcPct val="120000"/>
              </a:lnSpc>
            </a:pPr>
            <a:endParaRPr lang="pt-BR" sz="24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BR" sz="24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Revisão da organização dos tempos e espaços do Atendimento Educacional Especializado desenvolvidos nas Salas de Recursos Multiprofissionais, estabelecendo a Política Paulistana de Educação Especial, na perspectiva da Educação Inclusiva</a:t>
            </a:r>
          </a:p>
        </p:txBody>
      </p:sp>
    </p:spTree>
    <p:extLst>
      <p:ext uri="{BB962C8B-B14F-4D97-AF65-F5344CB8AC3E}">
        <p14:creationId xmlns:p14="http://schemas.microsoft.com/office/powerpoint/2010/main" val="1910219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7900" y="443234"/>
            <a:ext cx="6930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r">
              <a:defRPr sz="20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Projeto de formação continuada e em serviço </a:t>
            </a:r>
            <a:endParaRPr lang="pt-BR" spc="1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pt-BR" spc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sobre </a:t>
            </a:r>
            <a:r>
              <a:rPr lang="pt-BR" spc="100" dirty="0">
                <a:solidFill>
                  <a:srgbClr val="002060"/>
                </a:solidFill>
                <a:latin typeface="Cambria" panose="02040503050406030204" pitchFamily="18" charset="0"/>
              </a:rPr>
              <a:t>Educação Inclusiva no município de São Paulo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94354" y="1594354"/>
            <a:ext cx="97549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Cambria" panose="02040503050406030204" pitchFamily="18" charset="0"/>
              </a:rPr>
              <a:t>As prioridades em políticas públicas são oriundas da sociedade e podem ser contempladas pela agenda governamental quando grupos se organizam em torno dela, como é o caso da educação inclusiva como convergência de pleitos da educação especial e da comum. </a:t>
            </a:r>
          </a:p>
          <a:p>
            <a:endParaRPr lang="pt-BR" sz="2400" dirty="0" smtClean="0">
              <a:latin typeface="Cambria" panose="02040503050406030204" pitchFamily="18" charset="0"/>
            </a:endParaRPr>
          </a:p>
          <a:p>
            <a:r>
              <a:rPr lang="pt-BR" sz="2400" dirty="0" smtClean="0">
                <a:latin typeface="Cambria" panose="02040503050406030204" pitchFamily="18" charset="0"/>
              </a:rPr>
              <a:t>Assim, para ser implementada, a educação carece da atuação cotidiana dos agentes sociais, imprimindo uma perspectiva dinâmica de acordo com a avaliação passa a ser sempre diagnóstica. Ou seja, avaliar o ponto onde se encontra determinada proposta é, ao mesmo tempo, diagnosticar o momento seguinte. </a:t>
            </a:r>
            <a:endParaRPr lang="pt-BR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25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94354" y="2337219"/>
            <a:ext cx="1009612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Uma condição anômala analisada a partir de uma origem orgânica</a:t>
            </a:r>
          </a:p>
          <a:p>
            <a:pPr marL="457200" indent="-457200" algn="just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 algn="just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Um fardo social que implica em gastos com reabilitação ou demanda ações de caridade</a:t>
            </a:r>
          </a:p>
          <a:p>
            <a:pPr marL="457200" indent="-457200" algn="just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 algn="just">
              <a:buClr>
                <a:srgbClr val="F9D616"/>
              </a:buClr>
              <a:buFont typeface="Trebuchet MS" panose="020B0603020202020204" pitchFamily="34" charset="0"/>
              <a:buChar char="&gt;"/>
              <a:defRPr/>
            </a:pPr>
            <a:r>
              <a:rPr lang="pt-BR" sz="2600" i="0" dirty="0">
                <a:latin typeface="Cambria" panose="02040503050406030204" pitchFamily="18" charset="0"/>
              </a:rPr>
              <a:t>A pessoa com deficiência é passiva e objeto de uma política especial, raramente contemplada nas políticas públicas gerais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50227" y="887838"/>
            <a:ext cx="3384377" cy="1071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5D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94244" y="984367"/>
            <a:ext cx="3096345" cy="87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/>
          <a:lstStyle/>
          <a:p>
            <a:pPr algn="ctr"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altLang="pt-BR" sz="2600" b="1" i="0" dirty="0">
                <a:latin typeface="Cambria" panose="02040503050406030204" pitchFamily="18" charset="0"/>
                <a:ea typeface="SimSun"/>
                <a:cs typeface="SimSun"/>
              </a:rPr>
              <a:t>Deficiência dentro do modelo clínico</a:t>
            </a:r>
          </a:p>
          <a:p>
            <a:pPr algn="ctr"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t-BR" altLang="pt-BR" sz="2600" b="1" i="0" dirty="0">
              <a:latin typeface="Cambria" panose="02040503050406030204" pitchFamily="18" charset="0"/>
              <a:ea typeface="SimSun"/>
              <a:cs typeface="SimSun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14259014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942725" y="600187"/>
            <a:ext cx="3384377" cy="1071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5D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6737" name="CaixaDeTexto 2"/>
          <p:cNvSpPr txBox="1">
            <a:spLocks noChangeArrowheads="1"/>
          </p:cNvSpPr>
          <p:nvPr/>
        </p:nvSpPr>
        <p:spPr bwMode="auto">
          <a:xfrm>
            <a:off x="1594354" y="2163187"/>
            <a:ext cx="100811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9D616"/>
              </a:buClr>
              <a:buFont typeface="Trebuchet MS" panose="020B0603020202020204" pitchFamily="34" charset="0"/>
              <a:buChar char="&gt;"/>
            </a:pPr>
            <a:r>
              <a:rPr lang="pt-BR" sz="2600" i="0" dirty="0">
                <a:latin typeface="Cambria" panose="02040503050406030204" pitchFamily="18" charset="0"/>
              </a:rPr>
              <a:t>Desloca a compreensão da deficiência para o contexto, apontando para as barreiras sociais</a:t>
            </a:r>
          </a:p>
          <a:p>
            <a:pPr marL="457200" indent="-457200" algn="just">
              <a:buClr>
                <a:srgbClr val="F9D616"/>
              </a:buClr>
              <a:buFont typeface="Trebuchet MS" panose="020B0603020202020204" pitchFamily="34" charset="0"/>
              <a:buChar char="&gt;"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 algn="just">
              <a:buClr>
                <a:srgbClr val="F9D616"/>
              </a:buClr>
              <a:buFont typeface="Trebuchet MS" panose="020B0603020202020204" pitchFamily="34" charset="0"/>
              <a:buChar char="&gt;"/>
            </a:pPr>
            <a:r>
              <a:rPr lang="pt-BR" sz="2600" i="0" dirty="0">
                <a:latin typeface="Cambria" panose="02040503050406030204" pitchFamily="18" charset="0"/>
              </a:rPr>
              <a:t>Retira a deficiência da ideia do inesperado, da exceção, da “tragédia humana” e a situa no contexto geral da diversidade humana</a:t>
            </a:r>
          </a:p>
          <a:p>
            <a:pPr marL="457200" indent="-457200" algn="just">
              <a:buClr>
                <a:srgbClr val="F9D616"/>
              </a:buClr>
              <a:buFont typeface="Trebuchet MS" panose="020B0603020202020204" pitchFamily="34" charset="0"/>
              <a:buChar char="&gt;"/>
            </a:pPr>
            <a:endParaRPr lang="pt-BR" sz="2600" i="0" dirty="0">
              <a:latin typeface="Cambria" panose="02040503050406030204" pitchFamily="18" charset="0"/>
            </a:endParaRPr>
          </a:p>
          <a:p>
            <a:pPr marL="457200" indent="-457200" algn="just">
              <a:buClr>
                <a:srgbClr val="F9D616"/>
              </a:buClr>
              <a:buFont typeface="Trebuchet MS" panose="020B0603020202020204" pitchFamily="34" charset="0"/>
              <a:buChar char="&gt;"/>
            </a:pPr>
            <a:r>
              <a:rPr lang="pt-BR" sz="2600" i="0" dirty="0">
                <a:latin typeface="Cambria" panose="02040503050406030204" pitchFamily="18" charset="0"/>
              </a:rPr>
              <a:t>A deficiência passa a ser considerada como possibilidade digna e constituinte da condição humana e a pessoa com deficiência como cidadã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86740" y="696716"/>
            <a:ext cx="3096345" cy="87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/>
          <a:lstStyle/>
          <a:p>
            <a:pPr algn="ctr"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altLang="pt-BR" sz="2600" b="1" i="0" dirty="0">
                <a:latin typeface="Cambria" panose="02040503050406030204" pitchFamily="18" charset="0"/>
                <a:ea typeface="SimSun"/>
                <a:cs typeface="SimSun"/>
              </a:rPr>
              <a:t>Deficiência dentro do modelo social</a:t>
            </a:r>
          </a:p>
          <a:p>
            <a:pPr algn="ctr"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t-BR" altLang="pt-BR" sz="2600" b="1" i="0" dirty="0">
              <a:latin typeface="Cambria" panose="02040503050406030204" pitchFamily="18" charset="0"/>
              <a:ea typeface="SimSun"/>
              <a:cs typeface="SimSun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25308474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937288" y="797177"/>
          <a:ext cx="9748436" cy="533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4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4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9473">
                <a:tc>
                  <a:txBody>
                    <a:bodyPr/>
                    <a:lstStyle/>
                    <a:p>
                      <a:pPr algn="ctr"/>
                      <a:r>
                        <a:rPr lang="pt-BR" sz="2600" noProof="0" dirty="0">
                          <a:latin typeface="Cambria" panose="02040503050406030204" pitchFamily="18" charset="0"/>
                        </a:rPr>
                        <a:t>Modelo Clínico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noProof="0" dirty="0">
                          <a:latin typeface="Cambria" panose="02040503050406030204" pitchFamily="18" charset="0"/>
                        </a:rPr>
                        <a:t>Modelo Social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8760">
                <a:tc>
                  <a:txBody>
                    <a:bodyPr/>
                    <a:lstStyle/>
                    <a:p>
                      <a:pPr algn="ctr"/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roblema </a:t>
                      </a: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pessoal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q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uestão </a:t>
                      </a: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s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ocial</a:t>
                      </a:r>
                      <a:endParaRPr lang="pt-BR" sz="2200" b="0" noProof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0874">
                <a:tc>
                  <a:txBody>
                    <a:bodyPr/>
                    <a:lstStyle/>
                    <a:p>
                      <a:pPr algn="ctr"/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t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ratamento </a:t>
                      </a: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voltado às funções corporais, centrado na instituição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companhamento </a:t>
                      </a: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relacionado ao projeto de vida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8760">
                <a:tc>
                  <a:txBody>
                    <a:bodyPr/>
                    <a:lstStyle/>
                    <a:p>
                      <a:pPr algn="ctr"/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ntervenção </a:t>
                      </a: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t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écnica</a:t>
                      </a:r>
                      <a:endParaRPr lang="pt-BR" sz="2200" b="0" noProof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e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nvolvimento em </a:t>
                      </a: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rede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8760">
                <a:tc>
                  <a:txBody>
                    <a:bodyPr/>
                    <a:lstStyle/>
                    <a:p>
                      <a:pPr algn="ctr"/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daptação </a:t>
                      </a: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individual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m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udança </a:t>
                      </a: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social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43523">
                <a:tc>
                  <a:txBody>
                    <a:bodyPr/>
                    <a:lstStyle/>
                    <a:p>
                      <a:pPr algn="ctr"/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m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elhora</a:t>
                      </a:r>
                      <a:r>
                        <a:rPr lang="pt-BR" sz="2200" b="0" baseline="0" noProof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pt-BR" sz="2200" b="0" baseline="0" noProof="0" dirty="0">
                          <a:latin typeface="Cambria" panose="02040503050406030204" pitchFamily="18" charset="0"/>
                        </a:rPr>
                        <a:t>no desempenho relacionada ao esforço</a:t>
                      </a:r>
                      <a:endParaRPr lang="pt-BR" sz="2200" b="0" noProof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d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esempenho </a:t>
                      </a: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relacionado à possibilidade de diminuição de barreiras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37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s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ucesso </a:t>
                      </a: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relacionado</a:t>
                      </a:r>
                      <a:r>
                        <a:rPr lang="pt-BR" sz="2200" b="0" baseline="0" noProof="0" dirty="0">
                          <a:latin typeface="Cambria" panose="02040503050406030204" pitchFamily="18" charset="0"/>
                        </a:rPr>
                        <a:t> à superação</a:t>
                      </a:r>
                      <a:endParaRPr lang="pt-BR" sz="2200" b="0" noProof="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pt-BR" sz="2200" b="0" noProof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s</a:t>
                      </a:r>
                      <a:r>
                        <a:rPr lang="pt-BR" sz="2200" b="0" noProof="0" dirty="0" smtClean="0">
                          <a:latin typeface="Cambria" panose="02040503050406030204" pitchFamily="18" charset="0"/>
                        </a:rPr>
                        <a:t>ucesso </a:t>
                      </a:r>
                      <a:r>
                        <a:rPr lang="pt-BR" sz="2200" b="0" noProof="0" dirty="0">
                          <a:latin typeface="Cambria" panose="02040503050406030204" pitchFamily="18" charset="0"/>
                        </a:rPr>
                        <a:t>como possibilidade frente à equiparação de oportunidades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8760">
                <a:tc>
                  <a:txBody>
                    <a:bodyPr/>
                    <a:lstStyle/>
                    <a:p>
                      <a:pPr algn="ctr"/>
                      <a:r>
                        <a:rPr lang="pt-BR" sz="2200" b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pt-BR" sz="2200" b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uidados</a:t>
                      </a:r>
                      <a:r>
                        <a:rPr lang="pt-BR" sz="2200" b="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pt-BR" sz="2200" b="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em </a:t>
                      </a:r>
                      <a:r>
                        <a:rPr lang="pt-BR" sz="2200" b="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saúde</a:t>
                      </a:r>
                      <a:endParaRPr lang="pt-BR" sz="2200" b="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pt-BR" sz="2200" b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ções </a:t>
                      </a:r>
                      <a:r>
                        <a:rPr lang="pt-BR" sz="2200" b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baseadas nos Direitos Humanos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aixaDeTexto 4"/>
          <p:cNvSpPr txBox="1">
            <a:spLocks noChangeArrowheads="1"/>
          </p:cNvSpPr>
          <p:nvPr/>
        </p:nvSpPr>
        <p:spPr bwMode="auto">
          <a:xfrm>
            <a:off x="1594354" y="1974294"/>
            <a:ext cx="9505055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600" i="0" dirty="0">
                <a:latin typeface="Cambria" panose="02040503050406030204" pitchFamily="18" charset="0"/>
              </a:rPr>
              <a:t>A deficiência é frequentemente o </a:t>
            </a:r>
            <a:r>
              <a:rPr lang="pt-BR" sz="2600" i="0" dirty="0" smtClean="0">
                <a:latin typeface="Cambria" panose="02040503050406030204" pitchFamily="18" charset="0"/>
              </a:rPr>
              <a:t>fator </a:t>
            </a:r>
            <a:r>
              <a:rPr lang="pt-BR" sz="2600" i="0" dirty="0">
                <a:latin typeface="Cambria" panose="02040503050406030204" pitchFamily="18" charset="0"/>
              </a:rPr>
              <a:t>mais significativo relacionado à exclusão da educação, mais do que o </a:t>
            </a:r>
            <a:r>
              <a:rPr lang="pt-BR" sz="2600" i="0" dirty="0" smtClean="0">
                <a:latin typeface="Cambria" panose="02040503050406030204" pitchFamily="18" charset="0"/>
              </a:rPr>
              <a:t>gênero </a:t>
            </a:r>
            <a:r>
              <a:rPr lang="pt-BR" sz="2600" i="0" dirty="0">
                <a:latin typeface="Cambria" panose="02040503050406030204" pitchFamily="18" charset="0"/>
              </a:rPr>
              <a:t>ou a localização </a:t>
            </a:r>
            <a:r>
              <a:rPr lang="pt-BR" sz="2600" i="0" dirty="0" smtClean="0">
                <a:latin typeface="Cambria" panose="02040503050406030204" pitchFamily="18" charset="0"/>
              </a:rPr>
              <a:t>geográfica</a:t>
            </a:r>
          </a:p>
          <a:p>
            <a:pPr>
              <a:lnSpc>
                <a:spcPct val="120000"/>
              </a:lnSpc>
            </a:pPr>
            <a:endParaRPr lang="pt-BR" sz="2600" i="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pt-BR" sz="2600" i="0" dirty="0">
                <a:latin typeface="Cambria" panose="02040503050406030204" pitchFamily="18" charset="0"/>
              </a:rPr>
              <a:t>Viver na pobreza ou ter pai/mãe com deficiência também aumenta a probabilidade de a criança não frequentar a escola</a:t>
            </a:r>
            <a:endParaRPr lang="pt-BR" sz="2600" i="0" dirty="0">
              <a:latin typeface="Cambria" panose="02040503050406030204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5159375" y="415925"/>
            <a:ext cx="65293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educação - panorama </a:t>
            </a:r>
            <a:r>
              <a:rPr lang="pt-BR" sz="2600" i="0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mundial</a:t>
            </a:r>
          </a:p>
          <a:p>
            <a:pPr algn="r">
              <a:defRPr/>
            </a:pPr>
            <a:r>
              <a:rPr lang="pt-BR" sz="2600" spc="100" dirty="0" smtClean="0">
                <a:solidFill>
                  <a:srgbClr val="E2191A"/>
                </a:solidFill>
                <a:latin typeface="Cambria" panose="02040503050406030204" pitchFamily="18" charset="0"/>
              </a:rPr>
              <a:t>UNICEF</a:t>
            </a:r>
            <a:endParaRPr lang="pt-BR" sz="2600" i="0" spc="100" dirty="0">
              <a:solidFill>
                <a:srgbClr val="E2191A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4354" cy="159435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4235" y="6468035"/>
            <a:ext cx="1827765" cy="389965"/>
          </a:xfrm>
          <a:prstGeom prst="rect">
            <a:avLst/>
          </a:prstGeom>
        </p:spPr>
        <p:txBody>
          <a:bodyPr vert="horz" anchor="t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4100" b="1" kern="1200" cap="small" baseline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pt-BR" sz="2200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Liliane Garcez</a:t>
            </a:r>
          </a:p>
        </p:txBody>
      </p:sp>
    </p:spTree>
    <p:extLst>
      <p:ext uri="{BB962C8B-B14F-4D97-AF65-F5344CB8AC3E}">
        <p14:creationId xmlns:p14="http://schemas.microsoft.com/office/powerpoint/2010/main" val="1945253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3182</Words>
  <Application>Microsoft Office PowerPoint</Application>
  <PresentationFormat>Widescreen</PresentationFormat>
  <Paragraphs>350</Paragraphs>
  <Slides>56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7" baseType="lpstr">
      <vt:lpstr>SimSun</vt:lpstr>
      <vt:lpstr>Arial</vt:lpstr>
      <vt:lpstr>Calibri</vt:lpstr>
      <vt:lpstr>Calibri Light</vt:lpstr>
      <vt:lpstr>Cambria</vt:lpstr>
      <vt:lpstr>Symbol</vt:lpstr>
      <vt:lpstr>Tahoma</vt:lpstr>
      <vt:lpstr>Times New Roman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Liliane Garcez</dc:creator>
  <cp:lastModifiedBy>Liliane Garcez</cp:lastModifiedBy>
  <cp:revision>52</cp:revision>
  <dcterms:created xsi:type="dcterms:W3CDTF">2017-08-24T12:20:46Z</dcterms:created>
  <dcterms:modified xsi:type="dcterms:W3CDTF">2017-10-25T14:27:34Z</dcterms:modified>
</cp:coreProperties>
</file>