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669" r:id="rId2"/>
  </p:sldMasterIdLst>
  <p:notesMasterIdLst>
    <p:notesMasterId r:id="rId69"/>
  </p:notesMasterIdLst>
  <p:sldIdLst>
    <p:sldId id="256" r:id="rId3"/>
    <p:sldId id="362" r:id="rId4"/>
    <p:sldId id="358" r:id="rId5"/>
    <p:sldId id="291" r:id="rId6"/>
    <p:sldId id="316" r:id="rId7"/>
    <p:sldId id="287" r:id="rId8"/>
    <p:sldId id="359" r:id="rId9"/>
    <p:sldId id="258" r:id="rId10"/>
    <p:sldId id="277" r:id="rId11"/>
    <p:sldId id="289" r:id="rId12"/>
    <p:sldId id="292" r:id="rId13"/>
    <p:sldId id="293" r:id="rId14"/>
    <p:sldId id="260" r:id="rId15"/>
    <p:sldId id="306" r:id="rId16"/>
    <p:sldId id="322" r:id="rId17"/>
    <p:sldId id="361" r:id="rId18"/>
    <p:sldId id="297" r:id="rId19"/>
    <p:sldId id="307" r:id="rId20"/>
    <p:sldId id="308" r:id="rId21"/>
    <p:sldId id="360" r:id="rId22"/>
    <p:sldId id="315" r:id="rId23"/>
    <p:sldId id="323" r:id="rId24"/>
    <p:sldId id="299" r:id="rId25"/>
    <p:sldId id="302" r:id="rId26"/>
    <p:sldId id="303" r:id="rId27"/>
    <p:sldId id="262" r:id="rId28"/>
    <p:sldId id="265" r:id="rId29"/>
    <p:sldId id="274" r:id="rId30"/>
    <p:sldId id="269" r:id="rId31"/>
    <p:sldId id="346" r:id="rId32"/>
    <p:sldId id="347" r:id="rId33"/>
    <p:sldId id="317" r:id="rId34"/>
    <p:sldId id="335" r:id="rId35"/>
    <p:sldId id="348" r:id="rId36"/>
    <p:sldId id="344" r:id="rId37"/>
    <p:sldId id="338" r:id="rId38"/>
    <p:sldId id="339" r:id="rId39"/>
    <p:sldId id="340" r:id="rId40"/>
    <p:sldId id="341" r:id="rId41"/>
    <p:sldId id="363" r:id="rId42"/>
    <p:sldId id="313" r:id="rId43"/>
    <p:sldId id="365" r:id="rId44"/>
    <p:sldId id="364" r:id="rId45"/>
    <p:sldId id="337" r:id="rId46"/>
    <p:sldId id="310" r:id="rId47"/>
    <p:sldId id="330" r:id="rId48"/>
    <p:sldId id="350" r:id="rId49"/>
    <p:sldId id="331" r:id="rId50"/>
    <p:sldId id="366" r:id="rId51"/>
    <p:sldId id="281" r:id="rId52"/>
    <p:sldId id="367" r:id="rId53"/>
    <p:sldId id="368" r:id="rId54"/>
    <p:sldId id="369" r:id="rId55"/>
    <p:sldId id="333" r:id="rId56"/>
    <p:sldId id="353" r:id="rId57"/>
    <p:sldId id="357" r:id="rId58"/>
    <p:sldId id="356" r:id="rId59"/>
    <p:sldId id="354" r:id="rId60"/>
    <p:sldId id="355" r:id="rId61"/>
    <p:sldId id="261" r:id="rId62"/>
    <p:sldId id="271" r:id="rId63"/>
    <p:sldId id="309" r:id="rId64"/>
    <p:sldId id="319" r:id="rId65"/>
    <p:sldId id="327" r:id="rId66"/>
    <p:sldId id="282" r:id="rId67"/>
    <p:sldId id="288" r:id="rId68"/>
  </p:sldIdLst>
  <p:sldSz cx="9144000" cy="5143500" type="screen16x9"/>
  <p:notesSz cx="6858000" cy="9144000"/>
  <p:embeddedFontLst>
    <p:embeddedFont>
      <p:font typeface="Gill Sans MT Condensed" panose="020B0506020104020203" pitchFamily="34" charset="0"/>
      <p:regular r:id="rId70"/>
    </p:embeddedFont>
    <p:embeddedFont>
      <p:font typeface="Georgia" panose="02040502050405020303" pitchFamily="18" charset="0"/>
      <p:regular r:id="rId71"/>
      <p:bold r:id="rId72"/>
      <p:italic r:id="rId73"/>
      <p:boldItalic r:id="rId74"/>
    </p:embeddedFont>
    <p:embeddedFont>
      <p:font typeface="Tahoma" panose="020B0604030504040204" pitchFamily="34" charset="0"/>
      <p:regular r:id="rId75"/>
      <p:bold r:id="rId76"/>
    </p:embeddedFont>
    <p:embeddedFont>
      <p:font typeface="Calibri" panose="020F0502020204030204" pitchFamily="34" charset="0"/>
      <p:regular r:id="rId77"/>
      <p:bold r:id="rId78"/>
      <p:italic r:id="rId79"/>
      <p:boldItalic r:id="rId80"/>
    </p:embeddedFont>
    <p:embeddedFont>
      <p:font typeface="MS PGothic" panose="020B0600070205080204" pitchFamily="34" charset="-128"/>
      <p:regular r:id="rId81"/>
    </p:embeddedFont>
    <p:embeddedFont>
      <p:font typeface="Muli" panose="020B0604020202020204" charset="0"/>
      <p:regular r:id="rId82"/>
      <p:bold r:id="rId83"/>
      <p:italic r:id="rId84"/>
      <p:boldItalic r:id="rId85"/>
    </p:embeddedFont>
    <p:embeddedFont>
      <p:font typeface="Franklin Gothic Demi" panose="020B0703020102020204" pitchFamily="34" charset="0"/>
      <p:regular r:id="rId86"/>
      <p:italic r:id="rId87"/>
    </p:embeddedFont>
    <p:embeddedFont>
      <p:font typeface="Segoe UI" panose="020B0502040204020203" pitchFamily="34" charset="0"/>
      <p:regular r:id="rId88"/>
      <p:bold r:id="rId89"/>
      <p:italic r:id="rId90"/>
      <p:boldItalic r:id="rId9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2FB2EA"/>
    <a:srgbClr val="F5F5F5"/>
    <a:srgbClr val="F8F8D8"/>
    <a:srgbClr val="C1B5B5"/>
    <a:srgbClr val="F7F7F7"/>
    <a:srgbClr val="B88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D75969-2BE5-4EAB-B7A1-46CBE727B3E5}">
  <a:tblStyle styleId="{97D75969-2BE5-4EAB-B7A1-46CBE727B3E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60" autoAdjust="0"/>
    <p:restoredTop sz="87194" autoAdjust="0"/>
  </p:normalViewPr>
  <p:slideViewPr>
    <p:cSldViewPr snapToGrid="0">
      <p:cViewPr varScale="1">
        <p:scale>
          <a:sx n="86" d="100"/>
          <a:sy n="86" d="100"/>
        </p:scale>
        <p:origin x="7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15.fntdata"/><Relationship Id="rId89" Type="http://schemas.openxmlformats.org/officeDocument/2006/relationships/font" Target="fonts/font20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5" Type="http://schemas.openxmlformats.org/officeDocument/2006/relationships/slide" Target="slides/slide3.xml"/><Relationship Id="rId90" Type="http://schemas.openxmlformats.org/officeDocument/2006/relationships/font" Target="fonts/font21.fntdata"/><Relationship Id="rId95" Type="http://schemas.openxmlformats.org/officeDocument/2006/relationships/tableStyles" Target="tableStyle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3.fntdata"/><Relationship Id="rId80" Type="http://schemas.openxmlformats.org/officeDocument/2006/relationships/font" Target="fonts/font11.fntdata"/><Relationship Id="rId85" Type="http://schemas.openxmlformats.org/officeDocument/2006/relationships/font" Target="fonts/font16.fntdata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font" Target="fonts/font14.fntdata"/><Relationship Id="rId88" Type="http://schemas.openxmlformats.org/officeDocument/2006/relationships/font" Target="fonts/font19.fntdata"/><Relationship Id="rId9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86" Type="http://schemas.openxmlformats.org/officeDocument/2006/relationships/font" Target="fonts/font17.fntdata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7.fntdata"/><Relationship Id="rId7" Type="http://schemas.openxmlformats.org/officeDocument/2006/relationships/slide" Target="slides/slide5.xml"/><Relationship Id="rId71" Type="http://schemas.openxmlformats.org/officeDocument/2006/relationships/font" Target="fonts/font2.fntdata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font" Target="fonts/font18.fntdata"/><Relationship Id="rId61" Type="http://schemas.openxmlformats.org/officeDocument/2006/relationships/slide" Target="slides/slide59.xml"/><Relationship Id="rId82" Type="http://schemas.openxmlformats.org/officeDocument/2006/relationships/font" Target="fonts/font13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282E82-790A-4550-A165-9E6B323443C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DCAAFAB-44E2-42E2-93EA-42F40BC9D247}">
      <dgm:prSet phldrT="[Texto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pt-BR" dirty="0" smtClean="0"/>
            <a:t>A</a:t>
          </a:r>
          <a:endParaRPr lang="pt-BR" dirty="0"/>
        </a:p>
      </dgm:t>
    </dgm:pt>
    <dgm:pt modelId="{DA8E40A0-94F7-4A7E-B595-BA7E995EC2F0}" type="parTrans" cxnId="{A4AF48EF-11F0-4371-A14C-4E168476CFAF}">
      <dgm:prSet/>
      <dgm:spPr/>
      <dgm:t>
        <a:bodyPr/>
        <a:lstStyle/>
        <a:p>
          <a:endParaRPr lang="pt-BR"/>
        </a:p>
      </dgm:t>
    </dgm:pt>
    <dgm:pt modelId="{4FC60246-AB0F-40C4-83C2-FF8CFFF5B9B4}" type="sibTrans" cxnId="{A4AF48EF-11F0-4371-A14C-4E168476CFAF}">
      <dgm:prSet/>
      <dgm:spPr/>
      <dgm:t>
        <a:bodyPr/>
        <a:lstStyle/>
        <a:p>
          <a:endParaRPr lang="pt-BR"/>
        </a:p>
      </dgm:t>
    </dgm:pt>
    <dgm:pt modelId="{4F919C08-2186-4E8F-92F5-7BC5FB11F260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dirty="0" smtClean="0"/>
            <a:t>H</a:t>
          </a:r>
          <a:endParaRPr lang="pt-BR" dirty="0"/>
        </a:p>
      </dgm:t>
    </dgm:pt>
    <dgm:pt modelId="{BC12AA55-1CA5-4285-A0C9-1D740845CF9F}" type="parTrans" cxnId="{1BF59D61-58AD-42AF-8B55-4E813146E391}">
      <dgm:prSet/>
      <dgm:spPr/>
      <dgm:t>
        <a:bodyPr/>
        <a:lstStyle/>
        <a:p>
          <a:endParaRPr lang="pt-BR"/>
        </a:p>
      </dgm:t>
    </dgm:pt>
    <dgm:pt modelId="{19A3C0A6-7E56-404D-8EB6-29D09175CD98}" type="sibTrans" cxnId="{1BF59D61-58AD-42AF-8B55-4E813146E391}">
      <dgm:prSet/>
      <dgm:spPr/>
      <dgm:t>
        <a:bodyPr/>
        <a:lstStyle/>
        <a:p>
          <a:endParaRPr lang="pt-BR"/>
        </a:p>
      </dgm:t>
    </dgm:pt>
    <dgm:pt modelId="{DD2DD5A9-1EEF-49B8-AFF2-FDD71B118A7F}">
      <dgm:prSet phldrT="[Texto]"/>
      <dgm:spPr>
        <a:solidFill>
          <a:schemeClr val="tx1"/>
        </a:solidFill>
      </dgm:spPr>
      <dgm:t>
        <a:bodyPr/>
        <a:lstStyle/>
        <a:p>
          <a:r>
            <a:rPr lang="pt-BR" dirty="0" smtClean="0"/>
            <a:t>C.G.</a:t>
          </a:r>
          <a:endParaRPr lang="pt-BR" dirty="0"/>
        </a:p>
      </dgm:t>
    </dgm:pt>
    <dgm:pt modelId="{DCB7D12F-5FDE-4814-91AD-9EB6D9698809}" type="parTrans" cxnId="{6E3928D9-F4D1-4D27-8B13-385F61CCB0BD}">
      <dgm:prSet/>
      <dgm:spPr/>
      <dgm:t>
        <a:bodyPr/>
        <a:lstStyle/>
        <a:p>
          <a:endParaRPr lang="pt-BR"/>
        </a:p>
      </dgm:t>
    </dgm:pt>
    <dgm:pt modelId="{45022CBD-45C8-40BC-AAE3-03A20C38A653}" type="sibTrans" cxnId="{6E3928D9-F4D1-4D27-8B13-385F61CCB0BD}">
      <dgm:prSet/>
      <dgm:spPr/>
      <dgm:t>
        <a:bodyPr/>
        <a:lstStyle/>
        <a:p>
          <a:endParaRPr lang="pt-BR"/>
        </a:p>
      </dgm:t>
    </dgm:pt>
    <dgm:pt modelId="{2F2ED9E1-5E98-4CCC-A0D8-2D6B1D2AC879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dirty="0" smtClean="0"/>
            <a:t>M</a:t>
          </a:r>
          <a:endParaRPr lang="pt-BR" dirty="0"/>
        </a:p>
      </dgm:t>
    </dgm:pt>
    <dgm:pt modelId="{94C932D9-E519-4805-B2DD-20C8B367916F}" type="parTrans" cxnId="{D9B2054F-C788-4D99-823D-33C3F810A24F}">
      <dgm:prSet/>
      <dgm:spPr/>
      <dgm:t>
        <a:bodyPr/>
        <a:lstStyle/>
        <a:p>
          <a:endParaRPr lang="pt-BR"/>
        </a:p>
      </dgm:t>
    </dgm:pt>
    <dgm:pt modelId="{C7E2BCE1-AAF2-4A16-B8E9-6FF55F0D0ADC}" type="sibTrans" cxnId="{D9B2054F-C788-4D99-823D-33C3F810A24F}">
      <dgm:prSet/>
      <dgm:spPr/>
      <dgm:t>
        <a:bodyPr/>
        <a:lstStyle/>
        <a:p>
          <a:endParaRPr lang="pt-BR"/>
        </a:p>
      </dgm:t>
    </dgm:pt>
    <dgm:pt modelId="{4856BB3C-75D7-49AD-9C11-126A7DE37C97}">
      <dgm:prSet phldrT="[Texto]"/>
      <dgm:spPr>
        <a:solidFill>
          <a:schemeClr val="accent1"/>
        </a:solidFill>
      </dgm:spPr>
      <dgm:t>
        <a:bodyPr/>
        <a:lstStyle/>
        <a:p>
          <a:r>
            <a:rPr lang="pt-BR" dirty="0" smtClean="0"/>
            <a:t>CN</a:t>
          </a:r>
          <a:endParaRPr lang="pt-BR" dirty="0"/>
        </a:p>
      </dgm:t>
    </dgm:pt>
    <dgm:pt modelId="{1D5D0B0B-51F4-4501-AB15-C97FAB3F721A}" type="parTrans" cxnId="{C71DBCB1-CC14-449A-8787-A1B22563B699}">
      <dgm:prSet/>
      <dgm:spPr/>
      <dgm:t>
        <a:bodyPr/>
        <a:lstStyle/>
        <a:p>
          <a:endParaRPr lang="pt-BR"/>
        </a:p>
      </dgm:t>
    </dgm:pt>
    <dgm:pt modelId="{322EEFD6-175B-427D-BBB2-27006DA4CFF9}" type="sibTrans" cxnId="{C71DBCB1-CC14-449A-8787-A1B22563B699}">
      <dgm:prSet/>
      <dgm:spPr/>
      <dgm:t>
        <a:bodyPr/>
        <a:lstStyle/>
        <a:p>
          <a:endParaRPr lang="pt-BR"/>
        </a:p>
      </dgm:t>
    </dgm:pt>
    <dgm:pt modelId="{80781F36-05F8-4054-A003-6F32474822CC}">
      <dgm:prSet phldrT="[Texto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pt-BR" dirty="0" smtClean="0"/>
            <a:t>L</a:t>
          </a:r>
          <a:endParaRPr lang="pt-BR" dirty="0"/>
        </a:p>
      </dgm:t>
    </dgm:pt>
    <dgm:pt modelId="{35537FD9-A691-4D43-84AA-7942F6FB0D9D}" type="parTrans" cxnId="{3A892200-D6D3-4542-8074-C0D8D9232783}">
      <dgm:prSet/>
      <dgm:spPr/>
      <dgm:t>
        <a:bodyPr/>
        <a:lstStyle/>
        <a:p>
          <a:endParaRPr lang="pt-BR"/>
        </a:p>
      </dgm:t>
    </dgm:pt>
    <dgm:pt modelId="{BF7F017C-FC90-467F-92C5-773F8510ECE8}" type="sibTrans" cxnId="{3A892200-D6D3-4542-8074-C0D8D9232783}">
      <dgm:prSet/>
      <dgm:spPr/>
      <dgm:t>
        <a:bodyPr/>
        <a:lstStyle/>
        <a:p>
          <a:endParaRPr lang="pt-BR"/>
        </a:p>
      </dgm:t>
    </dgm:pt>
    <dgm:pt modelId="{5DB816D0-B13E-4C94-BA50-39A19D5C201D}">
      <dgm:prSet phldrT="[Texto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pt-BR" dirty="0" smtClean="0"/>
            <a:t>EF</a:t>
          </a:r>
          <a:endParaRPr lang="pt-BR" dirty="0"/>
        </a:p>
      </dgm:t>
    </dgm:pt>
    <dgm:pt modelId="{D8A1DCA4-86DB-439F-B135-1A8523EBB6A8}" type="parTrans" cxnId="{89CD0D70-9FFD-4213-86F0-53DAA38F1B55}">
      <dgm:prSet/>
      <dgm:spPr/>
      <dgm:t>
        <a:bodyPr/>
        <a:lstStyle/>
        <a:p>
          <a:endParaRPr lang="pt-BR"/>
        </a:p>
      </dgm:t>
    </dgm:pt>
    <dgm:pt modelId="{D254A0D0-8066-4D33-8532-A38006665521}" type="sibTrans" cxnId="{89CD0D70-9FFD-4213-86F0-53DAA38F1B55}">
      <dgm:prSet/>
      <dgm:spPr/>
      <dgm:t>
        <a:bodyPr/>
        <a:lstStyle/>
        <a:p>
          <a:endParaRPr lang="pt-BR"/>
        </a:p>
      </dgm:t>
    </dgm:pt>
    <dgm:pt modelId="{A0997727-A68B-4BD8-8334-B633E0803711}">
      <dgm:prSet phldrT="[Texto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pt-BR" dirty="0" smtClean="0"/>
            <a:t>LP</a:t>
          </a:r>
          <a:endParaRPr lang="pt-BR" dirty="0"/>
        </a:p>
      </dgm:t>
    </dgm:pt>
    <dgm:pt modelId="{34A07C9B-5519-446C-B7CD-F8EE9713457A}" type="parTrans" cxnId="{71119BA8-0E2D-49BD-A7C5-F2A47EED8069}">
      <dgm:prSet/>
      <dgm:spPr/>
      <dgm:t>
        <a:bodyPr/>
        <a:lstStyle/>
        <a:p>
          <a:endParaRPr lang="pt-BR"/>
        </a:p>
      </dgm:t>
    </dgm:pt>
    <dgm:pt modelId="{542E3995-0E44-4860-BABC-79CE74A0FCC1}" type="sibTrans" cxnId="{71119BA8-0E2D-49BD-A7C5-F2A47EED8069}">
      <dgm:prSet/>
      <dgm:spPr/>
      <dgm:t>
        <a:bodyPr/>
        <a:lstStyle/>
        <a:p>
          <a:endParaRPr lang="pt-BR"/>
        </a:p>
      </dgm:t>
    </dgm:pt>
    <dgm:pt modelId="{41FEC562-62C7-460B-B762-0128896E8BF8}">
      <dgm:prSet phldrT="[Texto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pt-BR" dirty="0" smtClean="0"/>
            <a:t>LI</a:t>
          </a:r>
          <a:endParaRPr lang="pt-BR" dirty="0"/>
        </a:p>
      </dgm:t>
    </dgm:pt>
    <dgm:pt modelId="{78A570D3-94DF-4706-AB55-A48733DC7151}" type="parTrans" cxnId="{F3505A99-7E12-4C17-B87A-5D823A5ED290}">
      <dgm:prSet/>
      <dgm:spPr/>
      <dgm:t>
        <a:bodyPr/>
        <a:lstStyle/>
        <a:p>
          <a:endParaRPr lang="pt-BR"/>
        </a:p>
      </dgm:t>
    </dgm:pt>
    <dgm:pt modelId="{CDC81059-11A0-4DCD-86F2-CA4041630958}" type="sibTrans" cxnId="{F3505A99-7E12-4C17-B87A-5D823A5ED290}">
      <dgm:prSet/>
      <dgm:spPr/>
      <dgm:t>
        <a:bodyPr/>
        <a:lstStyle/>
        <a:p>
          <a:endParaRPr lang="pt-BR"/>
        </a:p>
      </dgm:t>
    </dgm:pt>
    <dgm:pt modelId="{7A45875D-5CA5-4AA6-BF3B-616794C035A4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dirty="0" smtClean="0"/>
            <a:t>CH</a:t>
          </a:r>
          <a:endParaRPr lang="pt-BR" dirty="0"/>
        </a:p>
      </dgm:t>
    </dgm:pt>
    <dgm:pt modelId="{51D5FD3C-17EE-49CC-AEF3-9AA3A70894AD}" type="parTrans" cxnId="{92FB8016-48BC-4C4F-8E08-53FD0F5FE8B3}">
      <dgm:prSet/>
      <dgm:spPr/>
      <dgm:t>
        <a:bodyPr/>
        <a:lstStyle/>
        <a:p>
          <a:endParaRPr lang="pt-BR"/>
        </a:p>
      </dgm:t>
    </dgm:pt>
    <dgm:pt modelId="{A48FB00F-72A0-4707-BB3A-C904BF56A1B8}" type="sibTrans" cxnId="{92FB8016-48BC-4C4F-8E08-53FD0F5FE8B3}">
      <dgm:prSet/>
      <dgm:spPr/>
      <dgm:t>
        <a:bodyPr/>
        <a:lstStyle/>
        <a:p>
          <a:endParaRPr lang="pt-BR"/>
        </a:p>
      </dgm:t>
    </dgm:pt>
    <dgm:pt modelId="{A235EA63-0F14-4D75-99D9-D569055F7C15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dirty="0" smtClean="0"/>
            <a:t>G</a:t>
          </a:r>
          <a:endParaRPr lang="pt-BR" dirty="0"/>
        </a:p>
      </dgm:t>
    </dgm:pt>
    <dgm:pt modelId="{1EC65BFE-0579-4637-A7B7-E8BEE731F433}" type="parTrans" cxnId="{D71967F7-FE7D-4F3C-B11F-0A90EED26DFD}">
      <dgm:prSet/>
      <dgm:spPr/>
      <dgm:t>
        <a:bodyPr/>
        <a:lstStyle/>
        <a:p>
          <a:endParaRPr lang="pt-BR"/>
        </a:p>
      </dgm:t>
    </dgm:pt>
    <dgm:pt modelId="{2AEFFC6D-B137-4081-86B1-A51823A18EC2}" type="sibTrans" cxnId="{D71967F7-FE7D-4F3C-B11F-0A90EED26DFD}">
      <dgm:prSet/>
      <dgm:spPr/>
      <dgm:t>
        <a:bodyPr/>
        <a:lstStyle/>
        <a:p>
          <a:endParaRPr lang="pt-BR"/>
        </a:p>
      </dgm:t>
    </dgm:pt>
    <dgm:pt modelId="{7DEB5301-D0E4-424F-83C6-DFD6E59CE020}" type="pres">
      <dgm:prSet presAssocID="{79282E82-790A-4550-A165-9E6B323443C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DFB7684-BF60-4D44-ABE2-760A7CF57404}" type="pres">
      <dgm:prSet presAssocID="{8DCAAFAB-44E2-42E2-93EA-42F40BC9D247}" presName="node" presStyleLbl="node1" presStyleIdx="0" presStyleCnt="11" custScaleX="6280" custScaleY="9895" custLinFactNeighborX="22375" custLinFactNeighborY="580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8C4AFB7-ABC1-4855-B701-1EEF07C759E6}" type="pres">
      <dgm:prSet presAssocID="{4FC60246-AB0F-40C4-83C2-FF8CFFF5B9B4}" presName="sibTrans" presStyleCnt="0"/>
      <dgm:spPr/>
    </dgm:pt>
    <dgm:pt modelId="{BD9ED3FA-2E67-4355-A19D-38DFD11C491A}" type="pres">
      <dgm:prSet presAssocID="{80781F36-05F8-4054-A003-6F32474822CC}" presName="node" presStyleLbl="node1" presStyleIdx="1" presStyleCnt="11" custScaleX="6280" custScaleY="9895" custLinFactNeighborX="-5734" custLinFactNeighborY="-1169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6B950FF-46FA-4A15-A16C-105E6E904D59}" type="pres">
      <dgm:prSet presAssocID="{BF7F017C-FC90-467F-92C5-773F8510ECE8}" presName="sibTrans" presStyleCnt="0"/>
      <dgm:spPr/>
    </dgm:pt>
    <dgm:pt modelId="{0FAD9CA8-88FC-4F31-91F2-17EB55C704A8}" type="pres">
      <dgm:prSet presAssocID="{5DB816D0-B13E-4C94-BA50-39A19D5C201D}" presName="node" presStyleLbl="node1" presStyleIdx="2" presStyleCnt="11" custScaleX="6280" custScaleY="9895" custLinFactNeighborX="-18625" custLinFactNeighborY="580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415EACE-1911-4F3D-829F-89375E8A3287}" type="pres">
      <dgm:prSet presAssocID="{D254A0D0-8066-4D33-8532-A38006665521}" presName="sibTrans" presStyleCnt="0"/>
      <dgm:spPr/>
    </dgm:pt>
    <dgm:pt modelId="{E0A84D4A-CD38-446B-8679-FC6750B8D016}" type="pres">
      <dgm:prSet presAssocID="{A0997727-A68B-4BD8-8334-B633E0803711}" presName="node" presStyleLbl="node1" presStyleIdx="3" presStyleCnt="11" custScaleX="6280" custScaleY="9895" custLinFactNeighborX="-43800" custLinFactNeighborY="580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7CFCD49-B088-4886-A26E-74F486067FAD}" type="pres">
      <dgm:prSet presAssocID="{542E3995-0E44-4860-BABC-79CE74A0FCC1}" presName="sibTrans" presStyleCnt="0"/>
      <dgm:spPr/>
    </dgm:pt>
    <dgm:pt modelId="{A854AD2F-1F68-46E8-93E6-3001D9B08E77}" type="pres">
      <dgm:prSet presAssocID="{41FEC562-62C7-460B-B762-0128896E8BF8}" presName="node" presStyleLbl="node1" presStyleIdx="4" presStyleCnt="11" custScaleX="6280" custScaleY="9895" custLinFactNeighborX="-69080" custLinFactNeighborY="580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0DEFBE4-F811-4E17-98EF-FDF39D5FB708}" type="pres">
      <dgm:prSet presAssocID="{CDC81059-11A0-4DCD-86F2-CA4041630958}" presName="sibTrans" presStyleCnt="0"/>
      <dgm:spPr/>
    </dgm:pt>
    <dgm:pt modelId="{F8B76773-8A38-44FD-95C9-0FF8EDF1378C}" type="pres">
      <dgm:prSet presAssocID="{4F919C08-2186-4E8F-92F5-7BC5FB11F260}" presName="node" presStyleLbl="node1" presStyleIdx="5" presStyleCnt="11" custScaleX="7430" custScaleY="7446" custLinFactNeighborX="-8163" custLinFactNeighborY="833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8FB5B15-2DC6-48DA-B8FB-F01BFEE17F01}" type="pres">
      <dgm:prSet presAssocID="{19A3C0A6-7E56-404D-8EB6-29D09175CD98}" presName="sibTrans" presStyleCnt="0"/>
      <dgm:spPr/>
    </dgm:pt>
    <dgm:pt modelId="{213DCD76-FF58-4DD8-9169-315B751DAAD5}" type="pres">
      <dgm:prSet presAssocID="{7A45875D-5CA5-4AA6-BF3B-616794C035A4}" presName="node" presStyleLbl="node1" presStyleIdx="6" presStyleCnt="11" custScaleX="7210" custScaleY="7514" custLinFactNeighborX="63875" custLinFactNeighborY="-3680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8F8FB22-1D52-4311-93C1-E6D145E3BBF1}" type="pres">
      <dgm:prSet presAssocID="{A48FB00F-72A0-4707-BB3A-C904BF56A1B8}" presName="sibTrans" presStyleCnt="0"/>
      <dgm:spPr/>
    </dgm:pt>
    <dgm:pt modelId="{674B8466-C2D4-49A2-A7B2-DBBE897AB77E}" type="pres">
      <dgm:prSet presAssocID="{A235EA63-0F14-4D75-99D9-D569055F7C15}" presName="node" presStyleLbl="node1" presStyleIdx="7" presStyleCnt="11" custScaleX="7430" custScaleY="7446" custLinFactNeighborX="42214" custLinFactNeighborY="-1846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E588424-913E-400A-8ECB-16C3F7D86EC2}" type="pres">
      <dgm:prSet presAssocID="{2AEFFC6D-B137-4081-86B1-A51823A18EC2}" presName="sibTrans" presStyleCnt="0"/>
      <dgm:spPr/>
    </dgm:pt>
    <dgm:pt modelId="{DB0D7453-25B9-4905-B328-2EEDCFCF4A0F}" type="pres">
      <dgm:prSet presAssocID="{4856BB3C-75D7-49AD-9C11-126A7DE37C97}" presName="node" presStyleLbl="node1" presStyleIdx="8" presStyleCnt="11" custScaleX="7430" custScaleY="7446" custLinFactNeighborX="-1198" custLinFactNeighborY="-3790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A73BF18-1934-44F6-B700-86A7369490A3}" type="pres">
      <dgm:prSet presAssocID="{322EEFD6-175B-427D-BBB2-27006DA4CFF9}" presName="sibTrans" presStyleCnt="0"/>
      <dgm:spPr/>
    </dgm:pt>
    <dgm:pt modelId="{F28A8C6A-0386-479C-A25D-A5F10EDB5490}" type="pres">
      <dgm:prSet presAssocID="{DD2DD5A9-1EEF-49B8-AFF2-FDD71B118A7F}" presName="node" presStyleLbl="node1" presStyleIdx="9" presStyleCnt="11" custScaleX="11320" custScaleY="9895" custLinFactNeighborX="-14562" custLinFactNeighborY="-5130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00983C0-7607-40F4-8787-9BCCA4C71320}" type="pres">
      <dgm:prSet presAssocID="{45022CBD-45C8-40BC-AAE3-03A20C38A653}" presName="sibTrans" presStyleCnt="0"/>
      <dgm:spPr/>
    </dgm:pt>
    <dgm:pt modelId="{3B18715A-98BF-4858-AD34-560C8F50B226}" type="pres">
      <dgm:prSet presAssocID="{2F2ED9E1-5E98-4CCC-A0D8-2D6B1D2AC879}" presName="node" presStyleLbl="node1" presStyleIdx="10" presStyleCnt="11" custScaleX="6540" custScaleY="7910" custLinFactNeighborX="-28715" custLinFactNeighborY="-3746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E3928D9-F4D1-4D27-8B13-385F61CCB0BD}" srcId="{79282E82-790A-4550-A165-9E6B323443C6}" destId="{DD2DD5A9-1EEF-49B8-AFF2-FDD71B118A7F}" srcOrd="9" destOrd="0" parTransId="{DCB7D12F-5FDE-4814-91AD-9EB6D9698809}" sibTransId="{45022CBD-45C8-40BC-AAE3-03A20C38A653}"/>
    <dgm:cxn modelId="{C71DBCB1-CC14-449A-8787-A1B22563B699}" srcId="{79282E82-790A-4550-A165-9E6B323443C6}" destId="{4856BB3C-75D7-49AD-9C11-126A7DE37C97}" srcOrd="8" destOrd="0" parTransId="{1D5D0B0B-51F4-4501-AB15-C97FAB3F721A}" sibTransId="{322EEFD6-175B-427D-BBB2-27006DA4CFF9}"/>
    <dgm:cxn modelId="{64FECD44-55CD-4C43-9A60-FAA086B53C1A}" type="presOf" srcId="{4F919C08-2186-4E8F-92F5-7BC5FB11F260}" destId="{F8B76773-8A38-44FD-95C9-0FF8EDF1378C}" srcOrd="0" destOrd="0" presId="urn:microsoft.com/office/officeart/2005/8/layout/default"/>
    <dgm:cxn modelId="{6330F18C-9274-470C-9103-88906D5AC381}" type="presOf" srcId="{DD2DD5A9-1EEF-49B8-AFF2-FDD71B118A7F}" destId="{F28A8C6A-0386-479C-A25D-A5F10EDB5490}" srcOrd="0" destOrd="0" presId="urn:microsoft.com/office/officeart/2005/8/layout/default"/>
    <dgm:cxn modelId="{3FFE5F49-C1BD-431B-9089-7741DFE9F943}" type="presOf" srcId="{5DB816D0-B13E-4C94-BA50-39A19D5C201D}" destId="{0FAD9CA8-88FC-4F31-91F2-17EB55C704A8}" srcOrd="0" destOrd="0" presId="urn:microsoft.com/office/officeart/2005/8/layout/default"/>
    <dgm:cxn modelId="{A3111CB7-02C7-44A1-B5AE-3DF56ECD7561}" type="presOf" srcId="{4856BB3C-75D7-49AD-9C11-126A7DE37C97}" destId="{DB0D7453-25B9-4905-B328-2EEDCFCF4A0F}" srcOrd="0" destOrd="0" presId="urn:microsoft.com/office/officeart/2005/8/layout/default"/>
    <dgm:cxn modelId="{71119BA8-0E2D-49BD-A7C5-F2A47EED8069}" srcId="{79282E82-790A-4550-A165-9E6B323443C6}" destId="{A0997727-A68B-4BD8-8334-B633E0803711}" srcOrd="3" destOrd="0" parTransId="{34A07C9B-5519-446C-B7CD-F8EE9713457A}" sibTransId="{542E3995-0E44-4860-BABC-79CE74A0FCC1}"/>
    <dgm:cxn modelId="{D71967F7-FE7D-4F3C-B11F-0A90EED26DFD}" srcId="{79282E82-790A-4550-A165-9E6B323443C6}" destId="{A235EA63-0F14-4D75-99D9-D569055F7C15}" srcOrd="7" destOrd="0" parTransId="{1EC65BFE-0579-4637-A7B7-E8BEE731F433}" sibTransId="{2AEFFC6D-B137-4081-86B1-A51823A18EC2}"/>
    <dgm:cxn modelId="{3A892200-D6D3-4542-8074-C0D8D9232783}" srcId="{79282E82-790A-4550-A165-9E6B323443C6}" destId="{80781F36-05F8-4054-A003-6F32474822CC}" srcOrd="1" destOrd="0" parTransId="{35537FD9-A691-4D43-84AA-7942F6FB0D9D}" sibTransId="{BF7F017C-FC90-467F-92C5-773F8510ECE8}"/>
    <dgm:cxn modelId="{8D4814D1-7FD7-40D4-9083-0646E5074214}" type="presOf" srcId="{80781F36-05F8-4054-A003-6F32474822CC}" destId="{BD9ED3FA-2E67-4355-A19D-38DFD11C491A}" srcOrd="0" destOrd="0" presId="urn:microsoft.com/office/officeart/2005/8/layout/default"/>
    <dgm:cxn modelId="{09ABC28B-B01C-4A8B-A087-F4C6BA31641D}" type="presOf" srcId="{2F2ED9E1-5E98-4CCC-A0D8-2D6B1D2AC879}" destId="{3B18715A-98BF-4858-AD34-560C8F50B226}" srcOrd="0" destOrd="0" presId="urn:microsoft.com/office/officeart/2005/8/layout/default"/>
    <dgm:cxn modelId="{B62D6ADD-2EFE-4916-BE97-6768573E77DA}" type="presOf" srcId="{7A45875D-5CA5-4AA6-BF3B-616794C035A4}" destId="{213DCD76-FF58-4DD8-9169-315B751DAAD5}" srcOrd="0" destOrd="0" presId="urn:microsoft.com/office/officeart/2005/8/layout/default"/>
    <dgm:cxn modelId="{DB311C01-24DD-49C1-B6C3-227D4F3070F9}" type="presOf" srcId="{A0997727-A68B-4BD8-8334-B633E0803711}" destId="{E0A84D4A-CD38-446B-8679-FC6750B8D016}" srcOrd="0" destOrd="0" presId="urn:microsoft.com/office/officeart/2005/8/layout/default"/>
    <dgm:cxn modelId="{89CD0D70-9FFD-4213-86F0-53DAA38F1B55}" srcId="{79282E82-790A-4550-A165-9E6B323443C6}" destId="{5DB816D0-B13E-4C94-BA50-39A19D5C201D}" srcOrd="2" destOrd="0" parTransId="{D8A1DCA4-86DB-439F-B135-1A8523EBB6A8}" sibTransId="{D254A0D0-8066-4D33-8532-A38006665521}"/>
    <dgm:cxn modelId="{F3505A99-7E12-4C17-B87A-5D823A5ED290}" srcId="{79282E82-790A-4550-A165-9E6B323443C6}" destId="{41FEC562-62C7-460B-B762-0128896E8BF8}" srcOrd="4" destOrd="0" parTransId="{78A570D3-94DF-4706-AB55-A48733DC7151}" sibTransId="{CDC81059-11A0-4DCD-86F2-CA4041630958}"/>
    <dgm:cxn modelId="{772896D8-4955-48B2-8C3C-33E9FEED4A3D}" type="presOf" srcId="{41FEC562-62C7-460B-B762-0128896E8BF8}" destId="{A854AD2F-1F68-46E8-93E6-3001D9B08E77}" srcOrd="0" destOrd="0" presId="urn:microsoft.com/office/officeart/2005/8/layout/default"/>
    <dgm:cxn modelId="{1BF59D61-58AD-42AF-8B55-4E813146E391}" srcId="{79282E82-790A-4550-A165-9E6B323443C6}" destId="{4F919C08-2186-4E8F-92F5-7BC5FB11F260}" srcOrd="5" destOrd="0" parTransId="{BC12AA55-1CA5-4285-A0C9-1D740845CF9F}" sibTransId="{19A3C0A6-7E56-404D-8EB6-29D09175CD98}"/>
    <dgm:cxn modelId="{92FB8016-48BC-4C4F-8E08-53FD0F5FE8B3}" srcId="{79282E82-790A-4550-A165-9E6B323443C6}" destId="{7A45875D-5CA5-4AA6-BF3B-616794C035A4}" srcOrd="6" destOrd="0" parTransId="{51D5FD3C-17EE-49CC-AEF3-9AA3A70894AD}" sibTransId="{A48FB00F-72A0-4707-BB3A-C904BF56A1B8}"/>
    <dgm:cxn modelId="{1AEA442B-6717-48A2-BEB1-B061E5F0C832}" type="presOf" srcId="{A235EA63-0F14-4D75-99D9-D569055F7C15}" destId="{674B8466-C2D4-49A2-A7B2-DBBE897AB77E}" srcOrd="0" destOrd="0" presId="urn:microsoft.com/office/officeart/2005/8/layout/default"/>
    <dgm:cxn modelId="{D9B2054F-C788-4D99-823D-33C3F810A24F}" srcId="{79282E82-790A-4550-A165-9E6B323443C6}" destId="{2F2ED9E1-5E98-4CCC-A0D8-2D6B1D2AC879}" srcOrd="10" destOrd="0" parTransId="{94C932D9-E519-4805-B2DD-20C8B367916F}" sibTransId="{C7E2BCE1-AAF2-4A16-B8E9-6FF55F0D0ADC}"/>
    <dgm:cxn modelId="{3145F049-8F7F-4024-9923-5BC71598BE23}" type="presOf" srcId="{79282E82-790A-4550-A165-9E6B323443C6}" destId="{7DEB5301-D0E4-424F-83C6-DFD6E59CE020}" srcOrd="0" destOrd="0" presId="urn:microsoft.com/office/officeart/2005/8/layout/default"/>
    <dgm:cxn modelId="{44FFCF13-F15B-47EB-A8AB-127D66E2E65F}" type="presOf" srcId="{8DCAAFAB-44E2-42E2-93EA-42F40BC9D247}" destId="{DDFB7684-BF60-4D44-ABE2-760A7CF57404}" srcOrd="0" destOrd="0" presId="urn:microsoft.com/office/officeart/2005/8/layout/default"/>
    <dgm:cxn modelId="{A4AF48EF-11F0-4371-A14C-4E168476CFAF}" srcId="{79282E82-790A-4550-A165-9E6B323443C6}" destId="{8DCAAFAB-44E2-42E2-93EA-42F40BC9D247}" srcOrd="0" destOrd="0" parTransId="{DA8E40A0-94F7-4A7E-B595-BA7E995EC2F0}" sibTransId="{4FC60246-AB0F-40C4-83C2-FF8CFFF5B9B4}"/>
    <dgm:cxn modelId="{6CC0B643-EA55-4B6B-B544-4BCD3BBBD082}" type="presParOf" srcId="{7DEB5301-D0E4-424F-83C6-DFD6E59CE020}" destId="{DDFB7684-BF60-4D44-ABE2-760A7CF57404}" srcOrd="0" destOrd="0" presId="urn:microsoft.com/office/officeart/2005/8/layout/default"/>
    <dgm:cxn modelId="{90D3F4F3-3EE6-4A9C-99B7-8A2AD1EABE97}" type="presParOf" srcId="{7DEB5301-D0E4-424F-83C6-DFD6E59CE020}" destId="{78C4AFB7-ABC1-4855-B701-1EEF07C759E6}" srcOrd="1" destOrd="0" presId="urn:microsoft.com/office/officeart/2005/8/layout/default"/>
    <dgm:cxn modelId="{CFBA3EFE-3FA9-4C42-BD16-33E9DFB1E074}" type="presParOf" srcId="{7DEB5301-D0E4-424F-83C6-DFD6E59CE020}" destId="{BD9ED3FA-2E67-4355-A19D-38DFD11C491A}" srcOrd="2" destOrd="0" presId="urn:microsoft.com/office/officeart/2005/8/layout/default"/>
    <dgm:cxn modelId="{CB26A01E-8419-4ED0-843C-089F44AAB5A6}" type="presParOf" srcId="{7DEB5301-D0E4-424F-83C6-DFD6E59CE020}" destId="{C6B950FF-46FA-4A15-A16C-105E6E904D59}" srcOrd="3" destOrd="0" presId="urn:microsoft.com/office/officeart/2005/8/layout/default"/>
    <dgm:cxn modelId="{0F3B7A67-E234-4875-8E57-045F3A290234}" type="presParOf" srcId="{7DEB5301-D0E4-424F-83C6-DFD6E59CE020}" destId="{0FAD9CA8-88FC-4F31-91F2-17EB55C704A8}" srcOrd="4" destOrd="0" presId="urn:microsoft.com/office/officeart/2005/8/layout/default"/>
    <dgm:cxn modelId="{89149482-52A4-41D1-8057-FAAAEF2DEC12}" type="presParOf" srcId="{7DEB5301-D0E4-424F-83C6-DFD6E59CE020}" destId="{1415EACE-1911-4F3D-829F-89375E8A3287}" srcOrd="5" destOrd="0" presId="urn:microsoft.com/office/officeart/2005/8/layout/default"/>
    <dgm:cxn modelId="{2E49A765-671E-4F11-8B57-7E7386483B3E}" type="presParOf" srcId="{7DEB5301-D0E4-424F-83C6-DFD6E59CE020}" destId="{E0A84D4A-CD38-446B-8679-FC6750B8D016}" srcOrd="6" destOrd="0" presId="urn:microsoft.com/office/officeart/2005/8/layout/default"/>
    <dgm:cxn modelId="{7B83CDD9-7F1A-4D68-AF14-717679721517}" type="presParOf" srcId="{7DEB5301-D0E4-424F-83C6-DFD6E59CE020}" destId="{07CFCD49-B088-4886-A26E-74F486067FAD}" srcOrd="7" destOrd="0" presId="urn:microsoft.com/office/officeart/2005/8/layout/default"/>
    <dgm:cxn modelId="{AA8B56B5-D28D-47D3-A585-16E4EE0999C7}" type="presParOf" srcId="{7DEB5301-D0E4-424F-83C6-DFD6E59CE020}" destId="{A854AD2F-1F68-46E8-93E6-3001D9B08E77}" srcOrd="8" destOrd="0" presId="urn:microsoft.com/office/officeart/2005/8/layout/default"/>
    <dgm:cxn modelId="{04F5932F-51C4-43F5-93BE-1D3F8B3596E3}" type="presParOf" srcId="{7DEB5301-D0E4-424F-83C6-DFD6E59CE020}" destId="{20DEFBE4-F811-4E17-98EF-FDF39D5FB708}" srcOrd="9" destOrd="0" presId="urn:microsoft.com/office/officeart/2005/8/layout/default"/>
    <dgm:cxn modelId="{07419AB0-1188-440E-8217-41FE10562BAA}" type="presParOf" srcId="{7DEB5301-D0E4-424F-83C6-DFD6E59CE020}" destId="{F8B76773-8A38-44FD-95C9-0FF8EDF1378C}" srcOrd="10" destOrd="0" presId="urn:microsoft.com/office/officeart/2005/8/layout/default"/>
    <dgm:cxn modelId="{2EEAF406-0862-426E-AF94-2B0EDA32FFB5}" type="presParOf" srcId="{7DEB5301-D0E4-424F-83C6-DFD6E59CE020}" destId="{C8FB5B15-2DC6-48DA-B8FB-F01BFEE17F01}" srcOrd="11" destOrd="0" presId="urn:microsoft.com/office/officeart/2005/8/layout/default"/>
    <dgm:cxn modelId="{B25B8AD7-4744-43C1-B9A4-B39AF15AD8C4}" type="presParOf" srcId="{7DEB5301-D0E4-424F-83C6-DFD6E59CE020}" destId="{213DCD76-FF58-4DD8-9169-315B751DAAD5}" srcOrd="12" destOrd="0" presId="urn:microsoft.com/office/officeart/2005/8/layout/default"/>
    <dgm:cxn modelId="{BFCD86F3-5A03-4A1E-A4EE-73A0B100BFE4}" type="presParOf" srcId="{7DEB5301-D0E4-424F-83C6-DFD6E59CE020}" destId="{08F8FB22-1D52-4311-93C1-E6D145E3BBF1}" srcOrd="13" destOrd="0" presId="urn:microsoft.com/office/officeart/2005/8/layout/default"/>
    <dgm:cxn modelId="{736CFF21-888E-4C51-81BA-1A67BDEF8CB9}" type="presParOf" srcId="{7DEB5301-D0E4-424F-83C6-DFD6E59CE020}" destId="{674B8466-C2D4-49A2-A7B2-DBBE897AB77E}" srcOrd="14" destOrd="0" presId="urn:microsoft.com/office/officeart/2005/8/layout/default"/>
    <dgm:cxn modelId="{242F87AE-67CA-4C29-8EF6-7DB335BD7120}" type="presParOf" srcId="{7DEB5301-D0E4-424F-83C6-DFD6E59CE020}" destId="{CE588424-913E-400A-8ECB-16C3F7D86EC2}" srcOrd="15" destOrd="0" presId="urn:microsoft.com/office/officeart/2005/8/layout/default"/>
    <dgm:cxn modelId="{42011C1C-AF7B-4262-AF3D-4F49E972FE4C}" type="presParOf" srcId="{7DEB5301-D0E4-424F-83C6-DFD6E59CE020}" destId="{DB0D7453-25B9-4905-B328-2EEDCFCF4A0F}" srcOrd="16" destOrd="0" presId="urn:microsoft.com/office/officeart/2005/8/layout/default"/>
    <dgm:cxn modelId="{C20F84B1-995D-4F91-92D7-D198B8568199}" type="presParOf" srcId="{7DEB5301-D0E4-424F-83C6-DFD6E59CE020}" destId="{1A73BF18-1934-44F6-B700-86A7369490A3}" srcOrd="17" destOrd="0" presId="urn:microsoft.com/office/officeart/2005/8/layout/default"/>
    <dgm:cxn modelId="{1FF9B13B-65C8-4B4C-8CE5-42A10E184E59}" type="presParOf" srcId="{7DEB5301-D0E4-424F-83C6-DFD6E59CE020}" destId="{F28A8C6A-0386-479C-A25D-A5F10EDB5490}" srcOrd="18" destOrd="0" presId="urn:microsoft.com/office/officeart/2005/8/layout/default"/>
    <dgm:cxn modelId="{37475E0C-A535-42CD-8905-2479ACDA9AA3}" type="presParOf" srcId="{7DEB5301-D0E4-424F-83C6-DFD6E59CE020}" destId="{500983C0-7607-40F4-8787-9BCCA4C71320}" srcOrd="19" destOrd="0" presId="urn:microsoft.com/office/officeart/2005/8/layout/default"/>
    <dgm:cxn modelId="{6309A27A-8B45-4CA6-A356-C82E6FC6A16C}" type="presParOf" srcId="{7DEB5301-D0E4-424F-83C6-DFD6E59CE020}" destId="{3B18715A-98BF-4858-AD34-560C8F50B226}" srcOrd="20" destOrd="0" presId="urn:microsoft.com/office/officeart/2005/8/layout/default"/>
  </dgm:cxnLst>
  <dgm:bg>
    <a:solidFill>
      <a:schemeClr val="bg2">
        <a:lumMod val="50000"/>
      </a:schemeClr>
    </a:solidFill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194790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0808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2590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751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0191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8990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6890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2548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6184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3649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78162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3664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355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3427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731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6114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17533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0412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3881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24731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09286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35466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2777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18726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67697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71141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9959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7793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4441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3703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4330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Shape 3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2344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5936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45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2748000" y="747750"/>
            <a:ext cx="3648000" cy="3648000"/>
          </a:xfrm>
          <a:prstGeom prst="ellipse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2747950" y="747775"/>
            <a:ext cx="3648000" cy="36480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2400"/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" name="Shape 61"/>
          <p:cNvSpPr/>
          <p:nvPr/>
        </p:nvSpPr>
        <p:spPr>
          <a:xfrm>
            <a:off x="2525575" y="525325"/>
            <a:ext cx="4092900" cy="4092900"/>
          </a:xfrm>
          <a:prstGeom prst="diamond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ubTitle" idx="1"/>
          </p:nvPr>
        </p:nvSpPr>
        <p:spPr>
          <a:xfrm>
            <a:off x="3009350" y="2573875"/>
            <a:ext cx="3086700" cy="204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3048000" y="529375"/>
            <a:ext cx="3048000" cy="204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None/>
              <a:defRPr sz="2400"/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150" y="1790100"/>
            <a:ext cx="9144000" cy="15633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964225" y="2161800"/>
            <a:ext cx="5215500" cy="81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Char char="●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Char char="○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Char char="■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Char char="●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Char char="○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Char char="■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Char char="●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Char char="○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Char char="■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2380350" y="0"/>
            <a:ext cx="67638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1 column half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5128375" y="302375"/>
            <a:ext cx="3493200" cy="503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5128482" y="1509475"/>
            <a:ext cx="3493200" cy="312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2380350" y="0"/>
            <a:ext cx="67638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2780700" cy="312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2"/>
          </p:nvPr>
        </p:nvSpPr>
        <p:spPr>
          <a:xfrm>
            <a:off x="5840729" y="1509475"/>
            <a:ext cx="2780700" cy="312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/>
          <p:nvPr/>
        </p:nvSpPr>
        <p:spPr>
          <a:xfrm>
            <a:off x="2380350" y="0"/>
            <a:ext cx="67638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2902775" y="1538525"/>
            <a:ext cx="1914900" cy="338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Font typeface="Muli"/>
              <a:buChar char="➜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2"/>
          </p:nvPr>
        </p:nvSpPr>
        <p:spPr>
          <a:xfrm>
            <a:off x="4915914" y="1538525"/>
            <a:ext cx="1914900" cy="3387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3"/>
          </p:nvPr>
        </p:nvSpPr>
        <p:spPr>
          <a:xfrm>
            <a:off x="6929053" y="1538525"/>
            <a:ext cx="1914900" cy="338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Font typeface="Muli"/>
              <a:buChar char="➜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/>
          <p:nvPr/>
        </p:nvSpPr>
        <p:spPr>
          <a:xfrm>
            <a:off x="1190100" y="0"/>
            <a:ext cx="6763800" cy="8574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190100" y="302375"/>
            <a:ext cx="6763800" cy="503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/>
          <p:nvPr/>
        </p:nvSpPr>
        <p:spPr>
          <a:xfrm>
            <a:off x="1190100" y="4470400"/>
            <a:ext cx="6763800" cy="6732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1190100" y="4470500"/>
            <a:ext cx="6763800" cy="67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360"/>
              </a:spcBef>
              <a:buClr>
                <a:srgbClr val="FFFFFF"/>
              </a:buClr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rgbClr val="FFFFFF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2525575" y="525325"/>
            <a:ext cx="4092900" cy="4092900"/>
          </a:xfrm>
          <a:prstGeom prst="diamond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3009350" y="2573875"/>
            <a:ext cx="3086700" cy="204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048000" y="529375"/>
            <a:ext cx="3048000" cy="204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None/>
              <a:defRPr sz="2400"/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150" y="1790100"/>
            <a:ext cx="9144000" cy="15633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1964225" y="2161800"/>
            <a:ext cx="5215500" cy="81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Char char="●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Char char="○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Char char="■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Char char="●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Char char="○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Char char="■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Char char="●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Char char="○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Char char="■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2380350" y="0"/>
            <a:ext cx="67638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1 column half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5128375" y="302375"/>
            <a:ext cx="3493200" cy="503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5128482" y="1509475"/>
            <a:ext cx="3493200" cy="312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" name="Shape 32"/>
          <p:cNvSpPr/>
          <p:nvPr/>
        </p:nvSpPr>
        <p:spPr>
          <a:xfrm>
            <a:off x="2380350" y="0"/>
            <a:ext cx="67638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2780700" cy="312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5840729" y="1509475"/>
            <a:ext cx="2780700" cy="312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" name="Shape 45"/>
          <p:cNvSpPr/>
          <p:nvPr/>
        </p:nvSpPr>
        <p:spPr>
          <a:xfrm>
            <a:off x="1190100" y="0"/>
            <a:ext cx="6763800" cy="8574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1190100" y="302375"/>
            <a:ext cx="6763800" cy="503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2748000" y="747750"/>
            <a:ext cx="3648000" cy="3648000"/>
          </a:xfrm>
          <a:prstGeom prst="ellipse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2747950" y="747775"/>
            <a:ext cx="3648000" cy="36480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2400"/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7" r:id="rId8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F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deathtothestockphoto.com/wp-content/uploads/DeathtotheStockPhoto-License.pdf" TargetMode="External"/><Relationship Id="rId5" Type="http://schemas.openxmlformats.org/officeDocument/2006/relationships/hyperlink" Target="http://deathtothestockphoto.com/" TargetMode="External"/><Relationship Id="rId4" Type="http://schemas.openxmlformats.org/officeDocument/2006/relationships/hyperlink" Target="http://www.slidescarnival.com/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2747950" y="747775"/>
            <a:ext cx="3648000" cy="3648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Educação Básica na Contemporaneidade: nova BNCC</a:t>
            </a:r>
            <a:endParaRPr lang="en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805" y="-91440"/>
            <a:ext cx="2577205" cy="137686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810"/>
            <a:ext cx="2056294" cy="135763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343150" y="4617720"/>
            <a:ext cx="4572000" cy="30777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PROFA. SANDRA MARIA TEDESCHI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0" y="1421669"/>
            <a:ext cx="3048000" cy="20445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/>
            <a:r>
              <a:rPr lang="en" sz="2000" dirty="0">
                <a:solidFill>
                  <a:srgbClr val="002060"/>
                </a:solidFill>
              </a:rPr>
              <a:t>Desde</a:t>
            </a:r>
            <a:r>
              <a:rPr lang="en" sz="2000" dirty="0"/>
              <a:t> </a:t>
            </a:r>
            <a:r>
              <a:rPr lang="en" sz="2000" dirty="0">
                <a:solidFill>
                  <a:srgbClr val="FF0000"/>
                </a:solidFill>
              </a:rPr>
              <a:t>1930</a:t>
            </a:r>
            <a:r>
              <a:rPr lang="en" sz="2000" dirty="0">
                <a:solidFill>
                  <a:srgbClr val="002060"/>
                </a:solidFill>
              </a:rPr>
              <a:t>, o Brasil teve</a:t>
            </a:r>
            <a:r>
              <a:rPr lang="en" sz="2000" dirty="0"/>
              <a:t> </a:t>
            </a:r>
            <a:r>
              <a:rPr lang="en" sz="2000" dirty="0">
                <a:solidFill>
                  <a:srgbClr val="FF0000"/>
                </a:solidFill>
              </a:rPr>
              <a:t>51 Ministros </a:t>
            </a:r>
            <a:r>
              <a:rPr lang="en" sz="2000" dirty="0">
                <a:solidFill>
                  <a:srgbClr val="002060"/>
                </a:solidFill>
              </a:rPr>
              <a:t>da </a:t>
            </a:r>
            <a:r>
              <a:rPr lang="en" sz="2000" dirty="0" smtClean="0">
                <a:solidFill>
                  <a:srgbClr val="FF0000"/>
                </a:solidFill>
              </a:rPr>
              <a:t>Educação</a:t>
            </a:r>
            <a:r>
              <a:rPr lang="en" sz="2000" dirty="0" smtClean="0"/>
              <a:t> </a:t>
            </a:r>
            <a:br>
              <a:rPr lang="en" sz="2000" dirty="0" smtClean="0"/>
            </a:br>
            <a:r>
              <a:rPr lang="en" sz="2800" dirty="0" smtClean="0">
                <a:solidFill>
                  <a:srgbClr val="002060"/>
                </a:solidFill>
              </a:rPr>
              <a:t>+ </a:t>
            </a:r>
            <a:r>
              <a:rPr lang="en" sz="2000" dirty="0" smtClean="0"/>
              <a:t/>
            </a:r>
            <a:br>
              <a:rPr lang="en" sz="2000" dirty="0" smtClean="0"/>
            </a:br>
            <a:r>
              <a:rPr lang="en" sz="2000" dirty="0" smtClean="0">
                <a:solidFill>
                  <a:srgbClr val="FF0000"/>
                </a:solidFill>
              </a:rPr>
              <a:t>11 interinos…</a:t>
            </a:r>
            <a:r>
              <a:rPr lang="en" sz="2000" dirty="0" smtClean="0"/>
              <a:t> </a:t>
            </a:r>
            <a:br>
              <a:rPr lang="en" sz="2000" dirty="0" smtClean="0"/>
            </a:br>
            <a:endParaRPr lang="en" sz="2000" dirty="0"/>
          </a:p>
        </p:txBody>
      </p:sp>
      <p:sp>
        <p:nvSpPr>
          <p:cNvPr id="16" name="Seta para a direita 15"/>
          <p:cNvSpPr/>
          <p:nvPr/>
        </p:nvSpPr>
        <p:spPr>
          <a:xfrm>
            <a:off x="6215742" y="2448857"/>
            <a:ext cx="435429" cy="2290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529693" y="1751115"/>
            <a:ext cx="2065564" cy="156966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" sz="2400" dirty="0" smtClean="0"/>
              <a:t>MÉDIA </a:t>
            </a:r>
          </a:p>
          <a:p>
            <a:pPr algn="ctr"/>
            <a:r>
              <a:rPr lang="en" sz="2400" dirty="0" smtClean="0"/>
              <a:t>1 ANO E 7 MESES NO CARGO</a:t>
            </a:r>
            <a:endParaRPr 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171" y="1421669"/>
            <a:ext cx="2492829" cy="237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3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335473" y="191531"/>
            <a:ext cx="3085448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Constituição Federal - 88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502310" y="1074896"/>
            <a:ext cx="2319524" cy="369332"/>
          </a:xfrm>
          <a:prstGeom prst="rect">
            <a:avLst/>
          </a:prstGeom>
          <a:solidFill>
            <a:srgbClr val="00206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anos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874986" y="199744"/>
            <a:ext cx="3269014" cy="369332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97 emendas até o momento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2514601" y="4503611"/>
            <a:ext cx="4125686" cy="646331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EUA  </a:t>
            </a:r>
          </a:p>
          <a:p>
            <a:pPr algn="ctr"/>
            <a:r>
              <a:rPr lang="pt-BR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 artigos – 230 anos 27 emendas...</a:t>
            </a:r>
          </a:p>
        </p:txBody>
      </p:sp>
      <p:cxnSp>
        <p:nvCxnSpPr>
          <p:cNvPr id="3" name="Conector angulado 2"/>
          <p:cNvCxnSpPr/>
          <p:nvPr/>
        </p:nvCxnSpPr>
        <p:spPr>
          <a:xfrm rot="16200000" flipH="1">
            <a:off x="2621719" y="2335706"/>
            <a:ext cx="2931831" cy="1148876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214" y="1674167"/>
            <a:ext cx="1297065" cy="1945598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cxnSp>
        <p:nvCxnSpPr>
          <p:cNvPr id="14" name="Conector angulado 13"/>
          <p:cNvCxnSpPr/>
          <p:nvPr/>
        </p:nvCxnSpPr>
        <p:spPr>
          <a:xfrm rot="16200000" flipH="1">
            <a:off x="4057439" y="2378413"/>
            <a:ext cx="3815197" cy="1801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82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123617" y="2331005"/>
            <a:ext cx="2468532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PNE – 2011- 2020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97078" y="3601377"/>
            <a:ext cx="2903757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PNE – 2014 - 2024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418013" y="1051160"/>
            <a:ext cx="217413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PNE – 2001 - 2010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4448957" y="14619"/>
            <a:ext cx="4696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 NACIONAL DE EDUCAÇÃO</a:t>
            </a:r>
            <a:endParaRPr lang="pt-BR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079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39475" y="536094"/>
            <a:ext cx="5301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 smtClean="0">
                <a:solidFill>
                  <a:srgbClr val="C00000"/>
                </a:solidFill>
                <a:latin typeface="Gill Sans MT Condensed" panose="020B0506020104020203" pitchFamily="34" charset="0"/>
              </a:rPr>
              <a:t>... </a:t>
            </a:r>
            <a:r>
              <a:rPr lang="pt-BR" sz="3200" i="1" dirty="0" smtClean="0">
                <a:solidFill>
                  <a:srgbClr val="C00000"/>
                </a:solidFill>
                <a:latin typeface="Gill Sans MT Condensed" panose="020B0506020104020203" pitchFamily="34" charset="0"/>
              </a:rPr>
              <a:t>METAS PNE</a:t>
            </a:r>
            <a:endParaRPr lang="pt-BR" sz="3200" i="1" dirty="0">
              <a:solidFill>
                <a:srgbClr val="C00000"/>
              </a:solidFill>
              <a:latin typeface="Gill Sans MT Condensed" panose="020B050602010402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283"/>
            <a:ext cx="1714190" cy="1054886"/>
          </a:xfrm>
          <a:prstGeom prst="rect">
            <a:avLst/>
          </a:prstGeom>
        </p:spPr>
      </p:pic>
      <p:sp>
        <p:nvSpPr>
          <p:cNvPr id="6" name="Forma livre 5"/>
          <p:cNvSpPr/>
          <p:nvPr/>
        </p:nvSpPr>
        <p:spPr>
          <a:xfrm>
            <a:off x="1714190" y="737722"/>
            <a:ext cx="1018124" cy="319670"/>
          </a:xfrm>
          <a:custGeom>
            <a:avLst/>
            <a:gdLst>
              <a:gd name="connsiteX0" fmla="*/ 0 w 3099403"/>
              <a:gd name="connsiteY0" fmla="*/ 58413 h 319670"/>
              <a:gd name="connsiteX1" fmla="*/ 54428 w 3099403"/>
              <a:gd name="connsiteY1" fmla="*/ 25756 h 319670"/>
              <a:gd name="connsiteX2" fmla="*/ 141514 w 3099403"/>
              <a:gd name="connsiteY2" fmla="*/ 3984 h 319670"/>
              <a:gd name="connsiteX3" fmla="*/ 457200 w 3099403"/>
              <a:gd name="connsiteY3" fmla="*/ 80184 h 319670"/>
              <a:gd name="connsiteX4" fmla="*/ 468085 w 3099403"/>
              <a:gd name="connsiteY4" fmla="*/ 189042 h 319670"/>
              <a:gd name="connsiteX5" fmla="*/ 478971 w 3099403"/>
              <a:gd name="connsiteY5" fmla="*/ 221699 h 319670"/>
              <a:gd name="connsiteX6" fmla="*/ 522514 w 3099403"/>
              <a:gd name="connsiteY6" fmla="*/ 178156 h 319670"/>
              <a:gd name="connsiteX7" fmla="*/ 587828 w 3099403"/>
              <a:gd name="connsiteY7" fmla="*/ 156384 h 319670"/>
              <a:gd name="connsiteX8" fmla="*/ 1055914 w 3099403"/>
              <a:gd name="connsiteY8" fmla="*/ 123727 h 319670"/>
              <a:gd name="connsiteX9" fmla="*/ 1077685 w 3099403"/>
              <a:gd name="connsiteY9" fmla="*/ 189042 h 319670"/>
              <a:gd name="connsiteX10" fmla="*/ 1110343 w 3099403"/>
              <a:gd name="connsiteY10" fmla="*/ 199927 h 319670"/>
              <a:gd name="connsiteX11" fmla="*/ 1132114 w 3099403"/>
              <a:gd name="connsiteY11" fmla="*/ 167270 h 319670"/>
              <a:gd name="connsiteX12" fmla="*/ 1164771 w 3099403"/>
              <a:gd name="connsiteY12" fmla="*/ 156384 h 319670"/>
              <a:gd name="connsiteX13" fmla="*/ 1197428 w 3099403"/>
              <a:gd name="connsiteY13" fmla="*/ 134613 h 319670"/>
              <a:gd name="connsiteX14" fmla="*/ 1295400 w 3099403"/>
              <a:gd name="connsiteY14" fmla="*/ 101956 h 319670"/>
              <a:gd name="connsiteX15" fmla="*/ 1317171 w 3099403"/>
              <a:gd name="connsiteY15" fmla="*/ 134613 h 319670"/>
              <a:gd name="connsiteX16" fmla="*/ 1360714 w 3099403"/>
              <a:gd name="connsiteY16" fmla="*/ 210813 h 319670"/>
              <a:gd name="connsiteX17" fmla="*/ 1447800 w 3099403"/>
              <a:gd name="connsiteY17" fmla="*/ 199927 h 319670"/>
              <a:gd name="connsiteX18" fmla="*/ 1491343 w 3099403"/>
              <a:gd name="connsiteY18" fmla="*/ 210813 h 319670"/>
              <a:gd name="connsiteX19" fmla="*/ 1643743 w 3099403"/>
              <a:gd name="connsiteY19" fmla="*/ 178156 h 319670"/>
              <a:gd name="connsiteX20" fmla="*/ 1730828 w 3099403"/>
              <a:gd name="connsiteY20" fmla="*/ 189042 h 319670"/>
              <a:gd name="connsiteX21" fmla="*/ 1872343 w 3099403"/>
              <a:gd name="connsiteY21" fmla="*/ 189042 h 319670"/>
              <a:gd name="connsiteX22" fmla="*/ 1970314 w 3099403"/>
              <a:gd name="connsiteY22" fmla="*/ 167270 h 319670"/>
              <a:gd name="connsiteX23" fmla="*/ 2057400 w 3099403"/>
              <a:gd name="connsiteY23" fmla="*/ 134613 h 319670"/>
              <a:gd name="connsiteX24" fmla="*/ 2296885 w 3099403"/>
              <a:gd name="connsiteY24" fmla="*/ 199927 h 319670"/>
              <a:gd name="connsiteX25" fmla="*/ 2340428 w 3099403"/>
              <a:gd name="connsiteY25" fmla="*/ 156384 h 319670"/>
              <a:gd name="connsiteX26" fmla="*/ 2394857 w 3099403"/>
              <a:gd name="connsiteY26" fmla="*/ 91070 h 319670"/>
              <a:gd name="connsiteX27" fmla="*/ 2427514 w 3099403"/>
              <a:gd name="connsiteY27" fmla="*/ 199927 h 319670"/>
              <a:gd name="connsiteX28" fmla="*/ 2449285 w 3099403"/>
              <a:gd name="connsiteY28" fmla="*/ 254356 h 319670"/>
              <a:gd name="connsiteX29" fmla="*/ 2514600 w 3099403"/>
              <a:gd name="connsiteY29" fmla="*/ 319670 h 319670"/>
              <a:gd name="connsiteX30" fmla="*/ 2623457 w 3099403"/>
              <a:gd name="connsiteY30" fmla="*/ 178156 h 319670"/>
              <a:gd name="connsiteX31" fmla="*/ 2634343 w 3099403"/>
              <a:gd name="connsiteY31" fmla="*/ 123727 h 319670"/>
              <a:gd name="connsiteX32" fmla="*/ 2656114 w 3099403"/>
              <a:gd name="connsiteY32" fmla="*/ 145499 h 319670"/>
              <a:gd name="connsiteX33" fmla="*/ 2688771 w 3099403"/>
              <a:gd name="connsiteY33" fmla="*/ 156384 h 319670"/>
              <a:gd name="connsiteX34" fmla="*/ 2775857 w 3099403"/>
              <a:gd name="connsiteY34" fmla="*/ 199927 h 319670"/>
              <a:gd name="connsiteX35" fmla="*/ 3026228 w 3099403"/>
              <a:gd name="connsiteY35" fmla="*/ 189042 h 319670"/>
              <a:gd name="connsiteX36" fmla="*/ 3080657 w 3099403"/>
              <a:gd name="connsiteY36" fmla="*/ 178156 h 31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099403" h="319670">
                <a:moveTo>
                  <a:pt x="0" y="58413"/>
                </a:moveTo>
                <a:cubicBezTo>
                  <a:pt x="18143" y="47527"/>
                  <a:pt x="35504" y="35218"/>
                  <a:pt x="54428" y="25756"/>
                </a:cubicBezTo>
                <a:cubicBezTo>
                  <a:pt x="76744" y="14598"/>
                  <a:pt x="120810" y="8125"/>
                  <a:pt x="141514" y="3984"/>
                </a:cubicBezTo>
                <a:cubicBezTo>
                  <a:pt x="244232" y="18658"/>
                  <a:pt x="437722" y="-46428"/>
                  <a:pt x="457200" y="80184"/>
                </a:cubicBezTo>
                <a:cubicBezTo>
                  <a:pt x="462745" y="116227"/>
                  <a:pt x="462540" y="152999"/>
                  <a:pt x="468085" y="189042"/>
                </a:cubicBezTo>
                <a:cubicBezTo>
                  <a:pt x="469830" y="200383"/>
                  <a:pt x="475342" y="210813"/>
                  <a:pt x="478971" y="221699"/>
                </a:cubicBezTo>
                <a:cubicBezTo>
                  <a:pt x="493485" y="207185"/>
                  <a:pt x="504913" y="188717"/>
                  <a:pt x="522514" y="178156"/>
                </a:cubicBezTo>
                <a:cubicBezTo>
                  <a:pt x="542193" y="166349"/>
                  <a:pt x="587828" y="156384"/>
                  <a:pt x="587828" y="156384"/>
                </a:cubicBezTo>
                <a:cubicBezTo>
                  <a:pt x="776068" y="19483"/>
                  <a:pt x="722026" y="15704"/>
                  <a:pt x="1055914" y="123727"/>
                </a:cubicBezTo>
                <a:cubicBezTo>
                  <a:pt x="1077749" y="130791"/>
                  <a:pt x="1055913" y="181785"/>
                  <a:pt x="1077685" y="189042"/>
                </a:cubicBezTo>
                <a:lnTo>
                  <a:pt x="1110343" y="199927"/>
                </a:lnTo>
                <a:cubicBezTo>
                  <a:pt x="1117600" y="189041"/>
                  <a:pt x="1121898" y="175443"/>
                  <a:pt x="1132114" y="167270"/>
                </a:cubicBezTo>
                <a:cubicBezTo>
                  <a:pt x="1141074" y="160102"/>
                  <a:pt x="1154508" y="161516"/>
                  <a:pt x="1164771" y="156384"/>
                </a:cubicBezTo>
                <a:cubicBezTo>
                  <a:pt x="1176473" y="150533"/>
                  <a:pt x="1185351" y="139645"/>
                  <a:pt x="1197428" y="134613"/>
                </a:cubicBezTo>
                <a:cubicBezTo>
                  <a:pt x="1229204" y="121373"/>
                  <a:pt x="1262743" y="112842"/>
                  <a:pt x="1295400" y="101956"/>
                </a:cubicBezTo>
                <a:cubicBezTo>
                  <a:pt x="1302657" y="112842"/>
                  <a:pt x="1310440" y="123395"/>
                  <a:pt x="1317171" y="134613"/>
                </a:cubicBezTo>
                <a:cubicBezTo>
                  <a:pt x="1332222" y="159699"/>
                  <a:pt x="1334548" y="197730"/>
                  <a:pt x="1360714" y="210813"/>
                </a:cubicBezTo>
                <a:cubicBezTo>
                  <a:pt x="1386880" y="223896"/>
                  <a:pt x="1418771" y="203556"/>
                  <a:pt x="1447800" y="199927"/>
                </a:cubicBezTo>
                <a:cubicBezTo>
                  <a:pt x="1462314" y="203556"/>
                  <a:pt x="1476382" y="210813"/>
                  <a:pt x="1491343" y="210813"/>
                </a:cubicBezTo>
                <a:cubicBezTo>
                  <a:pt x="1542516" y="210813"/>
                  <a:pt x="1595563" y="191921"/>
                  <a:pt x="1643743" y="178156"/>
                </a:cubicBezTo>
                <a:cubicBezTo>
                  <a:pt x="1672771" y="181785"/>
                  <a:pt x="1701619" y="190665"/>
                  <a:pt x="1730828" y="189042"/>
                </a:cubicBezTo>
                <a:cubicBezTo>
                  <a:pt x="1876852" y="180929"/>
                  <a:pt x="1800291" y="141007"/>
                  <a:pt x="1872343" y="189042"/>
                </a:cubicBezTo>
                <a:cubicBezTo>
                  <a:pt x="1897431" y="184861"/>
                  <a:pt x="1943515" y="180670"/>
                  <a:pt x="1970314" y="167270"/>
                </a:cubicBezTo>
                <a:cubicBezTo>
                  <a:pt x="2045060" y="129897"/>
                  <a:pt x="1952390" y="155615"/>
                  <a:pt x="2057400" y="134613"/>
                </a:cubicBezTo>
                <a:cubicBezTo>
                  <a:pt x="2227405" y="239232"/>
                  <a:pt x="2144845" y="233715"/>
                  <a:pt x="2296885" y="199927"/>
                </a:cubicBezTo>
                <a:cubicBezTo>
                  <a:pt x="2311399" y="185413"/>
                  <a:pt x="2327070" y="171969"/>
                  <a:pt x="2340428" y="156384"/>
                </a:cubicBezTo>
                <a:cubicBezTo>
                  <a:pt x="2431361" y="50296"/>
                  <a:pt x="2281616" y="204311"/>
                  <a:pt x="2394857" y="91070"/>
                </a:cubicBezTo>
                <a:cubicBezTo>
                  <a:pt x="2405743" y="127356"/>
                  <a:pt x="2415534" y="163988"/>
                  <a:pt x="2427514" y="199927"/>
                </a:cubicBezTo>
                <a:cubicBezTo>
                  <a:pt x="2433693" y="218465"/>
                  <a:pt x="2437792" y="238553"/>
                  <a:pt x="2449285" y="254356"/>
                </a:cubicBezTo>
                <a:cubicBezTo>
                  <a:pt x="2467395" y="279257"/>
                  <a:pt x="2492828" y="297899"/>
                  <a:pt x="2514600" y="319670"/>
                </a:cubicBezTo>
                <a:cubicBezTo>
                  <a:pt x="2550886" y="272499"/>
                  <a:pt x="2592424" y="228937"/>
                  <a:pt x="2623457" y="178156"/>
                </a:cubicBezTo>
                <a:cubicBezTo>
                  <a:pt x="2633105" y="162368"/>
                  <a:pt x="2621260" y="136810"/>
                  <a:pt x="2634343" y="123727"/>
                </a:cubicBezTo>
                <a:cubicBezTo>
                  <a:pt x="2641600" y="116470"/>
                  <a:pt x="2647313" y="140219"/>
                  <a:pt x="2656114" y="145499"/>
                </a:cubicBezTo>
                <a:cubicBezTo>
                  <a:pt x="2665953" y="151403"/>
                  <a:pt x="2678027" y="152355"/>
                  <a:pt x="2688771" y="156384"/>
                </a:cubicBezTo>
                <a:cubicBezTo>
                  <a:pt x="2749638" y="179209"/>
                  <a:pt x="2730763" y="169865"/>
                  <a:pt x="2775857" y="199927"/>
                </a:cubicBezTo>
                <a:cubicBezTo>
                  <a:pt x="2859314" y="196299"/>
                  <a:pt x="2942920" y="195213"/>
                  <a:pt x="3026228" y="189042"/>
                </a:cubicBezTo>
                <a:cubicBezTo>
                  <a:pt x="3185073" y="177276"/>
                  <a:pt x="3027698" y="178156"/>
                  <a:pt x="3080657" y="178156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468087" y="1833823"/>
            <a:ext cx="8360228" cy="147732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Metas estruturante para: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1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ACESSO</a:t>
            </a:r>
            <a:r>
              <a:rPr lang="pt-B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pt-BR" sz="1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UNIVERSALIZAÇÃO</a:t>
            </a:r>
            <a:r>
              <a:rPr lang="pt-B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ALFABETIZAÇÃO </a:t>
            </a:r>
            <a:r>
              <a:rPr lang="pt-B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 </a:t>
            </a:r>
            <a:r>
              <a:rPr lang="pt-B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até o 3º </a:t>
            </a:r>
            <a:r>
              <a:rPr lang="pt-B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pt-BR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pt-B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ARANTIA DO DIREITO À EDUCAÇÃO BÁSICA DE </a:t>
            </a:r>
            <a:r>
              <a:rPr lang="pt-BR" sz="1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QUALIDADE</a:t>
            </a:r>
            <a:endParaRPr lang="pt-B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4294967295"/>
          </p:nvPr>
        </p:nvSpPr>
        <p:spPr>
          <a:xfrm>
            <a:off x="0" y="0"/>
            <a:ext cx="9144000" cy="511629"/>
          </a:xfrm>
          <a:solidFill>
            <a:srgbClr val="00B0F0"/>
          </a:solidFill>
        </p:spPr>
        <p:txBody>
          <a:bodyPr/>
          <a:lstStyle/>
          <a:p>
            <a:pPr>
              <a:buNone/>
            </a:pPr>
            <a:r>
              <a:rPr lang="pt-BR" sz="2800" b="1" dirty="0" smtClean="0">
                <a:solidFill>
                  <a:srgbClr val="002060"/>
                </a:solidFill>
              </a:rPr>
              <a:t>PENSEMOS</a:t>
            </a:r>
            <a:r>
              <a:rPr lang="pt-BR" sz="3200" b="1" dirty="0" smtClean="0">
                <a:solidFill>
                  <a:srgbClr val="002060"/>
                </a:solidFill>
              </a:rPr>
              <a:t>...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0" y="59150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 smtClean="0"/>
              <a:t>Indicador </a:t>
            </a:r>
            <a:r>
              <a:rPr lang="pt-BR" sz="1800" dirty="0"/>
              <a:t>de Adequação da Formação </a:t>
            </a:r>
            <a:r>
              <a:rPr lang="pt-BR" sz="1800" dirty="0" smtClean="0"/>
              <a:t>Docente dos </a:t>
            </a:r>
            <a:r>
              <a:rPr lang="pt-BR" sz="1800" dirty="0"/>
              <a:t>anos </a:t>
            </a:r>
            <a:r>
              <a:rPr lang="pt-B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INICIAIS</a:t>
            </a:r>
            <a:r>
              <a:rPr lang="pt-B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800" dirty="0" smtClean="0"/>
              <a:t>do EF </a:t>
            </a:r>
            <a:r>
              <a:rPr lang="pt-BR" sz="1800" dirty="0"/>
              <a:t>por </a:t>
            </a:r>
            <a:r>
              <a:rPr lang="pt-BR" sz="1800" dirty="0" smtClean="0"/>
              <a:t>disciplina </a:t>
            </a:r>
            <a:endParaRPr lang="pt-BR" sz="1800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295" y="4271"/>
            <a:ext cx="4824705" cy="531292"/>
          </a:xfrm>
          <a:prstGeom prst="rect">
            <a:avLst/>
          </a:prstGeom>
        </p:spPr>
      </p:pic>
      <p:sp>
        <p:nvSpPr>
          <p:cNvPr id="16" name="Elipse 15"/>
          <p:cNvSpPr/>
          <p:nvPr/>
        </p:nvSpPr>
        <p:spPr>
          <a:xfrm>
            <a:off x="5586761" y="1250024"/>
            <a:ext cx="3557239" cy="589976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F.S. </a:t>
            </a:r>
            <a:r>
              <a:rPr lang="pt-BR" b="1" dirty="0" smtClean="0">
                <a:solidFill>
                  <a:schemeClr val="tx1"/>
                </a:solidFill>
              </a:rPr>
              <a:t>adequada</a:t>
            </a:r>
            <a:r>
              <a:rPr lang="pt-BR" dirty="0" smtClean="0">
                <a:solidFill>
                  <a:schemeClr val="tx1"/>
                </a:solidFill>
              </a:rPr>
              <a:t> na área = L/B na área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5586761" y="1906169"/>
            <a:ext cx="3557239" cy="591699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F.S. </a:t>
            </a:r>
            <a:r>
              <a:rPr lang="pt-BR" dirty="0" smtClean="0">
                <a:solidFill>
                  <a:schemeClr val="tx1"/>
                </a:solidFill>
              </a:rPr>
              <a:t>de Bacharel = </a:t>
            </a:r>
            <a:r>
              <a:rPr lang="pt-BR" b="1" dirty="0" smtClean="0">
                <a:solidFill>
                  <a:schemeClr val="tx1"/>
                </a:solidFill>
              </a:rPr>
              <a:t>sem</a:t>
            </a:r>
            <a:r>
              <a:rPr lang="pt-BR" dirty="0" smtClean="0">
                <a:solidFill>
                  <a:schemeClr val="tx1"/>
                </a:solidFill>
              </a:rPr>
              <a:t> C.P. na área que leciona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8" name="Elipse 17"/>
          <p:cNvSpPr/>
          <p:nvPr/>
        </p:nvSpPr>
        <p:spPr>
          <a:xfrm>
            <a:off x="5586761" y="2566634"/>
            <a:ext cx="3557239" cy="757771"/>
          </a:xfrm>
          <a:prstGeom prst="ellipse">
            <a:avLst/>
          </a:prstGeom>
          <a:solidFill>
            <a:schemeClr val="bg1"/>
          </a:solidFill>
          <a:ln>
            <a:solidFill>
              <a:srgbClr val="B8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F.S. </a:t>
            </a:r>
            <a:r>
              <a:rPr lang="pt-BR" dirty="0" smtClean="0">
                <a:solidFill>
                  <a:schemeClr val="tx1"/>
                </a:solidFill>
              </a:rPr>
              <a:t>de LIC. ou </a:t>
            </a:r>
            <a:r>
              <a:rPr lang="pt-BR" dirty="0" err="1" smtClean="0">
                <a:solidFill>
                  <a:schemeClr val="tx1"/>
                </a:solidFill>
              </a:rPr>
              <a:t>Bac</a:t>
            </a:r>
            <a:r>
              <a:rPr lang="pt-BR" dirty="0" smtClean="0">
                <a:solidFill>
                  <a:schemeClr val="tx1"/>
                </a:solidFill>
              </a:rPr>
              <a:t>. c/ CP em área </a:t>
            </a:r>
            <a:r>
              <a:rPr lang="pt-BR" b="1" u="sng" dirty="0" smtClean="0">
                <a:solidFill>
                  <a:schemeClr val="tx1"/>
                </a:solidFill>
              </a:rPr>
              <a:t>diferente</a:t>
            </a:r>
            <a:r>
              <a:rPr lang="pt-BR" b="1" dirty="0" smtClean="0">
                <a:solidFill>
                  <a:schemeClr val="tx1"/>
                </a:solidFill>
              </a:rPr>
              <a:t> da que leciona 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5894347" y="3401757"/>
            <a:ext cx="2942065" cy="47361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F.S. </a:t>
            </a:r>
            <a:r>
              <a:rPr lang="pt-BR" b="1" dirty="0" smtClean="0">
                <a:solidFill>
                  <a:schemeClr val="tx1"/>
                </a:solidFill>
              </a:rPr>
              <a:t>não</a:t>
            </a:r>
            <a:r>
              <a:rPr lang="pt-BR" dirty="0" smtClean="0">
                <a:solidFill>
                  <a:schemeClr val="tx1"/>
                </a:solidFill>
              </a:rPr>
              <a:t> consideradas nas categorias 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20" name="Elipse 19"/>
          <p:cNvSpPr/>
          <p:nvPr/>
        </p:nvSpPr>
        <p:spPr>
          <a:xfrm>
            <a:off x="6027390" y="3952719"/>
            <a:ext cx="2765478" cy="418559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Professores </a:t>
            </a:r>
            <a:r>
              <a:rPr lang="pt-BR" b="1" dirty="0" smtClean="0">
                <a:solidFill>
                  <a:schemeClr val="tx1"/>
                </a:solidFill>
              </a:rPr>
              <a:t>sem </a:t>
            </a:r>
            <a:r>
              <a:rPr lang="pt-BR" b="1" dirty="0">
                <a:solidFill>
                  <a:schemeClr val="tx1"/>
                </a:solidFill>
              </a:rPr>
              <a:t>F.S. 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0" y="4714410"/>
            <a:ext cx="9144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bg1"/>
                </a:solidFill>
              </a:rPr>
              <a:t>752,3 mil professores atuam nos anos </a:t>
            </a:r>
            <a:r>
              <a:rPr lang="pt-BR" sz="1800" dirty="0" smtClean="0">
                <a:solidFill>
                  <a:schemeClr val="bg1"/>
                </a:solidFill>
              </a:rPr>
              <a:t>INICIAIS do </a:t>
            </a:r>
            <a:r>
              <a:rPr lang="pt-BR" sz="1800" dirty="0">
                <a:solidFill>
                  <a:schemeClr val="bg1"/>
                </a:solidFill>
              </a:rPr>
              <a:t>ensino fundamental 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0707"/>
            <a:ext cx="5590028" cy="346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8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4294967295"/>
          </p:nvPr>
        </p:nvSpPr>
        <p:spPr>
          <a:xfrm>
            <a:off x="0" y="0"/>
            <a:ext cx="9144000" cy="511629"/>
          </a:xfrm>
          <a:solidFill>
            <a:srgbClr val="00B0F0"/>
          </a:solidFill>
        </p:spPr>
        <p:txBody>
          <a:bodyPr/>
          <a:lstStyle/>
          <a:p>
            <a:pPr>
              <a:buNone/>
            </a:pPr>
            <a:r>
              <a:rPr lang="pt-BR" sz="2800" b="1" dirty="0" smtClean="0">
                <a:solidFill>
                  <a:srgbClr val="002060"/>
                </a:solidFill>
              </a:rPr>
              <a:t>PENSEMOS</a:t>
            </a:r>
            <a:r>
              <a:rPr lang="pt-BR" sz="3200" b="1" dirty="0" smtClean="0">
                <a:solidFill>
                  <a:srgbClr val="002060"/>
                </a:solidFill>
              </a:rPr>
              <a:t>...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0" y="591502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 smtClean="0"/>
              <a:t>Indicador </a:t>
            </a:r>
            <a:r>
              <a:rPr lang="pt-BR" sz="1800" dirty="0"/>
              <a:t>de Adequação da Formação </a:t>
            </a:r>
            <a:r>
              <a:rPr lang="pt-BR" sz="1800" dirty="0" smtClean="0"/>
              <a:t>Docente dos </a:t>
            </a:r>
            <a:r>
              <a:rPr lang="pt-BR" sz="1800" dirty="0"/>
              <a:t>anos </a:t>
            </a:r>
            <a:r>
              <a:rPr lang="pt-B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FINAIS</a:t>
            </a:r>
            <a:r>
              <a:rPr lang="pt-B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800" dirty="0" smtClean="0"/>
              <a:t>do EF </a:t>
            </a:r>
            <a:r>
              <a:rPr lang="pt-BR" sz="1800" dirty="0"/>
              <a:t>por </a:t>
            </a:r>
            <a:r>
              <a:rPr lang="pt-BR" sz="1800" dirty="0" smtClean="0"/>
              <a:t>disciplina </a:t>
            </a:r>
            <a:endParaRPr lang="pt-BR" sz="1800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295" y="4271"/>
            <a:ext cx="4824705" cy="53129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4705812"/>
            <a:ext cx="9144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chemeClr val="bg1"/>
                </a:solidFill>
              </a:rPr>
              <a:t>773,1 </a:t>
            </a:r>
            <a:r>
              <a:rPr lang="pt-BR" sz="1800" dirty="0">
                <a:solidFill>
                  <a:schemeClr val="bg1"/>
                </a:solidFill>
              </a:rPr>
              <a:t>mil professores atuam nos anos </a:t>
            </a:r>
            <a:r>
              <a:rPr lang="pt-BR" sz="1800" dirty="0" smtClean="0">
                <a:solidFill>
                  <a:schemeClr val="bg1"/>
                </a:solidFill>
              </a:rPr>
              <a:t>FINAIS do </a:t>
            </a:r>
            <a:r>
              <a:rPr lang="pt-BR" sz="1800" dirty="0">
                <a:solidFill>
                  <a:schemeClr val="bg1"/>
                </a:solidFill>
              </a:rPr>
              <a:t>ensino fundamental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45" y="1183370"/>
            <a:ext cx="5798839" cy="3443715"/>
          </a:xfrm>
          <a:prstGeom prst="rect">
            <a:avLst/>
          </a:prstGeom>
        </p:spPr>
      </p:pic>
      <p:sp>
        <p:nvSpPr>
          <p:cNvPr id="16" name="Elipse 15"/>
          <p:cNvSpPr/>
          <p:nvPr/>
        </p:nvSpPr>
        <p:spPr>
          <a:xfrm>
            <a:off x="5586761" y="1250027"/>
            <a:ext cx="3557239" cy="589976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F.S. de </a:t>
            </a:r>
            <a:r>
              <a:rPr lang="pt-BR" dirty="0" smtClean="0">
                <a:solidFill>
                  <a:schemeClr val="tx1"/>
                </a:solidFill>
              </a:rPr>
              <a:t>LIC. ou </a:t>
            </a:r>
            <a:r>
              <a:rPr lang="pt-BR" dirty="0" err="1">
                <a:solidFill>
                  <a:schemeClr val="tx1"/>
                </a:solidFill>
              </a:rPr>
              <a:t>Bac</a:t>
            </a:r>
            <a:r>
              <a:rPr lang="pt-BR" dirty="0">
                <a:solidFill>
                  <a:schemeClr val="tx1"/>
                </a:solidFill>
              </a:rPr>
              <a:t>. </a:t>
            </a:r>
            <a:r>
              <a:rPr lang="pt-BR" b="1" dirty="0">
                <a:solidFill>
                  <a:schemeClr val="tx1"/>
                </a:solidFill>
              </a:rPr>
              <a:t>c/ CP </a:t>
            </a:r>
            <a:r>
              <a:rPr lang="pt-BR" b="1" dirty="0" smtClean="0">
                <a:solidFill>
                  <a:schemeClr val="tx1"/>
                </a:solidFill>
              </a:rPr>
              <a:t>na  </a:t>
            </a:r>
            <a:r>
              <a:rPr lang="pt-BR" b="1" dirty="0">
                <a:solidFill>
                  <a:schemeClr val="tx1"/>
                </a:solidFill>
              </a:rPr>
              <a:t>área </a:t>
            </a:r>
            <a:r>
              <a:rPr lang="pt-BR" b="1" dirty="0" smtClean="0">
                <a:solidFill>
                  <a:schemeClr val="tx1"/>
                </a:solidFill>
              </a:rPr>
              <a:t>que </a:t>
            </a:r>
            <a:r>
              <a:rPr lang="pt-BR" b="1" dirty="0">
                <a:solidFill>
                  <a:schemeClr val="tx1"/>
                </a:solidFill>
              </a:rPr>
              <a:t>leciona </a:t>
            </a:r>
          </a:p>
        </p:txBody>
      </p:sp>
      <p:sp>
        <p:nvSpPr>
          <p:cNvPr id="17" name="Elipse 16"/>
          <p:cNvSpPr/>
          <p:nvPr/>
        </p:nvSpPr>
        <p:spPr>
          <a:xfrm>
            <a:off x="5586761" y="1906172"/>
            <a:ext cx="3557239" cy="591699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F.S. </a:t>
            </a:r>
            <a:r>
              <a:rPr lang="pt-BR" dirty="0" smtClean="0">
                <a:solidFill>
                  <a:schemeClr val="tx1"/>
                </a:solidFill>
              </a:rPr>
              <a:t>de Bacharel </a:t>
            </a:r>
            <a:r>
              <a:rPr lang="pt-BR" b="1" dirty="0" smtClean="0">
                <a:solidFill>
                  <a:schemeClr val="tx1"/>
                </a:solidFill>
              </a:rPr>
              <a:t>na área que leciona </a:t>
            </a:r>
            <a:r>
              <a:rPr lang="pt-BR" dirty="0">
                <a:solidFill>
                  <a:schemeClr val="tx1"/>
                </a:solidFill>
              </a:rPr>
              <a:t>= </a:t>
            </a:r>
            <a:r>
              <a:rPr lang="pt-BR" b="1" dirty="0">
                <a:solidFill>
                  <a:schemeClr val="tx1"/>
                </a:solidFill>
              </a:rPr>
              <a:t>sem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b="1" dirty="0">
                <a:solidFill>
                  <a:schemeClr val="tx1"/>
                </a:solidFill>
              </a:rPr>
              <a:t>C.P.</a:t>
            </a:r>
          </a:p>
        </p:txBody>
      </p:sp>
      <p:sp>
        <p:nvSpPr>
          <p:cNvPr id="18" name="Elipse 17"/>
          <p:cNvSpPr/>
          <p:nvPr/>
        </p:nvSpPr>
        <p:spPr>
          <a:xfrm>
            <a:off x="5586761" y="2587027"/>
            <a:ext cx="3557239" cy="739436"/>
          </a:xfrm>
          <a:prstGeom prst="ellipse">
            <a:avLst/>
          </a:prstGeom>
          <a:solidFill>
            <a:schemeClr val="bg1"/>
          </a:solidFill>
          <a:ln>
            <a:solidFill>
              <a:srgbClr val="B8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F.S. de LIC. ou </a:t>
            </a:r>
            <a:r>
              <a:rPr lang="pt-BR" dirty="0" err="1">
                <a:solidFill>
                  <a:schemeClr val="tx1"/>
                </a:solidFill>
              </a:rPr>
              <a:t>Bac</a:t>
            </a:r>
            <a:r>
              <a:rPr lang="pt-BR" dirty="0">
                <a:solidFill>
                  <a:schemeClr val="tx1"/>
                </a:solidFill>
              </a:rPr>
              <a:t>. </a:t>
            </a:r>
            <a:r>
              <a:rPr lang="pt-BR" b="1" dirty="0">
                <a:solidFill>
                  <a:schemeClr val="tx1"/>
                </a:solidFill>
              </a:rPr>
              <a:t>c/ CP </a:t>
            </a:r>
            <a:r>
              <a:rPr lang="pt-BR" b="1" dirty="0" smtClean="0">
                <a:solidFill>
                  <a:schemeClr val="tx1"/>
                </a:solidFill>
              </a:rPr>
              <a:t>em área </a:t>
            </a:r>
            <a:r>
              <a:rPr lang="pt-BR" b="1" u="sng" dirty="0" smtClean="0">
                <a:solidFill>
                  <a:schemeClr val="tx1"/>
                </a:solidFill>
              </a:rPr>
              <a:t>diferente</a:t>
            </a:r>
            <a:r>
              <a:rPr lang="pt-BR" b="1" dirty="0" smtClean="0">
                <a:solidFill>
                  <a:schemeClr val="tx1"/>
                </a:solidFill>
              </a:rPr>
              <a:t> da  </a:t>
            </a:r>
            <a:r>
              <a:rPr lang="pt-BR" b="1" dirty="0">
                <a:solidFill>
                  <a:schemeClr val="tx1"/>
                </a:solidFill>
              </a:rPr>
              <a:t>leciona </a:t>
            </a:r>
          </a:p>
        </p:txBody>
      </p:sp>
      <p:sp>
        <p:nvSpPr>
          <p:cNvPr id="19" name="Elipse 18"/>
          <p:cNvSpPr/>
          <p:nvPr/>
        </p:nvSpPr>
        <p:spPr>
          <a:xfrm>
            <a:off x="5894347" y="3406432"/>
            <a:ext cx="2942065" cy="55744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F.S. </a:t>
            </a:r>
            <a:r>
              <a:rPr lang="pt-BR" b="1" dirty="0" smtClean="0">
                <a:solidFill>
                  <a:schemeClr val="tx1"/>
                </a:solidFill>
              </a:rPr>
              <a:t>não</a:t>
            </a:r>
            <a:r>
              <a:rPr lang="pt-BR" dirty="0" smtClean="0">
                <a:solidFill>
                  <a:schemeClr val="tx1"/>
                </a:solidFill>
              </a:rPr>
              <a:t> consideradas nas categorias 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20" name="Elipse 19"/>
          <p:cNvSpPr/>
          <p:nvPr/>
        </p:nvSpPr>
        <p:spPr>
          <a:xfrm>
            <a:off x="6015179" y="4030779"/>
            <a:ext cx="2765478" cy="418555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Professores </a:t>
            </a:r>
            <a:r>
              <a:rPr lang="pt-BR" b="1" dirty="0" smtClean="0">
                <a:solidFill>
                  <a:schemeClr val="tx1"/>
                </a:solidFill>
              </a:rPr>
              <a:t>sem </a:t>
            </a:r>
            <a:r>
              <a:rPr lang="pt-BR" b="1" dirty="0">
                <a:solidFill>
                  <a:schemeClr val="tx1"/>
                </a:solidFill>
              </a:rPr>
              <a:t>F.S. </a:t>
            </a:r>
          </a:p>
        </p:txBody>
      </p:sp>
    </p:spTree>
    <p:extLst>
      <p:ext uri="{BB962C8B-B14F-4D97-AF65-F5344CB8AC3E}">
        <p14:creationId xmlns:p14="http://schemas.microsoft.com/office/powerpoint/2010/main" val="45187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4294967295"/>
          </p:nvPr>
        </p:nvSpPr>
        <p:spPr>
          <a:xfrm>
            <a:off x="17321" y="323068"/>
            <a:ext cx="9144000" cy="939676"/>
          </a:xfrm>
          <a:solidFill>
            <a:srgbClr val="00B0F0"/>
          </a:solidFill>
        </p:spPr>
        <p:txBody>
          <a:bodyPr/>
          <a:lstStyle/>
          <a:p>
            <a:pPr algn="ctr">
              <a:buNone/>
            </a:pPr>
            <a:r>
              <a:rPr lang="pt-BR" sz="3200" b="1" u="sng" dirty="0" smtClean="0">
                <a:solidFill>
                  <a:srgbClr val="002060"/>
                </a:solidFill>
              </a:rPr>
              <a:t>Resultados... PISA</a:t>
            </a:r>
            <a:r>
              <a:rPr lang="pt-BR" sz="3200" b="1" dirty="0" smtClean="0">
                <a:solidFill>
                  <a:srgbClr val="002060"/>
                </a:solidFill>
              </a:rPr>
              <a:t> </a:t>
            </a:r>
          </a:p>
          <a:p>
            <a:pPr algn="ctr">
              <a:buNone/>
            </a:pPr>
            <a:r>
              <a:rPr lang="pt-BR" sz="2000" dirty="0" smtClean="0"/>
              <a:t>PROGRAMA DE AVALIAÇÃO INTERNACIONAL DE ESTUDANTES</a:t>
            </a:r>
            <a:endParaRPr lang="pt-BR" sz="20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0" y="1434801"/>
            <a:ext cx="2590801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rgbClr val="002060"/>
                </a:solidFill>
              </a:rPr>
              <a:t>AVALIAÇÃO TRIENAL</a:t>
            </a:r>
          </a:p>
          <a:p>
            <a:pPr algn="ctr"/>
            <a:r>
              <a:rPr lang="pt-BR" sz="1800" dirty="0" smtClean="0">
                <a:solidFill>
                  <a:srgbClr val="002060"/>
                </a:solidFill>
              </a:rPr>
              <a:t>(início no ano 2000)</a:t>
            </a:r>
            <a:endParaRPr lang="pt-BR" sz="1800" dirty="0">
              <a:solidFill>
                <a:srgbClr val="00206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026229" y="1434801"/>
            <a:ext cx="3363686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rgbClr val="002060"/>
                </a:solidFill>
              </a:rPr>
              <a:t>REALIZADA PELA </a:t>
            </a:r>
            <a:r>
              <a:rPr lang="pt-BR" sz="1800" b="1" dirty="0" smtClean="0">
                <a:solidFill>
                  <a:srgbClr val="002060"/>
                </a:solidFill>
              </a:rPr>
              <a:t>OCDE </a:t>
            </a:r>
            <a:r>
              <a:rPr lang="pt-BR" sz="1800" dirty="0" smtClean="0">
                <a:solidFill>
                  <a:srgbClr val="002060"/>
                </a:solidFill>
              </a:rPr>
              <a:t>(Org. para a Coop. e Des. </a:t>
            </a:r>
            <a:r>
              <a:rPr lang="pt-BR" sz="1800" dirty="0" err="1" smtClean="0">
                <a:solidFill>
                  <a:srgbClr val="002060"/>
                </a:solidFill>
              </a:rPr>
              <a:t>Ec</a:t>
            </a:r>
            <a:r>
              <a:rPr lang="pt-BR" sz="1800" dirty="0" smtClean="0">
                <a:solidFill>
                  <a:srgbClr val="002060"/>
                </a:solidFill>
              </a:rPr>
              <a:t>.)</a:t>
            </a:r>
            <a:endParaRPr lang="pt-BR" sz="1800" dirty="0">
              <a:solidFill>
                <a:srgbClr val="00206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825343" y="1580208"/>
            <a:ext cx="2242457" cy="369332"/>
          </a:xfrm>
          <a:prstGeom prst="rect">
            <a:avLst/>
          </a:prstGeom>
          <a:solidFill>
            <a:schemeClr val="accent6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rgbClr val="FFFF00"/>
                </a:solidFill>
              </a:rPr>
              <a:t>76 países </a:t>
            </a:r>
            <a:r>
              <a:rPr lang="pt-BR" sz="1800" b="1" dirty="0" smtClean="0">
                <a:solidFill>
                  <a:srgbClr val="FFFF00"/>
                </a:solidFill>
              </a:rPr>
              <a:t>em  2015</a:t>
            </a:r>
            <a:endParaRPr lang="pt-BR" sz="1800" b="1" dirty="0">
              <a:solidFill>
                <a:srgbClr val="FFFF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55" y="2250951"/>
            <a:ext cx="7051844" cy="2861462"/>
          </a:xfrm>
          <a:prstGeom prst="rect">
            <a:avLst/>
          </a:prstGeom>
        </p:spPr>
      </p:pic>
      <p:sp>
        <p:nvSpPr>
          <p:cNvPr id="8" name="Explosão 2 7"/>
          <p:cNvSpPr/>
          <p:nvPr/>
        </p:nvSpPr>
        <p:spPr>
          <a:xfrm rot="20654001">
            <a:off x="4815555" y="2975100"/>
            <a:ext cx="4492337" cy="1413163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rgbClr val="FFFF00"/>
                </a:solidFill>
              </a:rPr>
              <a:t>Brasil</a:t>
            </a:r>
          </a:p>
          <a:p>
            <a:pPr algn="ctr"/>
            <a:r>
              <a:rPr lang="pt-BR" sz="2000" b="1" dirty="0" smtClean="0">
                <a:solidFill>
                  <a:srgbClr val="FFFF00"/>
                </a:solidFill>
              </a:rPr>
              <a:t> 60º posição!!!</a:t>
            </a:r>
            <a:endParaRPr lang="pt-BR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9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6355"/>
            <a:ext cx="1714190" cy="1054886"/>
          </a:xfrm>
          <a:prstGeom prst="rect">
            <a:avLst/>
          </a:prstGeom>
        </p:spPr>
      </p:pic>
      <p:sp>
        <p:nvSpPr>
          <p:cNvPr id="6" name="Forma livre 5"/>
          <p:cNvSpPr/>
          <p:nvPr/>
        </p:nvSpPr>
        <p:spPr>
          <a:xfrm>
            <a:off x="1714190" y="654594"/>
            <a:ext cx="1018124" cy="319670"/>
          </a:xfrm>
          <a:custGeom>
            <a:avLst/>
            <a:gdLst>
              <a:gd name="connsiteX0" fmla="*/ 0 w 3099403"/>
              <a:gd name="connsiteY0" fmla="*/ 58413 h 319670"/>
              <a:gd name="connsiteX1" fmla="*/ 54428 w 3099403"/>
              <a:gd name="connsiteY1" fmla="*/ 25756 h 319670"/>
              <a:gd name="connsiteX2" fmla="*/ 141514 w 3099403"/>
              <a:gd name="connsiteY2" fmla="*/ 3984 h 319670"/>
              <a:gd name="connsiteX3" fmla="*/ 457200 w 3099403"/>
              <a:gd name="connsiteY3" fmla="*/ 80184 h 319670"/>
              <a:gd name="connsiteX4" fmla="*/ 468085 w 3099403"/>
              <a:gd name="connsiteY4" fmla="*/ 189042 h 319670"/>
              <a:gd name="connsiteX5" fmla="*/ 478971 w 3099403"/>
              <a:gd name="connsiteY5" fmla="*/ 221699 h 319670"/>
              <a:gd name="connsiteX6" fmla="*/ 522514 w 3099403"/>
              <a:gd name="connsiteY6" fmla="*/ 178156 h 319670"/>
              <a:gd name="connsiteX7" fmla="*/ 587828 w 3099403"/>
              <a:gd name="connsiteY7" fmla="*/ 156384 h 319670"/>
              <a:gd name="connsiteX8" fmla="*/ 1055914 w 3099403"/>
              <a:gd name="connsiteY8" fmla="*/ 123727 h 319670"/>
              <a:gd name="connsiteX9" fmla="*/ 1077685 w 3099403"/>
              <a:gd name="connsiteY9" fmla="*/ 189042 h 319670"/>
              <a:gd name="connsiteX10" fmla="*/ 1110343 w 3099403"/>
              <a:gd name="connsiteY10" fmla="*/ 199927 h 319670"/>
              <a:gd name="connsiteX11" fmla="*/ 1132114 w 3099403"/>
              <a:gd name="connsiteY11" fmla="*/ 167270 h 319670"/>
              <a:gd name="connsiteX12" fmla="*/ 1164771 w 3099403"/>
              <a:gd name="connsiteY12" fmla="*/ 156384 h 319670"/>
              <a:gd name="connsiteX13" fmla="*/ 1197428 w 3099403"/>
              <a:gd name="connsiteY13" fmla="*/ 134613 h 319670"/>
              <a:gd name="connsiteX14" fmla="*/ 1295400 w 3099403"/>
              <a:gd name="connsiteY14" fmla="*/ 101956 h 319670"/>
              <a:gd name="connsiteX15" fmla="*/ 1317171 w 3099403"/>
              <a:gd name="connsiteY15" fmla="*/ 134613 h 319670"/>
              <a:gd name="connsiteX16" fmla="*/ 1360714 w 3099403"/>
              <a:gd name="connsiteY16" fmla="*/ 210813 h 319670"/>
              <a:gd name="connsiteX17" fmla="*/ 1447800 w 3099403"/>
              <a:gd name="connsiteY17" fmla="*/ 199927 h 319670"/>
              <a:gd name="connsiteX18" fmla="*/ 1491343 w 3099403"/>
              <a:gd name="connsiteY18" fmla="*/ 210813 h 319670"/>
              <a:gd name="connsiteX19" fmla="*/ 1643743 w 3099403"/>
              <a:gd name="connsiteY19" fmla="*/ 178156 h 319670"/>
              <a:gd name="connsiteX20" fmla="*/ 1730828 w 3099403"/>
              <a:gd name="connsiteY20" fmla="*/ 189042 h 319670"/>
              <a:gd name="connsiteX21" fmla="*/ 1872343 w 3099403"/>
              <a:gd name="connsiteY21" fmla="*/ 189042 h 319670"/>
              <a:gd name="connsiteX22" fmla="*/ 1970314 w 3099403"/>
              <a:gd name="connsiteY22" fmla="*/ 167270 h 319670"/>
              <a:gd name="connsiteX23" fmla="*/ 2057400 w 3099403"/>
              <a:gd name="connsiteY23" fmla="*/ 134613 h 319670"/>
              <a:gd name="connsiteX24" fmla="*/ 2296885 w 3099403"/>
              <a:gd name="connsiteY24" fmla="*/ 199927 h 319670"/>
              <a:gd name="connsiteX25" fmla="*/ 2340428 w 3099403"/>
              <a:gd name="connsiteY25" fmla="*/ 156384 h 319670"/>
              <a:gd name="connsiteX26" fmla="*/ 2394857 w 3099403"/>
              <a:gd name="connsiteY26" fmla="*/ 91070 h 319670"/>
              <a:gd name="connsiteX27" fmla="*/ 2427514 w 3099403"/>
              <a:gd name="connsiteY27" fmla="*/ 199927 h 319670"/>
              <a:gd name="connsiteX28" fmla="*/ 2449285 w 3099403"/>
              <a:gd name="connsiteY28" fmla="*/ 254356 h 319670"/>
              <a:gd name="connsiteX29" fmla="*/ 2514600 w 3099403"/>
              <a:gd name="connsiteY29" fmla="*/ 319670 h 319670"/>
              <a:gd name="connsiteX30" fmla="*/ 2623457 w 3099403"/>
              <a:gd name="connsiteY30" fmla="*/ 178156 h 319670"/>
              <a:gd name="connsiteX31" fmla="*/ 2634343 w 3099403"/>
              <a:gd name="connsiteY31" fmla="*/ 123727 h 319670"/>
              <a:gd name="connsiteX32" fmla="*/ 2656114 w 3099403"/>
              <a:gd name="connsiteY32" fmla="*/ 145499 h 319670"/>
              <a:gd name="connsiteX33" fmla="*/ 2688771 w 3099403"/>
              <a:gd name="connsiteY33" fmla="*/ 156384 h 319670"/>
              <a:gd name="connsiteX34" fmla="*/ 2775857 w 3099403"/>
              <a:gd name="connsiteY34" fmla="*/ 199927 h 319670"/>
              <a:gd name="connsiteX35" fmla="*/ 3026228 w 3099403"/>
              <a:gd name="connsiteY35" fmla="*/ 189042 h 319670"/>
              <a:gd name="connsiteX36" fmla="*/ 3080657 w 3099403"/>
              <a:gd name="connsiteY36" fmla="*/ 178156 h 31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099403" h="319670">
                <a:moveTo>
                  <a:pt x="0" y="58413"/>
                </a:moveTo>
                <a:cubicBezTo>
                  <a:pt x="18143" y="47527"/>
                  <a:pt x="35504" y="35218"/>
                  <a:pt x="54428" y="25756"/>
                </a:cubicBezTo>
                <a:cubicBezTo>
                  <a:pt x="76744" y="14598"/>
                  <a:pt x="120810" y="8125"/>
                  <a:pt x="141514" y="3984"/>
                </a:cubicBezTo>
                <a:cubicBezTo>
                  <a:pt x="244232" y="18658"/>
                  <a:pt x="437722" y="-46428"/>
                  <a:pt x="457200" y="80184"/>
                </a:cubicBezTo>
                <a:cubicBezTo>
                  <a:pt x="462745" y="116227"/>
                  <a:pt x="462540" y="152999"/>
                  <a:pt x="468085" y="189042"/>
                </a:cubicBezTo>
                <a:cubicBezTo>
                  <a:pt x="469830" y="200383"/>
                  <a:pt x="475342" y="210813"/>
                  <a:pt x="478971" y="221699"/>
                </a:cubicBezTo>
                <a:cubicBezTo>
                  <a:pt x="493485" y="207185"/>
                  <a:pt x="504913" y="188717"/>
                  <a:pt x="522514" y="178156"/>
                </a:cubicBezTo>
                <a:cubicBezTo>
                  <a:pt x="542193" y="166349"/>
                  <a:pt x="587828" y="156384"/>
                  <a:pt x="587828" y="156384"/>
                </a:cubicBezTo>
                <a:cubicBezTo>
                  <a:pt x="776068" y="19483"/>
                  <a:pt x="722026" y="15704"/>
                  <a:pt x="1055914" y="123727"/>
                </a:cubicBezTo>
                <a:cubicBezTo>
                  <a:pt x="1077749" y="130791"/>
                  <a:pt x="1055913" y="181785"/>
                  <a:pt x="1077685" y="189042"/>
                </a:cubicBezTo>
                <a:lnTo>
                  <a:pt x="1110343" y="199927"/>
                </a:lnTo>
                <a:cubicBezTo>
                  <a:pt x="1117600" y="189041"/>
                  <a:pt x="1121898" y="175443"/>
                  <a:pt x="1132114" y="167270"/>
                </a:cubicBezTo>
                <a:cubicBezTo>
                  <a:pt x="1141074" y="160102"/>
                  <a:pt x="1154508" y="161516"/>
                  <a:pt x="1164771" y="156384"/>
                </a:cubicBezTo>
                <a:cubicBezTo>
                  <a:pt x="1176473" y="150533"/>
                  <a:pt x="1185351" y="139645"/>
                  <a:pt x="1197428" y="134613"/>
                </a:cubicBezTo>
                <a:cubicBezTo>
                  <a:pt x="1229204" y="121373"/>
                  <a:pt x="1262743" y="112842"/>
                  <a:pt x="1295400" y="101956"/>
                </a:cubicBezTo>
                <a:cubicBezTo>
                  <a:pt x="1302657" y="112842"/>
                  <a:pt x="1310440" y="123395"/>
                  <a:pt x="1317171" y="134613"/>
                </a:cubicBezTo>
                <a:cubicBezTo>
                  <a:pt x="1332222" y="159699"/>
                  <a:pt x="1334548" y="197730"/>
                  <a:pt x="1360714" y="210813"/>
                </a:cubicBezTo>
                <a:cubicBezTo>
                  <a:pt x="1386880" y="223896"/>
                  <a:pt x="1418771" y="203556"/>
                  <a:pt x="1447800" y="199927"/>
                </a:cubicBezTo>
                <a:cubicBezTo>
                  <a:pt x="1462314" y="203556"/>
                  <a:pt x="1476382" y="210813"/>
                  <a:pt x="1491343" y="210813"/>
                </a:cubicBezTo>
                <a:cubicBezTo>
                  <a:pt x="1542516" y="210813"/>
                  <a:pt x="1595563" y="191921"/>
                  <a:pt x="1643743" y="178156"/>
                </a:cubicBezTo>
                <a:cubicBezTo>
                  <a:pt x="1672771" y="181785"/>
                  <a:pt x="1701619" y="190665"/>
                  <a:pt x="1730828" y="189042"/>
                </a:cubicBezTo>
                <a:cubicBezTo>
                  <a:pt x="1876852" y="180929"/>
                  <a:pt x="1800291" y="141007"/>
                  <a:pt x="1872343" y="189042"/>
                </a:cubicBezTo>
                <a:cubicBezTo>
                  <a:pt x="1897431" y="184861"/>
                  <a:pt x="1943515" y="180670"/>
                  <a:pt x="1970314" y="167270"/>
                </a:cubicBezTo>
                <a:cubicBezTo>
                  <a:pt x="2045060" y="129897"/>
                  <a:pt x="1952390" y="155615"/>
                  <a:pt x="2057400" y="134613"/>
                </a:cubicBezTo>
                <a:cubicBezTo>
                  <a:pt x="2227405" y="239232"/>
                  <a:pt x="2144845" y="233715"/>
                  <a:pt x="2296885" y="199927"/>
                </a:cubicBezTo>
                <a:cubicBezTo>
                  <a:pt x="2311399" y="185413"/>
                  <a:pt x="2327070" y="171969"/>
                  <a:pt x="2340428" y="156384"/>
                </a:cubicBezTo>
                <a:cubicBezTo>
                  <a:pt x="2431361" y="50296"/>
                  <a:pt x="2281616" y="204311"/>
                  <a:pt x="2394857" y="91070"/>
                </a:cubicBezTo>
                <a:cubicBezTo>
                  <a:pt x="2405743" y="127356"/>
                  <a:pt x="2415534" y="163988"/>
                  <a:pt x="2427514" y="199927"/>
                </a:cubicBezTo>
                <a:cubicBezTo>
                  <a:pt x="2433693" y="218465"/>
                  <a:pt x="2437792" y="238553"/>
                  <a:pt x="2449285" y="254356"/>
                </a:cubicBezTo>
                <a:cubicBezTo>
                  <a:pt x="2467395" y="279257"/>
                  <a:pt x="2492828" y="297899"/>
                  <a:pt x="2514600" y="319670"/>
                </a:cubicBezTo>
                <a:cubicBezTo>
                  <a:pt x="2550886" y="272499"/>
                  <a:pt x="2592424" y="228937"/>
                  <a:pt x="2623457" y="178156"/>
                </a:cubicBezTo>
                <a:cubicBezTo>
                  <a:pt x="2633105" y="162368"/>
                  <a:pt x="2621260" y="136810"/>
                  <a:pt x="2634343" y="123727"/>
                </a:cubicBezTo>
                <a:cubicBezTo>
                  <a:pt x="2641600" y="116470"/>
                  <a:pt x="2647313" y="140219"/>
                  <a:pt x="2656114" y="145499"/>
                </a:cubicBezTo>
                <a:cubicBezTo>
                  <a:pt x="2665953" y="151403"/>
                  <a:pt x="2678027" y="152355"/>
                  <a:pt x="2688771" y="156384"/>
                </a:cubicBezTo>
                <a:cubicBezTo>
                  <a:pt x="2749638" y="179209"/>
                  <a:pt x="2730763" y="169865"/>
                  <a:pt x="2775857" y="199927"/>
                </a:cubicBezTo>
                <a:cubicBezTo>
                  <a:pt x="2859314" y="196299"/>
                  <a:pt x="2942920" y="195213"/>
                  <a:pt x="3026228" y="189042"/>
                </a:cubicBezTo>
                <a:cubicBezTo>
                  <a:pt x="3185073" y="177276"/>
                  <a:pt x="3027698" y="178156"/>
                  <a:pt x="3080657" y="178156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566057" y="1931048"/>
            <a:ext cx="8044543" cy="13234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Metas estruturante para: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SUPERAÇÃO DAS DESIGUALDADES;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VALORIZAÇÃO DA DIVERSIDADE;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CAMINHOS PARA A EQUIDADE.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079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00" y="1246365"/>
            <a:ext cx="8354227" cy="362919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0" y="-8458"/>
            <a:ext cx="9144000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2060"/>
                </a:solidFill>
              </a:rPr>
              <a:t>País não cumpre metas do PNE </a:t>
            </a:r>
            <a:r>
              <a:rPr lang="pt-BR" sz="2400" b="1" dirty="0">
                <a:solidFill>
                  <a:srgbClr val="002060"/>
                </a:solidFill>
              </a:rPr>
              <a:t>para </a:t>
            </a:r>
            <a:r>
              <a:rPr lang="pt-BR" sz="2400" b="1" dirty="0" smtClean="0">
                <a:solidFill>
                  <a:srgbClr val="002060"/>
                </a:solidFill>
              </a:rPr>
              <a:t>2016  </a:t>
            </a:r>
          </a:p>
          <a:p>
            <a:pPr algn="ctr"/>
            <a:r>
              <a:rPr lang="pt-BR" sz="3600" b="1" dirty="0" smtClean="0">
                <a:solidFill>
                  <a:srgbClr val="002060"/>
                </a:solidFill>
              </a:rPr>
              <a:t>21</a:t>
            </a:r>
            <a:r>
              <a:rPr lang="pt-BR" sz="1800" b="1" dirty="0" smtClean="0">
                <a:solidFill>
                  <a:srgbClr val="002060"/>
                </a:solidFill>
              </a:rPr>
              <a:t> </a:t>
            </a:r>
            <a:r>
              <a:rPr lang="pt-BR" sz="1800" b="1" u="sng" dirty="0" smtClean="0">
                <a:solidFill>
                  <a:srgbClr val="002060"/>
                </a:solidFill>
              </a:rPr>
              <a:t>objetivos</a:t>
            </a:r>
            <a:r>
              <a:rPr lang="pt-BR" sz="1800" b="1" dirty="0" smtClean="0">
                <a:solidFill>
                  <a:srgbClr val="002060"/>
                </a:solidFill>
              </a:rPr>
              <a:t> traçados pelo PNE – 2014, apenas UM  foi cumprido!!! </a:t>
            </a:r>
            <a:endParaRPr lang="pt-BR" sz="1800" b="1" dirty="0">
              <a:solidFill>
                <a:srgbClr val="002060"/>
              </a:solidFill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7963361" y="1837708"/>
            <a:ext cx="42061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7113319" y="4598564"/>
            <a:ext cx="1624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  Fonte: O GLOBO</a:t>
            </a:r>
            <a:endParaRPr lang="pt-BR" sz="1200" dirty="0"/>
          </a:p>
        </p:txBody>
      </p:sp>
      <p:cxnSp>
        <p:nvCxnSpPr>
          <p:cNvPr id="3" name="Conector reto 2"/>
          <p:cNvCxnSpPr/>
          <p:nvPr/>
        </p:nvCxnSpPr>
        <p:spPr>
          <a:xfrm>
            <a:off x="3222171" y="1837708"/>
            <a:ext cx="386937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3592286" y="2098965"/>
            <a:ext cx="371202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1335811" y="2705324"/>
            <a:ext cx="1676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43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87" y="783771"/>
            <a:ext cx="8900414" cy="3102429"/>
          </a:xfrm>
          <a:prstGeom prst="rect">
            <a:avLst/>
          </a:prstGeom>
        </p:spPr>
      </p:pic>
      <p:cxnSp>
        <p:nvCxnSpPr>
          <p:cNvPr id="10" name="Conector reto 9"/>
          <p:cNvCxnSpPr/>
          <p:nvPr/>
        </p:nvCxnSpPr>
        <p:spPr>
          <a:xfrm>
            <a:off x="1110343" y="1415143"/>
            <a:ext cx="1676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94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966720" y="1591295"/>
            <a:ext cx="3048000" cy="2044500"/>
          </a:xfrm>
        </p:spPr>
        <p:txBody>
          <a:bodyPr/>
          <a:lstStyle/>
          <a:p>
            <a:r>
              <a:rPr lang="pt-BR" sz="2000" dirty="0" smtClean="0">
                <a:solidFill>
                  <a:srgbClr val="002060"/>
                </a:solidFill>
              </a:rPr>
              <a:t>CONTEXTO ATUAL</a:t>
            </a:r>
            <a:br>
              <a:rPr lang="pt-BR" sz="2000" dirty="0" smtClean="0">
                <a:solidFill>
                  <a:srgbClr val="002060"/>
                </a:solidFill>
              </a:rPr>
            </a:br>
            <a:r>
              <a:rPr lang="pt-BR" sz="2000" dirty="0" smtClean="0"/>
              <a:t>(HÁ DÉCADAS  A POLÍTICA HEGEMÔNICA VEM CONSTRUINDO CONSENSOS) </a:t>
            </a:r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6165798" y="3138227"/>
            <a:ext cx="2978202" cy="73866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CONDUÇÃO DE POLÍTICAS PÚBLICAS SOCIAIS, ECON., CULTURAIS EDUCACIONAIS...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04607" y="386451"/>
            <a:ext cx="2342367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DESQUALIFICAÇÃO DA  INSTÂNCIA PÚBLICA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224671" y="365134"/>
            <a:ext cx="2768251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LEGITIMAÇÃO DA  INSTÂNCIA PRIVADA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0" y="1114565"/>
            <a:ext cx="2978202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DISCURSO  DA INEFICÊNCIA  E DO FRACASSO 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119695" y="4030779"/>
            <a:ext cx="2978202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ECONOMICISTA E MERITOCRÁTICA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014720" y="1114565"/>
            <a:ext cx="3129280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DISCURSO DA EFICIÊNCIA E PRODUTIVIDADE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12734" y="3230560"/>
            <a:ext cx="2978202" cy="160043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LIMITAÇÃO/CORTE NAS POLÍTICAS PÚBLICAS </a:t>
            </a:r>
          </a:p>
          <a:p>
            <a:pPr algn="ctr"/>
            <a:endParaRPr lang="pt-BR" b="1" dirty="0">
              <a:solidFill>
                <a:schemeClr val="bg1"/>
              </a:solidFill>
            </a:endParaRP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DESAPROPRIAÇÃO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DESTERRITORIALIZAÇÃO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PRECARIZAÇÃO 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DO  PÚBLICO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443"/>
            <a:ext cx="1714190" cy="1054886"/>
          </a:xfrm>
          <a:prstGeom prst="rect">
            <a:avLst/>
          </a:prstGeom>
        </p:spPr>
      </p:pic>
      <p:sp>
        <p:nvSpPr>
          <p:cNvPr id="6" name="Forma livre 5"/>
          <p:cNvSpPr/>
          <p:nvPr/>
        </p:nvSpPr>
        <p:spPr>
          <a:xfrm>
            <a:off x="1714190" y="550682"/>
            <a:ext cx="1018124" cy="319670"/>
          </a:xfrm>
          <a:custGeom>
            <a:avLst/>
            <a:gdLst>
              <a:gd name="connsiteX0" fmla="*/ 0 w 3099403"/>
              <a:gd name="connsiteY0" fmla="*/ 58413 h 319670"/>
              <a:gd name="connsiteX1" fmla="*/ 54428 w 3099403"/>
              <a:gd name="connsiteY1" fmla="*/ 25756 h 319670"/>
              <a:gd name="connsiteX2" fmla="*/ 141514 w 3099403"/>
              <a:gd name="connsiteY2" fmla="*/ 3984 h 319670"/>
              <a:gd name="connsiteX3" fmla="*/ 457200 w 3099403"/>
              <a:gd name="connsiteY3" fmla="*/ 80184 h 319670"/>
              <a:gd name="connsiteX4" fmla="*/ 468085 w 3099403"/>
              <a:gd name="connsiteY4" fmla="*/ 189042 h 319670"/>
              <a:gd name="connsiteX5" fmla="*/ 478971 w 3099403"/>
              <a:gd name="connsiteY5" fmla="*/ 221699 h 319670"/>
              <a:gd name="connsiteX6" fmla="*/ 522514 w 3099403"/>
              <a:gd name="connsiteY6" fmla="*/ 178156 h 319670"/>
              <a:gd name="connsiteX7" fmla="*/ 587828 w 3099403"/>
              <a:gd name="connsiteY7" fmla="*/ 156384 h 319670"/>
              <a:gd name="connsiteX8" fmla="*/ 1055914 w 3099403"/>
              <a:gd name="connsiteY8" fmla="*/ 123727 h 319670"/>
              <a:gd name="connsiteX9" fmla="*/ 1077685 w 3099403"/>
              <a:gd name="connsiteY9" fmla="*/ 189042 h 319670"/>
              <a:gd name="connsiteX10" fmla="*/ 1110343 w 3099403"/>
              <a:gd name="connsiteY10" fmla="*/ 199927 h 319670"/>
              <a:gd name="connsiteX11" fmla="*/ 1132114 w 3099403"/>
              <a:gd name="connsiteY11" fmla="*/ 167270 h 319670"/>
              <a:gd name="connsiteX12" fmla="*/ 1164771 w 3099403"/>
              <a:gd name="connsiteY12" fmla="*/ 156384 h 319670"/>
              <a:gd name="connsiteX13" fmla="*/ 1197428 w 3099403"/>
              <a:gd name="connsiteY13" fmla="*/ 134613 h 319670"/>
              <a:gd name="connsiteX14" fmla="*/ 1295400 w 3099403"/>
              <a:gd name="connsiteY14" fmla="*/ 101956 h 319670"/>
              <a:gd name="connsiteX15" fmla="*/ 1317171 w 3099403"/>
              <a:gd name="connsiteY15" fmla="*/ 134613 h 319670"/>
              <a:gd name="connsiteX16" fmla="*/ 1360714 w 3099403"/>
              <a:gd name="connsiteY16" fmla="*/ 210813 h 319670"/>
              <a:gd name="connsiteX17" fmla="*/ 1447800 w 3099403"/>
              <a:gd name="connsiteY17" fmla="*/ 199927 h 319670"/>
              <a:gd name="connsiteX18" fmla="*/ 1491343 w 3099403"/>
              <a:gd name="connsiteY18" fmla="*/ 210813 h 319670"/>
              <a:gd name="connsiteX19" fmla="*/ 1643743 w 3099403"/>
              <a:gd name="connsiteY19" fmla="*/ 178156 h 319670"/>
              <a:gd name="connsiteX20" fmla="*/ 1730828 w 3099403"/>
              <a:gd name="connsiteY20" fmla="*/ 189042 h 319670"/>
              <a:gd name="connsiteX21" fmla="*/ 1872343 w 3099403"/>
              <a:gd name="connsiteY21" fmla="*/ 189042 h 319670"/>
              <a:gd name="connsiteX22" fmla="*/ 1970314 w 3099403"/>
              <a:gd name="connsiteY22" fmla="*/ 167270 h 319670"/>
              <a:gd name="connsiteX23" fmla="*/ 2057400 w 3099403"/>
              <a:gd name="connsiteY23" fmla="*/ 134613 h 319670"/>
              <a:gd name="connsiteX24" fmla="*/ 2296885 w 3099403"/>
              <a:gd name="connsiteY24" fmla="*/ 199927 h 319670"/>
              <a:gd name="connsiteX25" fmla="*/ 2340428 w 3099403"/>
              <a:gd name="connsiteY25" fmla="*/ 156384 h 319670"/>
              <a:gd name="connsiteX26" fmla="*/ 2394857 w 3099403"/>
              <a:gd name="connsiteY26" fmla="*/ 91070 h 319670"/>
              <a:gd name="connsiteX27" fmla="*/ 2427514 w 3099403"/>
              <a:gd name="connsiteY27" fmla="*/ 199927 h 319670"/>
              <a:gd name="connsiteX28" fmla="*/ 2449285 w 3099403"/>
              <a:gd name="connsiteY28" fmla="*/ 254356 h 319670"/>
              <a:gd name="connsiteX29" fmla="*/ 2514600 w 3099403"/>
              <a:gd name="connsiteY29" fmla="*/ 319670 h 319670"/>
              <a:gd name="connsiteX30" fmla="*/ 2623457 w 3099403"/>
              <a:gd name="connsiteY30" fmla="*/ 178156 h 319670"/>
              <a:gd name="connsiteX31" fmla="*/ 2634343 w 3099403"/>
              <a:gd name="connsiteY31" fmla="*/ 123727 h 319670"/>
              <a:gd name="connsiteX32" fmla="*/ 2656114 w 3099403"/>
              <a:gd name="connsiteY32" fmla="*/ 145499 h 319670"/>
              <a:gd name="connsiteX33" fmla="*/ 2688771 w 3099403"/>
              <a:gd name="connsiteY33" fmla="*/ 156384 h 319670"/>
              <a:gd name="connsiteX34" fmla="*/ 2775857 w 3099403"/>
              <a:gd name="connsiteY34" fmla="*/ 199927 h 319670"/>
              <a:gd name="connsiteX35" fmla="*/ 3026228 w 3099403"/>
              <a:gd name="connsiteY35" fmla="*/ 189042 h 319670"/>
              <a:gd name="connsiteX36" fmla="*/ 3080657 w 3099403"/>
              <a:gd name="connsiteY36" fmla="*/ 178156 h 31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099403" h="319670">
                <a:moveTo>
                  <a:pt x="0" y="58413"/>
                </a:moveTo>
                <a:cubicBezTo>
                  <a:pt x="18143" y="47527"/>
                  <a:pt x="35504" y="35218"/>
                  <a:pt x="54428" y="25756"/>
                </a:cubicBezTo>
                <a:cubicBezTo>
                  <a:pt x="76744" y="14598"/>
                  <a:pt x="120810" y="8125"/>
                  <a:pt x="141514" y="3984"/>
                </a:cubicBezTo>
                <a:cubicBezTo>
                  <a:pt x="244232" y="18658"/>
                  <a:pt x="437722" y="-46428"/>
                  <a:pt x="457200" y="80184"/>
                </a:cubicBezTo>
                <a:cubicBezTo>
                  <a:pt x="462745" y="116227"/>
                  <a:pt x="462540" y="152999"/>
                  <a:pt x="468085" y="189042"/>
                </a:cubicBezTo>
                <a:cubicBezTo>
                  <a:pt x="469830" y="200383"/>
                  <a:pt x="475342" y="210813"/>
                  <a:pt x="478971" y="221699"/>
                </a:cubicBezTo>
                <a:cubicBezTo>
                  <a:pt x="493485" y="207185"/>
                  <a:pt x="504913" y="188717"/>
                  <a:pt x="522514" y="178156"/>
                </a:cubicBezTo>
                <a:cubicBezTo>
                  <a:pt x="542193" y="166349"/>
                  <a:pt x="587828" y="156384"/>
                  <a:pt x="587828" y="156384"/>
                </a:cubicBezTo>
                <a:cubicBezTo>
                  <a:pt x="776068" y="19483"/>
                  <a:pt x="722026" y="15704"/>
                  <a:pt x="1055914" y="123727"/>
                </a:cubicBezTo>
                <a:cubicBezTo>
                  <a:pt x="1077749" y="130791"/>
                  <a:pt x="1055913" y="181785"/>
                  <a:pt x="1077685" y="189042"/>
                </a:cubicBezTo>
                <a:lnTo>
                  <a:pt x="1110343" y="199927"/>
                </a:lnTo>
                <a:cubicBezTo>
                  <a:pt x="1117600" y="189041"/>
                  <a:pt x="1121898" y="175443"/>
                  <a:pt x="1132114" y="167270"/>
                </a:cubicBezTo>
                <a:cubicBezTo>
                  <a:pt x="1141074" y="160102"/>
                  <a:pt x="1154508" y="161516"/>
                  <a:pt x="1164771" y="156384"/>
                </a:cubicBezTo>
                <a:cubicBezTo>
                  <a:pt x="1176473" y="150533"/>
                  <a:pt x="1185351" y="139645"/>
                  <a:pt x="1197428" y="134613"/>
                </a:cubicBezTo>
                <a:cubicBezTo>
                  <a:pt x="1229204" y="121373"/>
                  <a:pt x="1262743" y="112842"/>
                  <a:pt x="1295400" y="101956"/>
                </a:cubicBezTo>
                <a:cubicBezTo>
                  <a:pt x="1302657" y="112842"/>
                  <a:pt x="1310440" y="123395"/>
                  <a:pt x="1317171" y="134613"/>
                </a:cubicBezTo>
                <a:cubicBezTo>
                  <a:pt x="1332222" y="159699"/>
                  <a:pt x="1334548" y="197730"/>
                  <a:pt x="1360714" y="210813"/>
                </a:cubicBezTo>
                <a:cubicBezTo>
                  <a:pt x="1386880" y="223896"/>
                  <a:pt x="1418771" y="203556"/>
                  <a:pt x="1447800" y="199927"/>
                </a:cubicBezTo>
                <a:cubicBezTo>
                  <a:pt x="1462314" y="203556"/>
                  <a:pt x="1476382" y="210813"/>
                  <a:pt x="1491343" y="210813"/>
                </a:cubicBezTo>
                <a:cubicBezTo>
                  <a:pt x="1542516" y="210813"/>
                  <a:pt x="1595563" y="191921"/>
                  <a:pt x="1643743" y="178156"/>
                </a:cubicBezTo>
                <a:cubicBezTo>
                  <a:pt x="1672771" y="181785"/>
                  <a:pt x="1701619" y="190665"/>
                  <a:pt x="1730828" y="189042"/>
                </a:cubicBezTo>
                <a:cubicBezTo>
                  <a:pt x="1876852" y="180929"/>
                  <a:pt x="1800291" y="141007"/>
                  <a:pt x="1872343" y="189042"/>
                </a:cubicBezTo>
                <a:cubicBezTo>
                  <a:pt x="1897431" y="184861"/>
                  <a:pt x="1943515" y="180670"/>
                  <a:pt x="1970314" y="167270"/>
                </a:cubicBezTo>
                <a:cubicBezTo>
                  <a:pt x="2045060" y="129897"/>
                  <a:pt x="1952390" y="155615"/>
                  <a:pt x="2057400" y="134613"/>
                </a:cubicBezTo>
                <a:cubicBezTo>
                  <a:pt x="2227405" y="239232"/>
                  <a:pt x="2144845" y="233715"/>
                  <a:pt x="2296885" y="199927"/>
                </a:cubicBezTo>
                <a:cubicBezTo>
                  <a:pt x="2311399" y="185413"/>
                  <a:pt x="2327070" y="171969"/>
                  <a:pt x="2340428" y="156384"/>
                </a:cubicBezTo>
                <a:cubicBezTo>
                  <a:pt x="2431361" y="50296"/>
                  <a:pt x="2281616" y="204311"/>
                  <a:pt x="2394857" y="91070"/>
                </a:cubicBezTo>
                <a:cubicBezTo>
                  <a:pt x="2405743" y="127356"/>
                  <a:pt x="2415534" y="163988"/>
                  <a:pt x="2427514" y="199927"/>
                </a:cubicBezTo>
                <a:cubicBezTo>
                  <a:pt x="2433693" y="218465"/>
                  <a:pt x="2437792" y="238553"/>
                  <a:pt x="2449285" y="254356"/>
                </a:cubicBezTo>
                <a:cubicBezTo>
                  <a:pt x="2467395" y="279257"/>
                  <a:pt x="2492828" y="297899"/>
                  <a:pt x="2514600" y="319670"/>
                </a:cubicBezTo>
                <a:cubicBezTo>
                  <a:pt x="2550886" y="272499"/>
                  <a:pt x="2592424" y="228937"/>
                  <a:pt x="2623457" y="178156"/>
                </a:cubicBezTo>
                <a:cubicBezTo>
                  <a:pt x="2633105" y="162368"/>
                  <a:pt x="2621260" y="136810"/>
                  <a:pt x="2634343" y="123727"/>
                </a:cubicBezTo>
                <a:cubicBezTo>
                  <a:pt x="2641600" y="116470"/>
                  <a:pt x="2647313" y="140219"/>
                  <a:pt x="2656114" y="145499"/>
                </a:cubicBezTo>
                <a:cubicBezTo>
                  <a:pt x="2665953" y="151403"/>
                  <a:pt x="2678027" y="152355"/>
                  <a:pt x="2688771" y="156384"/>
                </a:cubicBezTo>
                <a:cubicBezTo>
                  <a:pt x="2749638" y="179209"/>
                  <a:pt x="2730763" y="169865"/>
                  <a:pt x="2775857" y="199927"/>
                </a:cubicBezTo>
                <a:cubicBezTo>
                  <a:pt x="2859314" y="196299"/>
                  <a:pt x="2942920" y="195213"/>
                  <a:pt x="3026228" y="189042"/>
                </a:cubicBezTo>
                <a:cubicBezTo>
                  <a:pt x="3185073" y="177276"/>
                  <a:pt x="3027698" y="178156"/>
                  <a:pt x="3080657" y="178156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0" y="1803308"/>
            <a:ext cx="9144000" cy="156966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Metas estruturante para: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VALORIZAÇÃO DOS PROFISSIONAIS DA EDUCAÇÃO </a:t>
            </a: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(estratégia para que as metas ANTERIORES sejam atendidas</a:t>
            </a:r>
            <a:r>
              <a:rPr lang="pt-B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712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>
          <a:xfrm>
            <a:off x="337458" y="1534886"/>
            <a:ext cx="8490856" cy="1023257"/>
          </a:xfrm>
        </p:spPr>
        <p:txBody>
          <a:bodyPr/>
          <a:lstStyle/>
          <a:p>
            <a:pPr>
              <a:buNone/>
            </a:pPr>
            <a:r>
              <a:rPr lang="pt-BR" sz="2800" dirty="0" smtClean="0">
                <a:latin typeface="Franklin Gothic Demi" panose="020B0703020102020204" pitchFamily="34" charset="0"/>
              </a:rPr>
              <a:t>PEC  DO TETO  DOS GASTOS  (PEC  55)</a:t>
            </a:r>
            <a:endParaRPr lang="pt-BR" sz="2800" dirty="0">
              <a:latin typeface="Franklin Gothic Demi" panose="020B07030201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263" y="2397731"/>
            <a:ext cx="9190476" cy="2438095"/>
          </a:xfrm>
          <a:prstGeom prst="rect">
            <a:avLst/>
          </a:prstGeom>
        </p:spPr>
      </p:pic>
      <p:cxnSp>
        <p:nvCxnSpPr>
          <p:cNvPr id="5" name="Conector reto 4"/>
          <p:cNvCxnSpPr/>
          <p:nvPr/>
        </p:nvCxnSpPr>
        <p:spPr>
          <a:xfrm>
            <a:off x="2960370" y="3977640"/>
            <a:ext cx="2800350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34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>
          <a:xfrm>
            <a:off x="337458" y="1534886"/>
            <a:ext cx="8490856" cy="1023257"/>
          </a:xfrm>
        </p:spPr>
        <p:txBody>
          <a:bodyPr/>
          <a:lstStyle/>
          <a:p>
            <a:pPr>
              <a:buNone/>
            </a:pPr>
            <a:r>
              <a:rPr lang="pt-BR" sz="2800" dirty="0" smtClean="0">
                <a:latin typeface="Franklin Gothic Demi" panose="020B0703020102020204" pitchFamily="34" charset="0"/>
              </a:rPr>
              <a:t>ENSINO MUNICIPAL SP</a:t>
            </a:r>
            <a:endParaRPr lang="pt-BR" sz="2800" dirty="0">
              <a:latin typeface="Franklin Gothic Demi" panose="020B07030201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2017"/>
            <a:ext cx="9151444" cy="2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0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6683"/>
            <a:ext cx="1714190" cy="1054886"/>
          </a:xfrm>
          <a:prstGeom prst="rect">
            <a:avLst/>
          </a:prstGeom>
        </p:spPr>
      </p:pic>
      <p:sp>
        <p:nvSpPr>
          <p:cNvPr id="6" name="Forma livre 5"/>
          <p:cNvSpPr/>
          <p:nvPr/>
        </p:nvSpPr>
        <p:spPr>
          <a:xfrm>
            <a:off x="1714190" y="1194922"/>
            <a:ext cx="1018124" cy="319670"/>
          </a:xfrm>
          <a:custGeom>
            <a:avLst/>
            <a:gdLst>
              <a:gd name="connsiteX0" fmla="*/ 0 w 3099403"/>
              <a:gd name="connsiteY0" fmla="*/ 58413 h 319670"/>
              <a:gd name="connsiteX1" fmla="*/ 54428 w 3099403"/>
              <a:gd name="connsiteY1" fmla="*/ 25756 h 319670"/>
              <a:gd name="connsiteX2" fmla="*/ 141514 w 3099403"/>
              <a:gd name="connsiteY2" fmla="*/ 3984 h 319670"/>
              <a:gd name="connsiteX3" fmla="*/ 457200 w 3099403"/>
              <a:gd name="connsiteY3" fmla="*/ 80184 h 319670"/>
              <a:gd name="connsiteX4" fmla="*/ 468085 w 3099403"/>
              <a:gd name="connsiteY4" fmla="*/ 189042 h 319670"/>
              <a:gd name="connsiteX5" fmla="*/ 478971 w 3099403"/>
              <a:gd name="connsiteY5" fmla="*/ 221699 h 319670"/>
              <a:gd name="connsiteX6" fmla="*/ 522514 w 3099403"/>
              <a:gd name="connsiteY6" fmla="*/ 178156 h 319670"/>
              <a:gd name="connsiteX7" fmla="*/ 587828 w 3099403"/>
              <a:gd name="connsiteY7" fmla="*/ 156384 h 319670"/>
              <a:gd name="connsiteX8" fmla="*/ 1055914 w 3099403"/>
              <a:gd name="connsiteY8" fmla="*/ 123727 h 319670"/>
              <a:gd name="connsiteX9" fmla="*/ 1077685 w 3099403"/>
              <a:gd name="connsiteY9" fmla="*/ 189042 h 319670"/>
              <a:gd name="connsiteX10" fmla="*/ 1110343 w 3099403"/>
              <a:gd name="connsiteY10" fmla="*/ 199927 h 319670"/>
              <a:gd name="connsiteX11" fmla="*/ 1132114 w 3099403"/>
              <a:gd name="connsiteY11" fmla="*/ 167270 h 319670"/>
              <a:gd name="connsiteX12" fmla="*/ 1164771 w 3099403"/>
              <a:gd name="connsiteY12" fmla="*/ 156384 h 319670"/>
              <a:gd name="connsiteX13" fmla="*/ 1197428 w 3099403"/>
              <a:gd name="connsiteY13" fmla="*/ 134613 h 319670"/>
              <a:gd name="connsiteX14" fmla="*/ 1295400 w 3099403"/>
              <a:gd name="connsiteY14" fmla="*/ 101956 h 319670"/>
              <a:gd name="connsiteX15" fmla="*/ 1317171 w 3099403"/>
              <a:gd name="connsiteY15" fmla="*/ 134613 h 319670"/>
              <a:gd name="connsiteX16" fmla="*/ 1360714 w 3099403"/>
              <a:gd name="connsiteY16" fmla="*/ 210813 h 319670"/>
              <a:gd name="connsiteX17" fmla="*/ 1447800 w 3099403"/>
              <a:gd name="connsiteY17" fmla="*/ 199927 h 319670"/>
              <a:gd name="connsiteX18" fmla="*/ 1491343 w 3099403"/>
              <a:gd name="connsiteY18" fmla="*/ 210813 h 319670"/>
              <a:gd name="connsiteX19" fmla="*/ 1643743 w 3099403"/>
              <a:gd name="connsiteY19" fmla="*/ 178156 h 319670"/>
              <a:gd name="connsiteX20" fmla="*/ 1730828 w 3099403"/>
              <a:gd name="connsiteY20" fmla="*/ 189042 h 319670"/>
              <a:gd name="connsiteX21" fmla="*/ 1872343 w 3099403"/>
              <a:gd name="connsiteY21" fmla="*/ 189042 h 319670"/>
              <a:gd name="connsiteX22" fmla="*/ 1970314 w 3099403"/>
              <a:gd name="connsiteY22" fmla="*/ 167270 h 319670"/>
              <a:gd name="connsiteX23" fmla="*/ 2057400 w 3099403"/>
              <a:gd name="connsiteY23" fmla="*/ 134613 h 319670"/>
              <a:gd name="connsiteX24" fmla="*/ 2296885 w 3099403"/>
              <a:gd name="connsiteY24" fmla="*/ 199927 h 319670"/>
              <a:gd name="connsiteX25" fmla="*/ 2340428 w 3099403"/>
              <a:gd name="connsiteY25" fmla="*/ 156384 h 319670"/>
              <a:gd name="connsiteX26" fmla="*/ 2394857 w 3099403"/>
              <a:gd name="connsiteY26" fmla="*/ 91070 h 319670"/>
              <a:gd name="connsiteX27" fmla="*/ 2427514 w 3099403"/>
              <a:gd name="connsiteY27" fmla="*/ 199927 h 319670"/>
              <a:gd name="connsiteX28" fmla="*/ 2449285 w 3099403"/>
              <a:gd name="connsiteY28" fmla="*/ 254356 h 319670"/>
              <a:gd name="connsiteX29" fmla="*/ 2514600 w 3099403"/>
              <a:gd name="connsiteY29" fmla="*/ 319670 h 319670"/>
              <a:gd name="connsiteX30" fmla="*/ 2623457 w 3099403"/>
              <a:gd name="connsiteY30" fmla="*/ 178156 h 319670"/>
              <a:gd name="connsiteX31" fmla="*/ 2634343 w 3099403"/>
              <a:gd name="connsiteY31" fmla="*/ 123727 h 319670"/>
              <a:gd name="connsiteX32" fmla="*/ 2656114 w 3099403"/>
              <a:gd name="connsiteY32" fmla="*/ 145499 h 319670"/>
              <a:gd name="connsiteX33" fmla="*/ 2688771 w 3099403"/>
              <a:gd name="connsiteY33" fmla="*/ 156384 h 319670"/>
              <a:gd name="connsiteX34" fmla="*/ 2775857 w 3099403"/>
              <a:gd name="connsiteY34" fmla="*/ 199927 h 319670"/>
              <a:gd name="connsiteX35" fmla="*/ 3026228 w 3099403"/>
              <a:gd name="connsiteY35" fmla="*/ 189042 h 319670"/>
              <a:gd name="connsiteX36" fmla="*/ 3080657 w 3099403"/>
              <a:gd name="connsiteY36" fmla="*/ 178156 h 31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099403" h="319670">
                <a:moveTo>
                  <a:pt x="0" y="58413"/>
                </a:moveTo>
                <a:cubicBezTo>
                  <a:pt x="18143" y="47527"/>
                  <a:pt x="35504" y="35218"/>
                  <a:pt x="54428" y="25756"/>
                </a:cubicBezTo>
                <a:cubicBezTo>
                  <a:pt x="76744" y="14598"/>
                  <a:pt x="120810" y="8125"/>
                  <a:pt x="141514" y="3984"/>
                </a:cubicBezTo>
                <a:cubicBezTo>
                  <a:pt x="244232" y="18658"/>
                  <a:pt x="437722" y="-46428"/>
                  <a:pt x="457200" y="80184"/>
                </a:cubicBezTo>
                <a:cubicBezTo>
                  <a:pt x="462745" y="116227"/>
                  <a:pt x="462540" y="152999"/>
                  <a:pt x="468085" y="189042"/>
                </a:cubicBezTo>
                <a:cubicBezTo>
                  <a:pt x="469830" y="200383"/>
                  <a:pt x="475342" y="210813"/>
                  <a:pt x="478971" y="221699"/>
                </a:cubicBezTo>
                <a:cubicBezTo>
                  <a:pt x="493485" y="207185"/>
                  <a:pt x="504913" y="188717"/>
                  <a:pt x="522514" y="178156"/>
                </a:cubicBezTo>
                <a:cubicBezTo>
                  <a:pt x="542193" y="166349"/>
                  <a:pt x="587828" y="156384"/>
                  <a:pt x="587828" y="156384"/>
                </a:cubicBezTo>
                <a:cubicBezTo>
                  <a:pt x="776068" y="19483"/>
                  <a:pt x="722026" y="15704"/>
                  <a:pt x="1055914" y="123727"/>
                </a:cubicBezTo>
                <a:cubicBezTo>
                  <a:pt x="1077749" y="130791"/>
                  <a:pt x="1055913" y="181785"/>
                  <a:pt x="1077685" y="189042"/>
                </a:cubicBezTo>
                <a:lnTo>
                  <a:pt x="1110343" y="199927"/>
                </a:lnTo>
                <a:cubicBezTo>
                  <a:pt x="1117600" y="189041"/>
                  <a:pt x="1121898" y="175443"/>
                  <a:pt x="1132114" y="167270"/>
                </a:cubicBezTo>
                <a:cubicBezTo>
                  <a:pt x="1141074" y="160102"/>
                  <a:pt x="1154508" y="161516"/>
                  <a:pt x="1164771" y="156384"/>
                </a:cubicBezTo>
                <a:cubicBezTo>
                  <a:pt x="1176473" y="150533"/>
                  <a:pt x="1185351" y="139645"/>
                  <a:pt x="1197428" y="134613"/>
                </a:cubicBezTo>
                <a:cubicBezTo>
                  <a:pt x="1229204" y="121373"/>
                  <a:pt x="1262743" y="112842"/>
                  <a:pt x="1295400" y="101956"/>
                </a:cubicBezTo>
                <a:cubicBezTo>
                  <a:pt x="1302657" y="112842"/>
                  <a:pt x="1310440" y="123395"/>
                  <a:pt x="1317171" y="134613"/>
                </a:cubicBezTo>
                <a:cubicBezTo>
                  <a:pt x="1332222" y="159699"/>
                  <a:pt x="1334548" y="197730"/>
                  <a:pt x="1360714" y="210813"/>
                </a:cubicBezTo>
                <a:cubicBezTo>
                  <a:pt x="1386880" y="223896"/>
                  <a:pt x="1418771" y="203556"/>
                  <a:pt x="1447800" y="199927"/>
                </a:cubicBezTo>
                <a:cubicBezTo>
                  <a:pt x="1462314" y="203556"/>
                  <a:pt x="1476382" y="210813"/>
                  <a:pt x="1491343" y="210813"/>
                </a:cubicBezTo>
                <a:cubicBezTo>
                  <a:pt x="1542516" y="210813"/>
                  <a:pt x="1595563" y="191921"/>
                  <a:pt x="1643743" y="178156"/>
                </a:cubicBezTo>
                <a:cubicBezTo>
                  <a:pt x="1672771" y="181785"/>
                  <a:pt x="1701619" y="190665"/>
                  <a:pt x="1730828" y="189042"/>
                </a:cubicBezTo>
                <a:cubicBezTo>
                  <a:pt x="1876852" y="180929"/>
                  <a:pt x="1800291" y="141007"/>
                  <a:pt x="1872343" y="189042"/>
                </a:cubicBezTo>
                <a:cubicBezTo>
                  <a:pt x="1897431" y="184861"/>
                  <a:pt x="1943515" y="180670"/>
                  <a:pt x="1970314" y="167270"/>
                </a:cubicBezTo>
                <a:cubicBezTo>
                  <a:pt x="2045060" y="129897"/>
                  <a:pt x="1952390" y="155615"/>
                  <a:pt x="2057400" y="134613"/>
                </a:cubicBezTo>
                <a:cubicBezTo>
                  <a:pt x="2227405" y="239232"/>
                  <a:pt x="2144845" y="233715"/>
                  <a:pt x="2296885" y="199927"/>
                </a:cubicBezTo>
                <a:cubicBezTo>
                  <a:pt x="2311399" y="185413"/>
                  <a:pt x="2327070" y="171969"/>
                  <a:pt x="2340428" y="156384"/>
                </a:cubicBezTo>
                <a:cubicBezTo>
                  <a:pt x="2431361" y="50296"/>
                  <a:pt x="2281616" y="204311"/>
                  <a:pt x="2394857" y="91070"/>
                </a:cubicBezTo>
                <a:cubicBezTo>
                  <a:pt x="2405743" y="127356"/>
                  <a:pt x="2415534" y="163988"/>
                  <a:pt x="2427514" y="199927"/>
                </a:cubicBezTo>
                <a:cubicBezTo>
                  <a:pt x="2433693" y="218465"/>
                  <a:pt x="2437792" y="238553"/>
                  <a:pt x="2449285" y="254356"/>
                </a:cubicBezTo>
                <a:cubicBezTo>
                  <a:pt x="2467395" y="279257"/>
                  <a:pt x="2492828" y="297899"/>
                  <a:pt x="2514600" y="319670"/>
                </a:cubicBezTo>
                <a:cubicBezTo>
                  <a:pt x="2550886" y="272499"/>
                  <a:pt x="2592424" y="228937"/>
                  <a:pt x="2623457" y="178156"/>
                </a:cubicBezTo>
                <a:cubicBezTo>
                  <a:pt x="2633105" y="162368"/>
                  <a:pt x="2621260" y="136810"/>
                  <a:pt x="2634343" y="123727"/>
                </a:cubicBezTo>
                <a:cubicBezTo>
                  <a:pt x="2641600" y="116470"/>
                  <a:pt x="2647313" y="140219"/>
                  <a:pt x="2656114" y="145499"/>
                </a:cubicBezTo>
                <a:cubicBezTo>
                  <a:pt x="2665953" y="151403"/>
                  <a:pt x="2678027" y="152355"/>
                  <a:pt x="2688771" y="156384"/>
                </a:cubicBezTo>
                <a:cubicBezTo>
                  <a:pt x="2749638" y="179209"/>
                  <a:pt x="2730763" y="169865"/>
                  <a:pt x="2775857" y="199927"/>
                </a:cubicBezTo>
                <a:cubicBezTo>
                  <a:pt x="2859314" y="196299"/>
                  <a:pt x="2942920" y="195213"/>
                  <a:pt x="3026228" y="189042"/>
                </a:cubicBezTo>
                <a:cubicBezTo>
                  <a:pt x="3185073" y="177276"/>
                  <a:pt x="3027698" y="178156"/>
                  <a:pt x="3080657" y="178156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566057" y="2064400"/>
            <a:ext cx="8044543" cy="12003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Metas estruturante para: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EFETIVAÇÃO DA GESTÃO DEMOCRÁTICA;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AMPLIAÇÃO DOS INVESTIMENTOS.</a:t>
            </a: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561936" y="3604886"/>
            <a:ext cx="39657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Respectivamente metas: 19 e </a:t>
            </a:r>
            <a:r>
              <a:rPr lang="pt-B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pt-BR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900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07819" y="1852551"/>
            <a:ext cx="8770917" cy="147732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8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MINISTRO DA EDUCAÇÃO – Mendonça Filho </a:t>
            </a:r>
            <a:endParaRPr lang="pt-BR" sz="1800" i="1" dirty="0">
              <a:solidFill>
                <a:schemeClr val="bg1"/>
              </a:solidFill>
            </a:endParaRPr>
          </a:p>
          <a:p>
            <a:r>
              <a:rPr lang="pt-BR" sz="1800" i="1" dirty="0" smtClean="0">
                <a:solidFill>
                  <a:schemeClr val="bg1"/>
                </a:solidFill>
              </a:rPr>
              <a:t>PARA 2007 – anuncia que elevará de 6,2% para 7% o orçamento do Ministério </a:t>
            </a:r>
            <a:r>
              <a:rPr lang="pt-BR" sz="1800" i="1" dirty="0">
                <a:solidFill>
                  <a:schemeClr val="bg1"/>
                </a:solidFill>
              </a:rPr>
              <a:t>da Educação (</a:t>
            </a:r>
            <a:r>
              <a:rPr lang="pt-BR" sz="1800" i="1" dirty="0" smtClean="0">
                <a:solidFill>
                  <a:schemeClr val="bg1"/>
                </a:solidFill>
              </a:rPr>
              <a:t>MEC)</a:t>
            </a:r>
          </a:p>
          <a:p>
            <a:r>
              <a:rPr lang="pt-BR" sz="1800" i="1" dirty="0" smtClean="0">
                <a:solidFill>
                  <a:schemeClr val="bg1"/>
                </a:solidFill>
              </a:rPr>
              <a:t>PNE estabelece </a:t>
            </a:r>
            <a:r>
              <a:rPr lang="pt-BR" sz="1800" i="1" dirty="0">
                <a:solidFill>
                  <a:schemeClr val="bg1"/>
                </a:solidFill>
              </a:rPr>
              <a:t>que, até 2024, o Brasil invista pelo menos 10% do Produto Interno Bruto (PIB) em educação. </a:t>
            </a:r>
          </a:p>
        </p:txBody>
      </p:sp>
    </p:spTree>
    <p:extLst>
      <p:ext uri="{BB962C8B-B14F-4D97-AF65-F5344CB8AC3E}">
        <p14:creationId xmlns:p14="http://schemas.microsoft.com/office/powerpoint/2010/main" val="348137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4140592"/>
            <a:ext cx="9144000" cy="6463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bg1"/>
                </a:solidFill>
              </a:rPr>
              <a:t>¨Os </a:t>
            </a:r>
            <a:r>
              <a:rPr lang="pt-BR" sz="1800" b="1" dirty="0">
                <a:solidFill>
                  <a:schemeClr val="bg1"/>
                </a:solidFill>
              </a:rPr>
              <a:t>gastos com educação totalizaram 4,9% do PIB brasileiro (último dado disponível no estudo). </a:t>
            </a:r>
            <a:r>
              <a:rPr lang="pt-BR" sz="1800" b="1" dirty="0" smtClean="0">
                <a:solidFill>
                  <a:schemeClr val="bg1"/>
                </a:solidFill>
              </a:rPr>
              <a:t>A </a:t>
            </a:r>
            <a:r>
              <a:rPr lang="pt-BR" sz="1800" b="1" dirty="0">
                <a:solidFill>
                  <a:schemeClr val="bg1"/>
                </a:solidFill>
              </a:rPr>
              <a:t>média dos países da OCDE é de 5,2% do </a:t>
            </a:r>
            <a:r>
              <a:rPr lang="pt-BR" sz="1800" b="1" dirty="0" smtClean="0">
                <a:solidFill>
                  <a:schemeClr val="bg1"/>
                </a:solidFill>
              </a:rPr>
              <a:t>PIB¨ </a:t>
            </a:r>
            <a:endParaRPr lang="pt-BR" sz="1800" b="1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29423" cy="4051942"/>
          </a:xfrm>
          <a:prstGeom prst="rect">
            <a:avLst/>
          </a:prstGeom>
        </p:spPr>
      </p:pic>
      <p:cxnSp>
        <p:nvCxnSpPr>
          <p:cNvPr id="8" name="Conector de seta reta 7"/>
          <p:cNvCxnSpPr/>
          <p:nvPr/>
        </p:nvCxnSpPr>
        <p:spPr>
          <a:xfrm>
            <a:off x="1823357" y="3492434"/>
            <a:ext cx="751114" cy="653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30629" y="3307768"/>
            <a:ext cx="2090057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chemeClr val="bg1"/>
                </a:solidFill>
              </a:rPr>
              <a:t>BBN – 12/09/17</a:t>
            </a:r>
            <a:endParaRPr lang="pt-BR" sz="1800" b="1" dirty="0">
              <a:solidFill>
                <a:schemeClr val="bg1"/>
              </a:solidFill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2220686" y="2514601"/>
            <a:ext cx="6128657" cy="1088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2460172" y="2721431"/>
            <a:ext cx="153488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7413170" y="2721433"/>
            <a:ext cx="685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1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2636864" y="2200"/>
            <a:ext cx="39999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ctrTitle" idx="4294967295"/>
          </p:nvPr>
        </p:nvSpPr>
        <p:spPr>
          <a:xfrm>
            <a:off x="2572050" y="2573949"/>
            <a:ext cx="3999900" cy="1421107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dirty="0" smtClean="0"/>
              <a:t>BNCC </a:t>
            </a:r>
            <a:br>
              <a:rPr lang="en" sz="2400" dirty="0" smtClean="0"/>
            </a:br>
            <a:r>
              <a:rPr lang="en" sz="2400" dirty="0" smtClean="0"/>
              <a:t>DISPUTA DE UMA AGENDA PARA A EDUCAÇÃO NACIONAL</a:t>
            </a:r>
            <a:endParaRPr lang="en" sz="2400" dirty="0"/>
          </a:p>
        </p:txBody>
      </p:sp>
      <p:grpSp>
        <p:nvGrpSpPr>
          <p:cNvPr id="143" name="Shape 143"/>
          <p:cNvGrpSpPr/>
          <p:nvPr/>
        </p:nvGrpSpPr>
        <p:grpSpPr>
          <a:xfrm>
            <a:off x="4212252" y="836318"/>
            <a:ext cx="702681" cy="1114048"/>
            <a:chOff x="6718575" y="2318625"/>
            <a:chExt cx="256950" cy="407375"/>
          </a:xfrm>
        </p:grpSpPr>
        <p:sp>
          <p:nvSpPr>
            <p:cNvPr id="144" name="Shape 14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71"/>
          <p:cNvSpPr txBox="1">
            <a:spLocks/>
          </p:cNvSpPr>
          <p:nvPr/>
        </p:nvSpPr>
        <p:spPr>
          <a:xfrm>
            <a:off x="3390902" y="14428"/>
            <a:ext cx="5753098" cy="895085"/>
          </a:xfrm>
          <a:prstGeom prst="rect">
            <a:avLst/>
          </a:prstGeom>
          <a:solidFill>
            <a:srgbClr val="2FB2EA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algn="ctr"/>
            <a:r>
              <a:rPr lang="en" sz="2400" dirty="0" smtClean="0"/>
              <a:t>QUEM SÃO OS </a:t>
            </a:r>
            <a:r>
              <a:rPr lang="en" sz="2400" dirty="0" smtClean="0">
                <a:solidFill>
                  <a:srgbClr val="FF0000"/>
                </a:solidFill>
              </a:rPr>
              <a:t>REAIS</a:t>
            </a:r>
            <a:r>
              <a:rPr lang="en" sz="2400" dirty="0" smtClean="0"/>
              <a:t> ATORES NA BNCC???</a:t>
            </a:r>
            <a:endParaRPr lang="en" sz="2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390902" cy="5167089"/>
          </a:xfrm>
          <a:prstGeom prst="rect">
            <a:avLst/>
          </a:prstGeom>
        </p:spPr>
      </p:pic>
      <p:sp>
        <p:nvSpPr>
          <p:cNvPr id="17" name="Shape 171"/>
          <p:cNvSpPr txBox="1">
            <a:spLocks/>
          </p:cNvSpPr>
          <p:nvPr/>
        </p:nvSpPr>
        <p:spPr>
          <a:xfrm>
            <a:off x="3412672" y="1175422"/>
            <a:ext cx="5753098" cy="1252092"/>
          </a:xfrm>
          <a:prstGeom prst="rect">
            <a:avLst/>
          </a:prstGeom>
          <a:solidFill>
            <a:srgbClr val="2FB2EA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algn="ctr"/>
            <a:r>
              <a:rPr lang="en" sz="2400" dirty="0" smtClean="0"/>
              <a:t>QUAIS OS ESPAÇOS EFETIVOS PARA A </a:t>
            </a:r>
            <a:r>
              <a:rPr lang="en" sz="2400" dirty="0" smtClean="0">
                <a:solidFill>
                  <a:srgbClr val="FF0000"/>
                </a:solidFill>
              </a:rPr>
              <a:t>PARTICIPAÇÃO</a:t>
            </a:r>
            <a:r>
              <a:rPr lang="en" sz="2400" dirty="0" smtClean="0"/>
              <a:t>  DE CADA UM DELES?</a:t>
            </a:r>
            <a:endParaRPr lang="en" sz="2400" dirty="0"/>
          </a:p>
        </p:txBody>
      </p:sp>
      <p:sp>
        <p:nvSpPr>
          <p:cNvPr id="18" name="Shape 171"/>
          <p:cNvSpPr txBox="1">
            <a:spLocks/>
          </p:cNvSpPr>
          <p:nvPr/>
        </p:nvSpPr>
        <p:spPr>
          <a:xfrm>
            <a:off x="3412672" y="2682537"/>
            <a:ext cx="5753098" cy="1062149"/>
          </a:xfrm>
          <a:prstGeom prst="rect">
            <a:avLst/>
          </a:prstGeom>
          <a:solidFill>
            <a:srgbClr val="2FB2EA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algn="ctr"/>
            <a:r>
              <a:rPr lang="en" sz="2400" dirty="0" smtClean="0"/>
              <a:t>QUE </a:t>
            </a:r>
            <a:r>
              <a:rPr lang="en" sz="2400" dirty="0" smtClean="0">
                <a:solidFill>
                  <a:srgbClr val="FF0000"/>
                </a:solidFill>
              </a:rPr>
              <a:t>DIÁLOGOS</a:t>
            </a:r>
            <a:r>
              <a:rPr lang="en" sz="2400" dirty="0" smtClean="0"/>
              <a:t> MANTÉM NESTE CENÁRIO?</a:t>
            </a:r>
            <a:endParaRPr lang="en" sz="2400" dirty="0"/>
          </a:p>
        </p:txBody>
      </p:sp>
      <p:sp>
        <p:nvSpPr>
          <p:cNvPr id="19" name="Shape 171"/>
          <p:cNvSpPr txBox="1">
            <a:spLocks/>
          </p:cNvSpPr>
          <p:nvPr/>
        </p:nvSpPr>
        <p:spPr>
          <a:xfrm>
            <a:off x="3390902" y="4104940"/>
            <a:ext cx="5753098" cy="1062149"/>
          </a:xfrm>
          <a:prstGeom prst="rect">
            <a:avLst/>
          </a:prstGeom>
          <a:solidFill>
            <a:srgbClr val="2FB2EA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algn="ctr"/>
            <a:r>
              <a:rPr lang="en" sz="2400" dirty="0" smtClean="0"/>
              <a:t>QUAL O </a:t>
            </a:r>
            <a:r>
              <a:rPr lang="en" sz="2400" dirty="0" smtClean="0">
                <a:solidFill>
                  <a:srgbClr val="FF0000"/>
                </a:solidFill>
              </a:rPr>
              <a:t>PÚBLICO ALVO</a:t>
            </a:r>
            <a:r>
              <a:rPr lang="en" sz="2400" dirty="0" smtClean="0"/>
              <a:t> DESSA TRAMA?</a:t>
            </a:r>
            <a:endParaRPr lang="en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1190100" y="302375"/>
            <a:ext cx="6763800" cy="503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 smtClean="0"/>
              <a:t>PAPÉIS OPOSTOS… </a:t>
            </a:r>
            <a:endParaRPr lang="en" sz="2400" dirty="0"/>
          </a:p>
        </p:txBody>
      </p:sp>
      <p:sp>
        <p:nvSpPr>
          <p:cNvPr id="318" name="Shape 318"/>
          <p:cNvSpPr txBox="1"/>
          <p:nvPr/>
        </p:nvSpPr>
        <p:spPr>
          <a:xfrm>
            <a:off x="522406" y="1256388"/>
            <a:ext cx="3744900" cy="778200"/>
          </a:xfrm>
          <a:prstGeom prst="rect">
            <a:avLst/>
          </a:prstGeom>
          <a:noFill/>
          <a:ln w="114300" cap="rnd" cmpd="sng">
            <a:solidFill>
              <a:srgbClr val="00B2FF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 dirty="0" smtClean="0">
                <a:solidFill>
                  <a:srgbClr val="002060"/>
                </a:solidFill>
                <a:latin typeface="Muli"/>
                <a:ea typeface="Muli"/>
                <a:cs typeface="Muli"/>
                <a:sym typeface="Muli"/>
              </a:rPr>
              <a:t>¨PROTAGONISTAS¨</a:t>
            </a:r>
            <a:endParaRPr lang="en" sz="2400" b="1" dirty="0">
              <a:solidFill>
                <a:srgbClr val="00206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19" name="Shape 319"/>
          <p:cNvSpPr txBox="1"/>
          <p:nvPr/>
        </p:nvSpPr>
        <p:spPr>
          <a:xfrm>
            <a:off x="522406" y="2536850"/>
            <a:ext cx="3744900" cy="778200"/>
          </a:xfrm>
          <a:prstGeom prst="rect">
            <a:avLst/>
          </a:prstGeom>
          <a:noFill/>
          <a:ln w="114300" cap="rnd" cmpd="sng">
            <a:solidFill>
              <a:srgbClr val="00B2FF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 dirty="0" smtClean="0">
                <a:solidFill>
                  <a:srgbClr val="002060"/>
                </a:solidFill>
                <a:latin typeface="Muli"/>
                <a:ea typeface="Muli"/>
                <a:cs typeface="Muli"/>
                <a:sym typeface="Muli"/>
              </a:rPr>
              <a:t>¨PARCEIROS¨ do Estado </a:t>
            </a:r>
            <a:endParaRPr lang="en" sz="2400" b="1" dirty="0">
              <a:solidFill>
                <a:srgbClr val="00206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20" name="Shape 320"/>
          <p:cNvSpPr txBox="1"/>
          <p:nvPr/>
        </p:nvSpPr>
        <p:spPr>
          <a:xfrm>
            <a:off x="522406" y="4001300"/>
            <a:ext cx="3744900" cy="778200"/>
          </a:xfrm>
          <a:prstGeom prst="rect">
            <a:avLst/>
          </a:prstGeom>
          <a:noFill/>
          <a:ln w="114300" cap="rnd" cmpd="sng">
            <a:solidFill>
              <a:srgbClr val="00B2FF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" sz="2400" b="1" dirty="0">
                <a:solidFill>
                  <a:srgbClr val="002060"/>
                </a:solidFill>
                <a:latin typeface="Muli"/>
                <a:ea typeface="Muli"/>
                <a:cs typeface="Muli"/>
                <a:sym typeface="Muli"/>
              </a:rPr>
              <a:t>AGENDA  NEOLIBERAL</a:t>
            </a:r>
          </a:p>
        </p:txBody>
      </p:sp>
      <p:cxnSp>
        <p:nvCxnSpPr>
          <p:cNvPr id="321" name="Shape 321"/>
          <p:cNvCxnSpPr>
            <a:endCxn id="319" idx="0"/>
          </p:cNvCxnSpPr>
          <p:nvPr/>
        </p:nvCxnSpPr>
        <p:spPr>
          <a:xfrm>
            <a:off x="2394856" y="1942550"/>
            <a:ext cx="0" cy="594300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oval" w="lg" len="lg"/>
            <a:tailEnd type="oval" w="lg" len="lg"/>
          </a:ln>
        </p:spPr>
      </p:cxnSp>
      <p:cxnSp>
        <p:nvCxnSpPr>
          <p:cNvPr id="322" name="Shape 322"/>
          <p:cNvCxnSpPr>
            <a:endCxn id="320" idx="0"/>
          </p:cNvCxnSpPr>
          <p:nvPr/>
        </p:nvCxnSpPr>
        <p:spPr>
          <a:xfrm>
            <a:off x="2394856" y="3407000"/>
            <a:ext cx="0" cy="594300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oval" w="lg" len="lg"/>
            <a:tailEnd type="oval" w="lg" len="lg"/>
          </a:ln>
        </p:spPr>
      </p:cxnSp>
      <p:sp>
        <p:nvSpPr>
          <p:cNvPr id="8" name="Shape 318"/>
          <p:cNvSpPr txBox="1"/>
          <p:nvPr/>
        </p:nvSpPr>
        <p:spPr>
          <a:xfrm>
            <a:off x="5116178" y="1256388"/>
            <a:ext cx="3744900" cy="778200"/>
          </a:xfrm>
          <a:prstGeom prst="rect">
            <a:avLst/>
          </a:prstGeom>
          <a:noFill/>
          <a:ln w="114300" cap="rnd" cmpd="sng">
            <a:solidFill>
              <a:srgbClr val="00B2FF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 dirty="0" smtClean="0">
                <a:solidFill>
                  <a:schemeClr val="tx1"/>
                </a:solidFill>
                <a:latin typeface="Muli"/>
                <a:ea typeface="Muli"/>
                <a:cs typeface="Muli"/>
                <a:sym typeface="Muli"/>
              </a:rPr>
              <a:t>COADJUVANTES</a:t>
            </a:r>
            <a:endParaRPr lang="en" sz="2400" b="1" dirty="0">
              <a:solidFill>
                <a:schemeClr val="tx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9" name="Shape 319"/>
          <p:cNvSpPr txBox="1"/>
          <p:nvPr/>
        </p:nvSpPr>
        <p:spPr>
          <a:xfrm>
            <a:off x="5116178" y="2628888"/>
            <a:ext cx="3744900" cy="778200"/>
          </a:xfrm>
          <a:prstGeom prst="rect">
            <a:avLst/>
          </a:prstGeom>
          <a:noFill/>
          <a:ln w="114300" cap="rnd" cmpd="sng">
            <a:solidFill>
              <a:srgbClr val="00B2FF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b="1" dirty="0" smtClean="0">
                <a:solidFill>
                  <a:schemeClr val="tx1"/>
                </a:solidFill>
                <a:latin typeface="Muli"/>
                <a:ea typeface="Muli"/>
                <a:cs typeface="Muli"/>
                <a:sym typeface="Muli"/>
              </a:rPr>
              <a:t>PÚBLICO ALVO (estudandes, professores,  gestores etc) </a:t>
            </a:r>
            <a:endParaRPr lang="en" sz="2000" b="1" dirty="0">
              <a:solidFill>
                <a:schemeClr val="tx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" name="Shape 320"/>
          <p:cNvSpPr txBox="1"/>
          <p:nvPr/>
        </p:nvSpPr>
        <p:spPr>
          <a:xfrm>
            <a:off x="5116178" y="4001300"/>
            <a:ext cx="3744900" cy="778200"/>
          </a:xfrm>
          <a:prstGeom prst="rect">
            <a:avLst/>
          </a:prstGeom>
          <a:noFill/>
          <a:ln w="114300" cap="rnd" cmpd="sng">
            <a:solidFill>
              <a:srgbClr val="00B2FF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b="1" dirty="0" smtClean="0">
                <a:solidFill>
                  <a:schemeClr val="tx1"/>
                </a:solidFill>
                <a:latin typeface="Muli"/>
                <a:ea typeface="Muli"/>
                <a:cs typeface="Muli"/>
                <a:sym typeface="Muli"/>
              </a:rPr>
              <a:t>AGENDA PROGRESSISTA</a:t>
            </a:r>
            <a:endParaRPr lang="en" sz="2000" b="1" dirty="0">
              <a:solidFill>
                <a:schemeClr val="tx1"/>
              </a:solidFill>
              <a:latin typeface="Muli"/>
              <a:ea typeface="Muli"/>
              <a:cs typeface="Muli"/>
              <a:sym typeface="Muli"/>
            </a:endParaRPr>
          </a:p>
        </p:txBody>
      </p:sp>
      <p:cxnSp>
        <p:nvCxnSpPr>
          <p:cNvPr id="11" name="Shape 321"/>
          <p:cNvCxnSpPr>
            <a:endCxn id="9" idx="0"/>
          </p:cNvCxnSpPr>
          <p:nvPr/>
        </p:nvCxnSpPr>
        <p:spPr>
          <a:xfrm>
            <a:off x="6988628" y="2034588"/>
            <a:ext cx="0" cy="594300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oval" w="lg" len="lg"/>
            <a:tailEnd type="oval" w="lg" len="lg"/>
          </a:ln>
        </p:spPr>
      </p:cxnSp>
      <p:cxnSp>
        <p:nvCxnSpPr>
          <p:cNvPr id="12" name="Shape 322"/>
          <p:cNvCxnSpPr/>
          <p:nvPr/>
        </p:nvCxnSpPr>
        <p:spPr>
          <a:xfrm>
            <a:off x="6988628" y="3407000"/>
            <a:ext cx="0" cy="594300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oval" w="lg" len="lg"/>
            <a:tailEnd type="oval" w="lg" len="lg"/>
          </a:ln>
        </p:spPr>
      </p:cxnSp>
      <p:cxnSp>
        <p:nvCxnSpPr>
          <p:cNvPr id="13" name="Shape 321"/>
          <p:cNvCxnSpPr/>
          <p:nvPr/>
        </p:nvCxnSpPr>
        <p:spPr>
          <a:xfrm flipH="1">
            <a:off x="4469130" y="1348250"/>
            <a:ext cx="374468" cy="594300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oval" w="lg" len="lg"/>
            <a:tailEnd type="oval" w="lg" len="lg"/>
          </a:ln>
        </p:spPr>
      </p:cxnSp>
      <p:cxnSp>
        <p:nvCxnSpPr>
          <p:cNvPr id="15" name="Shape 321"/>
          <p:cNvCxnSpPr/>
          <p:nvPr/>
        </p:nvCxnSpPr>
        <p:spPr>
          <a:xfrm>
            <a:off x="4469130" y="1348250"/>
            <a:ext cx="374468" cy="594300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oval" w="lg" len="lg"/>
            <a:tailEnd type="oval" w="lg" len="lg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 animBg="1"/>
      <p:bldP spid="319" grpId="0" animBg="1"/>
      <p:bldP spid="320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/>
        </p:nvSpPr>
        <p:spPr>
          <a:xfrm>
            <a:off x="5093088" y="1571081"/>
            <a:ext cx="2202600" cy="517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9619"/>
                </a:moveTo>
                <a:lnTo>
                  <a:pt x="111205" y="0"/>
                </a:lnTo>
                <a:lnTo>
                  <a:pt x="93550" y="0"/>
                </a:lnTo>
                <a:lnTo>
                  <a:pt x="0" y="761"/>
                </a:lnTo>
                <a:lnTo>
                  <a:pt x="0" y="120000"/>
                </a:lnTo>
                <a:lnTo>
                  <a:pt x="104495" y="118985"/>
                </a:lnTo>
                <a:lnTo>
                  <a:pt x="111205" y="118985"/>
                </a:lnTo>
                <a:lnTo>
                  <a:pt x="120000" y="59619"/>
                </a:lnTo>
                <a:close/>
              </a:path>
            </a:pathLst>
          </a:custGeom>
          <a:solidFill>
            <a:srgbClr val="1155CC">
              <a:alpha val="4269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1939962" y="1249500"/>
            <a:ext cx="2478000" cy="439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8525" y="0"/>
                </a:moveTo>
                <a:lnTo>
                  <a:pt x="28525" y="0"/>
                </a:lnTo>
                <a:lnTo>
                  <a:pt x="9548" y="0"/>
                </a:lnTo>
                <a:lnTo>
                  <a:pt x="0" y="60000"/>
                </a:lnTo>
                <a:lnTo>
                  <a:pt x="9548" y="120000"/>
                </a:lnTo>
                <a:lnTo>
                  <a:pt x="14597" y="120000"/>
                </a:lnTo>
                <a:lnTo>
                  <a:pt x="28525" y="120000"/>
                </a:lnTo>
                <a:lnTo>
                  <a:pt x="120000" y="120000"/>
                </a:lnTo>
                <a:lnTo>
                  <a:pt x="120000" y="0"/>
                </a:lnTo>
                <a:lnTo>
                  <a:pt x="28525" y="0"/>
                </a:lnTo>
                <a:close/>
              </a:path>
            </a:pathLst>
          </a:custGeom>
          <a:solidFill>
            <a:srgbClr val="00B2FF">
              <a:alpha val="5308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1721201" y="2087884"/>
            <a:ext cx="2102100" cy="56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1925" y="0"/>
                </a:moveTo>
                <a:lnTo>
                  <a:pt x="31925" y="0"/>
                </a:lnTo>
                <a:lnTo>
                  <a:pt x="10666" y="0"/>
                </a:lnTo>
                <a:lnTo>
                  <a:pt x="0" y="60000"/>
                </a:lnTo>
                <a:lnTo>
                  <a:pt x="10666" y="120000"/>
                </a:lnTo>
                <a:lnTo>
                  <a:pt x="14222" y="120000"/>
                </a:lnTo>
                <a:lnTo>
                  <a:pt x="31925" y="120000"/>
                </a:lnTo>
                <a:lnTo>
                  <a:pt x="120000" y="120000"/>
                </a:lnTo>
                <a:lnTo>
                  <a:pt x="120000" y="0"/>
                </a:lnTo>
                <a:lnTo>
                  <a:pt x="31925" y="0"/>
                </a:lnTo>
                <a:close/>
              </a:path>
            </a:pathLst>
          </a:custGeom>
          <a:solidFill>
            <a:srgbClr val="3C78D8">
              <a:alpha val="48080"/>
            </a:srgb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Shape 2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5700" y="4443331"/>
            <a:ext cx="2962129" cy="24634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/>
          <p:nvPr/>
        </p:nvSpPr>
        <p:spPr>
          <a:xfrm>
            <a:off x="4854401" y="2642041"/>
            <a:ext cx="1910400" cy="534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7649" y="222"/>
                </a:moveTo>
                <a:lnTo>
                  <a:pt x="99681" y="222"/>
                </a:lnTo>
                <a:lnTo>
                  <a:pt x="99681" y="0"/>
                </a:lnTo>
                <a:lnTo>
                  <a:pt x="0" y="0"/>
                </a:lnTo>
                <a:lnTo>
                  <a:pt x="0" y="120000"/>
                </a:lnTo>
                <a:lnTo>
                  <a:pt x="82868" y="120000"/>
                </a:lnTo>
                <a:lnTo>
                  <a:pt x="99681" y="120000"/>
                </a:lnTo>
                <a:lnTo>
                  <a:pt x="107649" y="120000"/>
                </a:lnTo>
                <a:lnTo>
                  <a:pt x="120000" y="60000"/>
                </a:lnTo>
                <a:lnTo>
                  <a:pt x="107649" y="222"/>
                </a:lnTo>
                <a:close/>
              </a:path>
            </a:pathLst>
          </a:custGeom>
          <a:solidFill>
            <a:srgbClr val="00B2FF">
              <a:alpha val="5308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Shape 218"/>
          <p:cNvSpPr/>
          <p:nvPr/>
        </p:nvSpPr>
        <p:spPr>
          <a:xfrm>
            <a:off x="3375761" y="1581057"/>
            <a:ext cx="2021100" cy="603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957" y="24285"/>
                </a:moveTo>
                <a:cubicBezTo>
                  <a:pt x="42558" y="24285"/>
                  <a:pt x="26609" y="15142"/>
                  <a:pt x="14754" y="0"/>
                </a:cubicBezTo>
                <a:cubicBezTo>
                  <a:pt x="7249" y="27428"/>
                  <a:pt x="1961" y="61714"/>
                  <a:pt x="0" y="99714"/>
                </a:cubicBezTo>
                <a:cubicBezTo>
                  <a:pt x="17910" y="112571"/>
                  <a:pt x="38294" y="120000"/>
                  <a:pt x="59872" y="120000"/>
                </a:cubicBezTo>
                <a:cubicBezTo>
                  <a:pt x="81620" y="120000"/>
                  <a:pt x="102089" y="112857"/>
                  <a:pt x="120000" y="100000"/>
                </a:cubicBezTo>
                <a:cubicBezTo>
                  <a:pt x="118038" y="62000"/>
                  <a:pt x="112750" y="27428"/>
                  <a:pt x="105159" y="0"/>
                </a:cubicBezTo>
                <a:cubicBezTo>
                  <a:pt x="93390" y="15142"/>
                  <a:pt x="77441" y="24285"/>
                  <a:pt x="59957" y="24285"/>
                </a:cubicBezTo>
              </a:path>
            </a:pathLst>
          </a:custGeom>
          <a:solidFill>
            <a:srgbClr val="1155CC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Shape 219"/>
          <p:cNvSpPr/>
          <p:nvPr/>
        </p:nvSpPr>
        <p:spPr>
          <a:xfrm>
            <a:off x="3357228" y="2081885"/>
            <a:ext cx="2063400" cy="610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874" y="20047"/>
                </a:moveTo>
                <a:cubicBezTo>
                  <a:pt x="38580" y="20047"/>
                  <a:pt x="18538" y="12705"/>
                  <a:pt x="918" y="0"/>
                </a:cubicBezTo>
                <a:cubicBezTo>
                  <a:pt x="334" y="11011"/>
                  <a:pt x="0" y="22305"/>
                  <a:pt x="0" y="33600"/>
                </a:cubicBezTo>
                <a:cubicBezTo>
                  <a:pt x="0" y="60423"/>
                  <a:pt x="1670" y="85835"/>
                  <a:pt x="4592" y="109270"/>
                </a:cubicBezTo>
                <a:cubicBezTo>
                  <a:pt x="22129" y="116329"/>
                  <a:pt x="40751" y="120000"/>
                  <a:pt x="59958" y="120000"/>
                </a:cubicBezTo>
                <a:cubicBezTo>
                  <a:pt x="79248" y="120000"/>
                  <a:pt x="97870" y="116329"/>
                  <a:pt x="115407" y="109270"/>
                </a:cubicBezTo>
                <a:cubicBezTo>
                  <a:pt x="118329" y="85835"/>
                  <a:pt x="120000" y="60423"/>
                  <a:pt x="120000" y="33600"/>
                </a:cubicBezTo>
                <a:cubicBezTo>
                  <a:pt x="120000" y="22305"/>
                  <a:pt x="119665" y="11011"/>
                  <a:pt x="119081" y="0"/>
                </a:cubicBezTo>
                <a:cubicBezTo>
                  <a:pt x="101461" y="12705"/>
                  <a:pt x="81252" y="20047"/>
                  <a:pt x="59874" y="20047"/>
                </a:cubicBezTo>
              </a:path>
            </a:pathLst>
          </a:custGeom>
          <a:solidFill>
            <a:srgbClr val="3C78D8"/>
          </a:solidFill>
          <a:ln w="9525" cap="flat" cmpd="sng">
            <a:solidFill>
              <a:srgbClr val="3C78D8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1190100" y="302375"/>
            <a:ext cx="6763800" cy="503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¨PROTAGONISTAS¨ </a:t>
            </a:r>
            <a:endParaRPr lang="en" dirty="0"/>
          </a:p>
        </p:txBody>
      </p:sp>
      <p:sp>
        <p:nvSpPr>
          <p:cNvPr id="222" name="Shape 222"/>
          <p:cNvSpPr/>
          <p:nvPr/>
        </p:nvSpPr>
        <p:spPr>
          <a:xfrm>
            <a:off x="4236818" y="4213721"/>
            <a:ext cx="293100" cy="256200"/>
          </a:xfrm>
          <a:prstGeom prst="ellipse">
            <a:avLst/>
          </a:prstGeom>
          <a:solidFill>
            <a:srgbClr val="313535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3971573" y="3737663"/>
            <a:ext cx="830400" cy="60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111448"/>
                </a:moveTo>
                <a:cubicBezTo>
                  <a:pt x="120000" y="116137"/>
                  <a:pt x="117195" y="120000"/>
                  <a:pt x="113589" y="120000"/>
                </a:cubicBezTo>
                <a:cubicBezTo>
                  <a:pt x="6210" y="120000"/>
                  <a:pt x="6210" y="120000"/>
                  <a:pt x="6210" y="120000"/>
                </a:cubicBezTo>
                <a:cubicBezTo>
                  <a:pt x="2804" y="120000"/>
                  <a:pt x="0" y="116137"/>
                  <a:pt x="0" y="111448"/>
                </a:cubicBezTo>
                <a:cubicBezTo>
                  <a:pt x="0" y="8551"/>
                  <a:pt x="0" y="8551"/>
                  <a:pt x="0" y="8551"/>
                </a:cubicBezTo>
                <a:cubicBezTo>
                  <a:pt x="0" y="3862"/>
                  <a:pt x="2804" y="0"/>
                  <a:pt x="6210" y="0"/>
                </a:cubicBezTo>
                <a:cubicBezTo>
                  <a:pt x="113589" y="0"/>
                  <a:pt x="113589" y="0"/>
                  <a:pt x="113589" y="0"/>
                </a:cubicBezTo>
                <a:cubicBezTo>
                  <a:pt x="117195" y="0"/>
                  <a:pt x="120000" y="3862"/>
                  <a:pt x="120000" y="8551"/>
                </a:cubicBezTo>
                <a:lnTo>
                  <a:pt x="120000" y="111448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3906251" y="3600092"/>
            <a:ext cx="960900" cy="213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6591" y="0"/>
                </a:moveTo>
                <a:cubicBezTo>
                  <a:pt x="105650" y="12162"/>
                  <a:pt x="70852" y="17837"/>
                  <a:pt x="59730" y="18648"/>
                </a:cubicBezTo>
                <a:cubicBezTo>
                  <a:pt x="48789" y="17837"/>
                  <a:pt x="14170" y="12162"/>
                  <a:pt x="3228" y="0"/>
                </a:cubicBezTo>
                <a:cubicBezTo>
                  <a:pt x="3228" y="0"/>
                  <a:pt x="0" y="1621"/>
                  <a:pt x="2511" y="19459"/>
                </a:cubicBezTo>
                <a:cubicBezTo>
                  <a:pt x="2511" y="19459"/>
                  <a:pt x="4304" y="23513"/>
                  <a:pt x="4663" y="54324"/>
                </a:cubicBezTo>
                <a:cubicBezTo>
                  <a:pt x="5201" y="84324"/>
                  <a:pt x="3228" y="104594"/>
                  <a:pt x="5919" y="120000"/>
                </a:cubicBezTo>
                <a:cubicBezTo>
                  <a:pt x="56502" y="120000"/>
                  <a:pt x="56502" y="120000"/>
                  <a:pt x="56502" y="120000"/>
                </a:cubicBezTo>
                <a:cubicBezTo>
                  <a:pt x="63139" y="120000"/>
                  <a:pt x="63139" y="120000"/>
                  <a:pt x="63139" y="120000"/>
                </a:cubicBezTo>
                <a:cubicBezTo>
                  <a:pt x="114080" y="120000"/>
                  <a:pt x="114080" y="120000"/>
                  <a:pt x="114080" y="120000"/>
                </a:cubicBezTo>
                <a:cubicBezTo>
                  <a:pt x="116771" y="104594"/>
                  <a:pt x="114798" y="84324"/>
                  <a:pt x="115336" y="54324"/>
                </a:cubicBezTo>
                <a:cubicBezTo>
                  <a:pt x="115695" y="23513"/>
                  <a:pt x="117488" y="20270"/>
                  <a:pt x="117488" y="20270"/>
                </a:cubicBezTo>
                <a:cubicBezTo>
                  <a:pt x="120000" y="2432"/>
                  <a:pt x="116591" y="0"/>
                  <a:pt x="116591" y="0"/>
                </a:cubicBezTo>
              </a:path>
            </a:pathLst>
          </a:custGeom>
          <a:gradFill>
            <a:gsLst>
              <a:gs pos="0">
                <a:srgbClr val="7F7F7F"/>
              </a:gs>
              <a:gs pos="25000">
                <a:srgbClr val="A5A5A5"/>
              </a:gs>
              <a:gs pos="50000">
                <a:srgbClr val="D8D8D8"/>
              </a:gs>
              <a:gs pos="75000">
                <a:srgbClr val="A5A5A5"/>
              </a:gs>
              <a:gs pos="100000">
                <a:srgbClr val="7F7F7F"/>
              </a:gs>
            </a:gsLst>
            <a:lin ang="0" scaled="0"/>
          </a:gra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4068070" y="3877214"/>
            <a:ext cx="165300" cy="433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105384"/>
                </a:moveTo>
                <a:cubicBezTo>
                  <a:pt x="120000" y="101153"/>
                  <a:pt x="120000" y="7692"/>
                  <a:pt x="120000" y="3461"/>
                </a:cubicBezTo>
                <a:cubicBezTo>
                  <a:pt x="120000" y="0"/>
                  <a:pt x="0" y="2692"/>
                  <a:pt x="0" y="5384"/>
                </a:cubicBezTo>
                <a:cubicBezTo>
                  <a:pt x="0" y="9615"/>
                  <a:pt x="0" y="103076"/>
                  <a:pt x="0" y="107307"/>
                </a:cubicBezTo>
                <a:cubicBezTo>
                  <a:pt x="17142" y="120000"/>
                  <a:pt x="110924" y="118461"/>
                  <a:pt x="120000" y="10538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4540166" y="3877214"/>
            <a:ext cx="165300" cy="433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105384"/>
                </a:moveTo>
                <a:cubicBezTo>
                  <a:pt x="120000" y="101153"/>
                  <a:pt x="120000" y="7692"/>
                  <a:pt x="120000" y="3461"/>
                </a:cubicBezTo>
                <a:cubicBezTo>
                  <a:pt x="120000" y="0"/>
                  <a:pt x="0" y="2692"/>
                  <a:pt x="0" y="5384"/>
                </a:cubicBezTo>
                <a:cubicBezTo>
                  <a:pt x="0" y="9615"/>
                  <a:pt x="0" y="103076"/>
                  <a:pt x="0" y="107307"/>
                </a:cubicBezTo>
                <a:cubicBezTo>
                  <a:pt x="17142" y="120000"/>
                  <a:pt x="110924" y="118461"/>
                  <a:pt x="120000" y="10538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3960686" y="4155327"/>
            <a:ext cx="852300" cy="59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3023"/>
                </a:moveTo>
                <a:cubicBezTo>
                  <a:pt x="120000" y="53023"/>
                  <a:pt x="120000" y="53023"/>
                  <a:pt x="120000" y="53023"/>
                </a:cubicBezTo>
                <a:cubicBezTo>
                  <a:pt x="119804" y="33488"/>
                  <a:pt x="118829" y="16744"/>
                  <a:pt x="117463" y="5581"/>
                </a:cubicBezTo>
                <a:cubicBezTo>
                  <a:pt x="117463" y="5581"/>
                  <a:pt x="117463" y="5581"/>
                  <a:pt x="117268" y="5581"/>
                </a:cubicBezTo>
                <a:cubicBezTo>
                  <a:pt x="117073" y="5581"/>
                  <a:pt x="116878" y="2790"/>
                  <a:pt x="116682" y="2790"/>
                </a:cubicBezTo>
                <a:cubicBezTo>
                  <a:pt x="116682" y="2790"/>
                  <a:pt x="116682" y="2790"/>
                  <a:pt x="116682" y="2790"/>
                </a:cubicBezTo>
                <a:cubicBezTo>
                  <a:pt x="116487" y="2790"/>
                  <a:pt x="116292" y="2790"/>
                  <a:pt x="116097" y="0"/>
                </a:cubicBezTo>
                <a:cubicBezTo>
                  <a:pt x="116097" y="0"/>
                  <a:pt x="116097" y="0"/>
                  <a:pt x="115902" y="0"/>
                </a:cubicBezTo>
                <a:cubicBezTo>
                  <a:pt x="115707" y="0"/>
                  <a:pt x="115512" y="0"/>
                  <a:pt x="115317" y="0"/>
                </a:cubicBezTo>
                <a:cubicBezTo>
                  <a:pt x="4682" y="0"/>
                  <a:pt x="4682" y="0"/>
                  <a:pt x="4682" y="0"/>
                </a:cubicBezTo>
                <a:cubicBezTo>
                  <a:pt x="4487" y="0"/>
                  <a:pt x="4292" y="0"/>
                  <a:pt x="4097" y="0"/>
                </a:cubicBezTo>
                <a:cubicBezTo>
                  <a:pt x="3902" y="0"/>
                  <a:pt x="3902" y="0"/>
                  <a:pt x="3902" y="0"/>
                </a:cubicBezTo>
                <a:cubicBezTo>
                  <a:pt x="3707" y="2790"/>
                  <a:pt x="3512" y="2790"/>
                  <a:pt x="3317" y="2790"/>
                </a:cubicBezTo>
                <a:cubicBezTo>
                  <a:pt x="3121" y="2790"/>
                  <a:pt x="3121" y="2790"/>
                  <a:pt x="3121" y="2790"/>
                </a:cubicBezTo>
                <a:cubicBezTo>
                  <a:pt x="2926" y="2790"/>
                  <a:pt x="2731" y="5581"/>
                  <a:pt x="2536" y="5581"/>
                </a:cubicBezTo>
                <a:cubicBezTo>
                  <a:pt x="2536" y="5581"/>
                  <a:pt x="2536" y="5581"/>
                  <a:pt x="2536" y="5581"/>
                </a:cubicBezTo>
                <a:cubicBezTo>
                  <a:pt x="2341" y="8372"/>
                  <a:pt x="2146" y="8372"/>
                  <a:pt x="1951" y="11162"/>
                </a:cubicBezTo>
                <a:cubicBezTo>
                  <a:pt x="1951" y="11162"/>
                  <a:pt x="1951" y="11162"/>
                  <a:pt x="1951" y="11162"/>
                </a:cubicBezTo>
                <a:cubicBezTo>
                  <a:pt x="1951" y="11162"/>
                  <a:pt x="1951" y="11162"/>
                  <a:pt x="1951" y="11162"/>
                </a:cubicBezTo>
                <a:cubicBezTo>
                  <a:pt x="975" y="22325"/>
                  <a:pt x="195" y="36279"/>
                  <a:pt x="0" y="53023"/>
                </a:cubicBezTo>
                <a:cubicBezTo>
                  <a:pt x="0" y="53023"/>
                  <a:pt x="0" y="53023"/>
                  <a:pt x="0" y="53023"/>
                </a:cubicBezTo>
                <a:cubicBezTo>
                  <a:pt x="0" y="53023"/>
                  <a:pt x="0" y="53023"/>
                  <a:pt x="0" y="53023"/>
                </a:cubicBezTo>
                <a:cubicBezTo>
                  <a:pt x="0" y="55813"/>
                  <a:pt x="0" y="58604"/>
                  <a:pt x="0" y="61395"/>
                </a:cubicBezTo>
                <a:cubicBezTo>
                  <a:pt x="0" y="92093"/>
                  <a:pt x="1951" y="120000"/>
                  <a:pt x="4682" y="120000"/>
                </a:cubicBezTo>
                <a:cubicBezTo>
                  <a:pt x="115317" y="120000"/>
                  <a:pt x="115317" y="120000"/>
                  <a:pt x="115317" y="120000"/>
                </a:cubicBezTo>
                <a:cubicBezTo>
                  <a:pt x="117853" y="120000"/>
                  <a:pt x="120000" y="92093"/>
                  <a:pt x="120000" y="61395"/>
                </a:cubicBezTo>
                <a:cubicBezTo>
                  <a:pt x="120000" y="58604"/>
                  <a:pt x="120000" y="55813"/>
                  <a:pt x="120000" y="53023"/>
                </a:cubicBezTo>
                <a:cubicBezTo>
                  <a:pt x="120000" y="53023"/>
                  <a:pt x="120000" y="53023"/>
                  <a:pt x="120000" y="53023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3960686" y="4052396"/>
            <a:ext cx="852300" cy="61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1818"/>
                </a:moveTo>
                <a:cubicBezTo>
                  <a:pt x="120000" y="51818"/>
                  <a:pt x="120000" y="51818"/>
                  <a:pt x="120000" y="51818"/>
                </a:cubicBezTo>
                <a:cubicBezTo>
                  <a:pt x="119804" y="32727"/>
                  <a:pt x="118829" y="16363"/>
                  <a:pt x="117463" y="8181"/>
                </a:cubicBezTo>
                <a:cubicBezTo>
                  <a:pt x="117463" y="8181"/>
                  <a:pt x="117463" y="8181"/>
                  <a:pt x="117268" y="8181"/>
                </a:cubicBezTo>
                <a:cubicBezTo>
                  <a:pt x="117073" y="5454"/>
                  <a:pt x="116878" y="5454"/>
                  <a:pt x="116682" y="5454"/>
                </a:cubicBezTo>
                <a:cubicBezTo>
                  <a:pt x="116682" y="5454"/>
                  <a:pt x="116682" y="5454"/>
                  <a:pt x="116682" y="5454"/>
                </a:cubicBezTo>
                <a:cubicBezTo>
                  <a:pt x="116487" y="2727"/>
                  <a:pt x="116292" y="2727"/>
                  <a:pt x="116097" y="2727"/>
                </a:cubicBezTo>
                <a:cubicBezTo>
                  <a:pt x="116097" y="2727"/>
                  <a:pt x="116097" y="2727"/>
                  <a:pt x="115902" y="2727"/>
                </a:cubicBezTo>
                <a:cubicBezTo>
                  <a:pt x="115707" y="2727"/>
                  <a:pt x="115512" y="0"/>
                  <a:pt x="115317" y="0"/>
                </a:cubicBezTo>
                <a:cubicBezTo>
                  <a:pt x="4682" y="0"/>
                  <a:pt x="4682" y="0"/>
                  <a:pt x="4682" y="0"/>
                </a:cubicBezTo>
                <a:cubicBezTo>
                  <a:pt x="4487" y="0"/>
                  <a:pt x="4292" y="2727"/>
                  <a:pt x="4097" y="2727"/>
                </a:cubicBezTo>
                <a:cubicBezTo>
                  <a:pt x="3902" y="2727"/>
                  <a:pt x="3902" y="2727"/>
                  <a:pt x="3902" y="2727"/>
                </a:cubicBezTo>
                <a:cubicBezTo>
                  <a:pt x="3707" y="2727"/>
                  <a:pt x="3512" y="2727"/>
                  <a:pt x="3317" y="5454"/>
                </a:cubicBezTo>
                <a:cubicBezTo>
                  <a:pt x="3121" y="5454"/>
                  <a:pt x="3121" y="5454"/>
                  <a:pt x="3121" y="5454"/>
                </a:cubicBezTo>
                <a:cubicBezTo>
                  <a:pt x="2926" y="5454"/>
                  <a:pt x="2731" y="5454"/>
                  <a:pt x="2536" y="8181"/>
                </a:cubicBezTo>
                <a:cubicBezTo>
                  <a:pt x="2536" y="8181"/>
                  <a:pt x="2536" y="8181"/>
                  <a:pt x="2536" y="8181"/>
                </a:cubicBezTo>
                <a:cubicBezTo>
                  <a:pt x="2341" y="8181"/>
                  <a:pt x="2146" y="10909"/>
                  <a:pt x="1951" y="10909"/>
                </a:cubicBezTo>
                <a:cubicBezTo>
                  <a:pt x="1951" y="10909"/>
                  <a:pt x="1951" y="10909"/>
                  <a:pt x="1951" y="10909"/>
                </a:cubicBezTo>
                <a:cubicBezTo>
                  <a:pt x="1951" y="10909"/>
                  <a:pt x="1951" y="10909"/>
                  <a:pt x="1951" y="10909"/>
                </a:cubicBezTo>
                <a:cubicBezTo>
                  <a:pt x="975" y="21818"/>
                  <a:pt x="195" y="35454"/>
                  <a:pt x="0" y="51818"/>
                </a:cubicBezTo>
                <a:cubicBezTo>
                  <a:pt x="0" y="51818"/>
                  <a:pt x="0" y="51818"/>
                  <a:pt x="0" y="51818"/>
                </a:cubicBezTo>
                <a:cubicBezTo>
                  <a:pt x="0" y="51818"/>
                  <a:pt x="0" y="51818"/>
                  <a:pt x="0" y="51818"/>
                </a:cubicBezTo>
                <a:cubicBezTo>
                  <a:pt x="0" y="54545"/>
                  <a:pt x="0" y="57272"/>
                  <a:pt x="0" y="60000"/>
                </a:cubicBezTo>
                <a:cubicBezTo>
                  <a:pt x="0" y="92727"/>
                  <a:pt x="1951" y="120000"/>
                  <a:pt x="4682" y="120000"/>
                </a:cubicBezTo>
                <a:cubicBezTo>
                  <a:pt x="115317" y="120000"/>
                  <a:pt x="115317" y="120000"/>
                  <a:pt x="115317" y="120000"/>
                </a:cubicBezTo>
                <a:cubicBezTo>
                  <a:pt x="117853" y="120000"/>
                  <a:pt x="120000" y="92727"/>
                  <a:pt x="120000" y="60000"/>
                </a:cubicBezTo>
                <a:cubicBezTo>
                  <a:pt x="120000" y="57272"/>
                  <a:pt x="120000" y="54545"/>
                  <a:pt x="120000" y="51818"/>
                </a:cubicBezTo>
                <a:cubicBezTo>
                  <a:pt x="120000" y="51818"/>
                  <a:pt x="120000" y="51818"/>
                  <a:pt x="120000" y="51818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3960686" y="3948475"/>
            <a:ext cx="852300" cy="61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1818"/>
                </a:moveTo>
                <a:cubicBezTo>
                  <a:pt x="120000" y="51818"/>
                  <a:pt x="120000" y="51818"/>
                  <a:pt x="120000" y="51818"/>
                </a:cubicBezTo>
                <a:cubicBezTo>
                  <a:pt x="119804" y="32727"/>
                  <a:pt x="118829" y="16363"/>
                  <a:pt x="117463" y="5454"/>
                </a:cubicBezTo>
                <a:cubicBezTo>
                  <a:pt x="117463" y="5454"/>
                  <a:pt x="117463" y="5454"/>
                  <a:pt x="117268" y="5454"/>
                </a:cubicBezTo>
                <a:cubicBezTo>
                  <a:pt x="117073" y="5454"/>
                  <a:pt x="116878" y="2727"/>
                  <a:pt x="116682" y="2727"/>
                </a:cubicBezTo>
                <a:cubicBezTo>
                  <a:pt x="116682" y="2727"/>
                  <a:pt x="116682" y="2727"/>
                  <a:pt x="116682" y="2727"/>
                </a:cubicBezTo>
                <a:cubicBezTo>
                  <a:pt x="116487" y="2727"/>
                  <a:pt x="116292" y="2727"/>
                  <a:pt x="116097" y="0"/>
                </a:cubicBezTo>
                <a:cubicBezTo>
                  <a:pt x="116097" y="0"/>
                  <a:pt x="116097" y="0"/>
                  <a:pt x="115902" y="0"/>
                </a:cubicBezTo>
                <a:cubicBezTo>
                  <a:pt x="115707" y="0"/>
                  <a:pt x="115512" y="0"/>
                  <a:pt x="115317" y="0"/>
                </a:cubicBezTo>
                <a:cubicBezTo>
                  <a:pt x="4682" y="0"/>
                  <a:pt x="4682" y="0"/>
                  <a:pt x="4682" y="0"/>
                </a:cubicBezTo>
                <a:cubicBezTo>
                  <a:pt x="4487" y="0"/>
                  <a:pt x="4292" y="0"/>
                  <a:pt x="4097" y="0"/>
                </a:cubicBezTo>
                <a:cubicBezTo>
                  <a:pt x="3902" y="0"/>
                  <a:pt x="3902" y="0"/>
                  <a:pt x="3902" y="0"/>
                </a:cubicBezTo>
                <a:cubicBezTo>
                  <a:pt x="3707" y="2727"/>
                  <a:pt x="3512" y="2727"/>
                  <a:pt x="3317" y="2727"/>
                </a:cubicBezTo>
                <a:cubicBezTo>
                  <a:pt x="3121" y="2727"/>
                  <a:pt x="3121" y="2727"/>
                  <a:pt x="3121" y="2727"/>
                </a:cubicBezTo>
                <a:cubicBezTo>
                  <a:pt x="2926" y="2727"/>
                  <a:pt x="2731" y="5454"/>
                  <a:pt x="2536" y="5454"/>
                </a:cubicBezTo>
                <a:cubicBezTo>
                  <a:pt x="2536" y="5454"/>
                  <a:pt x="2536" y="5454"/>
                  <a:pt x="2536" y="5454"/>
                </a:cubicBezTo>
                <a:cubicBezTo>
                  <a:pt x="2341" y="8181"/>
                  <a:pt x="2146" y="8181"/>
                  <a:pt x="1951" y="10909"/>
                </a:cubicBezTo>
                <a:cubicBezTo>
                  <a:pt x="1951" y="10909"/>
                  <a:pt x="1951" y="10909"/>
                  <a:pt x="1951" y="10909"/>
                </a:cubicBezTo>
                <a:cubicBezTo>
                  <a:pt x="1951" y="10909"/>
                  <a:pt x="1951" y="10909"/>
                  <a:pt x="1951" y="10909"/>
                </a:cubicBezTo>
                <a:cubicBezTo>
                  <a:pt x="975" y="21818"/>
                  <a:pt x="195" y="35454"/>
                  <a:pt x="0" y="51818"/>
                </a:cubicBezTo>
                <a:cubicBezTo>
                  <a:pt x="0" y="51818"/>
                  <a:pt x="0" y="51818"/>
                  <a:pt x="0" y="51818"/>
                </a:cubicBezTo>
                <a:cubicBezTo>
                  <a:pt x="0" y="51818"/>
                  <a:pt x="0" y="51818"/>
                  <a:pt x="0" y="51818"/>
                </a:cubicBezTo>
                <a:cubicBezTo>
                  <a:pt x="0" y="54545"/>
                  <a:pt x="0" y="57272"/>
                  <a:pt x="0" y="60000"/>
                </a:cubicBezTo>
                <a:cubicBezTo>
                  <a:pt x="0" y="90000"/>
                  <a:pt x="1951" y="120000"/>
                  <a:pt x="4682" y="120000"/>
                </a:cubicBezTo>
                <a:cubicBezTo>
                  <a:pt x="115317" y="120000"/>
                  <a:pt x="115317" y="120000"/>
                  <a:pt x="115317" y="120000"/>
                </a:cubicBezTo>
                <a:cubicBezTo>
                  <a:pt x="117853" y="120000"/>
                  <a:pt x="120000" y="90000"/>
                  <a:pt x="120000" y="60000"/>
                </a:cubicBezTo>
                <a:cubicBezTo>
                  <a:pt x="120000" y="57272"/>
                  <a:pt x="120000" y="54545"/>
                  <a:pt x="120000" y="51818"/>
                </a:cubicBezTo>
                <a:cubicBezTo>
                  <a:pt x="120000" y="51818"/>
                  <a:pt x="120000" y="51818"/>
                  <a:pt x="120000" y="51818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Shape 230"/>
          <p:cNvSpPr/>
          <p:nvPr/>
        </p:nvSpPr>
        <p:spPr>
          <a:xfrm>
            <a:off x="3960686" y="3845543"/>
            <a:ext cx="852300" cy="61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682" y="120000"/>
                </a:moveTo>
                <a:cubicBezTo>
                  <a:pt x="115317" y="120000"/>
                  <a:pt x="115317" y="120000"/>
                  <a:pt x="115317" y="120000"/>
                </a:cubicBezTo>
                <a:cubicBezTo>
                  <a:pt x="117853" y="120000"/>
                  <a:pt x="120000" y="92727"/>
                  <a:pt x="120000" y="60000"/>
                </a:cubicBezTo>
                <a:cubicBezTo>
                  <a:pt x="120000" y="57272"/>
                  <a:pt x="120000" y="54545"/>
                  <a:pt x="120000" y="51818"/>
                </a:cubicBezTo>
                <a:cubicBezTo>
                  <a:pt x="120000" y="51818"/>
                  <a:pt x="120000" y="51818"/>
                  <a:pt x="120000" y="51818"/>
                </a:cubicBezTo>
                <a:cubicBezTo>
                  <a:pt x="120000" y="51818"/>
                  <a:pt x="120000" y="51818"/>
                  <a:pt x="120000" y="51818"/>
                </a:cubicBezTo>
                <a:cubicBezTo>
                  <a:pt x="119804" y="32727"/>
                  <a:pt x="118829" y="16363"/>
                  <a:pt x="117463" y="8181"/>
                </a:cubicBezTo>
                <a:cubicBezTo>
                  <a:pt x="117463" y="8181"/>
                  <a:pt x="117463" y="8181"/>
                  <a:pt x="117268" y="8181"/>
                </a:cubicBezTo>
                <a:cubicBezTo>
                  <a:pt x="117073" y="5454"/>
                  <a:pt x="116878" y="5454"/>
                  <a:pt x="116682" y="5454"/>
                </a:cubicBezTo>
                <a:cubicBezTo>
                  <a:pt x="116682" y="5454"/>
                  <a:pt x="116682" y="5454"/>
                  <a:pt x="116682" y="5454"/>
                </a:cubicBezTo>
                <a:cubicBezTo>
                  <a:pt x="116487" y="2727"/>
                  <a:pt x="116292" y="2727"/>
                  <a:pt x="116097" y="2727"/>
                </a:cubicBezTo>
                <a:cubicBezTo>
                  <a:pt x="116097" y="2727"/>
                  <a:pt x="116097" y="2727"/>
                  <a:pt x="115902" y="2727"/>
                </a:cubicBezTo>
                <a:cubicBezTo>
                  <a:pt x="115707" y="2727"/>
                  <a:pt x="115512" y="0"/>
                  <a:pt x="115317" y="0"/>
                </a:cubicBezTo>
                <a:cubicBezTo>
                  <a:pt x="4682" y="0"/>
                  <a:pt x="4682" y="0"/>
                  <a:pt x="4682" y="0"/>
                </a:cubicBezTo>
                <a:cubicBezTo>
                  <a:pt x="4487" y="0"/>
                  <a:pt x="4292" y="2727"/>
                  <a:pt x="4097" y="2727"/>
                </a:cubicBezTo>
                <a:cubicBezTo>
                  <a:pt x="3902" y="2727"/>
                  <a:pt x="3902" y="2727"/>
                  <a:pt x="3902" y="2727"/>
                </a:cubicBezTo>
                <a:cubicBezTo>
                  <a:pt x="3707" y="2727"/>
                  <a:pt x="3512" y="2727"/>
                  <a:pt x="3317" y="5454"/>
                </a:cubicBezTo>
                <a:cubicBezTo>
                  <a:pt x="3121" y="5454"/>
                  <a:pt x="3121" y="5454"/>
                  <a:pt x="3121" y="5454"/>
                </a:cubicBezTo>
                <a:cubicBezTo>
                  <a:pt x="2926" y="5454"/>
                  <a:pt x="2731" y="5454"/>
                  <a:pt x="2536" y="8181"/>
                </a:cubicBezTo>
                <a:cubicBezTo>
                  <a:pt x="2536" y="8181"/>
                  <a:pt x="2536" y="8181"/>
                  <a:pt x="2536" y="8181"/>
                </a:cubicBezTo>
                <a:cubicBezTo>
                  <a:pt x="2341" y="8181"/>
                  <a:pt x="2146" y="10909"/>
                  <a:pt x="1951" y="10909"/>
                </a:cubicBezTo>
                <a:cubicBezTo>
                  <a:pt x="1951" y="10909"/>
                  <a:pt x="1951" y="10909"/>
                  <a:pt x="1951" y="13636"/>
                </a:cubicBezTo>
                <a:cubicBezTo>
                  <a:pt x="1951" y="13636"/>
                  <a:pt x="1951" y="13636"/>
                  <a:pt x="1951" y="13636"/>
                </a:cubicBezTo>
                <a:cubicBezTo>
                  <a:pt x="975" y="21818"/>
                  <a:pt x="195" y="35454"/>
                  <a:pt x="0" y="51818"/>
                </a:cubicBezTo>
                <a:cubicBezTo>
                  <a:pt x="0" y="51818"/>
                  <a:pt x="0" y="51818"/>
                  <a:pt x="0" y="51818"/>
                </a:cubicBezTo>
                <a:cubicBezTo>
                  <a:pt x="0" y="51818"/>
                  <a:pt x="0" y="51818"/>
                  <a:pt x="0" y="51818"/>
                </a:cubicBezTo>
                <a:cubicBezTo>
                  <a:pt x="0" y="54545"/>
                  <a:pt x="0" y="57272"/>
                  <a:pt x="0" y="60000"/>
                </a:cubicBezTo>
                <a:cubicBezTo>
                  <a:pt x="0" y="92727"/>
                  <a:pt x="1951" y="120000"/>
                  <a:pt x="4682" y="12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Shape 231"/>
          <p:cNvSpPr/>
          <p:nvPr/>
        </p:nvSpPr>
        <p:spPr>
          <a:xfrm>
            <a:off x="2135987" y="3182453"/>
            <a:ext cx="1817700" cy="452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99" y="0"/>
                </a:moveTo>
                <a:lnTo>
                  <a:pt x="12334" y="0"/>
                </a:lnTo>
                <a:lnTo>
                  <a:pt x="0" y="59879"/>
                </a:lnTo>
                <a:lnTo>
                  <a:pt x="12334" y="120000"/>
                </a:lnTo>
                <a:lnTo>
                  <a:pt x="119999" y="120000"/>
                </a:lnTo>
                <a:lnTo>
                  <a:pt x="119999" y="0"/>
                </a:lnTo>
                <a:close/>
              </a:path>
            </a:pathLst>
          </a:custGeom>
          <a:solidFill>
            <a:srgbClr val="1155CC">
              <a:alpha val="42690"/>
            </a:srgb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3633088" y="1249500"/>
            <a:ext cx="1504500" cy="454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57" y="120000"/>
                </a:moveTo>
                <a:cubicBezTo>
                  <a:pt x="83094" y="120000"/>
                  <a:pt x="104412" y="108987"/>
                  <a:pt x="120000" y="88860"/>
                </a:cubicBezTo>
                <a:cubicBezTo>
                  <a:pt x="105329" y="34936"/>
                  <a:pt x="83782" y="0"/>
                  <a:pt x="60057" y="0"/>
                </a:cubicBezTo>
                <a:cubicBezTo>
                  <a:pt x="35300" y="0"/>
                  <a:pt x="14670" y="36455"/>
                  <a:pt x="0" y="90379"/>
                </a:cubicBezTo>
                <a:cubicBezTo>
                  <a:pt x="15587" y="110506"/>
                  <a:pt x="37134" y="120000"/>
                  <a:pt x="60057" y="120000"/>
                </a:cubicBezTo>
              </a:path>
            </a:pathLst>
          </a:custGeom>
          <a:solidFill>
            <a:srgbClr val="00B2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3445606" y="2639080"/>
            <a:ext cx="1878600" cy="56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953" y="11692"/>
                </a:moveTo>
                <a:cubicBezTo>
                  <a:pt x="39164" y="11692"/>
                  <a:pt x="19025" y="7692"/>
                  <a:pt x="0" y="0"/>
                </a:cubicBezTo>
                <a:cubicBezTo>
                  <a:pt x="1856" y="15076"/>
                  <a:pt x="4269" y="29230"/>
                  <a:pt x="7053" y="42461"/>
                </a:cubicBezTo>
                <a:cubicBezTo>
                  <a:pt x="7238" y="43692"/>
                  <a:pt x="15498" y="82461"/>
                  <a:pt x="19675" y="116307"/>
                </a:cubicBezTo>
                <a:cubicBezTo>
                  <a:pt x="32946" y="118769"/>
                  <a:pt x="46496" y="120000"/>
                  <a:pt x="60232" y="120000"/>
                </a:cubicBezTo>
                <a:cubicBezTo>
                  <a:pt x="73689" y="120000"/>
                  <a:pt x="86867" y="118769"/>
                  <a:pt x="99860" y="116307"/>
                </a:cubicBezTo>
                <a:cubicBezTo>
                  <a:pt x="103109" y="90153"/>
                  <a:pt x="108491" y="62461"/>
                  <a:pt x="110812" y="51076"/>
                </a:cubicBezTo>
                <a:cubicBezTo>
                  <a:pt x="114524" y="35692"/>
                  <a:pt x="117587" y="18461"/>
                  <a:pt x="119999" y="0"/>
                </a:cubicBezTo>
                <a:cubicBezTo>
                  <a:pt x="100974" y="7692"/>
                  <a:pt x="80835" y="11692"/>
                  <a:pt x="59953" y="11692"/>
                </a:cubicBezTo>
              </a:path>
            </a:pathLst>
          </a:custGeom>
          <a:solidFill>
            <a:srgbClr val="00B2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Shape 234"/>
          <p:cNvSpPr/>
          <p:nvPr/>
        </p:nvSpPr>
        <p:spPr>
          <a:xfrm>
            <a:off x="5396769" y="2078888"/>
            <a:ext cx="5700" cy="5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90000"/>
                </a:moveTo>
                <a:cubicBezTo>
                  <a:pt x="120000" y="90000"/>
                  <a:pt x="120000" y="0"/>
                  <a:pt x="0" y="0"/>
                </a:cubicBezTo>
                <a:cubicBezTo>
                  <a:pt x="0" y="120000"/>
                  <a:pt x="0" y="120000"/>
                  <a:pt x="0" y="120000"/>
                </a:cubicBezTo>
                <a:lnTo>
                  <a:pt x="120000" y="9000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Shape 235"/>
          <p:cNvSpPr/>
          <p:nvPr/>
        </p:nvSpPr>
        <p:spPr>
          <a:xfrm>
            <a:off x="3773683" y="3182699"/>
            <a:ext cx="1241100" cy="452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694" y="4571"/>
                </a:moveTo>
                <a:cubicBezTo>
                  <a:pt x="40138" y="4571"/>
                  <a:pt x="19861" y="3047"/>
                  <a:pt x="0" y="0"/>
                </a:cubicBezTo>
                <a:cubicBezTo>
                  <a:pt x="555" y="3428"/>
                  <a:pt x="1111" y="6857"/>
                  <a:pt x="1527" y="10285"/>
                </a:cubicBezTo>
                <a:cubicBezTo>
                  <a:pt x="7222" y="55238"/>
                  <a:pt x="6944" y="120000"/>
                  <a:pt x="21527" y="120000"/>
                </a:cubicBezTo>
                <a:cubicBezTo>
                  <a:pt x="59861" y="120000"/>
                  <a:pt x="59861" y="120000"/>
                  <a:pt x="59861" y="120000"/>
                </a:cubicBezTo>
                <a:cubicBezTo>
                  <a:pt x="60277" y="120000"/>
                  <a:pt x="60277" y="120000"/>
                  <a:pt x="60277" y="120000"/>
                </a:cubicBezTo>
                <a:cubicBezTo>
                  <a:pt x="98472" y="120000"/>
                  <a:pt x="98472" y="120000"/>
                  <a:pt x="98472" y="120000"/>
                </a:cubicBezTo>
                <a:cubicBezTo>
                  <a:pt x="113055" y="120000"/>
                  <a:pt x="112777" y="55238"/>
                  <a:pt x="118611" y="10285"/>
                </a:cubicBezTo>
                <a:cubicBezTo>
                  <a:pt x="119027" y="6857"/>
                  <a:pt x="119444" y="3428"/>
                  <a:pt x="120000" y="0"/>
                </a:cubicBezTo>
                <a:cubicBezTo>
                  <a:pt x="100555" y="3047"/>
                  <a:pt x="80833" y="4571"/>
                  <a:pt x="60694" y="4571"/>
                </a:cubicBezTo>
              </a:path>
            </a:pathLst>
          </a:custGeom>
          <a:solidFill>
            <a:srgbClr val="1155CC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 txBox="1"/>
          <p:nvPr/>
        </p:nvSpPr>
        <p:spPr>
          <a:xfrm>
            <a:off x="5409653" y="1573500"/>
            <a:ext cx="1729771" cy="51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600" b="1" i="0" u="none" strike="noStrike" cap="none" dirty="0" smtClean="0">
                <a:solidFill>
                  <a:schemeClr val="tx1"/>
                </a:solidFill>
                <a:latin typeface="Muli"/>
                <a:ea typeface="Muli"/>
                <a:cs typeface="Muli"/>
                <a:sym typeface="Muli"/>
              </a:rPr>
              <a:t>BRADESCO</a:t>
            </a:r>
            <a:endParaRPr lang="en" sz="1600" b="1" i="0" u="none" strike="noStrike" cap="none" dirty="0">
              <a:solidFill>
                <a:schemeClr val="tx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37" name="Shape 237"/>
          <p:cNvSpPr txBox="1"/>
          <p:nvPr/>
        </p:nvSpPr>
        <p:spPr>
          <a:xfrm>
            <a:off x="5385404" y="2700873"/>
            <a:ext cx="2047982" cy="51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600" b="1" dirty="0" smtClean="0">
                <a:solidFill>
                  <a:schemeClr val="tx1"/>
                </a:solidFill>
                <a:latin typeface="Muli"/>
                <a:ea typeface="Muli"/>
                <a:cs typeface="Muli"/>
                <a:sym typeface="Muli"/>
              </a:rPr>
              <a:t>NATURA</a:t>
            </a:r>
            <a:endParaRPr lang="en" sz="1600" b="1" i="0" u="none" strike="noStrike" cap="none" dirty="0">
              <a:solidFill>
                <a:schemeClr val="tx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38" name="Shape 238"/>
          <p:cNvSpPr txBox="1"/>
          <p:nvPr/>
        </p:nvSpPr>
        <p:spPr>
          <a:xfrm>
            <a:off x="3522223" y="1722879"/>
            <a:ext cx="1700848" cy="43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 b="1" i="0" u="none" strike="noStrike" cap="none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FUNDAÇÃO VICTOR CIVITA</a:t>
            </a:r>
            <a:endParaRPr lang="en" sz="1600" b="1" i="0" u="none" strike="noStrike" cap="none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39" name="Shape 239"/>
          <p:cNvSpPr txBox="1"/>
          <p:nvPr/>
        </p:nvSpPr>
        <p:spPr>
          <a:xfrm>
            <a:off x="2080309" y="3144175"/>
            <a:ext cx="1345942" cy="544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" sz="1600" b="1" i="0" u="none" strike="noStrike" cap="none" dirty="0" smtClean="0">
                <a:solidFill>
                  <a:schemeClr val="tx1"/>
                </a:solidFill>
                <a:latin typeface="Muli"/>
                <a:ea typeface="Muli"/>
                <a:cs typeface="Muli"/>
                <a:sym typeface="Muli"/>
              </a:rPr>
              <a:t>GERDAU</a:t>
            </a:r>
            <a:endParaRPr lang="en" sz="1600" b="1" i="0" u="none" strike="noStrike" cap="none" dirty="0">
              <a:solidFill>
                <a:schemeClr val="tx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68" name="Shape 238"/>
          <p:cNvSpPr txBox="1"/>
          <p:nvPr/>
        </p:nvSpPr>
        <p:spPr>
          <a:xfrm>
            <a:off x="2102989" y="1259179"/>
            <a:ext cx="1463795" cy="43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 b="1" i="0" u="none" strike="noStrike" cap="none" dirty="0" smtClean="0">
                <a:solidFill>
                  <a:schemeClr val="tx1"/>
                </a:solidFill>
                <a:latin typeface="Muli"/>
                <a:ea typeface="Muli"/>
                <a:cs typeface="Muli"/>
                <a:sym typeface="Muli"/>
              </a:rPr>
              <a:t>FUNDAÇÃO  LEMANN</a:t>
            </a:r>
            <a:endParaRPr lang="en" sz="1600" b="1" i="0" u="none" strike="noStrike" cap="none" dirty="0">
              <a:solidFill>
                <a:schemeClr val="tx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69" name="Shape 238"/>
          <p:cNvSpPr txBox="1"/>
          <p:nvPr/>
        </p:nvSpPr>
        <p:spPr>
          <a:xfrm>
            <a:off x="1634632" y="2156036"/>
            <a:ext cx="2068926" cy="43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1600" b="1" dirty="0" smtClean="0">
                <a:solidFill>
                  <a:schemeClr val="tx1"/>
                </a:solidFill>
                <a:latin typeface="Muli"/>
                <a:ea typeface="Muli"/>
                <a:cs typeface="Muli"/>
                <a:sym typeface="Muli"/>
              </a:rPr>
              <a:t>FUND. ROBERTO MARINHO</a:t>
            </a:r>
            <a:endParaRPr lang="en" sz="1600" b="1" i="0" u="none" strike="noStrike" cap="none" dirty="0">
              <a:solidFill>
                <a:schemeClr val="tx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0" name="Shape 238"/>
          <p:cNvSpPr txBox="1"/>
          <p:nvPr/>
        </p:nvSpPr>
        <p:spPr>
          <a:xfrm>
            <a:off x="3518169" y="2213124"/>
            <a:ext cx="1878600" cy="43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 b="1" i="0" u="none" strike="noStrike" cap="none" dirty="0" smtClean="0">
                <a:solidFill>
                  <a:schemeClr val="tx1"/>
                </a:solidFill>
                <a:latin typeface="Muli"/>
                <a:ea typeface="Muli"/>
                <a:cs typeface="Muli"/>
                <a:sym typeface="Muli"/>
              </a:rPr>
              <a:t>VOLKSWAGEN</a:t>
            </a:r>
            <a:endParaRPr lang="en" sz="1600" b="1" i="0" u="none" strike="noStrike" cap="none" dirty="0">
              <a:solidFill>
                <a:schemeClr val="tx1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0961" y="3109701"/>
            <a:ext cx="2268960" cy="2004503"/>
          </a:xfrm>
          <a:prstGeom prst="rect">
            <a:avLst/>
          </a:prstGeom>
        </p:spPr>
      </p:pic>
      <p:sp>
        <p:nvSpPr>
          <p:cNvPr id="216" name="Shape 216"/>
          <p:cNvSpPr txBox="1"/>
          <p:nvPr/>
        </p:nvSpPr>
        <p:spPr>
          <a:xfrm>
            <a:off x="1466563" y="2720263"/>
            <a:ext cx="1979043" cy="36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 b="1" dirty="0" smtClean="0">
                <a:solidFill>
                  <a:schemeClr val="tx1"/>
                </a:solidFill>
                <a:latin typeface="Muli"/>
                <a:ea typeface="Muli"/>
                <a:cs typeface="Muli"/>
                <a:sym typeface="Muli"/>
              </a:rPr>
              <a:t>FUND.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 b="1" dirty="0" smtClean="0">
                <a:solidFill>
                  <a:schemeClr val="tx1"/>
                </a:solidFill>
                <a:latin typeface="Muli"/>
                <a:ea typeface="Muli"/>
                <a:cs typeface="Muli"/>
                <a:sym typeface="Muli"/>
              </a:rPr>
              <a:t>ITAÚ-SOCIAL</a:t>
            </a:r>
            <a:endParaRPr lang="en" sz="1600" b="1" i="0" u="none" strike="noStrike" cap="none" dirty="0">
              <a:solidFill>
                <a:schemeClr val="tx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3" name="Shape 239"/>
          <p:cNvSpPr txBox="1"/>
          <p:nvPr/>
        </p:nvSpPr>
        <p:spPr>
          <a:xfrm>
            <a:off x="5276739" y="1071427"/>
            <a:ext cx="1817341" cy="544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 b="1" dirty="0" smtClean="0">
                <a:solidFill>
                  <a:schemeClr val="tx1"/>
                </a:solidFill>
                <a:latin typeface="Muli"/>
                <a:ea typeface="Muli"/>
                <a:cs typeface="Muli"/>
                <a:sym typeface="Muli"/>
              </a:rPr>
              <a:t>FUNDAÇÃO VANZOLINI</a:t>
            </a:r>
            <a:endParaRPr lang="en" sz="1600" b="1" i="0" u="none" strike="noStrike" cap="none" dirty="0">
              <a:solidFill>
                <a:schemeClr val="tx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4" name="Shape 239"/>
          <p:cNvSpPr txBox="1"/>
          <p:nvPr/>
        </p:nvSpPr>
        <p:spPr>
          <a:xfrm>
            <a:off x="5475312" y="2075829"/>
            <a:ext cx="1817341" cy="544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 b="1" dirty="0" smtClean="0">
                <a:solidFill>
                  <a:schemeClr val="tx1"/>
                </a:solidFill>
                <a:latin typeface="Muli"/>
                <a:ea typeface="Muli"/>
                <a:cs typeface="Muli"/>
                <a:sym typeface="Muli"/>
              </a:rPr>
              <a:t>INSTITUTO AYRTON SENNA</a:t>
            </a:r>
            <a:endParaRPr lang="en" sz="1600" b="1" i="0" u="none" strike="noStrike" cap="none" dirty="0">
              <a:solidFill>
                <a:schemeClr val="tx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5" name="Shape 239"/>
          <p:cNvSpPr txBox="1"/>
          <p:nvPr/>
        </p:nvSpPr>
        <p:spPr>
          <a:xfrm>
            <a:off x="4867151" y="3174128"/>
            <a:ext cx="1817341" cy="51457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 b="1" dirty="0" smtClean="0">
                <a:solidFill>
                  <a:schemeClr val="tx1"/>
                </a:solidFill>
                <a:latin typeface="Muli"/>
                <a:ea typeface="Muli"/>
                <a:cs typeface="Muli"/>
                <a:sym typeface="Muli"/>
              </a:rPr>
              <a:t>SANTANDER</a:t>
            </a:r>
            <a:endParaRPr lang="en" sz="1600" b="1" i="0" u="none" strike="noStrike" cap="none" dirty="0">
              <a:solidFill>
                <a:schemeClr val="tx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6" name="Shape 239"/>
          <p:cNvSpPr txBox="1"/>
          <p:nvPr/>
        </p:nvSpPr>
        <p:spPr>
          <a:xfrm>
            <a:off x="1652268" y="1615788"/>
            <a:ext cx="1817341" cy="51457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 b="1" dirty="0" smtClean="0">
                <a:solidFill>
                  <a:schemeClr val="tx1"/>
                </a:solidFill>
                <a:latin typeface="Muli"/>
                <a:ea typeface="Muli"/>
                <a:cs typeface="Muli"/>
                <a:sym typeface="Muli"/>
              </a:rPr>
              <a:t>CENPEC</a:t>
            </a:r>
            <a:endParaRPr lang="en" sz="1600" b="1" i="0" u="none" strike="noStrike" cap="none" dirty="0">
              <a:solidFill>
                <a:schemeClr val="tx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7" name="Shape 239"/>
          <p:cNvSpPr txBox="1"/>
          <p:nvPr/>
        </p:nvSpPr>
        <p:spPr>
          <a:xfrm>
            <a:off x="3426630" y="2588226"/>
            <a:ext cx="1897703" cy="51457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 b="1" dirty="0" smtClean="0">
                <a:solidFill>
                  <a:schemeClr val="tx1"/>
                </a:solidFill>
                <a:latin typeface="Muli"/>
                <a:ea typeface="Muli"/>
                <a:cs typeface="Muli"/>
                <a:sym typeface="Muli"/>
              </a:rPr>
              <a:t>MOV. PELA BASE</a:t>
            </a:r>
            <a:endParaRPr lang="en" sz="1600" b="1" i="0" u="none" strike="noStrike" cap="none" dirty="0">
              <a:solidFill>
                <a:schemeClr val="tx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8" name="Shape 239"/>
          <p:cNvSpPr txBox="1"/>
          <p:nvPr/>
        </p:nvSpPr>
        <p:spPr>
          <a:xfrm>
            <a:off x="3845073" y="3132396"/>
            <a:ext cx="1161486" cy="544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" sz="2400" b="1" i="0" u="none" strike="noStrike" cap="none" dirty="0" smtClean="0">
                <a:solidFill>
                  <a:srgbClr val="FFFF00"/>
                </a:solidFill>
                <a:latin typeface="Muli"/>
                <a:ea typeface="Muli"/>
                <a:cs typeface="Muli"/>
                <a:sym typeface="Muli"/>
              </a:rPr>
              <a:t>ETC….</a:t>
            </a:r>
            <a:endParaRPr lang="en" sz="2400" b="1" i="0" u="none" strike="noStrike" cap="none" dirty="0">
              <a:solidFill>
                <a:srgbClr val="FFFF00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  <p:bldP spid="237" grpId="0"/>
      <p:bldP spid="238" grpId="0"/>
      <p:bldP spid="239" grpId="0"/>
      <p:bldP spid="68" grpId="0"/>
      <p:bldP spid="69" grpId="0"/>
      <p:bldP spid="70" grpId="0"/>
      <p:bldP spid="216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010422" y="1159095"/>
            <a:ext cx="3048000" cy="2044500"/>
          </a:xfrm>
        </p:spPr>
        <p:txBody>
          <a:bodyPr/>
          <a:lstStyle/>
          <a:p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pt-BR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pt-BR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pt-BR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pt-BR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pt-B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pt-BR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pt-BR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pt-BR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pt-BR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pt-BR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br>
              <a:rPr lang="pt-BR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br>
              <a:rPr lang="pt-BR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pt-BR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pt-BR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pt-BR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pt-BR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Õ</a:t>
            </a:r>
            <a:r>
              <a:rPr lang="pt-BR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pt-BR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pt-B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935" y="27377"/>
            <a:ext cx="1297065" cy="1945598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877" y="0"/>
            <a:ext cx="2585474" cy="90652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7" y="0"/>
            <a:ext cx="730841" cy="90652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7" y="3823665"/>
            <a:ext cx="2060353" cy="131983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105" y="4434214"/>
            <a:ext cx="3581895" cy="70928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0278" y="4434214"/>
            <a:ext cx="571827" cy="70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5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542" y="2088"/>
            <a:ext cx="6255449" cy="4847573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>
            <a:off x="5423767" y="3208751"/>
            <a:ext cx="194153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1649257" y="3400817"/>
            <a:ext cx="570351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1720238" y="3576181"/>
            <a:ext cx="570351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1722326" y="3766159"/>
            <a:ext cx="35887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1720238" y="4169079"/>
            <a:ext cx="18402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6261100" y="3005551"/>
            <a:ext cx="125660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1649257" y="3190310"/>
            <a:ext cx="299894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76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682" y="0"/>
            <a:ext cx="9144000" cy="5120117"/>
          </a:xfrm>
          <a:prstGeom prst="rect">
            <a:avLst/>
          </a:prstGeom>
        </p:spPr>
      </p:pic>
      <p:sp>
        <p:nvSpPr>
          <p:cNvPr id="5" name="Explosão 2 4"/>
          <p:cNvSpPr/>
          <p:nvPr/>
        </p:nvSpPr>
        <p:spPr>
          <a:xfrm rot="20610467">
            <a:off x="1405003" y="941539"/>
            <a:ext cx="6548897" cy="262837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Doação </a:t>
            </a:r>
            <a:r>
              <a:rPr lang="pt-BR" sz="2400" b="1" dirty="0">
                <a:solidFill>
                  <a:schemeClr val="bg1"/>
                </a:solidFill>
              </a:rPr>
              <a:t>de 15,8 milhões de reais do </a:t>
            </a:r>
            <a:r>
              <a:rPr lang="pt-BR" sz="2400" b="1" dirty="0" smtClean="0">
                <a:solidFill>
                  <a:schemeClr val="bg1"/>
                </a:solidFill>
              </a:rPr>
              <a:t>Google.org</a:t>
            </a:r>
          </a:p>
        </p:txBody>
      </p:sp>
    </p:spTree>
    <p:extLst>
      <p:ext uri="{BB962C8B-B14F-4D97-AF65-F5344CB8AC3E}">
        <p14:creationId xmlns:p14="http://schemas.microsoft.com/office/powerpoint/2010/main" val="162316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6653" y="-4052"/>
            <a:ext cx="7064829" cy="503100"/>
          </a:xfrm>
          <a:solidFill>
            <a:srgbClr val="2FB2EA"/>
          </a:solidFill>
        </p:spPr>
        <p:txBody>
          <a:bodyPr/>
          <a:lstStyle/>
          <a:p>
            <a:r>
              <a:rPr lang="pt-BR" dirty="0" smtClean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¨PROTAGONISTAS¨</a:t>
            </a:r>
            <a:endParaRPr lang="pt-BR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30442" y="1239094"/>
            <a:ext cx="652405" cy="47072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04248" y="2026971"/>
            <a:ext cx="652405" cy="47072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40965" y="2864642"/>
            <a:ext cx="652405" cy="47072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110341" y="3650499"/>
            <a:ext cx="652405" cy="470722"/>
          </a:xfrm>
          <a:prstGeom prst="rect">
            <a:avLst/>
          </a:prstGeom>
        </p:spPr>
      </p:pic>
      <p:sp>
        <p:nvSpPr>
          <p:cNvPr id="10" name="Shape 118"/>
          <p:cNvSpPr txBox="1">
            <a:spLocks/>
          </p:cNvSpPr>
          <p:nvPr/>
        </p:nvSpPr>
        <p:spPr>
          <a:xfrm>
            <a:off x="616252" y="1265880"/>
            <a:ext cx="8527747" cy="43305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800" b="1" dirty="0" smtClean="0">
                <a:solidFill>
                  <a:srgbClr val="002060"/>
                </a:solidFill>
                <a:latin typeface="Muli"/>
                <a:ea typeface="Muli"/>
                <a:cs typeface="Muli"/>
                <a:sym typeface="Muli"/>
              </a:rPr>
              <a:t>PRODUTIVIDADE E DO CONTROLE</a:t>
            </a:r>
            <a:endParaRPr lang="en" b="1" dirty="0">
              <a:solidFill>
                <a:srgbClr val="00206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" name="Shape 118"/>
          <p:cNvSpPr txBox="1">
            <a:spLocks/>
          </p:cNvSpPr>
          <p:nvPr/>
        </p:nvSpPr>
        <p:spPr>
          <a:xfrm>
            <a:off x="1056653" y="2051496"/>
            <a:ext cx="8087347" cy="44601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800" b="1" dirty="0" smtClean="0">
                <a:solidFill>
                  <a:srgbClr val="002060"/>
                </a:solidFill>
                <a:latin typeface="Muli"/>
                <a:ea typeface="Muli"/>
                <a:cs typeface="Muli"/>
                <a:sym typeface="Muli"/>
              </a:rPr>
              <a:t>CONSIDERA </a:t>
            </a:r>
            <a:r>
              <a:rPr lang="en" sz="1800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O QUE PODE SER </a:t>
            </a:r>
            <a:r>
              <a:rPr lang="en" sz="1800" b="1" dirty="0" smtClean="0">
                <a:solidFill>
                  <a:srgbClr val="002060"/>
                </a:solidFill>
                <a:latin typeface="Muli"/>
                <a:ea typeface="Muli"/>
                <a:cs typeface="Muli"/>
                <a:sym typeface="Muli"/>
              </a:rPr>
              <a:t>MEDIDO/AFERIDO</a:t>
            </a:r>
            <a:endParaRPr lang="en" b="1" dirty="0">
              <a:solidFill>
                <a:srgbClr val="00206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" name="Shape 118"/>
          <p:cNvSpPr txBox="1">
            <a:spLocks/>
          </p:cNvSpPr>
          <p:nvPr/>
        </p:nvSpPr>
        <p:spPr>
          <a:xfrm>
            <a:off x="1393369" y="2888976"/>
            <a:ext cx="7750630" cy="43552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800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CENTRALIZADA NA LÓGICA DO </a:t>
            </a:r>
            <a:r>
              <a:rPr lang="en" sz="1800" b="1" dirty="0" smtClean="0">
                <a:solidFill>
                  <a:srgbClr val="002060"/>
                </a:solidFill>
                <a:latin typeface="Muli"/>
                <a:ea typeface="Muli"/>
                <a:cs typeface="Muli"/>
                <a:sym typeface="Muli"/>
              </a:rPr>
              <a:t>RESULTADO </a:t>
            </a:r>
            <a:endParaRPr lang="en" b="1" dirty="0">
              <a:solidFill>
                <a:srgbClr val="00206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4" name="Shape 118"/>
          <p:cNvSpPr txBox="1">
            <a:spLocks/>
          </p:cNvSpPr>
          <p:nvPr/>
        </p:nvSpPr>
        <p:spPr>
          <a:xfrm>
            <a:off x="1762745" y="3663920"/>
            <a:ext cx="7381253" cy="457301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800" b="1" dirty="0" smtClean="0">
                <a:solidFill>
                  <a:srgbClr val="002060"/>
                </a:solidFill>
                <a:latin typeface="Muli"/>
                <a:ea typeface="Muli"/>
                <a:cs typeface="Muli"/>
                <a:sym typeface="Muli"/>
              </a:rPr>
              <a:t>CONTEÚDOS COGNITIVOS = COMP. E HAB ESPECÍFICAS </a:t>
            </a:r>
            <a:endParaRPr lang="en" b="1" dirty="0">
              <a:solidFill>
                <a:srgbClr val="002060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534888" y="4430994"/>
            <a:ext cx="636900" cy="470722"/>
          </a:xfrm>
          <a:prstGeom prst="rect">
            <a:avLst/>
          </a:prstGeom>
        </p:spPr>
      </p:pic>
      <p:sp>
        <p:nvSpPr>
          <p:cNvPr id="16" name="Shape 118"/>
          <p:cNvSpPr txBox="1">
            <a:spLocks/>
          </p:cNvSpPr>
          <p:nvPr/>
        </p:nvSpPr>
        <p:spPr>
          <a:xfrm>
            <a:off x="2187292" y="4444415"/>
            <a:ext cx="6956706" cy="43552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800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CAUSAS E EFEITOS </a:t>
            </a:r>
            <a:r>
              <a:rPr lang="en" sz="1800" b="1" dirty="0" smtClean="0">
                <a:solidFill>
                  <a:srgbClr val="002060"/>
                </a:solidFill>
                <a:latin typeface="Muli"/>
                <a:ea typeface="Muli"/>
                <a:cs typeface="Muli"/>
                <a:sym typeface="Muli"/>
              </a:rPr>
              <a:t>PADRONIZÁVEIS e MENSURÁVEIS </a:t>
            </a:r>
            <a:endParaRPr lang="en" b="1" dirty="0">
              <a:solidFill>
                <a:srgbClr val="00206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0" y="468151"/>
            <a:ext cx="9144000" cy="646331"/>
          </a:xfrm>
          <a:prstGeom prst="rect">
            <a:avLst/>
          </a:prstGeom>
          <a:solidFill>
            <a:srgbClr val="2FB2EA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TRANSPOSIÇÃO</a:t>
            </a:r>
            <a:r>
              <a:rPr lang="pt-BR" sz="18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DA LÓGICA EMPRESARIAL  AOS </a:t>
            </a:r>
            <a:r>
              <a:rPr lang="pt-BR" sz="1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BENS PÚBLICOS </a:t>
            </a:r>
            <a:r>
              <a:rPr lang="pt-BR" sz="18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PELA POLÍTICA DOS RESULTADO E METAS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75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4927" y="4478930"/>
            <a:ext cx="3162539" cy="26301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/>
          <p:nvPr/>
        </p:nvSpPr>
        <p:spPr>
          <a:xfrm>
            <a:off x="3087838" y="1386554"/>
            <a:ext cx="2779991" cy="94122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957" y="24285"/>
                </a:moveTo>
                <a:cubicBezTo>
                  <a:pt x="42558" y="24285"/>
                  <a:pt x="26609" y="15142"/>
                  <a:pt x="14754" y="0"/>
                </a:cubicBezTo>
                <a:cubicBezTo>
                  <a:pt x="7249" y="27428"/>
                  <a:pt x="1961" y="61714"/>
                  <a:pt x="0" y="99714"/>
                </a:cubicBezTo>
                <a:cubicBezTo>
                  <a:pt x="17910" y="112571"/>
                  <a:pt x="38294" y="120000"/>
                  <a:pt x="59872" y="120000"/>
                </a:cubicBezTo>
                <a:cubicBezTo>
                  <a:pt x="81620" y="120000"/>
                  <a:pt x="102089" y="112857"/>
                  <a:pt x="120000" y="100000"/>
                </a:cubicBezTo>
                <a:cubicBezTo>
                  <a:pt x="118038" y="62000"/>
                  <a:pt x="112750" y="27428"/>
                  <a:pt x="105159" y="0"/>
                </a:cubicBezTo>
                <a:cubicBezTo>
                  <a:pt x="93390" y="15142"/>
                  <a:pt x="77441" y="24285"/>
                  <a:pt x="59957" y="24285"/>
                </a:cubicBezTo>
              </a:path>
            </a:pathLst>
          </a:custGeom>
          <a:solidFill>
            <a:srgbClr val="1155CC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Shape 219"/>
          <p:cNvSpPr/>
          <p:nvPr/>
        </p:nvSpPr>
        <p:spPr>
          <a:xfrm>
            <a:off x="3087838" y="2141732"/>
            <a:ext cx="2792517" cy="107842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874" y="20047"/>
                </a:moveTo>
                <a:cubicBezTo>
                  <a:pt x="38580" y="20047"/>
                  <a:pt x="18538" y="12705"/>
                  <a:pt x="918" y="0"/>
                </a:cubicBezTo>
                <a:cubicBezTo>
                  <a:pt x="334" y="11011"/>
                  <a:pt x="0" y="22305"/>
                  <a:pt x="0" y="33600"/>
                </a:cubicBezTo>
                <a:cubicBezTo>
                  <a:pt x="0" y="60423"/>
                  <a:pt x="1670" y="85835"/>
                  <a:pt x="4592" y="109270"/>
                </a:cubicBezTo>
                <a:cubicBezTo>
                  <a:pt x="22129" y="116329"/>
                  <a:pt x="40751" y="120000"/>
                  <a:pt x="59958" y="120000"/>
                </a:cubicBezTo>
                <a:cubicBezTo>
                  <a:pt x="79248" y="120000"/>
                  <a:pt x="97870" y="116329"/>
                  <a:pt x="115407" y="109270"/>
                </a:cubicBezTo>
                <a:cubicBezTo>
                  <a:pt x="118329" y="85835"/>
                  <a:pt x="120000" y="60423"/>
                  <a:pt x="120000" y="33600"/>
                </a:cubicBezTo>
                <a:cubicBezTo>
                  <a:pt x="120000" y="22305"/>
                  <a:pt x="119665" y="11011"/>
                  <a:pt x="119081" y="0"/>
                </a:cubicBezTo>
                <a:cubicBezTo>
                  <a:pt x="101461" y="12705"/>
                  <a:pt x="81252" y="20047"/>
                  <a:pt x="59874" y="20047"/>
                </a:cubicBezTo>
              </a:path>
            </a:pathLst>
          </a:custGeom>
          <a:solidFill>
            <a:srgbClr val="3C78D8"/>
          </a:solidFill>
          <a:ln w="9525" cap="flat" cmpd="sng">
            <a:solidFill>
              <a:srgbClr val="3C78D8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1052313" y="127740"/>
            <a:ext cx="6763800" cy="367357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¨COADJUVANTES¨ </a:t>
            </a:r>
            <a:endParaRPr lang="en" dirty="0"/>
          </a:p>
        </p:txBody>
      </p:sp>
      <p:sp>
        <p:nvSpPr>
          <p:cNvPr id="222" name="Shape 222"/>
          <p:cNvSpPr/>
          <p:nvPr/>
        </p:nvSpPr>
        <p:spPr>
          <a:xfrm>
            <a:off x="4334748" y="5004635"/>
            <a:ext cx="293100" cy="256200"/>
          </a:xfrm>
          <a:prstGeom prst="ellipse">
            <a:avLst/>
          </a:prstGeom>
          <a:solidFill>
            <a:srgbClr val="313535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4047042" y="4471529"/>
            <a:ext cx="830400" cy="60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111448"/>
                </a:moveTo>
                <a:cubicBezTo>
                  <a:pt x="120000" y="116137"/>
                  <a:pt x="117195" y="120000"/>
                  <a:pt x="113589" y="120000"/>
                </a:cubicBezTo>
                <a:cubicBezTo>
                  <a:pt x="6210" y="120000"/>
                  <a:pt x="6210" y="120000"/>
                  <a:pt x="6210" y="120000"/>
                </a:cubicBezTo>
                <a:cubicBezTo>
                  <a:pt x="2804" y="120000"/>
                  <a:pt x="0" y="116137"/>
                  <a:pt x="0" y="111448"/>
                </a:cubicBezTo>
                <a:cubicBezTo>
                  <a:pt x="0" y="8551"/>
                  <a:pt x="0" y="8551"/>
                  <a:pt x="0" y="8551"/>
                </a:cubicBezTo>
                <a:cubicBezTo>
                  <a:pt x="0" y="3862"/>
                  <a:pt x="2804" y="0"/>
                  <a:pt x="6210" y="0"/>
                </a:cubicBezTo>
                <a:cubicBezTo>
                  <a:pt x="113589" y="0"/>
                  <a:pt x="113589" y="0"/>
                  <a:pt x="113589" y="0"/>
                </a:cubicBezTo>
                <a:cubicBezTo>
                  <a:pt x="117195" y="0"/>
                  <a:pt x="120000" y="3862"/>
                  <a:pt x="120000" y="8551"/>
                </a:cubicBezTo>
                <a:lnTo>
                  <a:pt x="120000" y="111448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3955165" y="4439374"/>
            <a:ext cx="1025912" cy="2274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6591" y="0"/>
                </a:moveTo>
                <a:cubicBezTo>
                  <a:pt x="105650" y="12162"/>
                  <a:pt x="70852" y="17837"/>
                  <a:pt x="59730" y="18648"/>
                </a:cubicBezTo>
                <a:cubicBezTo>
                  <a:pt x="48789" y="17837"/>
                  <a:pt x="14170" y="12162"/>
                  <a:pt x="3228" y="0"/>
                </a:cubicBezTo>
                <a:cubicBezTo>
                  <a:pt x="3228" y="0"/>
                  <a:pt x="0" y="1621"/>
                  <a:pt x="2511" y="19459"/>
                </a:cubicBezTo>
                <a:cubicBezTo>
                  <a:pt x="2511" y="19459"/>
                  <a:pt x="4304" y="23513"/>
                  <a:pt x="4663" y="54324"/>
                </a:cubicBezTo>
                <a:cubicBezTo>
                  <a:pt x="5201" y="84324"/>
                  <a:pt x="3228" y="104594"/>
                  <a:pt x="5919" y="120000"/>
                </a:cubicBezTo>
                <a:cubicBezTo>
                  <a:pt x="56502" y="120000"/>
                  <a:pt x="56502" y="120000"/>
                  <a:pt x="56502" y="120000"/>
                </a:cubicBezTo>
                <a:cubicBezTo>
                  <a:pt x="63139" y="120000"/>
                  <a:pt x="63139" y="120000"/>
                  <a:pt x="63139" y="120000"/>
                </a:cubicBezTo>
                <a:cubicBezTo>
                  <a:pt x="114080" y="120000"/>
                  <a:pt x="114080" y="120000"/>
                  <a:pt x="114080" y="120000"/>
                </a:cubicBezTo>
                <a:cubicBezTo>
                  <a:pt x="116771" y="104594"/>
                  <a:pt x="114798" y="84324"/>
                  <a:pt x="115336" y="54324"/>
                </a:cubicBezTo>
                <a:cubicBezTo>
                  <a:pt x="115695" y="23513"/>
                  <a:pt x="117488" y="20270"/>
                  <a:pt x="117488" y="20270"/>
                </a:cubicBezTo>
                <a:cubicBezTo>
                  <a:pt x="120000" y="2432"/>
                  <a:pt x="116591" y="0"/>
                  <a:pt x="116591" y="0"/>
                </a:cubicBezTo>
              </a:path>
            </a:pathLst>
          </a:custGeom>
          <a:gradFill>
            <a:gsLst>
              <a:gs pos="0">
                <a:srgbClr val="7F7F7F"/>
              </a:gs>
              <a:gs pos="25000">
                <a:srgbClr val="A5A5A5"/>
              </a:gs>
              <a:gs pos="50000">
                <a:srgbClr val="D8D8D8"/>
              </a:gs>
              <a:gs pos="75000">
                <a:srgbClr val="A5A5A5"/>
              </a:gs>
              <a:gs pos="100000">
                <a:srgbClr val="7F7F7F"/>
              </a:gs>
            </a:gsLst>
            <a:lin ang="0" scaled="0"/>
          </a:gra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4177808" y="4539126"/>
            <a:ext cx="165300" cy="433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105384"/>
                </a:moveTo>
                <a:cubicBezTo>
                  <a:pt x="120000" y="101153"/>
                  <a:pt x="120000" y="7692"/>
                  <a:pt x="120000" y="3461"/>
                </a:cubicBezTo>
                <a:cubicBezTo>
                  <a:pt x="120000" y="0"/>
                  <a:pt x="0" y="2692"/>
                  <a:pt x="0" y="5384"/>
                </a:cubicBezTo>
                <a:cubicBezTo>
                  <a:pt x="0" y="9615"/>
                  <a:pt x="0" y="103076"/>
                  <a:pt x="0" y="107307"/>
                </a:cubicBezTo>
                <a:cubicBezTo>
                  <a:pt x="17142" y="120000"/>
                  <a:pt x="110924" y="118461"/>
                  <a:pt x="120000" y="10538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4640865" y="4507417"/>
            <a:ext cx="176483" cy="4631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105384"/>
                </a:moveTo>
                <a:cubicBezTo>
                  <a:pt x="120000" y="101153"/>
                  <a:pt x="120000" y="7692"/>
                  <a:pt x="120000" y="3461"/>
                </a:cubicBezTo>
                <a:cubicBezTo>
                  <a:pt x="120000" y="0"/>
                  <a:pt x="0" y="2692"/>
                  <a:pt x="0" y="5384"/>
                </a:cubicBezTo>
                <a:cubicBezTo>
                  <a:pt x="0" y="9615"/>
                  <a:pt x="0" y="103076"/>
                  <a:pt x="0" y="107307"/>
                </a:cubicBezTo>
                <a:cubicBezTo>
                  <a:pt x="17142" y="120000"/>
                  <a:pt x="110924" y="118461"/>
                  <a:pt x="120000" y="10538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4007268" y="4507417"/>
            <a:ext cx="909967" cy="6341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3023"/>
                </a:moveTo>
                <a:cubicBezTo>
                  <a:pt x="120000" y="53023"/>
                  <a:pt x="120000" y="53023"/>
                  <a:pt x="120000" y="53023"/>
                </a:cubicBezTo>
                <a:cubicBezTo>
                  <a:pt x="119804" y="33488"/>
                  <a:pt x="118829" y="16744"/>
                  <a:pt x="117463" y="5581"/>
                </a:cubicBezTo>
                <a:cubicBezTo>
                  <a:pt x="117463" y="5581"/>
                  <a:pt x="117463" y="5581"/>
                  <a:pt x="117268" y="5581"/>
                </a:cubicBezTo>
                <a:cubicBezTo>
                  <a:pt x="117073" y="5581"/>
                  <a:pt x="116878" y="2790"/>
                  <a:pt x="116682" y="2790"/>
                </a:cubicBezTo>
                <a:cubicBezTo>
                  <a:pt x="116682" y="2790"/>
                  <a:pt x="116682" y="2790"/>
                  <a:pt x="116682" y="2790"/>
                </a:cubicBezTo>
                <a:cubicBezTo>
                  <a:pt x="116487" y="2790"/>
                  <a:pt x="116292" y="2790"/>
                  <a:pt x="116097" y="0"/>
                </a:cubicBezTo>
                <a:cubicBezTo>
                  <a:pt x="116097" y="0"/>
                  <a:pt x="116097" y="0"/>
                  <a:pt x="115902" y="0"/>
                </a:cubicBezTo>
                <a:cubicBezTo>
                  <a:pt x="115707" y="0"/>
                  <a:pt x="115512" y="0"/>
                  <a:pt x="115317" y="0"/>
                </a:cubicBezTo>
                <a:cubicBezTo>
                  <a:pt x="4682" y="0"/>
                  <a:pt x="4682" y="0"/>
                  <a:pt x="4682" y="0"/>
                </a:cubicBezTo>
                <a:cubicBezTo>
                  <a:pt x="4487" y="0"/>
                  <a:pt x="4292" y="0"/>
                  <a:pt x="4097" y="0"/>
                </a:cubicBezTo>
                <a:cubicBezTo>
                  <a:pt x="3902" y="0"/>
                  <a:pt x="3902" y="0"/>
                  <a:pt x="3902" y="0"/>
                </a:cubicBezTo>
                <a:cubicBezTo>
                  <a:pt x="3707" y="2790"/>
                  <a:pt x="3512" y="2790"/>
                  <a:pt x="3317" y="2790"/>
                </a:cubicBezTo>
                <a:cubicBezTo>
                  <a:pt x="3121" y="2790"/>
                  <a:pt x="3121" y="2790"/>
                  <a:pt x="3121" y="2790"/>
                </a:cubicBezTo>
                <a:cubicBezTo>
                  <a:pt x="2926" y="2790"/>
                  <a:pt x="2731" y="5581"/>
                  <a:pt x="2536" y="5581"/>
                </a:cubicBezTo>
                <a:cubicBezTo>
                  <a:pt x="2536" y="5581"/>
                  <a:pt x="2536" y="5581"/>
                  <a:pt x="2536" y="5581"/>
                </a:cubicBezTo>
                <a:cubicBezTo>
                  <a:pt x="2341" y="8372"/>
                  <a:pt x="2146" y="8372"/>
                  <a:pt x="1951" y="11162"/>
                </a:cubicBezTo>
                <a:cubicBezTo>
                  <a:pt x="1951" y="11162"/>
                  <a:pt x="1951" y="11162"/>
                  <a:pt x="1951" y="11162"/>
                </a:cubicBezTo>
                <a:cubicBezTo>
                  <a:pt x="1951" y="11162"/>
                  <a:pt x="1951" y="11162"/>
                  <a:pt x="1951" y="11162"/>
                </a:cubicBezTo>
                <a:cubicBezTo>
                  <a:pt x="975" y="22325"/>
                  <a:pt x="195" y="36279"/>
                  <a:pt x="0" y="53023"/>
                </a:cubicBezTo>
                <a:cubicBezTo>
                  <a:pt x="0" y="53023"/>
                  <a:pt x="0" y="53023"/>
                  <a:pt x="0" y="53023"/>
                </a:cubicBezTo>
                <a:cubicBezTo>
                  <a:pt x="0" y="53023"/>
                  <a:pt x="0" y="53023"/>
                  <a:pt x="0" y="53023"/>
                </a:cubicBezTo>
                <a:cubicBezTo>
                  <a:pt x="0" y="55813"/>
                  <a:pt x="0" y="58604"/>
                  <a:pt x="0" y="61395"/>
                </a:cubicBezTo>
                <a:cubicBezTo>
                  <a:pt x="0" y="92093"/>
                  <a:pt x="1951" y="120000"/>
                  <a:pt x="4682" y="120000"/>
                </a:cubicBezTo>
                <a:cubicBezTo>
                  <a:pt x="115317" y="120000"/>
                  <a:pt x="115317" y="120000"/>
                  <a:pt x="115317" y="120000"/>
                </a:cubicBezTo>
                <a:cubicBezTo>
                  <a:pt x="117853" y="120000"/>
                  <a:pt x="120000" y="92093"/>
                  <a:pt x="120000" y="61395"/>
                </a:cubicBezTo>
                <a:cubicBezTo>
                  <a:pt x="120000" y="58604"/>
                  <a:pt x="120000" y="55813"/>
                  <a:pt x="120000" y="53023"/>
                </a:cubicBezTo>
                <a:cubicBezTo>
                  <a:pt x="120000" y="53023"/>
                  <a:pt x="120000" y="53023"/>
                  <a:pt x="120000" y="53023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4026313" y="4793098"/>
            <a:ext cx="909970" cy="6534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1818"/>
                </a:moveTo>
                <a:cubicBezTo>
                  <a:pt x="120000" y="51818"/>
                  <a:pt x="120000" y="51818"/>
                  <a:pt x="120000" y="51818"/>
                </a:cubicBezTo>
                <a:cubicBezTo>
                  <a:pt x="119804" y="32727"/>
                  <a:pt x="118829" y="16363"/>
                  <a:pt x="117463" y="8181"/>
                </a:cubicBezTo>
                <a:cubicBezTo>
                  <a:pt x="117463" y="8181"/>
                  <a:pt x="117463" y="8181"/>
                  <a:pt x="117268" y="8181"/>
                </a:cubicBezTo>
                <a:cubicBezTo>
                  <a:pt x="117073" y="5454"/>
                  <a:pt x="116878" y="5454"/>
                  <a:pt x="116682" y="5454"/>
                </a:cubicBezTo>
                <a:cubicBezTo>
                  <a:pt x="116682" y="5454"/>
                  <a:pt x="116682" y="5454"/>
                  <a:pt x="116682" y="5454"/>
                </a:cubicBezTo>
                <a:cubicBezTo>
                  <a:pt x="116487" y="2727"/>
                  <a:pt x="116292" y="2727"/>
                  <a:pt x="116097" y="2727"/>
                </a:cubicBezTo>
                <a:cubicBezTo>
                  <a:pt x="116097" y="2727"/>
                  <a:pt x="116097" y="2727"/>
                  <a:pt x="115902" y="2727"/>
                </a:cubicBezTo>
                <a:cubicBezTo>
                  <a:pt x="115707" y="2727"/>
                  <a:pt x="115512" y="0"/>
                  <a:pt x="115317" y="0"/>
                </a:cubicBezTo>
                <a:cubicBezTo>
                  <a:pt x="4682" y="0"/>
                  <a:pt x="4682" y="0"/>
                  <a:pt x="4682" y="0"/>
                </a:cubicBezTo>
                <a:cubicBezTo>
                  <a:pt x="4487" y="0"/>
                  <a:pt x="4292" y="2727"/>
                  <a:pt x="4097" y="2727"/>
                </a:cubicBezTo>
                <a:cubicBezTo>
                  <a:pt x="3902" y="2727"/>
                  <a:pt x="3902" y="2727"/>
                  <a:pt x="3902" y="2727"/>
                </a:cubicBezTo>
                <a:cubicBezTo>
                  <a:pt x="3707" y="2727"/>
                  <a:pt x="3512" y="2727"/>
                  <a:pt x="3317" y="5454"/>
                </a:cubicBezTo>
                <a:cubicBezTo>
                  <a:pt x="3121" y="5454"/>
                  <a:pt x="3121" y="5454"/>
                  <a:pt x="3121" y="5454"/>
                </a:cubicBezTo>
                <a:cubicBezTo>
                  <a:pt x="2926" y="5454"/>
                  <a:pt x="2731" y="5454"/>
                  <a:pt x="2536" y="8181"/>
                </a:cubicBezTo>
                <a:cubicBezTo>
                  <a:pt x="2536" y="8181"/>
                  <a:pt x="2536" y="8181"/>
                  <a:pt x="2536" y="8181"/>
                </a:cubicBezTo>
                <a:cubicBezTo>
                  <a:pt x="2341" y="8181"/>
                  <a:pt x="2146" y="10909"/>
                  <a:pt x="1951" y="10909"/>
                </a:cubicBezTo>
                <a:cubicBezTo>
                  <a:pt x="1951" y="10909"/>
                  <a:pt x="1951" y="10909"/>
                  <a:pt x="1951" y="10909"/>
                </a:cubicBezTo>
                <a:cubicBezTo>
                  <a:pt x="1951" y="10909"/>
                  <a:pt x="1951" y="10909"/>
                  <a:pt x="1951" y="10909"/>
                </a:cubicBezTo>
                <a:cubicBezTo>
                  <a:pt x="975" y="21818"/>
                  <a:pt x="195" y="35454"/>
                  <a:pt x="0" y="51818"/>
                </a:cubicBezTo>
                <a:cubicBezTo>
                  <a:pt x="0" y="51818"/>
                  <a:pt x="0" y="51818"/>
                  <a:pt x="0" y="51818"/>
                </a:cubicBezTo>
                <a:cubicBezTo>
                  <a:pt x="0" y="51818"/>
                  <a:pt x="0" y="51818"/>
                  <a:pt x="0" y="51818"/>
                </a:cubicBezTo>
                <a:cubicBezTo>
                  <a:pt x="0" y="54545"/>
                  <a:pt x="0" y="57272"/>
                  <a:pt x="0" y="60000"/>
                </a:cubicBezTo>
                <a:cubicBezTo>
                  <a:pt x="0" y="92727"/>
                  <a:pt x="1951" y="120000"/>
                  <a:pt x="4682" y="120000"/>
                </a:cubicBezTo>
                <a:cubicBezTo>
                  <a:pt x="115317" y="120000"/>
                  <a:pt x="115317" y="120000"/>
                  <a:pt x="115317" y="120000"/>
                </a:cubicBezTo>
                <a:cubicBezTo>
                  <a:pt x="117853" y="120000"/>
                  <a:pt x="120000" y="92727"/>
                  <a:pt x="120000" y="60000"/>
                </a:cubicBezTo>
                <a:cubicBezTo>
                  <a:pt x="120000" y="57272"/>
                  <a:pt x="120000" y="54545"/>
                  <a:pt x="120000" y="51818"/>
                </a:cubicBezTo>
                <a:cubicBezTo>
                  <a:pt x="120000" y="51818"/>
                  <a:pt x="120000" y="51818"/>
                  <a:pt x="120000" y="51818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4019794" y="4929798"/>
            <a:ext cx="909970" cy="6534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1818"/>
                </a:moveTo>
                <a:cubicBezTo>
                  <a:pt x="120000" y="51818"/>
                  <a:pt x="120000" y="51818"/>
                  <a:pt x="120000" y="51818"/>
                </a:cubicBezTo>
                <a:cubicBezTo>
                  <a:pt x="119804" y="32727"/>
                  <a:pt x="118829" y="16363"/>
                  <a:pt x="117463" y="5454"/>
                </a:cubicBezTo>
                <a:cubicBezTo>
                  <a:pt x="117463" y="5454"/>
                  <a:pt x="117463" y="5454"/>
                  <a:pt x="117268" y="5454"/>
                </a:cubicBezTo>
                <a:cubicBezTo>
                  <a:pt x="117073" y="5454"/>
                  <a:pt x="116878" y="2727"/>
                  <a:pt x="116682" y="2727"/>
                </a:cubicBezTo>
                <a:cubicBezTo>
                  <a:pt x="116682" y="2727"/>
                  <a:pt x="116682" y="2727"/>
                  <a:pt x="116682" y="2727"/>
                </a:cubicBezTo>
                <a:cubicBezTo>
                  <a:pt x="116487" y="2727"/>
                  <a:pt x="116292" y="2727"/>
                  <a:pt x="116097" y="0"/>
                </a:cubicBezTo>
                <a:cubicBezTo>
                  <a:pt x="116097" y="0"/>
                  <a:pt x="116097" y="0"/>
                  <a:pt x="115902" y="0"/>
                </a:cubicBezTo>
                <a:cubicBezTo>
                  <a:pt x="115707" y="0"/>
                  <a:pt x="115512" y="0"/>
                  <a:pt x="115317" y="0"/>
                </a:cubicBezTo>
                <a:cubicBezTo>
                  <a:pt x="4682" y="0"/>
                  <a:pt x="4682" y="0"/>
                  <a:pt x="4682" y="0"/>
                </a:cubicBezTo>
                <a:cubicBezTo>
                  <a:pt x="4487" y="0"/>
                  <a:pt x="4292" y="0"/>
                  <a:pt x="4097" y="0"/>
                </a:cubicBezTo>
                <a:cubicBezTo>
                  <a:pt x="3902" y="0"/>
                  <a:pt x="3902" y="0"/>
                  <a:pt x="3902" y="0"/>
                </a:cubicBezTo>
                <a:cubicBezTo>
                  <a:pt x="3707" y="2727"/>
                  <a:pt x="3512" y="2727"/>
                  <a:pt x="3317" y="2727"/>
                </a:cubicBezTo>
                <a:cubicBezTo>
                  <a:pt x="3121" y="2727"/>
                  <a:pt x="3121" y="2727"/>
                  <a:pt x="3121" y="2727"/>
                </a:cubicBezTo>
                <a:cubicBezTo>
                  <a:pt x="2926" y="2727"/>
                  <a:pt x="2731" y="5454"/>
                  <a:pt x="2536" y="5454"/>
                </a:cubicBezTo>
                <a:cubicBezTo>
                  <a:pt x="2536" y="5454"/>
                  <a:pt x="2536" y="5454"/>
                  <a:pt x="2536" y="5454"/>
                </a:cubicBezTo>
                <a:cubicBezTo>
                  <a:pt x="2341" y="8181"/>
                  <a:pt x="2146" y="8181"/>
                  <a:pt x="1951" y="10909"/>
                </a:cubicBezTo>
                <a:cubicBezTo>
                  <a:pt x="1951" y="10909"/>
                  <a:pt x="1951" y="10909"/>
                  <a:pt x="1951" y="10909"/>
                </a:cubicBezTo>
                <a:cubicBezTo>
                  <a:pt x="1951" y="10909"/>
                  <a:pt x="1951" y="10909"/>
                  <a:pt x="1951" y="10909"/>
                </a:cubicBezTo>
                <a:cubicBezTo>
                  <a:pt x="975" y="21818"/>
                  <a:pt x="195" y="35454"/>
                  <a:pt x="0" y="51818"/>
                </a:cubicBezTo>
                <a:cubicBezTo>
                  <a:pt x="0" y="51818"/>
                  <a:pt x="0" y="51818"/>
                  <a:pt x="0" y="51818"/>
                </a:cubicBezTo>
                <a:cubicBezTo>
                  <a:pt x="0" y="51818"/>
                  <a:pt x="0" y="51818"/>
                  <a:pt x="0" y="51818"/>
                </a:cubicBezTo>
                <a:cubicBezTo>
                  <a:pt x="0" y="54545"/>
                  <a:pt x="0" y="57272"/>
                  <a:pt x="0" y="60000"/>
                </a:cubicBezTo>
                <a:cubicBezTo>
                  <a:pt x="0" y="90000"/>
                  <a:pt x="1951" y="120000"/>
                  <a:pt x="4682" y="120000"/>
                </a:cubicBezTo>
                <a:cubicBezTo>
                  <a:pt x="115317" y="120000"/>
                  <a:pt x="115317" y="120000"/>
                  <a:pt x="115317" y="120000"/>
                </a:cubicBezTo>
                <a:cubicBezTo>
                  <a:pt x="117853" y="120000"/>
                  <a:pt x="120000" y="90000"/>
                  <a:pt x="120000" y="60000"/>
                </a:cubicBezTo>
                <a:cubicBezTo>
                  <a:pt x="120000" y="57272"/>
                  <a:pt x="120000" y="54545"/>
                  <a:pt x="120000" y="51818"/>
                </a:cubicBezTo>
                <a:cubicBezTo>
                  <a:pt x="120000" y="51818"/>
                  <a:pt x="120000" y="51818"/>
                  <a:pt x="120000" y="51818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Shape 230"/>
          <p:cNvSpPr/>
          <p:nvPr/>
        </p:nvSpPr>
        <p:spPr>
          <a:xfrm>
            <a:off x="4007268" y="4646904"/>
            <a:ext cx="909970" cy="6534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682" y="120000"/>
                </a:moveTo>
                <a:cubicBezTo>
                  <a:pt x="115317" y="120000"/>
                  <a:pt x="115317" y="120000"/>
                  <a:pt x="115317" y="120000"/>
                </a:cubicBezTo>
                <a:cubicBezTo>
                  <a:pt x="117853" y="120000"/>
                  <a:pt x="120000" y="92727"/>
                  <a:pt x="120000" y="60000"/>
                </a:cubicBezTo>
                <a:cubicBezTo>
                  <a:pt x="120000" y="57272"/>
                  <a:pt x="120000" y="54545"/>
                  <a:pt x="120000" y="51818"/>
                </a:cubicBezTo>
                <a:cubicBezTo>
                  <a:pt x="120000" y="51818"/>
                  <a:pt x="120000" y="51818"/>
                  <a:pt x="120000" y="51818"/>
                </a:cubicBezTo>
                <a:cubicBezTo>
                  <a:pt x="120000" y="51818"/>
                  <a:pt x="120000" y="51818"/>
                  <a:pt x="120000" y="51818"/>
                </a:cubicBezTo>
                <a:cubicBezTo>
                  <a:pt x="119804" y="32727"/>
                  <a:pt x="118829" y="16363"/>
                  <a:pt x="117463" y="8181"/>
                </a:cubicBezTo>
                <a:cubicBezTo>
                  <a:pt x="117463" y="8181"/>
                  <a:pt x="117463" y="8181"/>
                  <a:pt x="117268" y="8181"/>
                </a:cubicBezTo>
                <a:cubicBezTo>
                  <a:pt x="117073" y="5454"/>
                  <a:pt x="116878" y="5454"/>
                  <a:pt x="116682" y="5454"/>
                </a:cubicBezTo>
                <a:cubicBezTo>
                  <a:pt x="116682" y="5454"/>
                  <a:pt x="116682" y="5454"/>
                  <a:pt x="116682" y="5454"/>
                </a:cubicBezTo>
                <a:cubicBezTo>
                  <a:pt x="116487" y="2727"/>
                  <a:pt x="116292" y="2727"/>
                  <a:pt x="116097" y="2727"/>
                </a:cubicBezTo>
                <a:cubicBezTo>
                  <a:pt x="116097" y="2727"/>
                  <a:pt x="116097" y="2727"/>
                  <a:pt x="115902" y="2727"/>
                </a:cubicBezTo>
                <a:cubicBezTo>
                  <a:pt x="115707" y="2727"/>
                  <a:pt x="115512" y="0"/>
                  <a:pt x="115317" y="0"/>
                </a:cubicBezTo>
                <a:cubicBezTo>
                  <a:pt x="4682" y="0"/>
                  <a:pt x="4682" y="0"/>
                  <a:pt x="4682" y="0"/>
                </a:cubicBezTo>
                <a:cubicBezTo>
                  <a:pt x="4487" y="0"/>
                  <a:pt x="4292" y="2727"/>
                  <a:pt x="4097" y="2727"/>
                </a:cubicBezTo>
                <a:cubicBezTo>
                  <a:pt x="3902" y="2727"/>
                  <a:pt x="3902" y="2727"/>
                  <a:pt x="3902" y="2727"/>
                </a:cubicBezTo>
                <a:cubicBezTo>
                  <a:pt x="3707" y="2727"/>
                  <a:pt x="3512" y="2727"/>
                  <a:pt x="3317" y="5454"/>
                </a:cubicBezTo>
                <a:cubicBezTo>
                  <a:pt x="3121" y="5454"/>
                  <a:pt x="3121" y="5454"/>
                  <a:pt x="3121" y="5454"/>
                </a:cubicBezTo>
                <a:cubicBezTo>
                  <a:pt x="2926" y="5454"/>
                  <a:pt x="2731" y="5454"/>
                  <a:pt x="2536" y="8181"/>
                </a:cubicBezTo>
                <a:cubicBezTo>
                  <a:pt x="2536" y="8181"/>
                  <a:pt x="2536" y="8181"/>
                  <a:pt x="2536" y="8181"/>
                </a:cubicBezTo>
                <a:cubicBezTo>
                  <a:pt x="2341" y="8181"/>
                  <a:pt x="2146" y="10909"/>
                  <a:pt x="1951" y="10909"/>
                </a:cubicBezTo>
                <a:cubicBezTo>
                  <a:pt x="1951" y="10909"/>
                  <a:pt x="1951" y="10909"/>
                  <a:pt x="1951" y="13636"/>
                </a:cubicBezTo>
                <a:cubicBezTo>
                  <a:pt x="1951" y="13636"/>
                  <a:pt x="1951" y="13636"/>
                  <a:pt x="1951" y="13636"/>
                </a:cubicBezTo>
                <a:cubicBezTo>
                  <a:pt x="975" y="21818"/>
                  <a:pt x="195" y="35454"/>
                  <a:pt x="0" y="51818"/>
                </a:cubicBezTo>
                <a:cubicBezTo>
                  <a:pt x="0" y="51818"/>
                  <a:pt x="0" y="51818"/>
                  <a:pt x="0" y="51818"/>
                </a:cubicBezTo>
                <a:cubicBezTo>
                  <a:pt x="0" y="51818"/>
                  <a:pt x="0" y="51818"/>
                  <a:pt x="0" y="51818"/>
                </a:cubicBezTo>
                <a:cubicBezTo>
                  <a:pt x="0" y="54545"/>
                  <a:pt x="0" y="57272"/>
                  <a:pt x="0" y="60000"/>
                </a:cubicBezTo>
                <a:cubicBezTo>
                  <a:pt x="0" y="92727"/>
                  <a:pt x="1951" y="120000"/>
                  <a:pt x="4682" y="12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3412265" y="857071"/>
            <a:ext cx="2111713" cy="71797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57" y="120000"/>
                </a:moveTo>
                <a:cubicBezTo>
                  <a:pt x="83094" y="120000"/>
                  <a:pt x="104412" y="108987"/>
                  <a:pt x="120000" y="88860"/>
                </a:cubicBezTo>
                <a:cubicBezTo>
                  <a:pt x="105329" y="34936"/>
                  <a:pt x="83782" y="0"/>
                  <a:pt x="60057" y="0"/>
                </a:cubicBezTo>
                <a:cubicBezTo>
                  <a:pt x="35300" y="0"/>
                  <a:pt x="14670" y="36455"/>
                  <a:pt x="0" y="90379"/>
                </a:cubicBezTo>
                <a:cubicBezTo>
                  <a:pt x="15587" y="110506"/>
                  <a:pt x="37134" y="120000"/>
                  <a:pt x="60057" y="120000"/>
                </a:cubicBezTo>
              </a:path>
            </a:pathLst>
          </a:custGeom>
          <a:solidFill>
            <a:srgbClr val="00B2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3194137" y="3131130"/>
            <a:ext cx="2600803" cy="8261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953" y="11692"/>
                </a:moveTo>
                <a:cubicBezTo>
                  <a:pt x="39164" y="11692"/>
                  <a:pt x="19025" y="7692"/>
                  <a:pt x="0" y="0"/>
                </a:cubicBezTo>
                <a:cubicBezTo>
                  <a:pt x="1856" y="15076"/>
                  <a:pt x="4269" y="29230"/>
                  <a:pt x="7053" y="42461"/>
                </a:cubicBezTo>
                <a:cubicBezTo>
                  <a:pt x="7238" y="43692"/>
                  <a:pt x="15498" y="82461"/>
                  <a:pt x="19675" y="116307"/>
                </a:cubicBezTo>
                <a:cubicBezTo>
                  <a:pt x="32946" y="118769"/>
                  <a:pt x="46496" y="120000"/>
                  <a:pt x="60232" y="120000"/>
                </a:cubicBezTo>
                <a:cubicBezTo>
                  <a:pt x="73689" y="120000"/>
                  <a:pt x="86867" y="118769"/>
                  <a:pt x="99860" y="116307"/>
                </a:cubicBezTo>
                <a:cubicBezTo>
                  <a:pt x="103109" y="90153"/>
                  <a:pt x="108491" y="62461"/>
                  <a:pt x="110812" y="51076"/>
                </a:cubicBezTo>
                <a:cubicBezTo>
                  <a:pt x="114524" y="35692"/>
                  <a:pt x="117587" y="18461"/>
                  <a:pt x="119999" y="0"/>
                </a:cubicBezTo>
                <a:cubicBezTo>
                  <a:pt x="100974" y="7692"/>
                  <a:pt x="80835" y="11692"/>
                  <a:pt x="59953" y="11692"/>
                </a:cubicBezTo>
              </a:path>
            </a:pathLst>
          </a:custGeom>
          <a:solidFill>
            <a:srgbClr val="00B2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Shape 234"/>
          <p:cNvSpPr/>
          <p:nvPr/>
        </p:nvSpPr>
        <p:spPr>
          <a:xfrm>
            <a:off x="5396769" y="2003732"/>
            <a:ext cx="5700" cy="5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90000"/>
                </a:moveTo>
                <a:cubicBezTo>
                  <a:pt x="120000" y="90000"/>
                  <a:pt x="120000" y="0"/>
                  <a:pt x="0" y="0"/>
                </a:cubicBezTo>
                <a:cubicBezTo>
                  <a:pt x="0" y="120000"/>
                  <a:pt x="0" y="120000"/>
                  <a:pt x="0" y="120000"/>
                </a:cubicBezTo>
                <a:lnTo>
                  <a:pt x="120000" y="9000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Shape 235"/>
          <p:cNvSpPr/>
          <p:nvPr/>
        </p:nvSpPr>
        <p:spPr>
          <a:xfrm>
            <a:off x="3617801" y="3898881"/>
            <a:ext cx="1765999" cy="53310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694" y="4571"/>
                </a:moveTo>
                <a:cubicBezTo>
                  <a:pt x="40138" y="4571"/>
                  <a:pt x="19861" y="3047"/>
                  <a:pt x="0" y="0"/>
                </a:cubicBezTo>
                <a:cubicBezTo>
                  <a:pt x="555" y="3428"/>
                  <a:pt x="1111" y="6857"/>
                  <a:pt x="1527" y="10285"/>
                </a:cubicBezTo>
                <a:cubicBezTo>
                  <a:pt x="7222" y="55238"/>
                  <a:pt x="6944" y="120000"/>
                  <a:pt x="21527" y="120000"/>
                </a:cubicBezTo>
                <a:cubicBezTo>
                  <a:pt x="59861" y="120000"/>
                  <a:pt x="59861" y="120000"/>
                  <a:pt x="59861" y="120000"/>
                </a:cubicBezTo>
                <a:cubicBezTo>
                  <a:pt x="60277" y="120000"/>
                  <a:pt x="60277" y="120000"/>
                  <a:pt x="60277" y="120000"/>
                </a:cubicBezTo>
                <a:cubicBezTo>
                  <a:pt x="98472" y="120000"/>
                  <a:pt x="98472" y="120000"/>
                  <a:pt x="98472" y="120000"/>
                </a:cubicBezTo>
                <a:cubicBezTo>
                  <a:pt x="113055" y="120000"/>
                  <a:pt x="112777" y="55238"/>
                  <a:pt x="118611" y="10285"/>
                </a:cubicBezTo>
                <a:cubicBezTo>
                  <a:pt x="119027" y="6857"/>
                  <a:pt x="119444" y="3428"/>
                  <a:pt x="120000" y="0"/>
                </a:cubicBezTo>
                <a:cubicBezTo>
                  <a:pt x="100555" y="3047"/>
                  <a:pt x="80833" y="4571"/>
                  <a:pt x="60694" y="4571"/>
                </a:cubicBezTo>
              </a:path>
            </a:pathLst>
          </a:custGeom>
          <a:solidFill>
            <a:srgbClr val="1155CC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753801" y="1728088"/>
            <a:ext cx="1493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GESTORES</a:t>
            </a:r>
            <a:endParaRPr lang="pt-BR" sz="1600" dirty="0"/>
          </a:p>
        </p:txBody>
      </p:sp>
      <p:sp>
        <p:nvSpPr>
          <p:cNvPr id="42" name="CaixaDeTexto 41"/>
          <p:cNvSpPr txBox="1"/>
          <p:nvPr/>
        </p:nvSpPr>
        <p:spPr>
          <a:xfrm>
            <a:off x="3617801" y="2560175"/>
            <a:ext cx="1859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PROFESSORES</a:t>
            </a:r>
            <a:endParaRPr lang="pt-BR" sz="1600" dirty="0"/>
          </a:p>
        </p:txBody>
      </p:sp>
      <p:sp>
        <p:nvSpPr>
          <p:cNvPr id="48" name="CaixaDeTexto 47"/>
          <p:cNvSpPr txBox="1"/>
          <p:nvPr/>
        </p:nvSpPr>
        <p:spPr>
          <a:xfrm>
            <a:off x="3285815" y="939257"/>
            <a:ext cx="2352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UNIVERS. PESQUISADORES</a:t>
            </a:r>
            <a:endParaRPr lang="pt-BR" sz="1600" dirty="0"/>
          </a:p>
        </p:txBody>
      </p:sp>
      <p:sp>
        <p:nvSpPr>
          <p:cNvPr id="50" name="CaixaDeTexto 49"/>
          <p:cNvSpPr txBox="1"/>
          <p:nvPr/>
        </p:nvSpPr>
        <p:spPr>
          <a:xfrm>
            <a:off x="3934068" y="3992044"/>
            <a:ext cx="1094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ALUNOS</a:t>
            </a:r>
            <a:endParaRPr lang="pt-BR" sz="1600" dirty="0"/>
          </a:p>
        </p:txBody>
      </p:sp>
      <p:sp>
        <p:nvSpPr>
          <p:cNvPr id="52" name="CaixaDeTexto 51"/>
          <p:cNvSpPr txBox="1"/>
          <p:nvPr/>
        </p:nvSpPr>
        <p:spPr>
          <a:xfrm>
            <a:off x="3753801" y="3304938"/>
            <a:ext cx="1550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SOCIEDADE CIVIL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17246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2" grpId="0"/>
      <p:bldP spid="48" grpId="0"/>
      <p:bldP spid="50" grpId="0"/>
      <p:bldP spid="5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UNICAMP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0329"/>
            <a:ext cx="9144000" cy="4243171"/>
          </a:xfrm>
          <a:prstGeom prst="rect">
            <a:avLst/>
          </a:prstGeom>
        </p:spPr>
      </p:pic>
      <p:cxnSp>
        <p:nvCxnSpPr>
          <p:cNvPr id="5" name="Conector reto 4"/>
          <p:cNvCxnSpPr/>
          <p:nvPr/>
        </p:nvCxnSpPr>
        <p:spPr>
          <a:xfrm>
            <a:off x="87682" y="2217107"/>
            <a:ext cx="8329809" cy="125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34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6653" y="-4052"/>
            <a:ext cx="7064829" cy="503100"/>
          </a:xfrm>
          <a:solidFill>
            <a:srgbClr val="2FB2EA"/>
          </a:solidFill>
        </p:spPr>
        <p:txBody>
          <a:bodyPr/>
          <a:lstStyle/>
          <a:p>
            <a:r>
              <a:rPr lang="pt-BR" dirty="0" smtClean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¨COADJUVANTES¨</a:t>
            </a:r>
            <a:endParaRPr lang="pt-BR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30442" y="1239094"/>
            <a:ext cx="652405" cy="47072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75646" y="2026971"/>
            <a:ext cx="652405" cy="47072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08453" y="2864641"/>
            <a:ext cx="664362" cy="47934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57048" y="3575343"/>
            <a:ext cx="652405" cy="470722"/>
          </a:xfrm>
          <a:prstGeom prst="rect">
            <a:avLst/>
          </a:prstGeom>
        </p:spPr>
      </p:pic>
      <p:sp>
        <p:nvSpPr>
          <p:cNvPr id="10" name="Shape 118"/>
          <p:cNvSpPr txBox="1">
            <a:spLocks/>
          </p:cNvSpPr>
          <p:nvPr/>
        </p:nvSpPr>
        <p:spPr>
          <a:xfrm>
            <a:off x="621963" y="1238916"/>
            <a:ext cx="8527747" cy="4709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800" b="1" dirty="0" smtClean="0">
                <a:solidFill>
                  <a:srgbClr val="002060"/>
                </a:solidFill>
                <a:latin typeface="Muli"/>
                <a:ea typeface="Muli"/>
                <a:cs typeface="Muli"/>
                <a:sym typeface="Muli"/>
              </a:rPr>
              <a:t>PARTICIPAÇÃO</a:t>
            </a:r>
            <a:r>
              <a:rPr lang="en" sz="1800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 DEMOCRATICA NOS PROCESSOS DECISÓRIOS </a:t>
            </a:r>
            <a:endParaRPr lang="en" b="1" dirty="0">
              <a:solidFill>
                <a:srgbClr val="00206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" name="Shape 118"/>
          <p:cNvSpPr txBox="1">
            <a:spLocks/>
          </p:cNvSpPr>
          <p:nvPr/>
        </p:nvSpPr>
        <p:spPr>
          <a:xfrm>
            <a:off x="828051" y="2051497"/>
            <a:ext cx="8315947" cy="428216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800" b="1" dirty="0" smtClean="0">
                <a:solidFill>
                  <a:srgbClr val="002060"/>
                </a:solidFill>
                <a:latin typeface="Muli"/>
                <a:ea typeface="Muli"/>
                <a:cs typeface="Muli"/>
                <a:sym typeface="Muli"/>
              </a:rPr>
              <a:t>CONSIDERA </a:t>
            </a:r>
            <a:r>
              <a:rPr lang="en" sz="1800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O PROCESSO, O PERCURSO, O </a:t>
            </a:r>
            <a:r>
              <a:rPr lang="en" sz="1800" b="1" dirty="0" smtClean="0">
                <a:solidFill>
                  <a:srgbClr val="002060"/>
                </a:solidFill>
                <a:latin typeface="Muli"/>
                <a:ea typeface="Muli"/>
                <a:cs typeface="Muli"/>
                <a:sym typeface="Muli"/>
              </a:rPr>
              <a:t>IMPONDERÁVEL </a:t>
            </a:r>
            <a:endParaRPr lang="en" b="1" dirty="0">
              <a:solidFill>
                <a:srgbClr val="00206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" name="Shape 118"/>
          <p:cNvSpPr txBox="1">
            <a:spLocks/>
          </p:cNvSpPr>
          <p:nvPr/>
        </p:nvSpPr>
        <p:spPr>
          <a:xfrm>
            <a:off x="1060856" y="2888977"/>
            <a:ext cx="8083142" cy="446388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800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CENTRALIZADA NO </a:t>
            </a:r>
            <a:r>
              <a:rPr lang="en" sz="1800" b="1" dirty="0" smtClean="0">
                <a:solidFill>
                  <a:srgbClr val="002060"/>
                </a:solidFill>
                <a:latin typeface="Muli"/>
                <a:ea typeface="Muli"/>
                <a:cs typeface="Muli"/>
                <a:sym typeface="Muli"/>
              </a:rPr>
              <a:t>PROCESSO DE CONSTRUÇÃO DO CONHECIMENTO</a:t>
            </a:r>
            <a:endParaRPr lang="en" b="1" dirty="0">
              <a:solidFill>
                <a:srgbClr val="00206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4" name="Shape 118"/>
          <p:cNvSpPr txBox="1">
            <a:spLocks/>
          </p:cNvSpPr>
          <p:nvPr/>
        </p:nvSpPr>
        <p:spPr>
          <a:xfrm>
            <a:off x="1409452" y="3588764"/>
            <a:ext cx="7734548" cy="69727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800" b="1" dirty="0" smtClean="0">
                <a:solidFill>
                  <a:srgbClr val="002060"/>
                </a:solidFill>
                <a:latin typeface="Muli"/>
                <a:ea typeface="Muli"/>
                <a:cs typeface="Muli"/>
                <a:sym typeface="Muli"/>
              </a:rPr>
              <a:t>CONTEÚDOS COGNITIVOS = NÃO POSSUEM UM FIM EM SI MESMO – são ferramenta utilizadas no processo de constr.de conhec.</a:t>
            </a:r>
            <a:endParaRPr lang="en" b="1" dirty="0">
              <a:solidFill>
                <a:srgbClr val="002060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077686" y="4430994"/>
            <a:ext cx="636900" cy="470722"/>
          </a:xfrm>
          <a:prstGeom prst="rect">
            <a:avLst/>
          </a:prstGeom>
        </p:spPr>
      </p:pic>
      <p:sp>
        <p:nvSpPr>
          <p:cNvPr id="16" name="Shape 118"/>
          <p:cNvSpPr txBox="1">
            <a:spLocks/>
          </p:cNvSpPr>
          <p:nvPr/>
        </p:nvSpPr>
        <p:spPr>
          <a:xfrm>
            <a:off x="1730090" y="4444415"/>
            <a:ext cx="7413908" cy="699085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800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O </a:t>
            </a:r>
            <a:r>
              <a:rPr lang="pt-BR" sz="1800" b="1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CONHECIMENTO</a:t>
            </a:r>
            <a:r>
              <a:rPr lang="pt-BR" sz="1800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 NÃO PODE </a:t>
            </a:r>
            <a:r>
              <a:rPr lang="en" sz="1800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ser mensurável/AFERIDO  SOMENTE POR </a:t>
            </a:r>
            <a:r>
              <a:rPr lang="en" sz="1800" b="1" dirty="0" smtClean="0">
                <a:solidFill>
                  <a:srgbClr val="002060"/>
                </a:solidFill>
                <a:latin typeface="Muli"/>
                <a:ea typeface="Muli"/>
                <a:cs typeface="Muli"/>
                <a:sym typeface="Muli"/>
              </a:rPr>
              <a:t>PADRÕES E MEDIDAS </a:t>
            </a:r>
            <a:endParaRPr lang="en" b="1" dirty="0">
              <a:solidFill>
                <a:srgbClr val="00206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0" y="468151"/>
            <a:ext cx="9144000" cy="369332"/>
          </a:xfrm>
          <a:prstGeom prst="rect">
            <a:avLst/>
          </a:prstGeom>
          <a:solidFill>
            <a:srgbClr val="2FB2EA"/>
          </a:solidFill>
        </p:spPr>
        <p:txBody>
          <a:bodyPr wrap="square">
            <a:spAutoFit/>
          </a:bodyPr>
          <a:lstStyle/>
          <a:p>
            <a:pPr algn="ctr"/>
            <a:r>
              <a:rPr lang="en" sz="1800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EDUCAÇÃO PARA  </a:t>
            </a:r>
            <a:r>
              <a:rPr lang="en" sz="1800" b="1" dirty="0" smtClean="0">
                <a:solidFill>
                  <a:srgbClr val="002060"/>
                </a:solidFill>
                <a:latin typeface="Muli"/>
                <a:ea typeface="Muli"/>
                <a:cs typeface="Muli"/>
                <a:sym typeface="Muli"/>
              </a:rPr>
              <a:t>A AUTONOMIA E PARA A VIDA EM SOCIEDADE</a:t>
            </a:r>
            <a:endParaRPr lang="en" sz="1800" b="1" dirty="0">
              <a:solidFill>
                <a:srgbClr val="002060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339127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1870700" y="-196029"/>
            <a:ext cx="5139252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43" name="Shape 143"/>
          <p:cNvGrpSpPr/>
          <p:nvPr/>
        </p:nvGrpSpPr>
        <p:grpSpPr>
          <a:xfrm>
            <a:off x="4212252" y="836318"/>
            <a:ext cx="702681" cy="1114048"/>
            <a:chOff x="6718575" y="2318625"/>
            <a:chExt cx="256950" cy="407375"/>
          </a:xfrm>
        </p:grpSpPr>
        <p:sp>
          <p:nvSpPr>
            <p:cNvPr id="144" name="Shape 14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3" name="CaixaDeTexto 12"/>
          <p:cNvSpPr txBox="1"/>
          <p:nvPr/>
        </p:nvSpPr>
        <p:spPr>
          <a:xfrm>
            <a:off x="3995977" y="2535590"/>
            <a:ext cx="2918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i="1" dirty="0" smtClean="0">
                <a:solidFill>
                  <a:srgbClr val="C00000"/>
                </a:solidFill>
                <a:latin typeface="Gill Sans MT Condensed" panose="020B0506020104020203" pitchFamily="34" charset="0"/>
              </a:rPr>
              <a:t>... VAMOS À BASE</a:t>
            </a:r>
            <a:endParaRPr lang="pt-BR" sz="3200" i="1" dirty="0">
              <a:solidFill>
                <a:srgbClr val="C00000"/>
              </a:solidFill>
              <a:latin typeface="Gill Sans MT Condensed" panose="020B0506020104020203" pitchFamily="34" charset="0"/>
            </a:endParaRPr>
          </a:p>
        </p:txBody>
      </p:sp>
      <p:sp>
        <p:nvSpPr>
          <p:cNvPr id="15" name="Forma livre 14"/>
          <p:cNvSpPr/>
          <p:nvPr/>
        </p:nvSpPr>
        <p:spPr>
          <a:xfrm>
            <a:off x="3045640" y="2736174"/>
            <a:ext cx="1018124" cy="319670"/>
          </a:xfrm>
          <a:custGeom>
            <a:avLst/>
            <a:gdLst>
              <a:gd name="connsiteX0" fmla="*/ 0 w 3099403"/>
              <a:gd name="connsiteY0" fmla="*/ 58413 h 319670"/>
              <a:gd name="connsiteX1" fmla="*/ 54428 w 3099403"/>
              <a:gd name="connsiteY1" fmla="*/ 25756 h 319670"/>
              <a:gd name="connsiteX2" fmla="*/ 141514 w 3099403"/>
              <a:gd name="connsiteY2" fmla="*/ 3984 h 319670"/>
              <a:gd name="connsiteX3" fmla="*/ 457200 w 3099403"/>
              <a:gd name="connsiteY3" fmla="*/ 80184 h 319670"/>
              <a:gd name="connsiteX4" fmla="*/ 468085 w 3099403"/>
              <a:gd name="connsiteY4" fmla="*/ 189042 h 319670"/>
              <a:gd name="connsiteX5" fmla="*/ 478971 w 3099403"/>
              <a:gd name="connsiteY5" fmla="*/ 221699 h 319670"/>
              <a:gd name="connsiteX6" fmla="*/ 522514 w 3099403"/>
              <a:gd name="connsiteY6" fmla="*/ 178156 h 319670"/>
              <a:gd name="connsiteX7" fmla="*/ 587828 w 3099403"/>
              <a:gd name="connsiteY7" fmla="*/ 156384 h 319670"/>
              <a:gd name="connsiteX8" fmla="*/ 1055914 w 3099403"/>
              <a:gd name="connsiteY8" fmla="*/ 123727 h 319670"/>
              <a:gd name="connsiteX9" fmla="*/ 1077685 w 3099403"/>
              <a:gd name="connsiteY9" fmla="*/ 189042 h 319670"/>
              <a:gd name="connsiteX10" fmla="*/ 1110343 w 3099403"/>
              <a:gd name="connsiteY10" fmla="*/ 199927 h 319670"/>
              <a:gd name="connsiteX11" fmla="*/ 1132114 w 3099403"/>
              <a:gd name="connsiteY11" fmla="*/ 167270 h 319670"/>
              <a:gd name="connsiteX12" fmla="*/ 1164771 w 3099403"/>
              <a:gd name="connsiteY12" fmla="*/ 156384 h 319670"/>
              <a:gd name="connsiteX13" fmla="*/ 1197428 w 3099403"/>
              <a:gd name="connsiteY13" fmla="*/ 134613 h 319670"/>
              <a:gd name="connsiteX14" fmla="*/ 1295400 w 3099403"/>
              <a:gd name="connsiteY14" fmla="*/ 101956 h 319670"/>
              <a:gd name="connsiteX15" fmla="*/ 1317171 w 3099403"/>
              <a:gd name="connsiteY15" fmla="*/ 134613 h 319670"/>
              <a:gd name="connsiteX16" fmla="*/ 1360714 w 3099403"/>
              <a:gd name="connsiteY16" fmla="*/ 210813 h 319670"/>
              <a:gd name="connsiteX17" fmla="*/ 1447800 w 3099403"/>
              <a:gd name="connsiteY17" fmla="*/ 199927 h 319670"/>
              <a:gd name="connsiteX18" fmla="*/ 1491343 w 3099403"/>
              <a:gd name="connsiteY18" fmla="*/ 210813 h 319670"/>
              <a:gd name="connsiteX19" fmla="*/ 1643743 w 3099403"/>
              <a:gd name="connsiteY19" fmla="*/ 178156 h 319670"/>
              <a:gd name="connsiteX20" fmla="*/ 1730828 w 3099403"/>
              <a:gd name="connsiteY20" fmla="*/ 189042 h 319670"/>
              <a:gd name="connsiteX21" fmla="*/ 1872343 w 3099403"/>
              <a:gd name="connsiteY21" fmla="*/ 189042 h 319670"/>
              <a:gd name="connsiteX22" fmla="*/ 1970314 w 3099403"/>
              <a:gd name="connsiteY22" fmla="*/ 167270 h 319670"/>
              <a:gd name="connsiteX23" fmla="*/ 2057400 w 3099403"/>
              <a:gd name="connsiteY23" fmla="*/ 134613 h 319670"/>
              <a:gd name="connsiteX24" fmla="*/ 2296885 w 3099403"/>
              <a:gd name="connsiteY24" fmla="*/ 199927 h 319670"/>
              <a:gd name="connsiteX25" fmla="*/ 2340428 w 3099403"/>
              <a:gd name="connsiteY25" fmla="*/ 156384 h 319670"/>
              <a:gd name="connsiteX26" fmla="*/ 2394857 w 3099403"/>
              <a:gd name="connsiteY26" fmla="*/ 91070 h 319670"/>
              <a:gd name="connsiteX27" fmla="*/ 2427514 w 3099403"/>
              <a:gd name="connsiteY27" fmla="*/ 199927 h 319670"/>
              <a:gd name="connsiteX28" fmla="*/ 2449285 w 3099403"/>
              <a:gd name="connsiteY28" fmla="*/ 254356 h 319670"/>
              <a:gd name="connsiteX29" fmla="*/ 2514600 w 3099403"/>
              <a:gd name="connsiteY29" fmla="*/ 319670 h 319670"/>
              <a:gd name="connsiteX30" fmla="*/ 2623457 w 3099403"/>
              <a:gd name="connsiteY30" fmla="*/ 178156 h 319670"/>
              <a:gd name="connsiteX31" fmla="*/ 2634343 w 3099403"/>
              <a:gd name="connsiteY31" fmla="*/ 123727 h 319670"/>
              <a:gd name="connsiteX32" fmla="*/ 2656114 w 3099403"/>
              <a:gd name="connsiteY32" fmla="*/ 145499 h 319670"/>
              <a:gd name="connsiteX33" fmla="*/ 2688771 w 3099403"/>
              <a:gd name="connsiteY33" fmla="*/ 156384 h 319670"/>
              <a:gd name="connsiteX34" fmla="*/ 2775857 w 3099403"/>
              <a:gd name="connsiteY34" fmla="*/ 199927 h 319670"/>
              <a:gd name="connsiteX35" fmla="*/ 3026228 w 3099403"/>
              <a:gd name="connsiteY35" fmla="*/ 189042 h 319670"/>
              <a:gd name="connsiteX36" fmla="*/ 3080657 w 3099403"/>
              <a:gd name="connsiteY36" fmla="*/ 178156 h 31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099403" h="319670">
                <a:moveTo>
                  <a:pt x="0" y="58413"/>
                </a:moveTo>
                <a:cubicBezTo>
                  <a:pt x="18143" y="47527"/>
                  <a:pt x="35504" y="35218"/>
                  <a:pt x="54428" y="25756"/>
                </a:cubicBezTo>
                <a:cubicBezTo>
                  <a:pt x="76744" y="14598"/>
                  <a:pt x="120810" y="8125"/>
                  <a:pt x="141514" y="3984"/>
                </a:cubicBezTo>
                <a:cubicBezTo>
                  <a:pt x="244232" y="18658"/>
                  <a:pt x="437722" y="-46428"/>
                  <a:pt x="457200" y="80184"/>
                </a:cubicBezTo>
                <a:cubicBezTo>
                  <a:pt x="462745" y="116227"/>
                  <a:pt x="462540" y="152999"/>
                  <a:pt x="468085" y="189042"/>
                </a:cubicBezTo>
                <a:cubicBezTo>
                  <a:pt x="469830" y="200383"/>
                  <a:pt x="475342" y="210813"/>
                  <a:pt x="478971" y="221699"/>
                </a:cubicBezTo>
                <a:cubicBezTo>
                  <a:pt x="493485" y="207185"/>
                  <a:pt x="504913" y="188717"/>
                  <a:pt x="522514" y="178156"/>
                </a:cubicBezTo>
                <a:cubicBezTo>
                  <a:pt x="542193" y="166349"/>
                  <a:pt x="587828" y="156384"/>
                  <a:pt x="587828" y="156384"/>
                </a:cubicBezTo>
                <a:cubicBezTo>
                  <a:pt x="776068" y="19483"/>
                  <a:pt x="722026" y="15704"/>
                  <a:pt x="1055914" y="123727"/>
                </a:cubicBezTo>
                <a:cubicBezTo>
                  <a:pt x="1077749" y="130791"/>
                  <a:pt x="1055913" y="181785"/>
                  <a:pt x="1077685" y="189042"/>
                </a:cubicBezTo>
                <a:lnTo>
                  <a:pt x="1110343" y="199927"/>
                </a:lnTo>
                <a:cubicBezTo>
                  <a:pt x="1117600" y="189041"/>
                  <a:pt x="1121898" y="175443"/>
                  <a:pt x="1132114" y="167270"/>
                </a:cubicBezTo>
                <a:cubicBezTo>
                  <a:pt x="1141074" y="160102"/>
                  <a:pt x="1154508" y="161516"/>
                  <a:pt x="1164771" y="156384"/>
                </a:cubicBezTo>
                <a:cubicBezTo>
                  <a:pt x="1176473" y="150533"/>
                  <a:pt x="1185351" y="139645"/>
                  <a:pt x="1197428" y="134613"/>
                </a:cubicBezTo>
                <a:cubicBezTo>
                  <a:pt x="1229204" y="121373"/>
                  <a:pt x="1262743" y="112842"/>
                  <a:pt x="1295400" y="101956"/>
                </a:cubicBezTo>
                <a:cubicBezTo>
                  <a:pt x="1302657" y="112842"/>
                  <a:pt x="1310440" y="123395"/>
                  <a:pt x="1317171" y="134613"/>
                </a:cubicBezTo>
                <a:cubicBezTo>
                  <a:pt x="1332222" y="159699"/>
                  <a:pt x="1334548" y="197730"/>
                  <a:pt x="1360714" y="210813"/>
                </a:cubicBezTo>
                <a:cubicBezTo>
                  <a:pt x="1386880" y="223896"/>
                  <a:pt x="1418771" y="203556"/>
                  <a:pt x="1447800" y="199927"/>
                </a:cubicBezTo>
                <a:cubicBezTo>
                  <a:pt x="1462314" y="203556"/>
                  <a:pt x="1476382" y="210813"/>
                  <a:pt x="1491343" y="210813"/>
                </a:cubicBezTo>
                <a:cubicBezTo>
                  <a:pt x="1542516" y="210813"/>
                  <a:pt x="1595563" y="191921"/>
                  <a:pt x="1643743" y="178156"/>
                </a:cubicBezTo>
                <a:cubicBezTo>
                  <a:pt x="1672771" y="181785"/>
                  <a:pt x="1701619" y="190665"/>
                  <a:pt x="1730828" y="189042"/>
                </a:cubicBezTo>
                <a:cubicBezTo>
                  <a:pt x="1876852" y="180929"/>
                  <a:pt x="1800291" y="141007"/>
                  <a:pt x="1872343" y="189042"/>
                </a:cubicBezTo>
                <a:cubicBezTo>
                  <a:pt x="1897431" y="184861"/>
                  <a:pt x="1943515" y="180670"/>
                  <a:pt x="1970314" y="167270"/>
                </a:cubicBezTo>
                <a:cubicBezTo>
                  <a:pt x="2045060" y="129897"/>
                  <a:pt x="1952390" y="155615"/>
                  <a:pt x="2057400" y="134613"/>
                </a:cubicBezTo>
                <a:cubicBezTo>
                  <a:pt x="2227405" y="239232"/>
                  <a:pt x="2144845" y="233715"/>
                  <a:pt x="2296885" y="199927"/>
                </a:cubicBezTo>
                <a:cubicBezTo>
                  <a:pt x="2311399" y="185413"/>
                  <a:pt x="2327070" y="171969"/>
                  <a:pt x="2340428" y="156384"/>
                </a:cubicBezTo>
                <a:cubicBezTo>
                  <a:pt x="2431361" y="50296"/>
                  <a:pt x="2281616" y="204311"/>
                  <a:pt x="2394857" y="91070"/>
                </a:cubicBezTo>
                <a:cubicBezTo>
                  <a:pt x="2405743" y="127356"/>
                  <a:pt x="2415534" y="163988"/>
                  <a:pt x="2427514" y="199927"/>
                </a:cubicBezTo>
                <a:cubicBezTo>
                  <a:pt x="2433693" y="218465"/>
                  <a:pt x="2437792" y="238553"/>
                  <a:pt x="2449285" y="254356"/>
                </a:cubicBezTo>
                <a:cubicBezTo>
                  <a:pt x="2467395" y="279257"/>
                  <a:pt x="2492828" y="297899"/>
                  <a:pt x="2514600" y="319670"/>
                </a:cubicBezTo>
                <a:cubicBezTo>
                  <a:pt x="2550886" y="272499"/>
                  <a:pt x="2592424" y="228937"/>
                  <a:pt x="2623457" y="178156"/>
                </a:cubicBezTo>
                <a:cubicBezTo>
                  <a:pt x="2633105" y="162368"/>
                  <a:pt x="2621260" y="136810"/>
                  <a:pt x="2634343" y="123727"/>
                </a:cubicBezTo>
                <a:cubicBezTo>
                  <a:pt x="2641600" y="116470"/>
                  <a:pt x="2647313" y="140219"/>
                  <a:pt x="2656114" y="145499"/>
                </a:cubicBezTo>
                <a:cubicBezTo>
                  <a:pt x="2665953" y="151403"/>
                  <a:pt x="2678027" y="152355"/>
                  <a:pt x="2688771" y="156384"/>
                </a:cubicBezTo>
                <a:cubicBezTo>
                  <a:pt x="2749638" y="179209"/>
                  <a:pt x="2730763" y="169865"/>
                  <a:pt x="2775857" y="199927"/>
                </a:cubicBezTo>
                <a:cubicBezTo>
                  <a:pt x="2859314" y="196299"/>
                  <a:pt x="2942920" y="195213"/>
                  <a:pt x="3026228" y="189042"/>
                </a:cubicBezTo>
                <a:cubicBezTo>
                  <a:pt x="3185073" y="177276"/>
                  <a:pt x="3027698" y="178156"/>
                  <a:pt x="3080657" y="178156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454" y="2098965"/>
            <a:ext cx="1002291" cy="1594087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3177619" y="3952339"/>
            <a:ext cx="2918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i="1" dirty="0" smtClean="0">
                <a:solidFill>
                  <a:srgbClr val="C00000"/>
                </a:solidFill>
                <a:latin typeface="Gill Sans MT Condensed" panose="020B0506020104020203" pitchFamily="34" charset="0"/>
              </a:rPr>
              <a:t>CONSIDERAÇÕES...</a:t>
            </a:r>
            <a:endParaRPr lang="pt-BR" sz="3200" i="1" dirty="0">
              <a:solidFill>
                <a:srgbClr val="C00000"/>
              </a:solidFill>
              <a:latin typeface="Gill Sans MT Condensed" panose="020B05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03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vre 5"/>
          <p:cNvSpPr/>
          <p:nvPr/>
        </p:nvSpPr>
        <p:spPr>
          <a:xfrm>
            <a:off x="1599890" y="1194922"/>
            <a:ext cx="1143310" cy="256688"/>
          </a:xfrm>
          <a:custGeom>
            <a:avLst/>
            <a:gdLst>
              <a:gd name="connsiteX0" fmla="*/ 0 w 3099403"/>
              <a:gd name="connsiteY0" fmla="*/ 58413 h 319670"/>
              <a:gd name="connsiteX1" fmla="*/ 54428 w 3099403"/>
              <a:gd name="connsiteY1" fmla="*/ 25756 h 319670"/>
              <a:gd name="connsiteX2" fmla="*/ 141514 w 3099403"/>
              <a:gd name="connsiteY2" fmla="*/ 3984 h 319670"/>
              <a:gd name="connsiteX3" fmla="*/ 457200 w 3099403"/>
              <a:gd name="connsiteY3" fmla="*/ 80184 h 319670"/>
              <a:gd name="connsiteX4" fmla="*/ 468085 w 3099403"/>
              <a:gd name="connsiteY4" fmla="*/ 189042 h 319670"/>
              <a:gd name="connsiteX5" fmla="*/ 478971 w 3099403"/>
              <a:gd name="connsiteY5" fmla="*/ 221699 h 319670"/>
              <a:gd name="connsiteX6" fmla="*/ 522514 w 3099403"/>
              <a:gd name="connsiteY6" fmla="*/ 178156 h 319670"/>
              <a:gd name="connsiteX7" fmla="*/ 587828 w 3099403"/>
              <a:gd name="connsiteY7" fmla="*/ 156384 h 319670"/>
              <a:gd name="connsiteX8" fmla="*/ 1055914 w 3099403"/>
              <a:gd name="connsiteY8" fmla="*/ 123727 h 319670"/>
              <a:gd name="connsiteX9" fmla="*/ 1077685 w 3099403"/>
              <a:gd name="connsiteY9" fmla="*/ 189042 h 319670"/>
              <a:gd name="connsiteX10" fmla="*/ 1110343 w 3099403"/>
              <a:gd name="connsiteY10" fmla="*/ 199927 h 319670"/>
              <a:gd name="connsiteX11" fmla="*/ 1132114 w 3099403"/>
              <a:gd name="connsiteY11" fmla="*/ 167270 h 319670"/>
              <a:gd name="connsiteX12" fmla="*/ 1164771 w 3099403"/>
              <a:gd name="connsiteY12" fmla="*/ 156384 h 319670"/>
              <a:gd name="connsiteX13" fmla="*/ 1197428 w 3099403"/>
              <a:gd name="connsiteY13" fmla="*/ 134613 h 319670"/>
              <a:gd name="connsiteX14" fmla="*/ 1295400 w 3099403"/>
              <a:gd name="connsiteY14" fmla="*/ 101956 h 319670"/>
              <a:gd name="connsiteX15" fmla="*/ 1317171 w 3099403"/>
              <a:gd name="connsiteY15" fmla="*/ 134613 h 319670"/>
              <a:gd name="connsiteX16" fmla="*/ 1360714 w 3099403"/>
              <a:gd name="connsiteY16" fmla="*/ 210813 h 319670"/>
              <a:gd name="connsiteX17" fmla="*/ 1447800 w 3099403"/>
              <a:gd name="connsiteY17" fmla="*/ 199927 h 319670"/>
              <a:gd name="connsiteX18" fmla="*/ 1491343 w 3099403"/>
              <a:gd name="connsiteY18" fmla="*/ 210813 h 319670"/>
              <a:gd name="connsiteX19" fmla="*/ 1643743 w 3099403"/>
              <a:gd name="connsiteY19" fmla="*/ 178156 h 319670"/>
              <a:gd name="connsiteX20" fmla="*/ 1730828 w 3099403"/>
              <a:gd name="connsiteY20" fmla="*/ 189042 h 319670"/>
              <a:gd name="connsiteX21" fmla="*/ 1872343 w 3099403"/>
              <a:gd name="connsiteY21" fmla="*/ 189042 h 319670"/>
              <a:gd name="connsiteX22" fmla="*/ 1970314 w 3099403"/>
              <a:gd name="connsiteY22" fmla="*/ 167270 h 319670"/>
              <a:gd name="connsiteX23" fmla="*/ 2057400 w 3099403"/>
              <a:gd name="connsiteY23" fmla="*/ 134613 h 319670"/>
              <a:gd name="connsiteX24" fmla="*/ 2296885 w 3099403"/>
              <a:gd name="connsiteY24" fmla="*/ 199927 h 319670"/>
              <a:gd name="connsiteX25" fmla="*/ 2340428 w 3099403"/>
              <a:gd name="connsiteY25" fmla="*/ 156384 h 319670"/>
              <a:gd name="connsiteX26" fmla="*/ 2394857 w 3099403"/>
              <a:gd name="connsiteY26" fmla="*/ 91070 h 319670"/>
              <a:gd name="connsiteX27" fmla="*/ 2427514 w 3099403"/>
              <a:gd name="connsiteY27" fmla="*/ 199927 h 319670"/>
              <a:gd name="connsiteX28" fmla="*/ 2449285 w 3099403"/>
              <a:gd name="connsiteY28" fmla="*/ 254356 h 319670"/>
              <a:gd name="connsiteX29" fmla="*/ 2514600 w 3099403"/>
              <a:gd name="connsiteY29" fmla="*/ 319670 h 319670"/>
              <a:gd name="connsiteX30" fmla="*/ 2623457 w 3099403"/>
              <a:gd name="connsiteY30" fmla="*/ 178156 h 319670"/>
              <a:gd name="connsiteX31" fmla="*/ 2634343 w 3099403"/>
              <a:gd name="connsiteY31" fmla="*/ 123727 h 319670"/>
              <a:gd name="connsiteX32" fmla="*/ 2656114 w 3099403"/>
              <a:gd name="connsiteY32" fmla="*/ 145499 h 319670"/>
              <a:gd name="connsiteX33" fmla="*/ 2688771 w 3099403"/>
              <a:gd name="connsiteY33" fmla="*/ 156384 h 319670"/>
              <a:gd name="connsiteX34" fmla="*/ 2775857 w 3099403"/>
              <a:gd name="connsiteY34" fmla="*/ 199927 h 319670"/>
              <a:gd name="connsiteX35" fmla="*/ 3026228 w 3099403"/>
              <a:gd name="connsiteY35" fmla="*/ 189042 h 319670"/>
              <a:gd name="connsiteX36" fmla="*/ 3080657 w 3099403"/>
              <a:gd name="connsiteY36" fmla="*/ 178156 h 31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099403" h="319670">
                <a:moveTo>
                  <a:pt x="0" y="58413"/>
                </a:moveTo>
                <a:cubicBezTo>
                  <a:pt x="18143" y="47527"/>
                  <a:pt x="35504" y="35218"/>
                  <a:pt x="54428" y="25756"/>
                </a:cubicBezTo>
                <a:cubicBezTo>
                  <a:pt x="76744" y="14598"/>
                  <a:pt x="120810" y="8125"/>
                  <a:pt x="141514" y="3984"/>
                </a:cubicBezTo>
                <a:cubicBezTo>
                  <a:pt x="244232" y="18658"/>
                  <a:pt x="437722" y="-46428"/>
                  <a:pt x="457200" y="80184"/>
                </a:cubicBezTo>
                <a:cubicBezTo>
                  <a:pt x="462745" y="116227"/>
                  <a:pt x="462540" y="152999"/>
                  <a:pt x="468085" y="189042"/>
                </a:cubicBezTo>
                <a:cubicBezTo>
                  <a:pt x="469830" y="200383"/>
                  <a:pt x="475342" y="210813"/>
                  <a:pt x="478971" y="221699"/>
                </a:cubicBezTo>
                <a:cubicBezTo>
                  <a:pt x="493485" y="207185"/>
                  <a:pt x="504913" y="188717"/>
                  <a:pt x="522514" y="178156"/>
                </a:cubicBezTo>
                <a:cubicBezTo>
                  <a:pt x="542193" y="166349"/>
                  <a:pt x="587828" y="156384"/>
                  <a:pt x="587828" y="156384"/>
                </a:cubicBezTo>
                <a:cubicBezTo>
                  <a:pt x="776068" y="19483"/>
                  <a:pt x="722026" y="15704"/>
                  <a:pt x="1055914" y="123727"/>
                </a:cubicBezTo>
                <a:cubicBezTo>
                  <a:pt x="1077749" y="130791"/>
                  <a:pt x="1055913" y="181785"/>
                  <a:pt x="1077685" y="189042"/>
                </a:cubicBezTo>
                <a:lnTo>
                  <a:pt x="1110343" y="199927"/>
                </a:lnTo>
                <a:cubicBezTo>
                  <a:pt x="1117600" y="189041"/>
                  <a:pt x="1121898" y="175443"/>
                  <a:pt x="1132114" y="167270"/>
                </a:cubicBezTo>
                <a:cubicBezTo>
                  <a:pt x="1141074" y="160102"/>
                  <a:pt x="1154508" y="161516"/>
                  <a:pt x="1164771" y="156384"/>
                </a:cubicBezTo>
                <a:cubicBezTo>
                  <a:pt x="1176473" y="150533"/>
                  <a:pt x="1185351" y="139645"/>
                  <a:pt x="1197428" y="134613"/>
                </a:cubicBezTo>
                <a:cubicBezTo>
                  <a:pt x="1229204" y="121373"/>
                  <a:pt x="1262743" y="112842"/>
                  <a:pt x="1295400" y="101956"/>
                </a:cubicBezTo>
                <a:cubicBezTo>
                  <a:pt x="1302657" y="112842"/>
                  <a:pt x="1310440" y="123395"/>
                  <a:pt x="1317171" y="134613"/>
                </a:cubicBezTo>
                <a:cubicBezTo>
                  <a:pt x="1332222" y="159699"/>
                  <a:pt x="1334548" y="197730"/>
                  <a:pt x="1360714" y="210813"/>
                </a:cubicBezTo>
                <a:cubicBezTo>
                  <a:pt x="1386880" y="223896"/>
                  <a:pt x="1418771" y="203556"/>
                  <a:pt x="1447800" y="199927"/>
                </a:cubicBezTo>
                <a:cubicBezTo>
                  <a:pt x="1462314" y="203556"/>
                  <a:pt x="1476382" y="210813"/>
                  <a:pt x="1491343" y="210813"/>
                </a:cubicBezTo>
                <a:cubicBezTo>
                  <a:pt x="1542516" y="210813"/>
                  <a:pt x="1595563" y="191921"/>
                  <a:pt x="1643743" y="178156"/>
                </a:cubicBezTo>
                <a:cubicBezTo>
                  <a:pt x="1672771" y="181785"/>
                  <a:pt x="1701619" y="190665"/>
                  <a:pt x="1730828" y="189042"/>
                </a:cubicBezTo>
                <a:cubicBezTo>
                  <a:pt x="1876852" y="180929"/>
                  <a:pt x="1800291" y="141007"/>
                  <a:pt x="1872343" y="189042"/>
                </a:cubicBezTo>
                <a:cubicBezTo>
                  <a:pt x="1897431" y="184861"/>
                  <a:pt x="1943515" y="180670"/>
                  <a:pt x="1970314" y="167270"/>
                </a:cubicBezTo>
                <a:cubicBezTo>
                  <a:pt x="2045060" y="129897"/>
                  <a:pt x="1952390" y="155615"/>
                  <a:pt x="2057400" y="134613"/>
                </a:cubicBezTo>
                <a:cubicBezTo>
                  <a:pt x="2227405" y="239232"/>
                  <a:pt x="2144845" y="233715"/>
                  <a:pt x="2296885" y="199927"/>
                </a:cubicBezTo>
                <a:cubicBezTo>
                  <a:pt x="2311399" y="185413"/>
                  <a:pt x="2327070" y="171969"/>
                  <a:pt x="2340428" y="156384"/>
                </a:cubicBezTo>
                <a:cubicBezTo>
                  <a:pt x="2431361" y="50296"/>
                  <a:pt x="2281616" y="204311"/>
                  <a:pt x="2394857" y="91070"/>
                </a:cubicBezTo>
                <a:cubicBezTo>
                  <a:pt x="2405743" y="127356"/>
                  <a:pt x="2415534" y="163988"/>
                  <a:pt x="2427514" y="199927"/>
                </a:cubicBezTo>
                <a:cubicBezTo>
                  <a:pt x="2433693" y="218465"/>
                  <a:pt x="2437792" y="238553"/>
                  <a:pt x="2449285" y="254356"/>
                </a:cubicBezTo>
                <a:cubicBezTo>
                  <a:pt x="2467395" y="279257"/>
                  <a:pt x="2492828" y="297899"/>
                  <a:pt x="2514600" y="319670"/>
                </a:cubicBezTo>
                <a:cubicBezTo>
                  <a:pt x="2550886" y="272499"/>
                  <a:pt x="2592424" y="228937"/>
                  <a:pt x="2623457" y="178156"/>
                </a:cubicBezTo>
                <a:cubicBezTo>
                  <a:pt x="2633105" y="162368"/>
                  <a:pt x="2621260" y="136810"/>
                  <a:pt x="2634343" y="123727"/>
                </a:cubicBezTo>
                <a:cubicBezTo>
                  <a:pt x="2641600" y="116470"/>
                  <a:pt x="2647313" y="140219"/>
                  <a:pt x="2656114" y="145499"/>
                </a:cubicBezTo>
                <a:cubicBezTo>
                  <a:pt x="2665953" y="151403"/>
                  <a:pt x="2678027" y="152355"/>
                  <a:pt x="2688771" y="156384"/>
                </a:cubicBezTo>
                <a:cubicBezTo>
                  <a:pt x="2749638" y="179209"/>
                  <a:pt x="2730763" y="169865"/>
                  <a:pt x="2775857" y="199927"/>
                </a:cubicBezTo>
                <a:cubicBezTo>
                  <a:pt x="2859314" y="196299"/>
                  <a:pt x="2942920" y="195213"/>
                  <a:pt x="3026228" y="189042"/>
                </a:cubicBezTo>
                <a:cubicBezTo>
                  <a:pt x="3185073" y="177276"/>
                  <a:pt x="3027698" y="178156"/>
                  <a:pt x="3080657" y="178156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09" y="-934"/>
            <a:ext cx="1002291" cy="159408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25730" y="1915812"/>
            <a:ext cx="87926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 smtClean="0">
                <a:solidFill>
                  <a:srgbClr val="002060"/>
                </a:solidFill>
              </a:rPr>
              <a:t>Visão </a:t>
            </a:r>
            <a:r>
              <a:rPr lang="pt-BR" sz="2000" dirty="0">
                <a:solidFill>
                  <a:srgbClr val="002060"/>
                </a:solidFill>
              </a:rPr>
              <a:t>curricular referenciada </a:t>
            </a:r>
            <a:r>
              <a:rPr lang="pt-BR" sz="2000" dirty="0" smtClean="0">
                <a:solidFill>
                  <a:srgbClr val="002060"/>
                </a:solidFill>
              </a:rPr>
              <a:t>em </a:t>
            </a:r>
            <a:r>
              <a:rPr lang="pt-B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COMPETÊNCIAS GERAIS </a:t>
            </a:r>
          </a:p>
          <a:p>
            <a:pPr algn="ctr"/>
            <a:endParaRPr lang="pt-BR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3ª VERSÃO </a:t>
            </a:r>
            <a:r>
              <a:rPr lang="pt-B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AMPLIA</a:t>
            </a:r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DIREITOS DE APRENDIZAGEM NAS:</a:t>
            </a:r>
            <a:r>
              <a:rPr lang="pt-BR" sz="2000" dirty="0" smtClean="0"/>
              <a:t> </a:t>
            </a:r>
            <a:endParaRPr lang="pt-BR" sz="2000" dirty="0"/>
          </a:p>
        </p:txBody>
      </p:sp>
      <p:sp>
        <p:nvSpPr>
          <p:cNvPr id="3" name="Retângulo 2"/>
          <p:cNvSpPr/>
          <p:nvPr/>
        </p:nvSpPr>
        <p:spPr>
          <a:xfrm>
            <a:off x="167585" y="3564984"/>
            <a:ext cx="3624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DIMENSÕES  SOCIOEMOCIONAIS</a:t>
            </a:r>
            <a:endParaRPr lang="pt-BR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4668081" y="3614376"/>
            <a:ext cx="4250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TEC. DIG. DE COMUNICAÇÃO E </a:t>
            </a:r>
            <a:r>
              <a:rPr lang="pt-BR" sz="2000" b="1" dirty="0" smtClean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INFORMAÇÃO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89603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tângulo 45"/>
          <p:cNvSpPr/>
          <p:nvPr/>
        </p:nvSpPr>
        <p:spPr>
          <a:xfrm>
            <a:off x="1910324" y="3371850"/>
            <a:ext cx="5942086" cy="1771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Fluxograma: Processo 46"/>
          <p:cNvSpPr/>
          <p:nvPr/>
        </p:nvSpPr>
        <p:spPr>
          <a:xfrm>
            <a:off x="2102145" y="3371850"/>
            <a:ext cx="5538810" cy="1771650"/>
          </a:xfrm>
          <a:prstGeom prst="flowChartProcess">
            <a:avLst/>
          </a:prstGeom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441152786"/>
              </p:ext>
            </p:extLst>
          </p:nvPr>
        </p:nvGraphicFramePr>
        <p:xfrm>
          <a:off x="0" y="22814"/>
          <a:ext cx="9144000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7" name="Conector reto 16"/>
          <p:cNvCxnSpPr/>
          <p:nvPr/>
        </p:nvCxnSpPr>
        <p:spPr>
          <a:xfrm flipH="1">
            <a:off x="6791105" y="1588770"/>
            <a:ext cx="215485" cy="468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7143750" y="1600200"/>
            <a:ext cx="285750" cy="468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 flipH="1">
            <a:off x="1417320" y="1524000"/>
            <a:ext cx="186692" cy="316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 flipH="1">
            <a:off x="571500" y="1207770"/>
            <a:ext cx="845820" cy="632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>
            <a:off x="2064070" y="1207770"/>
            <a:ext cx="771523" cy="630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1856424" y="1524000"/>
            <a:ext cx="107801" cy="314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 flipH="1">
            <a:off x="2064070" y="553356"/>
            <a:ext cx="2225990" cy="509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/>
          <p:nvPr/>
        </p:nvCxnSpPr>
        <p:spPr>
          <a:xfrm flipH="1">
            <a:off x="4400067" y="785336"/>
            <a:ext cx="152859" cy="254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>
            <a:off x="5137758" y="775998"/>
            <a:ext cx="140344" cy="249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>
          <a:xfrm>
            <a:off x="5442291" y="495702"/>
            <a:ext cx="1737434" cy="628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ixaDeTexto 38"/>
          <p:cNvSpPr txBox="1"/>
          <p:nvPr/>
        </p:nvSpPr>
        <p:spPr>
          <a:xfrm>
            <a:off x="3177065" y="3530920"/>
            <a:ext cx="3387541" cy="369332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bg1"/>
                </a:solidFill>
              </a:rPr>
              <a:t>UNIDADES TEMÁTICAS</a:t>
            </a:r>
            <a:endParaRPr lang="pt-BR" sz="1800" b="1" dirty="0">
              <a:solidFill>
                <a:schemeClr val="bg1"/>
              </a:solidFill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2014463" y="4103370"/>
            <a:ext cx="5448273" cy="369332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chemeClr val="bg1"/>
                </a:solidFill>
              </a:rPr>
              <a:t>OBJETOS DE APRENDIZAGEM = CONTEÚDOS</a:t>
            </a:r>
            <a:endParaRPr lang="pt-BR" sz="1800" b="1" dirty="0">
              <a:solidFill>
                <a:schemeClr val="bg1"/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2512932" y="4660452"/>
            <a:ext cx="4802267" cy="369332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bg1"/>
                </a:solidFill>
              </a:rPr>
              <a:t>HABILIDADES = CÓD. ALFANUMÉRICO</a:t>
            </a:r>
            <a:endParaRPr lang="pt-BR" sz="1800" b="1" dirty="0">
              <a:solidFill>
                <a:schemeClr val="bg1"/>
              </a:solidFill>
            </a:endParaRPr>
          </a:p>
        </p:txBody>
      </p:sp>
      <p:cxnSp>
        <p:nvCxnSpPr>
          <p:cNvPr id="44" name="Conector reto 43"/>
          <p:cNvCxnSpPr/>
          <p:nvPr/>
        </p:nvCxnSpPr>
        <p:spPr>
          <a:xfrm>
            <a:off x="571500" y="2471242"/>
            <a:ext cx="3423425" cy="10256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/>
          <p:cNvCxnSpPr/>
          <p:nvPr/>
        </p:nvCxnSpPr>
        <p:spPr>
          <a:xfrm>
            <a:off x="1383030" y="2491740"/>
            <a:ext cx="2607213" cy="10159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2104122" y="2471242"/>
            <a:ext cx="1885405" cy="10149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>
            <a:off x="2782066" y="2485023"/>
            <a:ext cx="1192111" cy="10226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to 58"/>
          <p:cNvCxnSpPr/>
          <p:nvPr/>
        </p:nvCxnSpPr>
        <p:spPr>
          <a:xfrm>
            <a:off x="4299736" y="1430280"/>
            <a:ext cx="201735" cy="21241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to 60"/>
          <p:cNvCxnSpPr/>
          <p:nvPr/>
        </p:nvCxnSpPr>
        <p:spPr>
          <a:xfrm flipH="1">
            <a:off x="5173952" y="1523047"/>
            <a:ext cx="208300" cy="2031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to 64"/>
          <p:cNvCxnSpPr/>
          <p:nvPr/>
        </p:nvCxnSpPr>
        <p:spPr>
          <a:xfrm flipH="1">
            <a:off x="6547761" y="2491740"/>
            <a:ext cx="150229" cy="10626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>
          <a:xfrm flipH="1">
            <a:off x="6504596" y="2533434"/>
            <a:ext cx="1067701" cy="1012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upo 69"/>
          <p:cNvGrpSpPr/>
          <p:nvPr/>
        </p:nvGrpSpPr>
        <p:grpSpPr>
          <a:xfrm>
            <a:off x="8051750" y="1053842"/>
            <a:ext cx="1035100" cy="542879"/>
            <a:chOff x="4345960" y="214317"/>
            <a:chExt cx="1035100" cy="542879"/>
          </a:xfrm>
        </p:grpSpPr>
        <p:sp>
          <p:nvSpPr>
            <p:cNvPr id="71" name="Retângulo 70"/>
            <p:cNvSpPr/>
            <p:nvPr/>
          </p:nvSpPr>
          <p:spPr>
            <a:xfrm>
              <a:off x="4345960" y="214317"/>
              <a:ext cx="1035100" cy="54287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Retângulo 71"/>
            <p:cNvSpPr/>
            <p:nvPr/>
          </p:nvSpPr>
          <p:spPr>
            <a:xfrm>
              <a:off x="4345960" y="214317"/>
              <a:ext cx="1035100" cy="5428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800" kern="1200" dirty="0" smtClean="0"/>
                <a:t>C.E.A.C.</a:t>
              </a:r>
              <a:endParaRPr lang="pt-BR" sz="1800" kern="1200" dirty="0"/>
            </a:p>
          </p:txBody>
        </p:sp>
      </p:grpSp>
      <p:cxnSp>
        <p:nvCxnSpPr>
          <p:cNvPr id="84" name="Conector reto 83"/>
          <p:cNvCxnSpPr/>
          <p:nvPr/>
        </p:nvCxnSpPr>
        <p:spPr>
          <a:xfrm>
            <a:off x="8050114" y="128673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to 86"/>
          <p:cNvCxnSpPr/>
          <p:nvPr/>
        </p:nvCxnSpPr>
        <p:spPr>
          <a:xfrm flipH="1">
            <a:off x="7422511" y="1232459"/>
            <a:ext cx="61203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to 87"/>
          <p:cNvCxnSpPr/>
          <p:nvPr/>
        </p:nvCxnSpPr>
        <p:spPr>
          <a:xfrm flipH="1">
            <a:off x="5600701" y="1199551"/>
            <a:ext cx="116350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reto 89"/>
          <p:cNvCxnSpPr/>
          <p:nvPr/>
        </p:nvCxnSpPr>
        <p:spPr>
          <a:xfrm flipH="1">
            <a:off x="2064070" y="1191332"/>
            <a:ext cx="192545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to 91"/>
          <p:cNvCxnSpPr/>
          <p:nvPr/>
        </p:nvCxnSpPr>
        <p:spPr>
          <a:xfrm flipH="1">
            <a:off x="4676428" y="1191332"/>
            <a:ext cx="352772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upo 93"/>
          <p:cNvGrpSpPr/>
          <p:nvPr/>
        </p:nvGrpSpPr>
        <p:grpSpPr>
          <a:xfrm>
            <a:off x="8059598" y="2051685"/>
            <a:ext cx="1035100" cy="542879"/>
            <a:chOff x="4345960" y="214317"/>
            <a:chExt cx="1035100" cy="542879"/>
          </a:xfrm>
        </p:grpSpPr>
        <p:sp>
          <p:nvSpPr>
            <p:cNvPr id="95" name="Retângulo 94"/>
            <p:cNvSpPr/>
            <p:nvPr/>
          </p:nvSpPr>
          <p:spPr>
            <a:xfrm>
              <a:off x="4345960" y="214317"/>
              <a:ext cx="1035100" cy="54287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6" name="Retângulo 95"/>
            <p:cNvSpPr/>
            <p:nvPr/>
          </p:nvSpPr>
          <p:spPr>
            <a:xfrm>
              <a:off x="4345960" y="214317"/>
              <a:ext cx="1035100" cy="5428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800" kern="1200" dirty="0" smtClean="0"/>
                <a:t>C.E.C.C</a:t>
              </a:r>
              <a:endParaRPr lang="pt-BR" sz="1800" kern="1200" dirty="0"/>
            </a:p>
          </p:txBody>
        </p:sp>
      </p:grpSp>
      <p:cxnSp>
        <p:nvCxnSpPr>
          <p:cNvPr id="98" name="Conector reto 97"/>
          <p:cNvCxnSpPr/>
          <p:nvPr/>
        </p:nvCxnSpPr>
        <p:spPr>
          <a:xfrm flipH="1">
            <a:off x="7865978" y="2294408"/>
            <a:ext cx="15743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to 99"/>
          <p:cNvCxnSpPr/>
          <p:nvPr/>
        </p:nvCxnSpPr>
        <p:spPr>
          <a:xfrm flipH="1">
            <a:off x="7022294" y="2294408"/>
            <a:ext cx="15743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to 102"/>
          <p:cNvCxnSpPr/>
          <p:nvPr/>
        </p:nvCxnSpPr>
        <p:spPr>
          <a:xfrm flipH="1">
            <a:off x="3177066" y="2289622"/>
            <a:ext cx="3133942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to 104"/>
          <p:cNvCxnSpPr/>
          <p:nvPr/>
        </p:nvCxnSpPr>
        <p:spPr>
          <a:xfrm flipH="1">
            <a:off x="2389335" y="2273406"/>
            <a:ext cx="15743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to 106"/>
          <p:cNvCxnSpPr/>
          <p:nvPr/>
        </p:nvCxnSpPr>
        <p:spPr>
          <a:xfrm flipH="1">
            <a:off x="1579298" y="2287764"/>
            <a:ext cx="157432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to 107"/>
          <p:cNvCxnSpPr/>
          <p:nvPr/>
        </p:nvCxnSpPr>
        <p:spPr>
          <a:xfrm flipH="1">
            <a:off x="716283" y="2273406"/>
            <a:ext cx="27812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upo 110"/>
          <p:cNvGrpSpPr/>
          <p:nvPr/>
        </p:nvGrpSpPr>
        <p:grpSpPr>
          <a:xfrm>
            <a:off x="7526680" y="4622729"/>
            <a:ext cx="1560169" cy="398910"/>
            <a:chOff x="4345960" y="214317"/>
            <a:chExt cx="1035100" cy="542879"/>
          </a:xfrm>
        </p:grpSpPr>
        <p:sp>
          <p:nvSpPr>
            <p:cNvPr id="112" name="Retângulo 111"/>
            <p:cNvSpPr/>
            <p:nvPr/>
          </p:nvSpPr>
          <p:spPr>
            <a:xfrm>
              <a:off x="4345960" y="214317"/>
              <a:ext cx="1035100" cy="54287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3" name="Retângulo 112"/>
            <p:cNvSpPr/>
            <p:nvPr/>
          </p:nvSpPr>
          <p:spPr>
            <a:xfrm>
              <a:off x="4345960" y="214317"/>
              <a:ext cx="1035100" cy="5428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800" kern="1200" dirty="0" smtClean="0"/>
                <a:t>EF67EF01</a:t>
              </a:r>
              <a:endParaRPr lang="pt-BR" sz="1800" kern="1200" dirty="0"/>
            </a:p>
          </p:txBody>
        </p:sp>
      </p:grpSp>
      <p:cxnSp>
        <p:nvCxnSpPr>
          <p:cNvPr id="48" name="Conector reto 47"/>
          <p:cNvCxnSpPr>
            <a:endCxn id="41" idx="3"/>
          </p:cNvCxnSpPr>
          <p:nvPr/>
        </p:nvCxnSpPr>
        <p:spPr>
          <a:xfrm flipH="1">
            <a:off x="7315199" y="2647310"/>
            <a:ext cx="1280724" cy="2197808"/>
          </a:xfrm>
          <a:prstGeom prst="line">
            <a:avLst/>
          </a:prstGeom>
          <a:ln w="28575">
            <a:solidFill>
              <a:srgbClr val="FFFF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/>
          <p:nvPr/>
        </p:nvCxnSpPr>
        <p:spPr>
          <a:xfrm flipH="1" flipV="1">
            <a:off x="5382253" y="335151"/>
            <a:ext cx="3187047" cy="69007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/>
          <p:cNvCxnSpPr/>
          <p:nvPr/>
        </p:nvCxnSpPr>
        <p:spPr>
          <a:xfrm>
            <a:off x="8717048" y="1560054"/>
            <a:ext cx="1067" cy="46291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4870835" y="3900252"/>
            <a:ext cx="0" cy="2031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>
            <a:off x="4880527" y="4472702"/>
            <a:ext cx="0" cy="1623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84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vre 5"/>
          <p:cNvSpPr/>
          <p:nvPr/>
        </p:nvSpPr>
        <p:spPr>
          <a:xfrm>
            <a:off x="891540" y="985655"/>
            <a:ext cx="1051560" cy="214495"/>
          </a:xfrm>
          <a:custGeom>
            <a:avLst/>
            <a:gdLst>
              <a:gd name="connsiteX0" fmla="*/ 0 w 3099403"/>
              <a:gd name="connsiteY0" fmla="*/ 58413 h 319670"/>
              <a:gd name="connsiteX1" fmla="*/ 54428 w 3099403"/>
              <a:gd name="connsiteY1" fmla="*/ 25756 h 319670"/>
              <a:gd name="connsiteX2" fmla="*/ 141514 w 3099403"/>
              <a:gd name="connsiteY2" fmla="*/ 3984 h 319670"/>
              <a:gd name="connsiteX3" fmla="*/ 457200 w 3099403"/>
              <a:gd name="connsiteY3" fmla="*/ 80184 h 319670"/>
              <a:gd name="connsiteX4" fmla="*/ 468085 w 3099403"/>
              <a:gd name="connsiteY4" fmla="*/ 189042 h 319670"/>
              <a:gd name="connsiteX5" fmla="*/ 478971 w 3099403"/>
              <a:gd name="connsiteY5" fmla="*/ 221699 h 319670"/>
              <a:gd name="connsiteX6" fmla="*/ 522514 w 3099403"/>
              <a:gd name="connsiteY6" fmla="*/ 178156 h 319670"/>
              <a:gd name="connsiteX7" fmla="*/ 587828 w 3099403"/>
              <a:gd name="connsiteY7" fmla="*/ 156384 h 319670"/>
              <a:gd name="connsiteX8" fmla="*/ 1055914 w 3099403"/>
              <a:gd name="connsiteY8" fmla="*/ 123727 h 319670"/>
              <a:gd name="connsiteX9" fmla="*/ 1077685 w 3099403"/>
              <a:gd name="connsiteY9" fmla="*/ 189042 h 319670"/>
              <a:gd name="connsiteX10" fmla="*/ 1110343 w 3099403"/>
              <a:gd name="connsiteY10" fmla="*/ 199927 h 319670"/>
              <a:gd name="connsiteX11" fmla="*/ 1132114 w 3099403"/>
              <a:gd name="connsiteY11" fmla="*/ 167270 h 319670"/>
              <a:gd name="connsiteX12" fmla="*/ 1164771 w 3099403"/>
              <a:gd name="connsiteY12" fmla="*/ 156384 h 319670"/>
              <a:gd name="connsiteX13" fmla="*/ 1197428 w 3099403"/>
              <a:gd name="connsiteY13" fmla="*/ 134613 h 319670"/>
              <a:gd name="connsiteX14" fmla="*/ 1295400 w 3099403"/>
              <a:gd name="connsiteY14" fmla="*/ 101956 h 319670"/>
              <a:gd name="connsiteX15" fmla="*/ 1317171 w 3099403"/>
              <a:gd name="connsiteY15" fmla="*/ 134613 h 319670"/>
              <a:gd name="connsiteX16" fmla="*/ 1360714 w 3099403"/>
              <a:gd name="connsiteY16" fmla="*/ 210813 h 319670"/>
              <a:gd name="connsiteX17" fmla="*/ 1447800 w 3099403"/>
              <a:gd name="connsiteY17" fmla="*/ 199927 h 319670"/>
              <a:gd name="connsiteX18" fmla="*/ 1491343 w 3099403"/>
              <a:gd name="connsiteY18" fmla="*/ 210813 h 319670"/>
              <a:gd name="connsiteX19" fmla="*/ 1643743 w 3099403"/>
              <a:gd name="connsiteY19" fmla="*/ 178156 h 319670"/>
              <a:gd name="connsiteX20" fmla="*/ 1730828 w 3099403"/>
              <a:gd name="connsiteY20" fmla="*/ 189042 h 319670"/>
              <a:gd name="connsiteX21" fmla="*/ 1872343 w 3099403"/>
              <a:gd name="connsiteY21" fmla="*/ 189042 h 319670"/>
              <a:gd name="connsiteX22" fmla="*/ 1970314 w 3099403"/>
              <a:gd name="connsiteY22" fmla="*/ 167270 h 319670"/>
              <a:gd name="connsiteX23" fmla="*/ 2057400 w 3099403"/>
              <a:gd name="connsiteY23" fmla="*/ 134613 h 319670"/>
              <a:gd name="connsiteX24" fmla="*/ 2296885 w 3099403"/>
              <a:gd name="connsiteY24" fmla="*/ 199927 h 319670"/>
              <a:gd name="connsiteX25" fmla="*/ 2340428 w 3099403"/>
              <a:gd name="connsiteY25" fmla="*/ 156384 h 319670"/>
              <a:gd name="connsiteX26" fmla="*/ 2394857 w 3099403"/>
              <a:gd name="connsiteY26" fmla="*/ 91070 h 319670"/>
              <a:gd name="connsiteX27" fmla="*/ 2427514 w 3099403"/>
              <a:gd name="connsiteY27" fmla="*/ 199927 h 319670"/>
              <a:gd name="connsiteX28" fmla="*/ 2449285 w 3099403"/>
              <a:gd name="connsiteY28" fmla="*/ 254356 h 319670"/>
              <a:gd name="connsiteX29" fmla="*/ 2514600 w 3099403"/>
              <a:gd name="connsiteY29" fmla="*/ 319670 h 319670"/>
              <a:gd name="connsiteX30" fmla="*/ 2623457 w 3099403"/>
              <a:gd name="connsiteY30" fmla="*/ 178156 h 319670"/>
              <a:gd name="connsiteX31" fmla="*/ 2634343 w 3099403"/>
              <a:gd name="connsiteY31" fmla="*/ 123727 h 319670"/>
              <a:gd name="connsiteX32" fmla="*/ 2656114 w 3099403"/>
              <a:gd name="connsiteY32" fmla="*/ 145499 h 319670"/>
              <a:gd name="connsiteX33" fmla="*/ 2688771 w 3099403"/>
              <a:gd name="connsiteY33" fmla="*/ 156384 h 319670"/>
              <a:gd name="connsiteX34" fmla="*/ 2775857 w 3099403"/>
              <a:gd name="connsiteY34" fmla="*/ 199927 h 319670"/>
              <a:gd name="connsiteX35" fmla="*/ 3026228 w 3099403"/>
              <a:gd name="connsiteY35" fmla="*/ 189042 h 319670"/>
              <a:gd name="connsiteX36" fmla="*/ 3080657 w 3099403"/>
              <a:gd name="connsiteY36" fmla="*/ 178156 h 31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099403" h="319670">
                <a:moveTo>
                  <a:pt x="0" y="58413"/>
                </a:moveTo>
                <a:cubicBezTo>
                  <a:pt x="18143" y="47527"/>
                  <a:pt x="35504" y="35218"/>
                  <a:pt x="54428" y="25756"/>
                </a:cubicBezTo>
                <a:cubicBezTo>
                  <a:pt x="76744" y="14598"/>
                  <a:pt x="120810" y="8125"/>
                  <a:pt x="141514" y="3984"/>
                </a:cubicBezTo>
                <a:cubicBezTo>
                  <a:pt x="244232" y="18658"/>
                  <a:pt x="437722" y="-46428"/>
                  <a:pt x="457200" y="80184"/>
                </a:cubicBezTo>
                <a:cubicBezTo>
                  <a:pt x="462745" y="116227"/>
                  <a:pt x="462540" y="152999"/>
                  <a:pt x="468085" y="189042"/>
                </a:cubicBezTo>
                <a:cubicBezTo>
                  <a:pt x="469830" y="200383"/>
                  <a:pt x="475342" y="210813"/>
                  <a:pt x="478971" y="221699"/>
                </a:cubicBezTo>
                <a:cubicBezTo>
                  <a:pt x="493485" y="207185"/>
                  <a:pt x="504913" y="188717"/>
                  <a:pt x="522514" y="178156"/>
                </a:cubicBezTo>
                <a:cubicBezTo>
                  <a:pt x="542193" y="166349"/>
                  <a:pt x="587828" y="156384"/>
                  <a:pt x="587828" y="156384"/>
                </a:cubicBezTo>
                <a:cubicBezTo>
                  <a:pt x="776068" y="19483"/>
                  <a:pt x="722026" y="15704"/>
                  <a:pt x="1055914" y="123727"/>
                </a:cubicBezTo>
                <a:cubicBezTo>
                  <a:pt x="1077749" y="130791"/>
                  <a:pt x="1055913" y="181785"/>
                  <a:pt x="1077685" y="189042"/>
                </a:cubicBezTo>
                <a:lnTo>
                  <a:pt x="1110343" y="199927"/>
                </a:lnTo>
                <a:cubicBezTo>
                  <a:pt x="1117600" y="189041"/>
                  <a:pt x="1121898" y="175443"/>
                  <a:pt x="1132114" y="167270"/>
                </a:cubicBezTo>
                <a:cubicBezTo>
                  <a:pt x="1141074" y="160102"/>
                  <a:pt x="1154508" y="161516"/>
                  <a:pt x="1164771" y="156384"/>
                </a:cubicBezTo>
                <a:cubicBezTo>
                  <a:pt x="1176473" y="150533"/>
                  <a:pt x="1185351" y="139645"/>
                  <a:pt x="1197428" y="134613"/>
                </a:cubicBezTo>
                <a:cubicBezTo>
                  <a:pt x="1229204" y="121373"/>
                  <a:pt x="1262743" y="112842"/>
                  <a:pt x="1295400" y="101956"/>
                </a:cubicBezTo>
                <a:cubicBezTo>
                  <a:pt x="1302657" y="112842"/>
                  <a:pt x="1310440" y="123395"/>
                  <a:pt x="1317171" y="134613"/>
                </a:cubicBezTo>
                <a:cubicBezTo>
                  <a:pt x="1332222" y="159699"/>
                  <a:pt x="1334548" y="197730"/>
                  <a:pt x="1360714" y="210813"/>
                </a:cubicBezTo>
                <a:cubicBezTo>
                  <a:pt x="1386880" y="223896"/>
                  <a:pt x="1418771" y="203556"/>
                  <a:pt x="1447800" y="199927"/>
                </a:cubicBezTo>
                <a:cubicBezTo>
                  <a:pt x="1462314" y="203556"/>
                  <a:pt x="1476382" y="210813"/>
                  <a:pt x="1491343" y="210813"/>
                </a:cubicBezTo>
                <a:cubicBezTo>
                  <a:pt x="1542516" y="210813"/>
                  <a:pt x="1595563" y="191921"/>
                  <a:pt x="1643743" y="178156"/>
                </a:cubicBezTo>
                <a:cubicBezTo>
                  <a:pt x="1672771" y="181785"/>
                  <a:pt x="1701619" y="190665"/>
                  <a:pt x="1730828" y="189042"/>
                </a:cubicBezTo>
                <a:cubicBezTo>
                  <a:pt x="1876852" y="180929"/>
                  <a:pt x="1800291" y="141007"/>
                  <a:pt x="1872343" y="189042"/>
                </a:cubicBezTo>
                <a:cubicBezTo>
                  <a:pt x="1897431" y="184861"/>
                  <a:pt x="1943515" y="180670"/>
                  <a:pt x="1970314" y="167270"/>
                </a:cubicBezTo>
                <a:cubicBezTo>
                  <a:pt x="2045060" y="129897"/>
                  <a:pt x="1952390" y="155615"/>
                  <a:pt x="2057400" y="134613"/>
                </a:cubicBezTo>
                <a:cubicBezTo>
                  <a:pt x="2227405" y="239232"/>
                  <a:pt x="2144845" y="233715"/>
                  <a:pt x="2296885" y="199927"/>
                </a:cubicBezTo>
                <a:cubicBezTo>
                  <a:pt x="2311399" y="185413"/>
                  <a:pt x="2327070" y="171969"/>
                  <a:pt x="2340428" y="156384"/>
                </a:cubicBezTo>
                <a:cubicBezTo>
                  <a:pt x="2431361" y="50296"/>
                  <a:pt x="2281616" y="204311"/>
                  <a:pt x="2394857" y="91070"/>
                </a:cubicBezTo>
                <a:cubicBezTo>
                  <a:pt x="2405743" y="127356"/>
                  <a:pt x="2415534" y="163988"/>
                  <a:pt x="2427514" y="199927"/>
                </a:cubicBezTo>
                <a:cubicBezTo>
                  <a:pt x="2433693" y="218465"/>
                  <a:pt x="2437792" y="238553"/>
                  <a:pt x="2449285" y="254356"/>
                </a:cubicBezTo>
                <a:cubicBezTo>
                  <a:pt x="2467395" y="279257"/>
                  <a:pt x="2492828" y="297899"/>
                  <a:pt x="2514600" y="319670"/>
                </a:cubicBezTo>
                <a:cubicBezTo>
                  <a:pt x="2550886" y="272499"/>
                  <a:pt x="2592424" y="228937"/>
                  <a:pt x="2623457" y="178156"/>
                </a:cubicBezTo>
                <a:cubicBezTo>
                  <a:pt x="2633105" y="162368"/>
                  <a:pt x="2621260" y="136810"/>
                  <a:pt x="2634343" y="123727"/>
                </a:cubicBezTo>
                <a:cubicBezTo>
                  <a:pt x="2641600" y="116470"/>
                  <a:pt x="2647313" y="140219"/>
                  <a:pt x="2656114" y="145499"/>
                </a:cubicBezTo>
                <a:cubicBezTo>
                  <a:pt x="2665953" y="151403"/>
                  <a:pt x="2678027" y="152355"/>
                  <a:pt x="2688771" y="156384"/>
                </a:cubicBezTo>
                <a:cubicBezTo>
                  <a:pt x="2749638" y="179209"/>
                  <a:pt x="2730763" y="169865"/>
                  <a:pt x="2775857" y="199927"/>
                </a:cubicBezTo>
                <a:cubicBezTo>
                  <a:pt x="2859314" y="196299"/>
                  <a:pt x="2942920" y="195213"/>
                  <a:pt x="3026228" y="189042"/>
                </a:cubicBezTo>
                <a:cubicBezTo>
                  <a:pt x="3185073" y="177276"/>
                  <a:pt x="3027698" y="178156"/>
                  <a:pt x="3080657" y="178156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9" y="10496"/>
            <a:ext cx="876561" cy="139412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482" y="1707185"/>
            <a:ext cx="5366363" cy="292133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583" y="1950174"/>
            <a:ext cx="335404" cy="307455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5842987" y="1967523"/>
            <a:ext cx="3314700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Todos os </a:t>
            </a:r>
            <a:r>
              <a:rPr lang="pt-BR" sz="1800" b="1" u="sng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direitos de aprendizagem </a:t>
            </a:r>
            <a:r>
              <a:rPr lang="pt-BR" sz="18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pt-BR" sz="1800" b="1" u="sng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campos de experiências</a:t>
            </a:r>
            <a:r>
              <a:rPr lang="pt-BR" sz="18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estão detalhados no documento</a:t>
            </a:r>
            <a:endParaRPr lang="pt-BR" sz="18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583" y="2877746"/>
            <a:ext cx="335404" cy="307455"/>
          </a:xfrm>
          <a:prstGeom prst="rect">
            <a:avLst/>
          </a:prstGeom>
        </p:spPr>
      </p:pic>
      <p:cxnSp>
        <p:nvCxnSpPr>
          <p:cNvPr id="3" name="Conector reto 2"/>
          <p:cNvCxnSpPr/>
          <p:nvPr/>
        </p:nvCxnSpPr>
        <p:spPr>
          <a:xfrm>
            <a:off x="107684" y="4249441"/>
            <a:ext cx="4992129" cy="184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5099813" y="3979286"/>
            <a:ext cx="4028303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chemeClr val="bg1"/>
                </a:solidFill>
              </a:rPr>
              <a:t>APONTAMENTOS  NECESSÁRIOS </a:t>
            </a:r>
            <a:endParaRPr lang="pt-BR" sz="1800" dirty="0">
              <a:solidFill>
                <a:schemeClr val="bg1"/>
              </a:solidFill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87303" y="3963232"/>
            <a:ext cx="4992129" cy="184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6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2902775" y="101656"/>
            <a:ext cx="5718600" cy="503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400" dirty="0" smtClean="0"/>
              <a:t>M</a:t>
            </a:r>
            <a:r>
              <a:rPr lang="en" sz="2400" dirty="0" smtClean="0"/>
              <a:t>ARCOS LEGAIS </a:t>
            </a:r>
            <a:endParaRPr lang="en" sz="2400" dirty="0"/>
          </a:p>
        </p:txBody>
      </p:sp>
      <p:sp>
        <p:nvSpPr>
          <p:cNvPr id="6" name="Shape 109"/>
          <p:cNvSpPr txBox="1"/>
          <p:nvPr/>
        </p:nvSpPr>
        <p:spPr>
          <a:xfrm>
            <a:off x="0" y="712868"/>
            <a:ext cx="2249872" cy="4010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600"/>
              </a:spcBef>
              <a:buNone/>
            </a:pP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"/>
                <a:ea typeface="Muli"/>
                <a:cs typeface="Muli"/>
                <a:sym typeface="Muli"/>
              </a:rPr>
              <a:t>CF – 1988</a:t>
            </a:r>
            <a:endParaRPr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" name="Shape 109"/>
          <p:cNvSpPr txBox="1"/>
          <p:nvPr/>
        </p:nvSpPr>
        <p:spPr>
          <a:xfrm>
            <a:off x="0" y="1670811"/>
            <a:ext cx="2249872" cy="4010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600"/>
              </a:spcBef>
              <a:buNone/>
            </a:pP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"/>
                <a:ea typeface="Muli"/>
                <a:cs typeface="Muli"/>
                <a:sym typeface="Muli"/>
              </a:rPr>
              <a:t>LDB – 9.394/96</a:t>
            </a:r>
            <a:endParaRPr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8" name="Shape 109"/>
          <p:cNvSpPr txBox="1"/>
          <p:nvPr/>
        </p:nvSpPr>
        <p:spPr>
          <a:xfrm>
            <a:off x="0" y="2690353"/>
            <a:ext cx="2249872" cy="4010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600"/>
              </a:spcBef>
              <a:buNone/>
            </a:pPr>
            <a:r>
              <a:rPr lang="pt-B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"/>
                <a:ea typeface="Muli"/>
                <a:cs typeface="Muli"/>
                <a:sym typeface="Muli"/>
              </a:rPr>
              <a:t>DCNs</a:t>
            </a: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"/>
                <a:ea typeface="Muli"/>
                <a:cs typeface="Muli"/>
                <a:sym typeface="Muli"/>
              </a:rPr>
              <a:t> - 2013 </a:t>
            </a:r>
            <a:endParaRPr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3037377" y="799348"/>
            <a:ext cx="496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sz="18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Art. 201 – fixa  </a:t>
            </a:r>
            <a:r>
              <a:rPr lang="pt-BR" sz="1800" b="1" u="sng" dirty="0" smtClean="0">
                <a:solidFill>
                  <a:srgbClr val="FF0000"/>
                </a:solidFill>
                <a:cs typeface="Calibri" panose="020F0502020204030204" pitchFamily="34" charset="0"/>
              </a:rPr>
              <a:t>conteúdos mínimos</a:t>
            </a:r>
            <a:r>
              <a:rPr lang="pt-BR" sz="18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pt-BR" sz="18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para o </a:t>
            </a:r>
            <a:r>
              <a:rPr lang="pt-BR" sz="18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EF</a:t>
            </a:r>
            <a:endParaRPr lang="pt-BR" sz="18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2374678" y="991429"/>
            <a:ext cx="858645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3015604" y="1674144"/>
            <a:ext cx="5932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sz="18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Art. 26 – os </a:t>
            </a:r>
            <a:r>
              <a:rPr lang="pt-BR" sz="1800" b="1" u="sng" dirty="0" smtClean="0">
                <a:solidFill>
                  <a:srgbClr val="FF0000"/>
                </a:solidFill>
                <a:cs typeface="Calibri" panose="020F0502020204030204" pitchFamily="34" charset="0"/>
              </a:rPr>
              <a:t>currículos</a:t>
            </a:r>
            <a:r>
              <a:rPr lang="pt-BR" sz="18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 da EI/EF/Médio </a:t>
            </a:r>
            <a:r>
              <a:rPr lang="pt-BR" sz="1800" b="1" u="sng" dirty="0" smtClean="0">
                <a:solidFill>
                  <a:srgbClr val="FF0000"/>
                </a:solidFill>
                <a:cs typeface="Calibri" panose="020F0502020204030204" pitchFamily="34" charset="0"/>
              </a:rPr>
              <a:t>devem ter BNCC</a:t>
            </a:r>
            <a:r>
              <a:rPr lang="pt-BR" sz="18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endParaRPr lang="pt-BR" sz="18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cxnSp>
        <p:nvCxnSpPr>
          <p:cNvPr id="17" name="Conector reto 16"/>
          <p:cNvCxnSpPr/>
          <p:nvPr/>
        </p:nvCxnSpPr>
        <p:spPr>
          <a:xfrm>
            <a:off x="2384827" y="1888525"/>
            <a:ext cx="826724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2384827" y="2857587"/>
            <a:ext cx="826724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19"/>
          <p:cNvSpPr>
            <a:spLocks noChangeArrowheads="1"/>
          </p:cNvSpPr>
          <p:nvPr/>
        </p:nvSpPr>
        <p:spPr bwMode="auto">
          <a:xfrm>
            <a:off x="2996630" y="2391187"/>
            <a:ext cx="58320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sz="1800" b="1" u="sng" dirty="0" smtClean="0">
                <a:solidFill>
                  <a:srgbClr val="FF0000"/>
                </a:solidFill>
                <a:cs typeface="Calibri" panose="020F0502020204030204" pitchFamily="34" charset="0"/>
              </a:rPr>
              <a:t>Diretrizes operacionais</a:t>
            </a:r>
            <a:r>
              <a:rPr lang="pt-BR" sz="18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pt-BR" sz="18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para</a:t>
            </a:r>
            <a:r>
              <a:rPr lang="pt-BR" sz="18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pt-BR" sz="18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a implementação da base</a:t>
            </a:r>
          </a:p>
          <a:p>
            <a:pPr algn="ctr"/>
            <a:endParaRPr lang="pt-BR" sz="1800" b="1" dirty="0" smtClean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algn="ctr"/>
            <a:r>
              <a:rPr lang="pt-BR" sz="18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CURRÍCULO - requer as </a:t>
            </a:r>
            <a:r>
              <a:rPr lang="pt-BR" sz="1800" b="1" u="sng" dirty="0" smtClean="0">
                <a:solidFill>
                  <a:srgbClr val="FF0000"/>
                </a:solidFill>
                <a:cs typeface="Calibri" panose="020F0502020204030204" pitchFamily="34" charset="0"/>
              </a:rPr>
              <a:t>abordagens</a:t>
            </a:r>
            <a:r>
              <a:rPr lang="pt-BR" sz="18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 PLURI, INTER E TRANSDISCIPLINAR </a:t>
            </a:r>
            <a:endParaRPr lang="pt-BR" sz="18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30" name="Shape 109"/>
          <p:cNvSpPr txBox="1"/>
          <p:nvPr/>
        </p:nvSpPr>
        <p:spPr>
          <a:xfrm>
            <a:off x="103034" y="4108526"/>
            <a:ext cx="2249872" cy="4010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600"/>
              </a:spcBef>
              <a:buNone/>
            </a:pP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"/>
                <a:ea typeface="Muli"/>
                <a:cs typeface="Muli"/>
                <a:sym typeface="Muli"/>
              </a:rPr>
              <a:t>PNE – 2014-2024 </a:t>
            </a:r>
            <a:endParaRPr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3320407" y="4029407"/>
            <a:ext cx="5932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Estabelece 20 METAS dedicadas à </a:t>
            </a:r>
            <a:r>
              <a:rPr lang="pt-BR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superação de desafios históricos da educação Nacional</a:t>
            </a:r>
          </a:p>
        </p:txBody>
      </p:sp>
      <p:cxnSp>
        <p:nvCxnSpPr>
          <p:cNvPr id="32" name="Conector reto 31"/>
          <p:cNvCxnSpPr/>
          <p:nvPr/>
        </p:nvCxnSpPr>
        <p:spPr>
          <a:xfrm>
            <a:off x="2406596" y="4325445"/>
            <a:ext cx="826724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45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t-B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RAIO X da BNCC</a:t>
            </a:r>
            <a:endParaRPr lang="pt-B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39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2FF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ctrTitle" idx="4294967295"/>
          </p:nvPr>
        </p:nvSpPr>
        <p:spPr>
          <a:xfrm>
            <a:off x="793884" y="113048"/>
            <a:ext cx="7772400" cy="5543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800" dirty="0" smtClean="0"/>
              <a:t>Currículo – COMPETÊNCIAS E HABILIDADES</a:t>
            </a:r>
            <a:endParaRPr lang="en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hape 308"/>
          <p:cNvSpPr txBox="1">
            <a:spLocks/>
          </p:cNvSpPr>
          <p:nvPr/>
        </p:nvSpPr>
        <p:spPr>
          <a:xfrm>
            <a:off x="0" y="643284"/>
            <a:ext cx="9144000" cy="450021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 smtClean="0"/>
              <a:t>COMPETÊNCIA -HABILIDADE  = ASSOCIADAS =  COMPORTAMENTOS  OBSERVÁVEIS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8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 smtClean="0"/>
              <a:t>HABILIDADES  codificadas alfanumericamente (SERÃO AVALIADOS)</a:t>
            </a:r>
          </a:p>
          <a:p>
            <a:endParaRPr lang="pt-BR" sz="18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u="sng" dirty="0" smtClean="0"/>
              <a:t>Metas</a:t>
            </a:r>
            <a:r>
              <a:rPr lang="pt-BR" sz="1800" dirty="0" smtClean="0"/>
              <a:t> são constituídas de uma lista de competências  GERAIS e ESPECÍFICAS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800" u="sng" dirty="0"/>
          </a:p>
          <a:p>
            <a:endParaRPr lang="pt-BR" sz="1800" u="sng" dirty="0" smtClean="0"/>
          </a:p>
          <a:p>
            <a:r>
              <a:rPr lang="pt-BR" sz="1800" dirty="0" smtClean="0"/>
              <a:t>AS </a:t>
            </a:r>
            <a:r>
              <a:rPr lang="pt-BR" sz="1800" dirty="0"/>
              <a:t>COMPETÊNCIAS perdem seu caráter contextual = assumindo  um papel comportamental na organização curricular</a:t>
            </a:r>
          </a:p>
          <a:p>
            <a:endParaRPr lang="pt-BR" sz="18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45050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20" y="-128789"/>
            <a:ext cx="4066667" cy="5171429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135924" y="333630"/>
            <a:ext cx="3701980" cy="14580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51" y="953037"/>
            <a:ext cx="9170980" cy="403471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15" name="Conector reto 14"/>
          <p:cNvCxnSpPr/>
          <p:nvPr/>
        </p:nvCxnSpPr>
        <p:spPr>
          <a:xfrm>
            <a:off x="845480" y="2021378"/>
            <a:ext cx="914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861953" y="2742191"/>
            <a:ext cx="914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890783" y="3279745"/>
            <a:ext cx="914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890783" y="4232778"/>
            <a:ext cx="914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m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231" y="0"/>
            <a:ext cx="5095238" cy="5009524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281797">
            <a:off x="3635894" y="2182142"/>
            <a:ext cx="5928148" cy="64524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7719" y="-43972"/>
            <a:ext cx="1823186" cy="36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6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2FF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ctrTitle" idx="4294967295"/>
          </p:nvPr>
        </p:nvSpPr>
        <p:spPr>
          <a:xfrm>
            <a:off x="793884" y="113048"/>
            <a:ext cx="7772400" cy="5543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800" dirty="0" smtClean="0"/>
              <a:t>PADRONIZAÇÃO DAS </a:t>
            </a:r>
            <a:r>
              <a:rPr lang="en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ESCOLAS</a:t>
            </a:r>
            <a:endParaRPr lang="en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hape 307"/>
          <p:cNvSpPr txBox="1">
            <a:spLocks/>
          </p:cNvSpPr>
          <p:nvPr/>
        </p:nvSpPr>
        <p:spPr>
          <a:xfrm>
            <a:off x="356937" y="1817470"/>
            <a:ext cx="8430126" cy="6522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algn="ctr"/>
            <a:r>
              <a:rPr lang="en" sz="2800" dirty="0" smtClean="0"/>
              <a:t>PADRONIZAÇÃO E O CONTROLE DO </a:t>
            </a:r>
            <a:r>
              <a:rPr lang="en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</a:t>
            </a:r>
            <a:endParaRPr lang="en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hape 308"/>
          <p:cNvSpPr txBox="1">
            <a:spLocks/>
          </p:cNvSpPr>
          <p:nvPr/>
        </p:nvSpPr>
        <p:spPr>
          <a:xfrm>
            <a:off x="0" y="766390"/>
            <a:ext cx="9144000" cy="100814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" sz="1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"/>
                <a:ea typeface="Muli"/>
                <a:cs typeface="Muli"/>
                <a:sym typeface="Muli"/>
              </a:rPr>
              <a:t>60%</a:t>
            </a:r>
            <a:r>
              <a:rPr lang="en" sz="1800" b="1" dirty="0" smtClean="0">
                <a:solidFill>
                  <a:schemeClr val="bg1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" sz="1800" b="1" dirty="0">
                <a:solidFill>
                  <a:schemeClr val="bg1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" sz="1800" b="1" dirty="0" smtClean="0">
                <a:solidFill>
                  <a:schemeClr val="bg1"/>
                </a:solidFill>
                <a:latin typeface="Muli"/>
                <a:ea typeface="Muli"/>
                <a:cs typeface="Muli"/>
                <a:sym typeface="Muli"/>
              </a:rPr>
              <a:t>DOS CONTEÚDOS  SÃO   </a:t>
            </a:r>
            <a:r>
              <a:rPr lang="en" sz="1800" b="1" dirty="0" smtClean="0">
                <a:solidFill>
                  <a:srgbClr val="FFFF00"/>
                </a:solidFill>
                <a:latin typeface="Muli"/>
                <a:ea typeface="Muli"/>
                <a:cs typeface="Muli"/>
                <a:sym typeface="Muli"/>
              </a:rPr>
              <a:t>DEFINIDO PELA BNCC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" sz="1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"/>
                <a:ea typeface="Muli"/>
                <a:cs typeface="Muli"/>
                <a:sym typeface="Muli"/>
              </a:rPr>
              <a:t>40%</a:t>
            </a:r>
            <a:r>
              <a:rPr lang="en" sz="1800" b="1" dirty="0" smtClean="0">
                <a:solidFill>
                  <a:schemeClr val="bg1"/>
                </a:solidFill>
                <a:latin typeface="Muli"/>
                <a:ea typeface="Muli"/>
                <a:cs typeface="Muli"/>
                <a:sym typeface="Muli"/>
              </a:rPr>
              <a:t>  </a:t>
            </a:r>
            <a:r>
              <a:rPr lang="en" sz="1800" b="1" dirty="0" smtClean="0">
                <a:solidFill>
                  <a:srgbClr val="FFFF00"/>
                </a:solidFill>
                <a:latin typeface="Muli"/>
                <a:ea typeface="Muli"/>
                <a:cs typeface="Muli"/>
                <a:sym typeface="Muli"/>
              </a:rPr>
              <a:t>PARTE DIVERSIFICADA </a:t>
            </a:r>
            <a:r>
              <a:rPr lang="en" sz="1800" b="1" dirty="0" smtClean="0">
                <a:solidFill>
                  <a:schemeClr val="bg1"/>
                </a:solidFill>
                <a:latin typeface="Muli"/>
                <a:ea typeface="Muli"/>
                <a:cs typeface="Muli"/>
                <a:sym typeface="Muli"/>
              </a:rPr>
              <a:t>(REGIONAL)</a:t>
            </a:r>
          </a:p>
        </p:txBody>
      </p:sp>
      <p:sp>
        <p:nvSpPr>
          <p:cNvPr id="7" name="Shape 308"/>
          <p:cNvSpPr txBox="1">
            <a:spLocks/>
          </p:cNvSpPr>
          <p:nvPr/>
        </p:nvSpPr>
        <p:spPr>
          <a:xfrm>
            <a:off x="4174" y="2469687"/>
            <a:ext cx="9144000" cy="138052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" sz="1800" b="1" dirty="0" smtClean="0">
                <a:solidFill>
                  <a:schemeClr val="bg1"/>
                </a:solidFill>
                <a:latin typeface="Muli"/>
                <a:ea typeface="Muli"/>
                <a:cs typeface="Muli"/>
                <a:sym typeface="Muli"/>
              </a:rPr>
              <a:t>AV. LARGA  ESCALA (realinhada com a BNCC)</a:t>
            </a:r>
            <a:endParaRPr lang="en" sz="1800" b="1" dirty="0">
              <a:solidFill>
                <a:schemeClr val="bg1"/>
              </a:solidFill>
              <a:latin typeface="Muli"/>
              <a:ea typeface="Muli"/>
              <a:cs typeface="Muli"/>
              <a:sym typeface="Muli"/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" sz="1800" b="1" dirty="0" smtClean="0">
                <a:solidFill>
                  <a:schemeClr val="bg1"/>
                </a:solidFill>
                <a:latin typeface="Muli"/>
                <a:ea typeface="Muli"/>
                <a:cs typeface="Muli"/>
                <a:sym typeface="Muli"/>
              </a:rPr>
              <a:t>INDICADORES DE APRENDIZAGEM - (DESCRITORES) – TAXIONOMIA DAS HABILIDADES + CÓDIGO ALFANUMERICO - </a:t>
            </a:r>
          </a:p>
        </p:txBody>
      </p:sp>
      <p:sp>
        <p:nvSpPr>
          <p:cNvPr id="9" name="Shape 307"/>
          <p:cNvSpPr txBox="1">
            <a:spLocks/>
          </p:cNvSpPr>
          <p:nvPr/>
        </p:nvSpPr>
        <p:spPr>
          <a:xfrm>
            <a:off x="356937" y="3913772"/>
            <a:ext cx="8430126" cy="6522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" sz="2800" dirty="0" smtClean="0"/>
              <a:t>PADRONIZAÇÃO E O CONTROLE </a:t>
            </a:r>
            <a:r>
              <a:rPr lang="en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GERENCIAL</a:t>
            </a:r>
            <a:endParaRPr lang="en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hape 308"/>
          <p:cNvSpPr txBox="1">
            <a:spLocks/>
          </p:cNvSpPr>
          <p:nvPr/>
        </p:nvSpPr>
        <p:spPr>
          <a:xfrm>
            <a:off x="0" y="4485124"/>
            <a:ext cx="9144000" cy="65837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" sz="1800" b="1" dirty="0" smtClean="0">
                <a:solidFill>
                  <a:schemeClr val="bg1"/>
                </a:solidFill>
                <a:latin typeface="Muli"/>
                <a:ea typeface="Muli"/>
                <a:cs typeface="Muli"/>
                <a:sym typeface="Muli"/>
              </a:rPr>
              <a:t>ADM. PRIVADA TRANSPOSTA PARA A  ADMINISTRAÇÃO  DA  EDUCAÇÃO PÚBLICA</a:t>
            </a:r>
          </a:p>
        </p:txBody>
      </p:sp>
    </p:spTree>
    <p:extLst>
      <p:ext uri="{BB962C8B-B14F-4D97-AF65-F5344CB8AC3E}">
        <p14:creationId xmlns:p14="http://schemas.microsoft.com/office/powerpoint/2010/main" val="416364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/>
      <p:bldP spid="8" grpId="0"/>
      <p:bldP spid="6" grpId="0" animBg="1"/>
      <p:bldP spid="7" grpId="0" animBg="1"/>
      <p:bldP spid="9" grpId="0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2FF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307"/>
          <p:cNvSpPr txBox="1">
            <a:spLocks/>
          </p:cNvSpPr>
          <p:nvPr/>
        </p:nvSpPr>
        <p:spPr>
          <a:xfrm>
            <a:off x="1749334" y="584158"/>
            <a:ext cx="5692140" cy="5543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algn="ctr"/>
            <a:r>
              <a:rPr lang="en" sz="2800" dirty="0" smtClean="0"/>
              <a:t>MERITOCRACIA NAS </a:t>
            </a:r>
            <a:r>
              <a:rPr lang="en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ESCOLAS</a:t>
            </a:r>
            <a:endParaRPr lang="en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hape 308"/>
          <p:cNvSpPr txBox="1">
            <a:spLocks/>
          </p:cNvSpPr>
          <p:nvPr/>
        </p:nvSpPr>
        <p:spPr>
          <a:xfrm>
            <a:off x="175804" y="1413988"/>
            <a:ext cx="8839200" cy="331387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3333"/>
              <a:buFont typeface="Muli"/>
              <a:buChar char="➜"/>
              <a:defRPr sz="24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5000"/>
              <a:buFont typeface="Muli"/>
              <a:buChar char="○"/>
              <a:defRPr sz="24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uli"/>
              <a:buChar char="■"/>
              <a:defRPr sz="24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uli"/>
              <a:buChar char="●"/>
              <a:defRPr sz="24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uli"/>
              <a:buChar char="○"/>
              <a:defRPr sz="24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uli"/>
              <a:buChar char="■"/>
              <a:defRPr sz="24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uli"/>
              <a:buChar char="●"/>
              <a:defRPr sz="24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uli"/>
              <a:buChar char="○"/>
              <a:defRPr sz="24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uli"/>
              <a:buChar char="■"/>
              <a:defRPr sz="24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" sz="1800" b="1" dirty="0" smtClean="0">
                <a:solidFill>
                  <a:schemeClr val="bg1"/>
                </a:solidFill>
              </a:rPr>
              <a:t>PROFESSORES E GESTORES – CONCORRÊNCIA NAS ESCOLAS, NAS REDES DE ENSINO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" sz="1800" b="1" dirty="0" smtClean="0">
                <a:solidFill>
                  <a:schemeClr val="bg1"/>
                </a:solidFill>
              </a:rPr>
              <a:t>SISTEMA DE BONIFICAÇÃO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ENAMEB </a:t>
            </a: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(PROJETO DE LEI)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800" dirty="0" smtClean="0"/>
              <a:t>– </a:t>
            </a:r>
            <a:r>
              <a:rPr lang="pt-BR" sz="1800" b="1" dirty="0"/>
              <a:t>Exame Nacional do Magistério do Ensino </a:t>
            </a:r>
            <a:r>
              <a:rPr lang="pt-BR" sz="1800" b="1" dirty="0" smtClean="0"/>
              <a:t>Básico </a:t>
            </a:r>
            <a:r>
              <a:rPr lang="pt-BR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(EM CONSTRUÇÃO/DISCUSSÃO)</a:t>
            </a:r>
            <a:r>
              <a:rPr lang="pt-B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exame a cada 2 anos</a:t>
            </a:r>
            <a:endParaRPr lang="pt-BR" sz="1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DE LEI PLS 116/2017</a:t>
            </a:r>
            <a:r>
              <a:rPr lang="pt-BR" sz="1800" dirty="0"/>
              <a:t> </a:t>
            </a:r>
            <a:r>
              <a:rPr lang="pt-BR" sz="1800" dirty="0" smtClean="0"/>
              <a:t>–  dispõe </a:t>
            </a:r>
            <a:r>
              <a:rPr lang="pt-BR" sz="1800" dirty="0"/>
              <a:t>sobre a perda do cargo público por insuficiência de desempenho do servidor público </a:t>
            </a:r>
            <a:r>
              <a:rPr lang="pt-BR" sz="1800" dirty="0" smtClean="0"/>
              <a:t>estável</a:t>
            </a:r>
          </a:p>
        </p:txBody>
      </p:sp>
    </p:spTree>
    <p:extLst>
      <p:ext uri="{BB962C8B-B14F-4D97-AF65-F5344CB8AC3E}">
        <p14:creationId xmlns:p14="http://schemas.microsoft.com/office/powerpoint/2010/main" val="165706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850929"/>
            <a:ext cx="3188163" cy="172601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162" y="850929"/>
            <a:ext cx="1648501" cy="150164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663" y="850929"/>
            <a:ext cx="2337482" cy="150164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607" y="805475"/>
            <a:ext cx="2145020" cy="1547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3930" y="2090057"/>
            <a:ext cx="1760070" cy="235289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0363" y="2352571"/>
            <a:ext cx="2804077" cy="169824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6927" y="2352571"/>
            <a:ext cx="2170906" cy="178271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22" y="2576945"/>
            <a:ext cx="2655860" cy="147387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8" y="4050815"/>
            <a:ext cx="1918954" cy="127555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4439445" y="4066598"/>
            <a:ext cx="1994776" cy="107690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52863" y="4100996"/>
            <a:ext cx="1632974" cy="102776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928593" y="4066598"/>
            <a:ext cx="2510852" cy="119228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47211" y="4351796"/>
            <a:ext cx="1370709" cy="776965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522" y="-39720"/>
            <a:ext cx="1514831" cy="991698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35310" y="-39720"/>
            <a:ext cx="1640399" cy="1231145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3063183" y="-8672"/>
            <a:ext cx="6092444" cy="107721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pt-BR" sz="3200" i="1" dirty="0" smtClean="0">
                <a:solidFill>
                  <a:schemeClr val="bg1"/>
                </a:solidFill>
                <a:latin typeface="Gill Sans MT Condensed" panose="020B0506020104020203" pitchFamily="34" charset="0"/>
              </a:rPr>
              <a:t>CONSIDERAÇÕES NECESSÁRIAS ... </a:t>
            </a:r>
          </a:p>
          <a:p>
            <a:r>
              <a:rPr lang="pt-BR" sz="3200" i="1" dirty="0">
                <a:solidFill>
                  <a:schemeClr val="bg1"/>
                </a:solidFill>
                <a:latin typeface="Gill Sans MT Condensed" panose="020B0506020104020203" pitchFamily="34" charset="0"/>
              </a:rPr>
              <a:t> </a:t>
            </a:r>
            <a:r>
              <a:rPr lang="pt-BR" sz="3200" i="1" dirty="0" smtClean="0">
                <a:solidFill>
                  <a:schemeClr val="bg1"/>
                </a:solidFill>
                <a:latin typeface="Gill Sans MT Condensed" panose="020B0506020104020203" pitchFamily="34" charset="0"/>
              </a:rPr>
              <a:t>    MAS DESCONSIDERADOS...</a:t>
            </a:r>
            <a:endParaRPr lang="pt-BR" sz="3200" i="1" dirty="0">
              <a:solidFill>
                <a:schemeClr val="bg1"/>
              </a:solidFill>
              <a:latin typeface="Gill Sans MT Condensed" panose="020B05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89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title"/>
          </p:nvPr>
        </p:nvSpPr>
        <p:spPr>
          <a:xfrm>
            <a:off x="1161879" y="209419"/>
            <a:ext cx="6763800" cy="503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pt-BR" sz="2000" dirty="0"/>
              <a:t>A</a:t>
            </a:r>
            <a:r>
              <a:rPr lang="en" sz="2000" dirty="0"/>
              <a:t>lgumas PONDERAÇÕES dos COADJUVANTES….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821382" y="805475"/>
            <a:ext cx="59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4180" y="1132616"/>
            <a:ext cx="9155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EXPLICITAR A BASE </a:t>
            </a:r>
            <a:r>
              <a:rPr lang="pt-BR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EPISTEMOLÓGICA QUE SUBJAZ A </a:t>
            </a:r>
            <a:r>
              <a:rPr lang="pt-BR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8372471" y="1453063"/>
            <a:ext cx="312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-22624" y="1892064"/>
            <a:ext cx="9132807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DELIBERAÇÕES </a:t>
            </a:r>
            <a:r>
              <a:rPr lang="pt-BR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CONAE 2010 E </a:t>
            </a:r>
            <a:r>
              <a:rPr lang="pt-BR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  <a:endParaRPr lang="pt-BR" sz="18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-22624" y="2601207"/>
            <a:ext cx="9155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PROGNÓSTICO – dificuldades na implementação </a:t>
            </a:r>
            <a:r>
              <a:rPr lang="pt-BR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problemas históricos de infraestrutura, burocracia, professores mal remunerados com longas jornadas de trabalho etc..</a:t>
            </a:r>
            <a:endParaRPr lang="pt-BR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0" y="3844984"/>
            <a:ext cx="915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pt-BR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BNCC</a:t>
            </a:r>
            <a:r>
              <a:rPr lang="pt-BR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fere art. 23 LDB ao determinar o que será aprendido em todo país (60%) em cada </a:t>
            </a:r>
            <a:r>
              <a:rPr lang="pt-BR" sz="1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r>
              <a:rPr lang="pt-BR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(competências, habilidades...)</a:t>
            </a:r>
            <a:endParaRPr lang="pt-BR" sz="1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59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  <p:bldP spid="9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</a:t>
            </a:r>
            <a:r>
              <a:rPr lang="en"/>
              <a:t>lgumas PONDERAÇÕES dos COADJUVANTES….</a:t>
            </a:r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-11431" y="887502"/>
            <a:ext cx="9132807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pt-BR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DESCUMPRIMENTO</a:t>
            </a:r>
            <a:r>
              <a:rPr lang="pt-BR" sz="1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800" b="1" i="1" dirty="0">
                <a:solidFill>
                  <a:srgbClr val="002060"/>
                </a:solidFill>
              </a:rPr>
              <a:t>DO ARTIGO </a:t>
            </a:r>
            <a:r>
              <a:rPr lang="pt-BR" sz="1800" b="1" dirty="0">
                <a:solidFill>
                  <a:srgbClr val="002060"/>
                </a:solidFill>
              </a:rPr>
              <a:t>26  §3º </a:t>
            </a:r>
            <a:r>
              <a:rPr lang="pt-BR" sz="1800" b="1" i="1" dirty="0">
                <a:solidFill>
                  <a:srgbClr val="002060"/>
                </a:solidFill>
              </a:rPr>
              <a:t>DA LDB – A BASE NÃO CONTEMPLA A </a:t>
            </a:r>
            <a:r>
              <a:rPr lang="pt-BR" sz="1800" b="1" i="1" dirty="0" smtClean="0">
                <a:solidFill>
                  <a:srgbClr val="002060"/>
                </a:solidFill>
              </a:rPr>
              <a:t>ED. FÍSICA </a:t>
            </a:r>
            <a:r>
              <a:rPr lang="pt-BR" sz="1800" b="1" i="1" dirty="0">
                <a:solidFill>
                  <a:srgbClr val="002060"/>
                </a:solidFill>
              </a:rPr>
              <a:t>NA </a:t>
            </a:r>
            <a:r>
              <a:rPr lang="pt-BR" sz="1800" b="1" i="1" dirty="0" smtClean="0">
                <a:solidFill>
                  <a:srgbClr val="002060"/>
                </a:solidFill>
              </a:rPr>
              <a:t>ED. INFANTIL</a:t>
            </a:r>
            <a:endParaRPr lang="pt-BR" sz="18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310" y="1922703"/>
            <a:ext cx="915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pt-BR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PENSAMENTO </a:t>
            </a:r>
            <a:r>
              <a:rPr lang="pt-BR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COMPUTACIONAL  </a:t>
            </a:r>
            <a:r>
              <a:rPr lang="pt-BR" sz="1800" b="1" dirty="0">
                <a:solidFill>
                  <a:srgbClr val="002060"/>
                </a:solidFill>
              </a:rPr>
              <a:t>e  </a:t>
            </a:r>
            <a:r>
              <a:rPr lang="pt-BR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MUNDO DIGITAL </a:t>
            </a:r>
            <a:r>
              <a:rPr lang="pt-BR" sz="1800" b="1" i="1" dirty="0">
                <a:solidFill>
                  <a:srgbClr val="002060"/>
                </a:solidFill>
              </a:rPr>
              <a:t>DEVEM COMPOR UMA UNIDADE </a:t>
            </a:r>
            <a:r>
              <a:rPr lang="pt-BR" sz="1800" b="1" i="1" dirty="0" smtClean="0">
                <a:solidFill>
                  <a:srgbClr val="002060"/>
                </a:solidFill>
              </a:rPr>
              <a:t>TEMÁTICA</a:t>
            </a:r>
            <a:endParaRPr lang="pt-BR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-23786" y="263705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pt-BR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pt-BR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ED. AMB. (</a:t>
            </a:r>
            <a:r>
              <a:rPr lang="pt-BR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PCNs</a:t>
            </a:r>
            <a:r>
              <a:rPr lang="pt-BR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-CF) e não a PRESERVAÇÃO DO AMBIENTE (REDUCIONISTA) – problema CONCEITUAL E TEMÁTICO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1310" y="3461189"/>
            <a:ext cx="915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pt-BR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t-BR" sz="1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TEMÁTICAS DE GÊNERO, ORIENTAÇÃO SEXU</a:t>
            </a:r>
            <a:r>
              <a:rPr lang="pt-BR" sz="1800" b="1" i="1" dirty="0" smtClean="0">
                <a:solidFill>
                  <a:srgbClr val="002060"/>
                </a:solidFill>
              </a:rPr>
              <a:t>AL, SEXUALIDADE, RAÇA E DIVERSIDADE CULTURAL</a:t>
            </a:r>
            <a:endParaRPr lang="pt-BR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0" y="4220170"/>
            <a:ext cx="9155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9. Respeito, solidariedade, enfrentamento das desigualdades = ANUNCIADAS na INTRODUÇÃO da BASE </a:t>
            </a:r>
            <a:r>
              <a:rPr lang="pt-BR" sz="18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não estão efetivamente expressos nos DIR. AP</a:t>
            </a:r>
            <a:r>
              <a:rPr lang="pt-BR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e nos SABERES </a:t>
            </a:r>
            <a:r>
              <a:rPr lang="pt-BR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DAS </a:t>
            </a:r>
            <a:r>
              <a:rPr lang="pt-BR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DIF.  A.C</a:t>
            </a:r>
            <a:endParaRPr lang="pt-BR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title"/>
          </p:nvPr>
        </p:nvSpPr>
        <p:spPr>
          <a:xfrm>
            <a:off x="1190100" y="147094"/>
            <a:ext cx="6763800" cy="503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pt-BR" sz="2000" dirty="0"/>
              <a:t>A</a:t>
            </a:r>
            <a:r>
              <a:rPr lang="en" sz="2000" dirty="0"/>
              <a:t>lgumas PONDERAÇÕES dos COADJUVANTES….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821382" y="805475"/>
            <a:ext cx="59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8372471" y="1453063"/>
            <a:ext cx="312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7267" y="2281788"/>
            <a:ext cx="9029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2060"/>
                </a:solidFill>
              </a:rPr>
              <a:t>10</a:t>
            </a:r>
            <a:r>
              <a:rPr lang="pt-B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t-BR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DEVERIA (DEVE) ser LEVADO </a:t>
            </a:r>
            <a:r>
              <a:rPr lang="pt-BR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</a:t>
            </a:r>
            <a:r>
              <a:rPr lang="pt-BR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</a:t>
            </a:r>
            <a:r>
              <a:rPr lang="pt-BR" sz="3200" b="1" i="1" dirty="0" smtClean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1426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Continuando....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92171" y="805475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800" dirty="0"/>
              <a:t>E hoje um batuque, um batuque</a:t>
            </a:r>
            <a:br>
              <a:rPr lang="pt-BR" sz="1800" dirty="0"/>
            </a:br>
            <a:r>
              <a:rPr lang="pt-BR" sz="1800" dirty="0"/>
              <a:t>Com a </a:t>
            </a:r>
            <a:r>
              <a:rPr lang="pt-BR" sz="1800" dirty="0">
                <a:solidFill>
                  <a:srgbClr val="FF0000"/>
                </a:solidFill>
              </a:rPr>
              <a:t>pureza de meninos uniformizados de escola secundária</a:t>
            </a:r>
            <a:br>
              <a:rPr lang="pt-BR" sz="1800" dirty="0">
                <a:solidFill>
                  <a:srgbClr val="FF0000"/>
                </a:solidFill>
              </a:rPr>
            </a:br>
            <a:r>
              <a:rPr lang="pt-BR" sz="1800" dirty="0">
                <a:solidFill>
                  <a:srgbClr val="FF0000"/>
                </a:solidFill>
              </a:rPr>
              <a:t>Em dia de parada</a:t>
            </a:r>
            <a:br>
              <a:rPr lang="pt-BR" sz="1800" dirty="0">
                <a:solidFill>
                  <a:srgbClr val="FF0000"/>
                </a:solidFill>
              </a:rPr>
            </a:br>
            <a:r>
              <a:rPr lang="pt-BR" sz="1800" dirty="0"/>
              <a:t>E a </a:t>
            </a:r>
            <a:r>
              <a:rPr lang="pt-BR" sz="1800" b="1" dirty="0">
                <a:solidFill>
                  <a:srgbClr val="FF0000"/>
                </a:solidFill>
              </a:rPr>
              <a:t>grandeza épica de um povo em formação</a:t>
            </a:r>
            <a:r>
              <a:rPr lang="pt-BR" sz="1800" dirty="0"/>
              <a:t/>
            </a:r>
            <a:br>
              <a:rPr lang="pt-BR" sz="1800" dirty="0"/>
            </a:br>
            <a:r>
              <a:rPr lang="pt-BR" sz="1800" dirty="0"/>
              <a:t>Nos atrai, nos deslumbra e estimula</a:t>
            </a:r>
            <a:br>
              <a:rPr lang="pt-BR" sz="1800" dirty="0"/>
            </a:br>
            <a:r>
              <a:rPr lang="pt-BR" sz="1800" dirty="0"/>
              <a:t>Não importa nada:</a:t>
            </a:r>
            <a:br>
              <a:rPr lang="pt-BR" sz="1800" dirty="0"/>
            </a:br>
            <a:r>
              <a:rPr lang="pt-BR" sz="1800" dirty="0"/>
              <a:t>Nem o traço do sobrado</a:t>
            </a:r>
            <a:br>
              <a:rPr lang="pt-BR" sz="1800" dirty="0"/>
            </a:br>
            <a:r>
              <a:rPr lang="pt-BR" sz="1800" dirty="0"/>
              <a:t>Nem a lente do fantástico,</a:t>
            </a:r>
            <a:br>
              <a:rPr lang="pt-BR" sz="1800" dirty="0"/>
            </a:br>
            <a:r>
              <a:rPr lang="pt-BR" sz="1800" dirty="0"/>
              <a:t>Nem o disco de Paul Simon</a:t>
            </a:r>
            <a:br>
              <a:rPr lang="pt-BR" sz="1800" dirty="0"/>
            </a:br>
            <a:r>
              <a:rPr lang="pt-BR" sz="1800" b="1" dirty="0">
                <a:solidFill>
                  <a:srgbClr val="FF0000"/>
                </a:solidFill>
              </a:rPr>
              <a:t>Ninguém, ninguém é cidadão</a:t>
            </a:r>
            <a:r>
              <a:rPr lang="pt-BR" sz="1800" dirty="0"/>
              <a:t/>
            </a:r>
            <a:br>
              <a:rPr lang="pt-BR" sz="1800" dirty="0"/>
            </a:br>
            <a:r>
              <a:rPr lang="pt-BR" sz="1800" dirty="0"/>
              <a:t>Se você for ver a festa do </a:t>
            </a:r>
            <a:r>
              <a:rPr lang="pt-BR" sz="1800" dirty="0" err="1"/>
              <a:t>pelô</a:t>
            </a:r>
            <a:r>
              <a:rPr lang="pt-BR" sz="1800" dirty="0"/>
              <a:t>, e se você não for</a:t>
            </a:r>
            <a:br>
              <a:rPr lang="pt-BR" sz="1800" dirty="0"/>
            </a:br>
            <a:r>
              <a:rPr lang="pt-BR" sz="1800" dirty="0"/>
              <a:t>Pense no Haiti, reze pelo...</a:t>
            </a:r>
          </a:p>
        </p:txBody>
      </p:sp>
      <p:sp>
        <p:nvSpPr>
          <p:cNvPr id="4" name="Retângulo 3"/>
          <p:cNvSpPr/>
          <p:nvPr/>
        </p:nvSpPr>
        <p:spPr>
          <a:xfrm>
            <a:off x="4664171" y="805475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800" dirty="0"/>
              <a:t>E na TV se você vir um </a:t>
            </a:r>
            <a:r>
              <a:rPr lang="pt-BR" sz="1800" b="1" dirty="0">
                <a:solidFill>
                  <a:srgbClr val="FF0000"/>
                </a:solidFill>
              </a:rPr>
              <a:t>deputado em pânico mal dissimulado</a:t>
            </a:r>
            <a:r>
              <a:rPr lang="pt-BR" sz="1800" dirty="0"/>
              <a:t/>
            </a:r>
            <a:br>
              <a:rPr lang="pt-BR" sz="1800" dirty="0"/>
            </a:br>
            <a:r>
              <a:rPr lang="pt-BR" sz="1800" dirty="0">
                <a:solidFill>
                  <a:srgbClr val="FF0000"/>
                </a:solidFill>
              </a:rPr>
              <a:t>Diante de qualquer, mas qualquer mesmo, qualquer, qualquer</a:t>
            </a:r>
            <a:br>
              <a:rPr lang="pt-BR" sz="1800" dirty="0">
                <a:solidFill>
                  <a:srgbClr val="FF0000"/>
                </a:solidFill>
              </a:rPr>
            </a:br>
            <a:r>
              <a:rPr lang="pt-BR" sz="1800" dirty="0">
                <a:solidFill>
                  <a:srgbClr val="FF0000"/>
                </a:solidFill>
              </a:rPr>
              <a:t>Plano de educação</a:t>
            </a:r>
            <a:r>
              <a:rPr lang="pt-BR" sz="1800" dirty="0"/>
              <a:t> </a:t>
            </a:r>
            <a:endParaRPr lang="pt-BR" sz="1800" dirty="0" smtClean="0"/>
          </a:p>
          <a:p>
            <a:r>
              <a:rPr lang="pt-BR" sz="1800" dirty="0" smtClean="0">
                <a:solidFill>
                  <a:srgbClr val="FF0000"/>
                </a:solidFill>
              </a:rPr>
              <a:t>Que </a:t>
            </a:r>
            <a:r>
              <a:rPr lang="pt-BR" sz="1800" dirty="0">
                <a:solidFill>
                  <a:srgbClr val="FF0000"/>
                </a:solidFill>
              </a:rPr>
              <a:t>pareça fácil</a:t>
            </a:r>
            <a:br>
              <a:rPr lang="pt-BR" sz="1800" dirty="0">
                <a:solidFill>
                  <a:srgbClr val="FF0000"/>
                </a:solidFill>
              </a:rPr>
            </a:br>
            <a:r>
              <a:rPr lang="pt-BR" sz="1800" dirty="0">
                <a:solidFill>
                  <a:srgbClr val="FF0000"/>
                </a:solidFill>
              </a:rPr>
              <a:t>Que pareça fácil e rápido</a:t>
            </a:r>
            <a:br>
              <a:rPr lang="pt-BR" sz="1800" dirty="0">
                <a:solidFill>
                  <a:srgbClr val="FF0000"/>
                </a:solidFill>
              </a:rPr>
            </a:br>
            <a:r>
              <a:rPr lang="pt-BR" sz="1800" dirty="0">
                <a:solidFill>
                  <a:srgbClr val="FF0000"/>
                </a:solidFill>
              </a:rPr>
              <a:t>E vá representar uma ameaça de democratização</a:t>
            </a:r>
            <a:br>
              <a:rPr lang="pt-BR" sz="1800" dirty="0">
                <a:solidFill>
                  <a:srgbClr val="FF0000"/>
                </a:solidFill>
              </a:rPr>
            </a:br>
            <a:r>
              <a:rPr lang="pt-BR" sz="1800" dirty="0">
                <a:solidFill>
                  <a:srgbClr val="FF0000"/>
                </a:solidFill>
              </a:rPr>
              <a:t>Do ensino de primeiro grau</a:t>
            </a:r>
            <a:br>
              <a:rPr lang="pt-BR" sz="1800" dirty="0">
                <a:solidFill>
                  <a:srgbClr val="FF0000"/>
                </a:solidFill>
              </a:rPr>
            </a:br>
            <a:r>
              <a:rPr lang="pt-BR" sz="1800" dirty="0"/>
              <a:t>E se esse mesmo deputado defender a adoção da pena </a:t>
            </a:r>
            <a:r>
              <a:rPr lang="pt-BR" sz="1800" dirty="0" smtClean="0"/>
              <a:t>capital</a:t>
            </a:r>
          </a:p>
          <a:p>
            <a:r>
              <a:rPr lang="pt-BR" sz="1800" dirty="0"/>
              <a:t>Pense no Haiti, reze pelo...</a:t>
            </a:r>
          </a:p>
          <a:p>
            <a:endParaRPr lang="pt-BR" sz="1800" dirty="0" smtClean="0"/>
          </a:p>
          <a:p>
            <a:pPr algn="r"/>
            <a:r>
              <a:rPr lang="pt-BR" sz="1800" dirty="0" smtClean="0"/>
              <a:t>Caetano Veloso e Gilberto Gil (1993)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99448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3762746" y="101103"/>
            <a:ext cx="5718600" cy="503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400" dirty="0" smtClean="0"/>
              <a:t>VERSÕES DA BNCC...</a:t>
            </a:r>
            <a:endParaRPr lang="en" sz="2400" dirty="0"/>
          </a:p>
        </p:txBody>
      </p:sp>
      <p:sp>
        <p:nvSpPr>
          <p:cNvPr id="6" name="Shape 109"/>
          <p:cNvSpPr txBox="1"/>
          <p:nvPr/>
        </p:nvSpPr>
        <p:spPr>
          <a:xfrm>
            <a:off x="0" y="445284"/>
            <a:ext cx="2338337" cy="125630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600"/>
              </a:spcBef>
            </a:pPr>
            <a:r>
              <a:rPr lang="pt-BR" sz="1800" dirty="0">
                <a:solidFill>
                  <a:srgbClr val="2E31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milhões de contribuições</a:t>
            </a:r>
            <a:br>
              <a:rPr lang="pt-BR" sz="1800" dirty="0">
                <a:solidFill>
                  <a:srgbClr val="2E319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800" dirty="0">
                <a:solidFill>
                  <a:srgbClr val="2E31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pt-BR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Consulta Pública</a:t>
            </a:r>
            <a:r>
              <a:rPr lang="pt-BR" sz="1800" dirty="0">
                <a:solidFill>
                  <a:srgbClr val="2E31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800" dirty="0">
                <a:solidFill>
                  <a:srgbClr val="2E319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1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uli"/>
              <a:cs typeface="Calibri" panose="020F0502020204030204" pitchFamily="34" charset="0"/>
              <a:sym typeface="Muli"/>
            </a:endParaRPr>
          </a:p>
        </p:txBody>
      </p:sp>
      <p:sp>
        <p:nvSpPr>
          <p:cNvPr id="7" name="Shape 109"/>
          <p:cNvSpPr txBox="1"/>
          <p:nvPr/>
        </p:nvSpPr>
        <p:spPr>
          <a:xfrm>
            <a:off x="-34924" y="1916303"/>
            <a:ext cx="2373261" cy="14794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600"/>
              </a:spcBef>
            </a:pPr>
            <a:r>
              <a:rPr lang="pt-BR" sz="1800" dirty="0">
                <a:solidFill>
                  <a:srgbClr val="2E31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 </a:t>
            </a:r>
            <a:r>
              <a:rPr lang="pt-BR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seminários Estaduais </a:t>
            </a:r>
            <a:r>
              <a:rPr lang="pt-BR" sz="1800" dirty="0">
                <a:solidFill>
                  <a:srgbClr val="2E31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800" dirty="0">
                <a:solidFill>
                  <a:srgbClr val="2E319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800" dirty="0" smtClean="0">
                <a:solidFill>
                  <a:srgbClr val="2E31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pt-BR" sz="1800" u="sng" dirty="0">
                <a:solidFill>
                  <a:srgbClr val="2E31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pt-BR" sz="1800" dirty="0" smtClean="0">
                <a:solidFill>
                  <a:srgbClr val="2E31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800" dirty="0">
                <a:solidFill>
                  <a:srgbClr val="2E31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9 mil contribuições</a:t>
            </a:r>
            <a:br>
              <a:rPr lang="pt-BR" sz="1800" dirty="0">
                <a:solidFill>
                  <a:srgbClr val="2E319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uli"/>
              <a:cs typeface="Calibri" panose="020F0502020204030204" pitchFamily="34" charset="0"/>
              <a:sym typeface="Muli"/>
            </a:endParaRPr>
          </a:p>
        </p:txBody>
      </p:sp>
      <p:sp>
        <p:nvSpPr>
          <p:cNvPr id="8" name="Shape 109"/>
          <p:cNvSpPr txBox="1"/>
          <p:nvPr/>
        </p:nvSpPr>
        <p:spPr>
          <a:xfrm>
            <a:off x="-1" y="3556824"/>
            <a:ext cx="2338338" cy="12782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pt-BR" sz="1800" dirty="0">
                <a:solidFill>
                  <a:srgbClr val="2E31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Professores, especialistas, associações científicas </a:t>
            </a:r>
            <a:br>
              <a:rPr lang="pt-BR" sz="1800" dirty="0">
                <a:solidFill>
                  <a:srgbClr val="2E319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800" b="1" dirty="0">
              <a:solidFill>
                <a:srgbClr val="2E319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973515" y="3853094"/>
            <a:ext cx="233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sz="1800" b="1" dirty="0">
                <a:solidFill>
                  <a:schemeClr val="bg1"/>
                </a:solidFill>
                <a:latin typeface="Roboto Slab Regular" charset="0"/>
              </a:rPr>
              <a:t>3</a:t>
            </a:r>
            <a:r>
              <a:rPr lang="pt-BR" sz="1800" b="1" baseline="30000" dirty="0">
                <a:solidFill>
                  <a:schemeClr val="bg1"/>
                </a:solidFill>
              </a:rPr>
              <a:t>ª </a:t>
            </a:r>
            <a:r>
              <a:rPr lang="pt-BR" sz="1800" b="1" dirty="0">
                <a:solidFill>
                  <a:schemeClr val="bg1"/>
                </a:solidFill>
              </a:rPr>
              <a:t>VERSÃO </a:t>
            </a:r>
            <a:r>
              <a:rPr lang="pt-BR" sz="1800" b="1" dirty="0" smtClean="0">
                <a:solidFill>
                  <a:schemeClr val="bg1"/>
                </a:solidFill>
              </a:rPr>
              <a:t>BNCC</a:t>
            </a:r>
            <a:endParaRPr lang="pt-BR" sz="1500" baseline="30000" dirty="0">
              <a:solidFill>
                <a:schemeClr val="bg1"/>
              </a:solidFill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984953" y="2362135"/>
            <a:ext cx="4303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sz="1800" b="1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t-BR" sz="1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ª </a:t>
            </a:r>
            <a:r>
              <a:rPr lang="pt-BR" sz="1800" b="1" dirty="0">
                <a:solidFill>
                  <a:schemeClr val="bg1"/>
                </a:solidFill>
                <a:cs typeface="Calibri" panose="020F0502020204030204" pitchFamily="34" charset="0"/>
              </a:rPr>
              <a:t>VERSÃO </a:t>
            </a:r>
            <a:r>
              <a:rPr lang="pt-BR" sz="18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BNCC</a:t>
            </a:r>
            <a:endParaRPr lang="pt-BR" sz="15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2492604" y="1089240"/>
            <a:ext cx="5310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sz="1800" b="1" dirty="0">
                <a:solidFill>
                  <a:schemeClr val="bg1"/>
                </a:solidFill>
                <a:cs typeface="Calibri" panose="020F0502020204030204" pitchFamily="34" charset="0"/>
              </a:rPr>
              <a:t>1</a:t>
            </a:r>
            <a:r>
              <a:rPr lang="pt-BR" sz="1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ª </a:t>
            </a:r>
            <a:r>
              <a:rPr lang="pt-BR" sz="1800" b="1" dirty="0">
                <a:solidFill>
                  <a:schemeClr val="bg1"/>
                </a:solidFill>
                <a:cs typeface="Calibri" panose="020F0502020204030204" pitchFamily="34" charset="0"/>
              </a:rPr>
              <a:t>VERSÃO BNCC</a:t>
            </a:r>
          </a:p>
        </p:txBody>
      </p: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277813" y="3025775"/>
            <a:ext cx="2416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sz="1400" dirty="0">
                <a:solidFill>
                  <a:srgbClr val="2E3192"/>
                </a:solidFill>
              </a:rPr>
              <a:t/>
            </a:r>
            <a:br>
              <a:rPr lang="pt-BR" sz="1400" dirty="0">
                <a:solidFill>
                  <a:srgbClr val="2E3192"/>
                </a:solidFill>
              </a:rPr>
            </a:br>
            <a:endParaRPr lang="en-US" sz="1400" dirty="0">
              <a:solidFill>
                <a:srgbClr val="2E3192"/>
              </a:solidFill>
            </a:endParaRPr>
          </a:p>
        </p:txBody>
      </p:sp>
      <p:sp>
        <p:nvSpPr>
          <p:cNvPr id="18" name="Rectangle 27"/>
          <p:cNvSpPr>
            <a:spLocks noChangeArrowheads="1"/>
          </p:cNvSpPr>
          <p:nvPr/>
        </p:nvSpPr>
        <p:spPr bwMode="auto">
          <a:xfrm>
            <a:off x="277813" y="1774825"/>
            <a:ext cx="2416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sz="1400" dirty="0">
                <a:solidFill>
                  <a:srgbClr val="2E3192"/>
                </a:solidFill>
              </a:rPr>
              <a:t/>
            </a:r>
            <a:br>
              <a:rPr lang="pt-BR" sz="1400" dirty="0">
                <a:solidFill>
                  <a:srgbClr val="2E3192"/>
                </a:solidFill>
              </a:rPr>
            </a:br>
            <a:endParaRPr lang="en-US" sz="1400" dirty="0">
              <a:solidFill>
                <a:srgbClr val="2E3192"/>
              </a:solidFill>
            </a:endParaRPr>
          </a:p>
        </p:txBody>
      </p:sp>
      <p:cxnSp>
        <p:nvCxnSpPr>
          <p:cNvPr id="3" name="Conector reto 2"/>
          <p:cNvCxnSpPr>
            <a:stCxn id="15" idx="1"/>
          </p:cNvCxnSpPr>
          <p:nvPr/>
        </p:nvCxnSpPr>
        <p:spPr>
          <a:xfrm>
            <a:off x="2492604" y="1274184"/>
            <a:ext cx="1720167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2492604" y="2546801"/>
            <a:ext cx="1720167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2492604" y="4043088"/>
            <a:ext cx="1720167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H="1">
            <a:off x="2492604" y="1501874"/>
            <a:ext cx="1875840" cy="8694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H="1">
            <a:off x="2492604" y="2826453"/>
            <a:ext cx="1875840" cy="8694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05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3" name="Shape 423"/>
          <p:cNvSpPr txBox="1">
            <a:spLocks noGrp="1"/>
          </p:cNvSpPr>
          <p:nvPr>
            <p:ph type="ctrTitle" idx="4294967295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400" dirty="0" smtClean="0">
                <a:solidFill>
                  <a:srgbClr val="00B2FF"/>
                </a:solidFill>
              </a:rPr>
              <a:t>Obrigada</a:t>
            </a:r>
            <a:r>
              <a:rPr lang="en" sz="3200" dirty="0" smtClean="0">
                <a:solidFill>
                  <a:srgbClr val="00B2FF"/>
                </a:solidFill>
              </a:rPr>
              <a:t>!</a:t>
            </a:r>
            <a:endParaRPr lang="en" sz="3200" dirty="0">
              <a:solidFill>
                <a:srgbClr val="00B2FF"/>
              </a:solidFill>
            </a:endParaRPr>
          </a:p>
        </p:txBody>
      </p:sp>
      <p:sp>
        <p:nvSpPr>
          <p:cNvPr id="424" name="Shape 424"/>
          <p:cNvSpPr txBox="1">
            <a:spLocks noGrp="1"/>
          </p:cNvSpPr>
          <p:nvPr>
            <p:ph type="subTitle" idx="1"/>
          </p:nvPr>
        </p:nvSpPr>
        <p:spPr>
          <a:xfrm>
            <a:off x="876825" y="2688925"/>
            <a:ext cx="4334100" cy="24447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000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Sandra Maria Tedeschi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sm.tedeschi@uol.com.br</a:t>
            </a:r>
            <a:endParaRPr lang="en" sz="2000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(11) 99552-7177</a:t>
            </a:r>
            <a:endParaRPr lang="en" sz="2000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32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42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88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66158"/>
          </a:xfrm>
          <a:prstGeom prst="rect">
            <a:avLst/>
          </a:prstGeom>
          <a:solidFill>
            <a:srgbClr val="002060"/>
          </a:solidFill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pt-BR" sz="2000" dirty="0" smtClean="0"/>
              <a:t>ALGUMAS ATUALIZAÇÕES NECESSÁRIAS E INTERLIGADAS COM AS POLÍTICAS PÚBLICAS PARA A EDUCAÇÃO</a:t>
            </a:r>
            <a:endParaRPr lang="en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4821382" y="805475"/>
            <a:ext cx="59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8372471" y="1453063"/>
            <a:ext cx="312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75" y="1453063"/>
            <a:ext cx="8255394" cy="318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7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0100" y="0"/>
            <a:ext cx="6763800" cy="503100"/>
          </a:xfrm>
        </p:spPr>
        <p:txBody>
          <a:bodyPr/>
          <a:lstStyle/>
          <a:p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 nº </a:t>
            </a: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13.429/2017 </a:t>
            </a:r>
            <a:b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(terceirização total e irrestrita)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1347785"/>
            <a:ext cx="9144000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Uma escola </a:t>
            </a:r>
            <a:r>
              <a:rPr lang="pt-BR" sz="2400" b="1" dirty="0">
                <a:solidFill>
                  <a:schemeClr val="bg1"/>
                </a:solidFill>
              </a:rPr>
              <a:t>que antes só poderia terceirizar atividades-meio, como limpeza e alimentação, agora poderá também contratar professores de forma </a:t>
            </a:r>
            <a:r>
              <a:rPr lang="pt-BR" sz="2400" b="1" dirty="0" smtClean="0">
                <a:solidFill>
                  <a:schemeClr val="bg1"/>
                </a:solidFill>
              </a:rPr>
              <a:t>terceirizada 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4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5262" y="117034"/>
            <a:ext cx="6763800" cy="613322"/>
          </a:xfrm>
        </p:spPr>
        <p:txBody>
          <a:bodyPr/>
          <a:lstStyle/>
          <a:p>
            <a:r>
              <a:rPr lang="pt-BR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NACIONAL DE FORMAÇÃO DOCENTE</a:t>
            </a:r>
            <a:r>
              <a:rPr lang="pt-BR" sz="2000" dirty="0" smtClean="0">
                <a:solidFill>
                  <a:srgbClr val="002060"/>
                </a:solidFill>
              </a:rPr>
              <a:t/>
            </a:r>
            <a:br>
              <a:rPr lang="pt-BR" sz="2000" dirty="0" smtClean="0">
                <a:solidFill>
                  <a:srgbClr val="002060"/>
                </a:solidFill>
              </a:rPr>
            </a:br>
            <a:endParaRPr lang="pt-BR" sz="20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84" y="599727"/>
            <a:ext cx="7552358" cy="4267043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 rot="19760530">
            <a:off x="-626138" y="2366015"/>
            <a:ext cx="10627696" cy="36938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VERSÃO PRELIMINAR - COMISSÃO SEB/MEC – FEVEREIRO 2016</a:t>
            </a:r>
            <a:endParaRPr lang="pt-BR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835277" y="3359166"/>
            <a:ext cx="3219728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ÁREAS: 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DIDÁTICA, METODOLOGIA E PRÁTICAS DE ENSINO</a:t>
            </a:r>
            <a:endParaRPr lang="pt-B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764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0100" y="0"/>
            <a:ext cx="6763800" cy="503100"/>
          </a:xfrm>
        </p:spPr>
        <p:txBody>
          <a:bodyPr/>
          <a:lstStyle/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DETERMINAÇÃO JUDICIAL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4330392"/>
            <a:ext cx="9144000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</a:rPr>
              <a:t>Meta 20.6 e 20.8 do PNE/14</a:t>
            </a:r>
            <a:r>
              <a:rPr lang="pt-BR" sz="2000" dirty="0">
                <a:solidFill>
                  <a:schemeClr val="bg1"/>
                </a:solidFill>
              </a:rPr>
              <a:t>, define </a:t>
            </a:r>
            <a:r>
              <a:rPr lang="pt-BR" sz="2000" dirty="0" err="1" smtClean="0">
                <a:solidFill>
                  <a:schemeClr val="bg1"/>
                </a:solidFill>
              </a:rPr>
              <a:t>CAQi</a:t>
            </a:r>
            <a:r>
              <a:rPr lang="pt-BR" sz="2000" dirty="0" smtClean="0">
                <a:solidFill>
                  <a:schemeClr val="bg1"/>
                </a:solidFill>
              </a:rPr>
              <a:t> </a:t>
            </a:r>
            <a:r>
              <a:rPr lang="pt-BR" sz="2000" dirty="0">
                <a:solidFill>
                  <a:schemeClr val="bg1"/>
                </a:solidFill>
              </a:rPr>
              <a:t>e </a:t>
            </a:r>
            <a:r>
              <a:rPr lang="pt-BR" sz="2000" dirty="0" smtClean="0">
                <a:solidFill>
                  <a:schemeClr val="bg1"/>
                </a:solidFill>
              </a:rPr>
              <a:t>o </a:t>
            </a:r>
            <a:r>
              <a:rPr lang="pt-BR" sz="2000" dirty="0">
                <a:solidFill>
                  <a:schemeClr val="bg1"/>
                </a:solidFill>
              </a:rPr>
              <a:t>Custo Aluno-Qualidade – CAQ. </a:t>
            </a:r>
            <a:r>
              <a:rPr lang="pt-BR" sz="2000" dirty="0" smtClean="0">
                <a:solidFill>
                  <a:schemeClr val="bg1"/>
                </a:solidFill>
              </a:rPr>
              <a:t>MEC não cumpre META por falta de prazo previsto na Portaria MEC 142/16 </a:t>
            </a:r>
            <a:endParaRPr lang="pt-BR" sz="2000" b="1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384"/>
            <a:ext cx="9144000" cy="3815213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1991638" y="1878904"/>
            <a:ext cx="18037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37578" y="3922735"/>
            <a:ext cx="11901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3058438" y="2344454"/>
            <a:ext cx="48954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3795386" y="1530263"/>
            <a:ext cx="48600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42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 920/2017 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475"/>
            <a:ext cx="9144000" cy="304040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3636085"/>
            <a:ext cx="9144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Limita por dois anos o investimento em SAÚDE, EDUCAÇÃO e DEMAIS SERVIÇOS PÚBLICOS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18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PLS  116/2017 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" y="805475"/>
            <a:ext cx="11686656" cy="359946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28" y="2980828"/>
            <a:ext cx="9144000" cy="15696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EM TRAMITAÇÃO...</a:t>
            </a:r>
          </a:p>
          <a:p>
            <a:pPr algn="ctr"/>
            <a:r>
              <a:rPr lang="pt-BR" sz="2400" b="1" dirty="0" err="1" smtClean="0">
                <a:solidFill>
                  <a:schemeClr val="bg1"/>
                </a:solidFill>
              </a:rPr>
              <a:t>Dipõe</a:t>
            </a:r>
            <a:r>
              <a:rPr lang="pt-BR" sz="2400" b="1" dirty="0" smtClean="0">
                <a:solidFill>
                  <a:schemeClr val="bg1"/>
                </a:solidFill>
              </a:rPr>
              <a:t> sobre a avaliação PERIÓDICA dos servidores públicos da UNIÃO, ESTADOS e MUNICÍPIOS e sobre os casos de EXONERAÇÃO por INSUFICIÊNCIA DE DESEMPENHO 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67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/>
        </p:nvSpPr>
        <p:spPr>
          <a:xfrm>
            <a:off x="3793795" y="631866"/>
            <a:ext cx="1523999" cy="5093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1800" b="1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5 Regiões:</a:t>
            </a:r>
          </a:p>
        </p:txBody>
      </p:sp>
      <p:sp>
        <p:nvSpPr>
          <p:cNvPr id="6" name="Shape 109"/>
          <p:cNvSpPr txBox="1"/>
          <p:nvPr/>
        </p:nvSpPr>
        <p:spPr>
          <a:xfrm>
            <a:off x="0" y="512148"/>
            <a:ext cx="2249872" cy="4010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600"/>
              </a:spcBef>
              <a:buNone/>
            </a:pP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"/>
                <a:ea typeface="Muli"/>
                <a:cs typeface="Muli"/>
                <a:sym typeface="Muli"/>
              </a:rPr>
              <a:t>AUDIÊNCIAS PÚBLICAS</a:t>
            </a:r>
          </a:p>
          <a:p>
            <a:pPr lvl="0" algn="ctr" rtl="0">
              <a:spcBef>
                <a:spcPts val="600"/>
              </a:spcBef>
              <a:buNone/>
            </a:pP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"/>
                <a:ea typeface="Muli"/>
                <a:cs typeface="Muli"/>
                <a:sym typeface="Muli"/>
              </a:rPr>
              <a:t>(análise do CNE)</a:t>
            </a:r>
            <a:endParaRPr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8" name="Shape 109"/>
          <p:cNvSpPr txBox="1"/>
          <p:nvPr/>
        </p:nvSpPr>
        <p:spPr>
          <a:xfrm>
            <a:off x="-12526" y="2527078"/>
            <a:ext cx="2249872" cy="4010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600"/>
              </a:spcBef>
              <a:buNone/>
            </a:pP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"/>
                <a:ea typeface="Muli"/>
                <a:cs typeface="Muli"/>
                <a:sym typeface="Muli"/>
              </a:rPr>
              <a:t>FINAL DE 2017</a:t>
            </a:r>
            <a:endParaRPr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" name="TextBox 31"/>
          <p:cNvSpPr txBox="1">
            <a:spLocks noChangeArrowheads="1"/>
          </p:cNvSpPr>
          <p:nvPr/>
        </p:nvSpPr>
        <p:spPr bwMode="auto">
          <a:xfrm>
            <a:off x="5239743" y="424483"/>
            <a:ext cx="3069771" cy="1477328"/>
          </a:xfrm>
          <a:prstGeom prst="rect">
            <a:avLst/>
          </a:prstGeom>
          <a:noFill/>
          <a:ln w="3175">
            <a:noFill/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chemeClr val="bg1"/>
                </a:solidFill>
              </a:rPr>
              <a:t>Manaus</a:t>
            </a: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chemeClr val="bg1"/>
                </a:solidFill>
              </a:rPr>
              <a:t>Recife</a:t>
            </a:r>
          </a:p>
          <a:p>
            <a:pPr marL="285750" indent="-285750">
              <a:buFontTx/>
              <a:buChar char="-"/>
            </a:pPr>
            <a:r>
              <a:rPr lang="en-US" sz="1800" dirty="0" err="1" smtClean="0">
                <a:solidFill>
                  <a:schemeClr val="bg1"/>
                </a:solidFill>
              </a:rPr>
              <a:t>Florianópolis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chemeClr val="bg1"/>
                </a:solidFill>
              </a:rPr>
              <a:t>São Paulo</a:t>
            </a: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chemeClr val="bg1"/>
                </a:solidFill>
              </a:rPr>
              <a:t>Brasília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2437379" y="848126"/>
            <a:ext cx="1287659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have esquerda 12"/>
          <p:cNvSpPr/>
          <p:nvPr/>
        </p:nvSpPr>
        <p:spPr>
          <a:xfrm>
            <a:off x="5177089" y="450227"/>
            <a:ext cx="91294" cy="1391473"/>
          </a:xfrm>
          <a:prstGeom prst="lef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hape 109"/>
          <p:cNvSpPr txBox="1"/>
          <p:nvPr/>
        </p:nvSpPr>
        <p:spPr>
          <a:xfrm>
            <a:off x="3767737" y="2516320"/>
            <a:ext cx="5363737" cy="5093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1800" b="1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HOMOLOGAÇÃO  MINISTRO DA  EDUCAÇÃO</a:t>
            </a:r>
          </a:p>
        </p:txBody>
      </p:sp>
      <p:cxnSp>
        <p:nvCxnSpPr>
          <p:cNvPr id="16" name="Conector reto 15"/>
          <p:cNvCxnSpPr/>
          <p:nvPr/>
        </p:nvCxnSpPr>
        <p:spPr>
          <a:xfrm>
            <a:off x="2425383" y="2739195"/>
            <a:ext cx="1331203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hape 109"/>
          <p:cNvSpPr txBox="1"/>
          <p:nvPr/>
        </p:nvSpPr>
        <p:spPr>
          <a:xfrm>
            <a:off x="0" y="3831898"/>
            <a:ext cx="2249872" cy="4010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600"/>
              </a:spcBef>
              <a:buNone/>
            </a:pP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i"/>
                <a:ea typeface="Muli"/>
                <a:cs typeface="Muli"/>
                <a:sym typeface="Muli"/>
              </a:rPr>
              <a:t>2018/2019 </a:t>
            </a:r>
            <a:endParaRPr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9" name="Shape 109"/>
          <p:cNvSpPr txBox="1"/>
          <p:nvPr/>
        </p:nvSpPr>
        <p:spPr>
          <a:xfrm>
            <a:off x="3807613" y="3722273"/>
            <a:ext cx="4501901" cy="6999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1800" b="1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 IMPLEMENTAÇÃO NAS REDES de todo país, são 190 mil escolas</a:t>
            </a:r>
          </a:p>
        </p:txBody>
      </p:sp>
      <p:cxnSp>
        <p:nvCxnSpPr>
          <p:cNvPr id="20" name="Conector reto 19"/>
          <p:cNvCxnSpPr/>
          <p:nvPr/>
        </p:nvCxnSpPr>
        <p:spPr>
          <a:xfrm>
            <a:off x="2412552" y="4031436"/>
            <a:ext cx="1334258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44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2460170" y="692994"/>
            <a:ext cx="6607630" cy="296832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sz="2000" dirty="0"/>
              <a:t> </a:t>
            </a:r>
            <a:r>
              <a:rPr lang="en" sz="2000" dirty="0" smtClean="0"/>
              <a:t>MÃO DE OBRA DESPREPARADA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2000" dirty="0" smtClean="0"/>
              <a:t> FORÇA DE TRABALHO MAL INSTRUÍDA;  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2000" dirty="0" smtClean="0"/>
              <a:t> COMO SUSTENTAR UMA ECONOMIA </a:t>
            </a:r>
            <a:r>
              <a:rPr lang="en" sz="2000" b="1" dirty="0" smtClean="0">
                <a:solidFill>
                  <a:srgbClr val="FF0000"/>
                </a:solidFill>
              </a:rPr>
              <a:t>CRESCENTE</a:t>
            </a:r>
            <a:r>
              <a:rPr lang="en" sz="2000" dirty="0" smtClean="0"/>
              <a:t> BASEADA NA INOVAÇÃO, NA TECNOLOGIA COM UMA BASE ALICERÇADA SOB UM PROJETO NEOLIBERAL? 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2000" dirty="0" smtClean="0"/>
              <a:t>MILHÕES DE BRASILEIROS ESTARÃO DESOCUPADOS, SEM </a:t>
            </a:r>
            <a:r>
              <a:rPr lang="en" sz="2000" b="1" dirty="0" smtClean="0">
                <a:solidFill>
                  <a:srgbClr val="FF0000"/>
                </a:solidFill>
              </a:rPr>
              <a:t>EMPREGOS</a:t>
            </a:r>
            <a:r>
              <a:rPr lang="en" sz="2000" dirty="0" smtClean="0"/>
              <a:t> EM 2020. AS QUALIFICAÇÕES SERÃO UMA EXIGÊNCIA</a:t>
            </a:r>
            <a:endParaRPr lang="en" dirty="0"/>
          </a:p>
        </p:txBody>
      </p:sp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2882915" y="189895"/>
            <a:ext cx="5718600" cy="50310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 smtClean="0"/>
              <a:t>TAXA DE DESEMPREGO +- 13 %</a:t>
            </a:r>
            <a:endParaRPr lang="e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Shape 287" descr="mapa_solido_n-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731" y="830532"/>
            <a:ext cx="8120250" cy="410342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Shape 288"/>
          <p:cNvSpPr txBox="1">
            <a:spLocks noGrp="1"/>
          </p:cNvSpPr>
          <p:nvPr>
            <p:ph type="title"/>
          </p:nvPr>
        </p:nvSpPr>
        <p:spPr>
          <a:xfrm>
            <a:off x="1190100" y="147094"/>
            <a:ext cx="6763800" cy="503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dirty="0" smtClean="0"/>
              <a:t>Estrutura das nossas escolas (XIX, XX e XXI)</a:t>
            </a:r>
            <a:endParaRPr lang="en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4821382" y="805475"/>
            <a:ext cx="59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4179447" y="957527"/>
            <a:ext cx="2509049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/>
              <a:t>Testes padronizados </a:t>
            </a:r>
            <a:endParaRPr lang="pt-BR" sz="18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2414270" y="2239821"/>
            <a:ext cx="2090058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pt-BR" sz="1800" dirty="0" smtClean="0"/>
              <a:t>Divisão por idade</a:t>
            </a:r>
            <a:endParaRPr lang="pt-BR" sz="18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815925" y="2055579"/>
            <a:ext cx="2158718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/>
              <a:t>Aulas obrigatórias</a:t>
            </a:r>
            <a:endParaRPr lang="pt-BR" sz="18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4980184" y="3087026"/>
            <a:ext cx="2845350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/>
              <a:t>Currículos desvinculados na atualidade</a:t>
            </a:r>
            <a:endParaRPr lang="pt-BR" sz="18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2731324" y="3970970"/>
            <a:ext cx="2718784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/>
              <a:t>Infraestrutura obsoleta</a:t>
            </a:r>
            <a:endParaRPr lang="pt-BR" sz="18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2374504" y="2774018"/>
            <a:ext cx="2393520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/>
              <a:t>Sistemas de prêmios e recompensas</a:t>
            </a:r>
            <a:endParaRPr lang="pt-BR" sz="1800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72985" y="901985"/>
            <a:ext cx="1840676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pt-BR" sz="1800" dirty="0" smtClean="0"/>
              <a:t>Horários rígidos</a:t>
            </a:r>
            <a:endParaRPr lang="pt-BR" sz="180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204059" y="1672593"/>
            <a:ext cx="1840676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/>
              <a:t>Separação da Comunidade</a:t>
            </a:r>
            <a:endParaRPr lang="pt-BR" sz="18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781204" y="3144068"/>
            <a:ext cx="1428852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/>
              <a:t>Estrutura vertical</a:t>
            </a:r>
            <a:endParaRPr lang="pt-BR" sz="18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2338772" y="1180969"/>
            <a:ext cx="1358804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pt-BR" sz="1800" dirty="0" smtClean="0"/>
              <a:t>Burocrática</a:t>
            </a:r>
            <a:endParaRPr lang="pt-BR" sz="180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7530298" y="2612884"/>
            <a:ext cx="1137174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pt-BR" sz="1800" dirty="0" smtClean="0"/>
              <a:t>Inibidora</a:t>
            </a:r>
            <a:endParaRPr lang="pt-BR" sz="18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6210973" y="1554360"/>
            <a:ext cx="2068732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pt-BR" sz="1800" dirty="0" smtClean="0"/>
              <a:t>Homogeneizadora</a:t>
            </a:r>
            <a:endParaRPr lang="pt-BR" sz="1800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7099265" y="2145258"/>
            <a:ext cx="1840676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pt-BR" sz="1800" dirty="0" smtClean="0"/>
              <a:t>Dogmática</a:t>
            </a:r>
            <a:endParaRPr lang="pt-BR" sz="1800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204059" y="4016715"/>
            <a:ext cx="1840676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pt-BR" sz="1800" dirty="0" smtClean="0"/>
              <a:t>Sem afetividade - relações frias </a:t>
            </a:r>
            <a:endParaRPr lang="pt-BR" sz="1800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7919678" y="3399548"/>
            <a:ext cx="1137174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pt-BR" sz="1800" dirty="0" smtClean="0"/>
              <a:t>Punitiva</a:t>
            </a:r>
            <a:endParaRPr lang="pt-BR" sz="1800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5978291" y="4087479"/>
            <a:ext cx="1451512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/>
              <a:t>Silenciadora</a:t>
            </a:r>
            <a:endParaRPr lang="pt-BR" sz="1800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4384197" y="4432635"/>
            <a:ext cx="1451512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/>
              <a:t>Gradeada</a:t>
            </a:r>
            <a:endParaRPr lang="pt-BR" sz="1800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2487238" y="4518378"/>
            <a:ext cx="1451512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/>
              <a:t>Competitiva</a:t>
            </a:r>
            <a:endParaRPr lang="pt-BR" sz="1800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7392977" y="4538926"/>
            <a:ext cx="1451512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/>
              <a:t>Repetitiva</a:t>
            </a:r>
            <a:endParaRPr lang="pt-BR" sz="1800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7392977" y="1001901"/>
            <a:ext cx="1752020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/>
              <a:t>Desatualizada</a:t>
            </a:r>
            <a:endParaRPr lang="pt-BR" sz="1800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3609432" y="1695591"/>
            <a:ext cx="1840676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/>
              <a:t>Linear</a:t>
            </a:r>
            <a:endParaRPr lang="pt-BR" sz="1800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72985" y="2623289"/>
            <a:ext cx="1840676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/>
              <a:t>Desinteressante</a:t>
            </a:r>
            <a:endParaRPr lang="pt-BR" sz="1800" dirty="0"/>
          </a:p>
        </p:txBody>
      </p:sp>
      <p:sp>
        <p:nvSpPr>
          <p:cNvPr id="36" name="CaixaDeTexto 35"/>
          <p:cNvSpPr txBox="1"/>
          <p:nvPr/>
        </p:nvSpPr>
        <p:spPr>
          <a:xfrm>
            <a:off x="5948595" y="4774168"/>
            <a:ext cx="1298710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/>
              <a:t>Diretiva</a:t>
            </a:r>
            <a:endParaRPr lang="pt-B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21382" y="805475"/>
            <a:ext cx="59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18" y="14862"/>
            <a:ext cx="9170936" cy="51435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73672" y="560789"/>
            <a:ext cx="597728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Ação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1346959" y="868566"/>
            <a:ext cx="974050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Liberdade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 rot="16200000">
            <a:off x="-333087" y="3646252"/>
            <a:ext cx="1470814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Contextualizada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6807201" y="1394164"/>
            <a:ext cx="1180031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Criatividade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7025910" y="2263973"/>
            <a:ext cx="1253793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Cooperação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4630524" y="4344881"/>
            <a:ext cx="1178503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Descoberta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0" name="CaixaDeTexto 39"/>
          <p:cNvSpPr txBox="1"/>
          <p:nvPr/>
        </p:nvSpPr>
        <p:spPr>
          <a:xfrm rot="16200000">
            <a:off x="2929560" y="3621315"/>
            <a:ext cx="944666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Inclusiva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 rot="16200000">
            <a:off x="6944215" y="3220866"/>
            <a:ext cx="3728769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Construção autônoma da aprendizagem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5117549" y="801917"/>
            <a:ext cx="1366074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Emancipatória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223381" y="2586613"/>
            <a:ext cx="974050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Desafios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4" name="CaixaDeTexto 43"/>
          <p:cNvSpPr txBox="1"/>
          <p:nvPr/>
        </p:nvSpPr>
        <p:spPr>
          <a:xfrm rot="16200000">
            <a:off x="5154432" y="1691026"/>
            <a:ext cx="757259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Escuta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472536" y="4627261"/>
            <a:ext cx="1118687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Humana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6436592" y="4344881"/>
            <a:ext cx="1843111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err="1">
                <a:solidFill>
                  <a:schemeClr val="bg1"/>
                </a:solidFill>
              </a:rPr>
              <a:t>P</a:t>
            </a:r>
            <a:r>
              <a:rPr lang="pt-BR" dirty="0" err="1" smtClean="0">
                <a:solidFill>
                  <a:schemeClr val="bg1"/>
                </a:solidFill>
              </a:rPr>
              <a:t>otencializadora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4108308" y="4846128"/>
            <a:ext cx="2499838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Equívocos são bem-vindos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7987232" y="851523"/>
            <a:ext cx="1183704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Revelação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0" name="CaixaDeTexto 49"/>
          <p:cNvSpPr txBox="1"/>
          <p:nvPr/>
        </p:nvSpPr>
        <p:spPr>
          <a:xfrm rot="16200000">
            <a:off x="4514179" y="2919749"/>
            <a:ext cx="974050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Dialógica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1" name="CaixaDeTexto 50"/>
          <p:cNvSpPr txBox="1"/>
          <p:nvPr/>
        </p:nvSpPr>
        <p:spPr>
          <a:xfrm>
            <a:off x="240896" y="1409390"/>
            <a:ext cx="861306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Escolha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88" name="Shape 288"/>
          <p:cNvSpPr txBox="1">
            <a:spLocks noGrp="1"/>
          </p:cNvSpPr>
          <p:nvPr>
            <p:ph type="title"/>
          </p:nvPr>
        </p:nvSpPr>
        <p:spPr>
          <a:xfrm>
            <a:off x="1156549" y="-14825"/>
            <a:ext cx="6810003" cy="714678"/>
          </a:xfrm>
          <a:prstGeom prst="rect">
            <a:avLst/>
          </a:prstGeom>
          <a:solidFill>
            <a:schemeClr val="tx1"/>
          </a:solidFill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dirty="0" smtClean="0"/>
              <a:t>Início do século XX – inúmeros educadores repensaram toda a estrutura da educação tradicional</a:t>
            </a:r>
            <a:endParaRPr lang="en" sz="2000" dirty="0"/>
          </a:p>
        </p:txBody>
      </p:sp>
    </p:spTree>
    <p:extLst>
      <p:ext uri="{BB962C8B-B14F-4D97-AF65-F5344CB8AC3E}">
        <p14:creationId xmlns:p14="http://schemas.microsoft.com/office/powerpoint/2010/main" val="187335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t-BR" dirty="0" smtClean="0">
                <a:solidFill>
                  <a:schemeClr val="tx1"/>
                </a:solidFill>
              </a:rPr>
              <a:t>HISTÓRIA </a:t>
            </a:r>
          </a:p>
          <a:p>
            <a:r>
              <a:rPr lang="pt-BR" dirty="0">
                <a:solidFill>
                  <a:schemeClr val="tx1"/>
                </a:solidFill>
              </a:rPr>
              <a:t>forte presença de temáticas das populações ameríndias, afro-brasileiras e latino-americanas e uma grande redução de conteúdos ligados à matriz europeia e ocidental.</a:t>
            </a:r>
          </a:p>
          <a:p>
            <a:r>
              <a:rPr lang="pt-BR" dirty="0">
                <a:solidFill>
                  <a:schemeClr val="tx1"/>
                </a:solidFill>
              </a:rPr>
              <a:t>Embora a discussão tenha se inflamado nas bases – polarizada entre os “eurocêntricos” e as “minorias”, cultura dominante e dominada –, para as grandes forças econômicas que permeiam esse processo, tal discussão não é de grande interesse.</a:t>
            </a:r>
          </a:p>
          <a:p>
            <a:r>
              <a:rPr lang="pt-BR" dirty="0">
                <a:solidFill>
                  <a:schemeClr val="tx1"/>
                </a:solidFill>
              </a:rPr>
              <a:t>Não afeta necessariamente o núcleo do que se deseja: a implementação de lógicas de gestão privada na educação pública. Movimentos desejosos por negar sistemas culturais dominantes, na maioria das vezes, não atacam de fato o cerne da questão e são tomados como “oposições autorizadas”, facilmente empregadas pelo sistema dominante para seus próprios objetivos. </a:t>
            </a:r>
          </a:p>
          <a:p>
            <a:pPr>
              <a:buNone/>
            </a:pP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9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t-BR" dirty="0" smtClean="0">
                <a:solidFill>
                  <a:schemeClr val="tx1"/>
                </a:solidFill>
              </a:rPr>
              <a:t>ARTE</a:t>
            </a:r>
          </a:p>
          <a:p>
            <a:r>
              <a:rPr lang="pt-BR" dirty="0">
                <a:solidFill>
                  <a:schemeClr val="tx1"/>
                </a:solidFill>
              </a:rPr>
              <a:t>respeito à inclusão da área de Artes no interior das Linguagens. Sob o pretexto da interdisciplinaridade, clama-se por professores polivalentes. Uma polivalência que é, como diz Ana Mae Barbosa, uma versão reduzida e incorreta do princípio da interdisciplinaridade.</a:t>
            </a:r>
          </a:p>
          <a:p>
            <a:r>
              <a:rPr lang="pt-BR" b="1" dirty="0">
                <a:solidFill>
                  <a:schemeClr val="tx1"/>
                </a:solidFill>
              </a:rPr>
              <a:t>Artes Visuais, Teatro, Dança e Música tornam-se subcomp</a:t>
            </a:r>
            <a:r>
              <a:rPr lang="pt-BR" dirty="0">
                <a:solidFill>
                  <a:schemeClr val="tx1"/>
                </a:solidFill>
              </a:rPr>
              <a:t>onentes, diluem-se no interior de outras disciplinas e em práticas superficiais de professores que, mesmo com toda boa vontade do mundo, não podem dominar o aparato/conhecimento teórico e técnico necessário para ensinar diferentes configurações artísticas.</a:t>
            </a:r>
          </a:p>
          <a:p>
            <a:r>
              <a:rPr lang="pt-BR" dirty="0">
                <a:solidFill>
                  <a:schemeClr val="tx1"/>
                </a:solidFill>
              </a:rPr>
              <a:t>Dentro desse contexto específico, as </a:t>
            </a:r>
            <a:r>
              <a:rPr lang="pt-BR" b="1" dirty="0">
                <a:solidFill>
                  <a:schemeClr val="tx1"/>
                </a:solidFill>
              </a:rPr>
              <a:t>artes</a:t>
            </a:r>
            <a:r>
              <a:rPr lang="pt-BR" dirty="0">
                <a:solidFill>
                  <a:schemeClr val="tx1"/>
                </a:solidFill>
              </a:rPr>
              <a:t> constituem-se como partes fracas pois, sob uma ideologia sedenta por padronização, uma atividade que tem entre seus valores singularidade e subjetividade não seria, obviamente, bem incorporada.       </a:t>
            </a:r>
          </a:p>
          <a:p>
            <a:pPr>
              <a:buNone/>
            </a:pP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3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CREDITS</a:t>
            </a:r>
          </a:p>
        </p:txBody>
      </p:sp>
      <p:sp>
        <p:nvSpPr>
          <p:cNvPr id="430" name="Shape 430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Special thanks to all the people who made and released these awesome resources for free: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" sz="1800"/>
              <a:t>Presentation template by </a:t>
            </a:r>
            <a:r>
              <a:rPr lang="en" sz="1800" u="sng">
                <a:hlinkClick r:id="rId4"/>
              </a:rPr>
              <a:t>SlidesCarnival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" sz="1800">
                <a:solidFill>
                  <a:schemeClr val="lt1"/>
                </a:solidFill>
              </a:rPr>
              <a:t>Photographs by </a:t>
            </a:r>
            <a:r>
              <a:rPr lang="en" sz="1800" u="sng">
                <a:solidFill>
                  <a:schemeClr val="lt1"/>
                </a:solidFill>
                <a:hlinkClick r:id="rId5"/>
              </a:rPr>
              <a:t>Death to the Stock Photo</a:t>
            </a:r>
            <a:r>
              <a:rPr lang="en" sz="1800">
                <a:solidFill>
                  <a:schemeClr val="lt1"/>
                </a:solidFill>
              </a:rPr>
              <a:t> (</a:t>
            </a:r>
            <a:r>
              <a:rPr lang="en" sz="1800" u="sng">
                <a:solidFill>
                  <a:schemeClr val="lt1"/>
                </a:solidFill>
                <a:hlinkClick r:id="rId6"/>
              </a:rPr>
              <a:t>license</a:t>
            </a:r>
            <a:r>
              <a:rPr lang="en" sz="1800">
                <a:solidFill>
                  <a:schemeClr val="lt1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6000" y="1448366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>
              <a:latin typeface="Times New Roman" panose="02020603050405020304" pitchFamily="18" charset="0"/>
            </a:endParaRPr>
          </a:p>
          <a:p>
            <a:r>
              <a:rPr lang="pt-BR" dirty="0">
                <a:latin typeface="Times New Roman" panose="02020603050405020304" pitchFamily="18" charset="0"/>
              </a:rPr>
              <a:t>a educação para todos não é viabilizada por </a:t>
            </a:r>
          </a:p>
          <a:p>
            <a:r>
              <a:rPr lang="pt-BR" dirty="0">
                <a:latin typeface="Times New Roman" panose="02020603050405020304" pitchFamily="18" charset="0"/>
              </a:rPr>
              <a:t>decreto, resolução, portaria ou similar, ou seja, não se efetiva tão somente por meio de </a:t>
            </a:r>
            <a:r>
              <a:rPr lang="pt-BR" dirty="0" err="1">
                <a:latin typeface="Times New Roman" panose="02020603050405020304" pitchFamily="18" charset="0"/>
              </a:rPr>
              <a:t>pres</a:t>
            </a:r>
            <a:r>
              <a:rPr lang="pt-BR" dirty="0">
                <a:latin typeface="Times New Roman" panose="02020603050405020304" pitchFamily="18" charset="0"/>
              </a:rPr>
              <a:t>-</a:t>
            </a:r>
          </a:p>
          <a:p>
            <a:r>
              <a:rPr lang="pt-BR" dirty="0" err="1">
                <a:latin typeface="Times New Roman" panose="02020603050405020304" pitchFamily="18" charset="0"/>
              </a:rPr>
              <a:t>crição</a:t>
            </a:r>
            <a:r>
              <a:rPr lang="pt-BR" dirty="0">
                <a:latin typeface="Times New Roman" panose="02020603050405020304" pitchFamily="18" charset="0"/>
              </a:rPr>
              <a:t> de atividades de ensino ou de estabelecimento de parâmetros ou diretrizes </a:t>
            </a:r>
            <a:r>
              <a:rPr lang="pt-BR" dirty="0" err="1">
                <a:latin typeface="Times New Roman" panose="02020603050405020304" pitchFamily="18" charset="0"/>
              </a:rPr>
              <a:t>curricula</a:t>
            </a:r>
            <a:r>
              <a:rPr lang="pt-BR" dirty="0">
                <a:latin typeface="Times New Roman" panose="02020603050405020304" pitchFamily="18" charset="0"/>
              </a:rPr>
              <a:t>-</a:t>
            </a:r>
          </a:p>
          <a:p>
            <a:r>
              <a:rPr lang="pt-BR" dirty="0">
                <a:latin typeface="Times New Roman" panose="02020603050405020304" pitchFamily="18" charset="0"/>
              </a:rPr>
              <a:t>res: a educação de qualidade social é conquista e, como conquista da sociedade brasileira, é </a:t>
            </a:r>
          </a:p>
          <a:p>
            <a:r>
              <a:rPr lang="pt-BR" dirty="0">
                <a:latin typeface="Times New Roman" panose="02020603050405020304" pitchFamily="18" charset="0"/>
              </a:rPr>
              <a:t>manifestada pelos movimentos sociais, pois é direito de todos.</a:t>
            </a:r>
            <a:endParaRPr lang="pt-BR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7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509" y="0"/>
            <a:ext cx="5402591" cy="377939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509" y="3756047"/>
            <a:ext cx="5402591" cy="1711292"/>
          </a:xfrm>
          <a:prstGeom prst="rect">
            <a:avLst/>
          </a:prstGeom>
        </p:spPr>
      </p:pic>
      <p:cxnSp>
        <p:nvCxnSpPr>
          <p:cNvPr id="10" name="Conector reto 9"/>
          <p:cNvCxnSpPr/>
          <p:nvPr/>
        </p:nvCxnSpPr>
        <p:spPr>
          <a:xfrm>
            <a:off x="2902775" y="1012695"/>
            <a:ext cx="50474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4793853" y="1365859"/>
            <a:ext cx="31563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4793853" y="1566101"/>
            <a:ext cx="31944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4755579" y="1743379"/>
            <a:ext cx="80644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 explicativo em forma de nuvem 18"/>
          <p:cNvSpPr/>
          <p:nvPr/>
        </p:nvSpPr>
        <p:spPr>
          <a:xfrm rot="21132398">
            <a:off x="743433" y="1441730"/>
            <a:ext cx="2305787" cy="1920239"/>
          </a:xfrm>
          <a:prstGeom prst="cloudCallout">
            <a:avLst>
              <a:gd name="adj1" fmla="val -59325"/>
              <a:gd name="adj2" fmla="val -16590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 rot="21132398">
            <a:off x="1182472" y="1806678"/>
            <a:ext cx="1427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bg1"/>
                </a:solidFill>
              </a:rPr>
              <a:t>ENSINO MÉDIO não consta na BNCC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378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0" y="65316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ctrTitle" idx="4294967295"/>
          </p:nvPr>
        </p:nvSpPr>
        <p:spPr>
          <a:xfrm>
            <a:off x="316423" y="-159443"/>
            <a:ext cx="8979975" cy="11598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800" dirty="0" smtClean="0">
                <a:solidFill>
                  <a:srgbClr val="002060"/>
                </a:solidFill>
              </a:rPr>
              <a:t>BNCC integra a Política N</a:t>
            </a:r>
            <a:r>
              <a:rPr lang="pt-BR" sz="2800" dirty="0" smtClean="0">
                <a:solidFill>
                  <a:srgbClr val="002060"/>
                </a:solidFill>
              </a:rPr>
              <a:t>a</a:t>
            </a:r>
            <a:r>
              <a:rPr lang="en" sz="2800" dirty="0" smtClean="0">
                <a:solidFill>
                  <a:srgbClr val="002060"/>
                </a:solidFill>
              </a:rPr>
              <a:t>cional de Ed. Básica</a:t>
            </a:r>
            <a:endParaRPr lang="en" sz="2800" dirty="0">
              <a:solidFill>
                <a:srgbClr val="002060"/>
              </a:solidFill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subTitle" idx="1"/>
          </p:nvPr>
        </p:nvSpPr>
        <p:spPr>
          <a:xfrm>
            <a:off x="2160705" y="1252721"/>
            <a:ext cx="6188219" cy="457095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FORMAÇÃO DE PROFESSORES</a:t>
            </a:r>
          </a:p>
          <a:p>
            <a:pPr lvl="0" rtl="0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291538" y="1239094"/>
            <a:ext cx="652405" cy="47072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928247" y="2212030"/>
            <a:ext cx="652405" cy="47072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733052" y="3430704"/>
            <a:ext cx="652405" cy="47072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699422" y="4462846"/>
            <a:ext cx="652405" cy="470722"/>
          </a:xfrm>
          <a:prstGeom prst="rect">
            <a:avLst/>
          </a:prstGeom>
        </p:spPr>
      </p:pic>
      <p:sp>
        <p:nvSpPr>
          <p:cNvPr id="11" name="Shape 118"/>
          <p:cNvSpPr txBox="1">
            <a:spLocks/>
          </p:cNvSpPr>
          <p:nvPr/>
        </p:nvSpPr>
        <p:spPr>
          <a:xfrm>
            <a:off x="2827824" y="2220291"/>
            <a:ext cx="5505404" cy="448701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800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MATERIAIS E TECNOLOGIAS EDUCACIONAIS</a:t>
            </a:r>
            <a:endParaRPr lang="en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" name="Shape 118"/>
          <p:cNvSpPr txBox="1">
            <a:spLocks/>
          </p:cNvSpPr>
          <p:nvPr/>
        </p:nvSpPr>
        <p:spPr>
          <a:xfrm>
            <a:off x="3578356" y="3470342"/>
            <a:ext cx="4754872" cy="426515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800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INFRAESTRUTURA ESCOLAR</a:t>
            </a:r>
            <a:endParaRPr lang="en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3" name="Shape 118"/>
          <p:cNvSpPr txBox="1">
            <a:spLocks/>
          </p:cNvSpPr>
          <p:nvPr/>
        </p:nvSpPr>
        <p:spPr>
          <a:xfrm>
            <a:off x="4572000" y="4452159"/>
            <a:ext cx="3761228" cy="43552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800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AVALIAÇÃO DA ED. BÁSICA</a:t>
            </a:r>
            <a:endParaRPr lang="en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build="p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2FF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/>
          <p:nvPr/>
        </p:nvSpPr>
        <p:spPr>
          <a:xfrm>
            <a:off x="1483221" y="1419692"/>
            <a:ext cx="5999967" cy="3356100"/>
          </a:xfrm>
          <a:prstGeom prst="rect">
            <a:avLst/>
          </a:prstGeom>
          <a:solidFill>
            <a:srgbClr val="000714">
              <a:alpha val="25380"/>
            </a:srgbClr>
          </a:solidFill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endParaRPr lang="en" sz="1000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6" name="Shape 124"/>
          <p:cNvSpPr txBox="1">
            <a:spLocks/>
          </p:cNvSpPr>
          <p:nvPr/>
        </p:nvSpPr>
        <p:spPr>
          <a:xfrm>
            <a:off x="1990526" y="2356939"/>
            <a:ext cx="4885150" cy="2085225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" sz="2000" b="1" dirty="0" smtClean="0">
                <a:solidFill>
                  <a:schemeClr val="bg1"/>
                </a:solidFill>
              </a:rPr>
              <a:t>INSTÂNCIAS INSTÁVEIS</a:t>
            </a:r>
          </a:p>
          <a:p>
            <a:pPr algn="ctr">
              <a:lnSpc>
                <a:spcPct val="150000"/>
              </a:lnSpc>
            </a:pPr>
            <a:r>
              <a:rPr lang="en" sz="2000" b="1" dirty="0" smtClean="0">
                <a:solidFill>
                  <a:schemeClr val="bg1"/>
                </a:solidFill>
              </a:rPr>
              <a:t> DETERMINANTES </a:t>
            </a:r>
          </a:p>
          <a:p>
            <a:pPr algn="ctr">
              <a:lnSpc>
                <a:spcPct val="150000"/>
              </a:lnSpc>
            </a:pPr>
            <a:r>
              <a:rPr lang="en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LEGAIS</a:t>
            </a:r>
            <a:r>
              <a:rPr lang="en" sz="2000" b="1" dirty="0" smtClean="0">
                <a:solidFill>
                  <a:schemeClr val="bg1"/>
                </a:solidFill>
              </a:rPr>
              <a:t> E </a:t>
            </a:r>
            <a:r>
              <a:rPr lang="en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ESTRUTURAIS</a:t>
            </a:r>
            <a:r>
              <a:rPr lang="en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" sz="2000" b="1" dirty="0" smtClean="0">
                <a:solidFill>
                  <a:schemeClr val="bg1"/>
                </a:solidFill>
              </a:rPr>
              <a:t>DA </a:t>
            </a:r>
          </a:p>
          <a:p>
            <a:pPr algn="ctr">
              <a:lnSpc>
                <a:spcPct val="150000"/>
              </a:lnSpc>
            </a:pPr>
            <a:r>
              <a:rPr lang="en" sz="2000" b="1" dirty="0" smtClean="0">
                <a:solidFill>
                  <a:schemeClr val="bg1"/>
                </a:solidFill>
              </a:rPr>
              <a:t>EDUCAÇÃO NACIONAL</a:t>
            </a:r>
            <a:endParaRPr lang="en" sz="2000" b="1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240" y="175693"/>
            <a:ext cx="1951723" cy="1847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nqu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nqu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6691</TotalTime>
  <Words>1994</Words>
  <Application>Microsoft Office PowerPoint</Application>
  <PresentationFormat>Apresentação na tela (16:9)</PresentationFormat>
  <Paragraphs>325</Paragraphs>
  <Slides>66</Slides>
  <Notes>33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66</vt:i4>
      </vt:variant>
    </vt:vector>
  </HeadingPairs>
  <TitlesOfParts>
    <vt:vector size="80" baseType="lpstr">
      <vt:lpstr>Gill Sans MT Condensed</vt:lpstr>
      <vt:lpstr>Roboto Slab Regular</vt:lpstr>
      <vt:lpstr>Georgia</vt:lpstr>
      <vt:lpstr>Arial</vt:lpstr>
      <vt:lpstr>Tahoma</vt:lpstr>
      <vt:lpstr>Calibri</vt:lpstr>
      <vt:lpstr>MS PGothic</vt:lpstr>
      <vt:lpstr>Times New Roman</vt:lpstr>
      <vt:lpstr>Muli</vt:lpstr>
      <vt:lpstr>Wingdings</vt:lpstr>
      <vt:lpstr>Franklin Gothic Demi</vt:lpstr>
      <vt:lpstr>Segoe UI</vt:lpstr>
      <vt:lpstr>Banquo template</vt:lpstr>
      <vt:lpstr>Banquo template</vt:lpstr>
      <vt:lpstr>Educação Básica na Contemporaneidade: nova BNCC</vt:lpstr>
      <vt:lpstr>CONTEXTO ATUAL (HÁ DÉCADAS  A POLÍTICA HEGEMÔNICA VEM CONSTRUINDO CONSENSOS) </vt:lpstr>
      <vt:lpstr>MARCOS LEGAIS E VERSÕES </vt:lpstr>
      <vt:lpstr>MARCOS LEGAIS </vt:lpstr>
      <vt:lpstr>VERSÕES DA BNCC...</vt:lpstr>
      <vt:lpstr>Apresentação do PowerPoint</vt:lpstr>
      <vt:lpstr>Apresentação do PowerPoint</vt:lpstr>
      <vt:lpstr>BNCC integra a Política Nacional de Ed. Básica</vt:lpstr>
      <vt:lpstr>Apresentação do PowerPoint</vt:lpstr>
      <vt:lpstr>Desde 1930, o Brasil teve 51 Ministros da Educação  +  11 interinos…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BNCC  DISPUTA DE UMA AGENDA PARA A EDUCAÇÃO NACIONAL</vt:lpstr>
      <vt:lpstr>Apresentação do PowerPoint</vt:lpstr>
      <vt:lpstr>PAPÉIS OPOSTOS… </vt:lpstr>
      <vt:lpstr>¨PROTAGONISTAS¨ </vt:lpstr>
      <vt:lpstr>Apresentação do PowerPoint</vt:lpstr>
      <vt:lpstr>Apresentação do PowerPoint</vt:lpstr>
      <vt:lpstr>¨PROTAGONISTAS¨</vt:lpstr>
      <vt:lpstr>¨COADJUVANTES¨ </vt:lpstr>
      <vt:lpstr>UNICAMP</vt:lpstr>
      <vt:lpstr>¨COADJUVANTES¨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Currículo – COMPETÊNCIAS E HABILIDADES</vt:lpstr>
      <vt:lpstr>Apresentação do PowerPoint</vt:lpstr>
      <vt:lpstr>PADRONIZAÇÃO DAS ESCOLAS</vt:lpstr>
      <vt:lpstr>Apresentação do PowerPoint</vt:lpstr>
      <vt:lpstr>Apresentação do PowerPoint</vt:lpstr>
      <vt:lpstr>Algumas PONDERAÇÕES dos COADJUVANTES….</vt:lpstr>
      <vt:lpstr>Algumas PONDERAÇÕES dos COADJUVANTES….</vt:lpstr>
      <vt:lpstr>Algumas PONDERAÇÕES dos COADJUVANTES….</vt:lpstr>
      <vt:lpstr>Continuando....</vt:lpstr>
      <vt:lpstr>Obrigada!</vt:lpstr>
      <vt:lpstr>Apresentação do PowerPoint</vt:lpstr>
      <vt:lpstr>Apresentação do PowerPoint</vt:lpstr>
      <vt:lpstr>Apresentação do PowerPoint</vt:lpstr>
      <vt:lpstr>ALGUMAS ATUALIZAÇÕES NECESSÁRIAS E INTERLIGADAS COM AS POLÍTICAS PÚBLICAS PARA A EDUCAÇÃO</vt:lpstr>
      <vt:lpstr>Lei nº 13.429/2017  (terceirização total e irrestrita)</vt:lpstr>
      <vt:lpstr>BASE NACIONAL DE FORMAÇÃO DOCENTE </vt:lpstr>
      <vt:lpstr>Por DETERMINAÇÃO JUDICIAL</vt:lpstr>
      <vt:lpstr>PL 920/2017 </vt:lpstr>
      <vt:lpstr>PLS  116/2017 </vt:lpstr>
      <vt:lpstr>TAXA DE DESEMPREGO +- 13 %</vt:lpstr>
      <vt:lpstr>Estrutura das nossas escolas (XIX, XX e XXI)</vt:lpstr>
      <vt:lpstr>Início do século XX – inúmeros educadores repensaram toda a estrutura da educação tradicional</vt:lpstr>
      <vt:lpstr>Apresentação do PowerPoint</vt:lpstr>
      <vt:lpstr>Apresentação do PowerPoint</vt:lpstr>
      <vt:lpstr>CREDITS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Educação Básica na Contempoaneidade: nova BNCC</dc:title>
  <dc:creator>Sandra</dc:creator>
  <cp:lastModifiedBy>click09</cp:lastModifiedBy>
  <cp:revision>332</cp:revision>
  <dcterms:modified xsi:type="dcterms:W3CDTF">2017-10-25T16:48:28Z</dcterms:modified>
</cp:coreProperties>
</file>