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57" r:id="rId3"/>
    <p:sldId id="258" r:id="rId4"/>
    <p:sldId id="303" r:id="rId5"/>
    <p:sldId id="304" r:id="rId6"/>
    <p:sldId id="305" r:id="rId7"/>
    <p:sldId id="306" r:id="rId8"/>
    <p:sldId id="30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85CB-BB55-4866-8402-B8E8BB1EBC92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B5DD3-087A-4FC6-9B21-201A08FD30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10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B832B4E-B6A6-488B-8301-719D694C9FE5}" type="slidenum">
              <a:rPr lang="pt-BR" smtClean="0">
                <a:latin typeface="Arial" charset="0"/>
              </a:rPr>
              <a:pPr eaLnBrk="1" hangingPunct="1"/>
              <a:t>21</a:t>
            </a:fld>
            <a:endParaRPr lang="pt-BR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B4BCC073-AE30-411E-A369-45338B94F3B5}" type="slidenum">
              <a:rPr lang="pt-BR" smtClean="0">
                <a:latin typeface="Arial" charset="0"/>
              </a:rPr>
              <a:pPr eaLnBrk="1" hangingPunct="1"/>
              <a:t>22</a:t>
            </a:fld>
            <a:endParaRPr lang="pt-BR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70A947E-C42C-4256-B8DE-A13E978D9CD9}" type="slidenum">
              <a:rPr lang="pt-BR" smtClean="0">
                <a:latin typeface="Arial" charset="0"/>
              </a:rPr>
              <a:pPr eaLnBrk="1" hangingPunct="1"/>
              <a:t>24</a:t>
            </a:fld>
            <a:endParaRPr lang="pt-BR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C7D5FE5-7A31-477F-964E-97215BEE6C6F}" type="slidenum">
              <a:rPr lang="pt-BR" smtClean="0">
                <a:latin typeface="Arial" charset="0"/>
              </a:rPr>
              <a:pPr eaLnBrk="1" hangingPunct="1"/>
              <a:t>25</a:t>
            </a:fld>
            <a:endParaRPr lang="pt-BR" smtClean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CA1D037C-2013-45B9-A81F-2FEFC41ADFD7}" type="slidenum">
              <a:rPr lang="pt-BR" smtClean="0">
                <a:latin typeface="Arial" charset="0"/>
              </a:rPr>
              <a:pPr eaLnBrk="1" hangingPunct="1"/>
              <a:t>26</a:t>
            </a:fld>
            <a:endParaRPr lang="pt-BR" smtClean="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830EC76-E746-4BFA-B5AB-38DBBE7F9863}" type="slidenum">
              <a:rPr lang="pt-BR" smtClean="0">
                <a:latin typeface="Arial" charset="0"/>
              </a:rPr>
              <a:pPr eaLnBrk="1" hangingPunct="1"/>
              <a:t>27</a:t>
            </a:fld>
            <a:endParaRPr lang="pt-BR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15729C2-E9E3-4982-8615-6BC82F0F4630}" type="slidenum">
              <a:rPr lang="pt-BR" smtClean="0">
                <a:latin typeface="Arial" charset="0"/>
              </a:rPr>
              <a:pPr eaLnBrk="1" hangingPunct="1"/>
              <a:t>31</a:t>
            </a:fld>
            <a:endParaRPr lang="pt-BR" smtClean="0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A4327F2-B9D3-4FAF-8EE2-55AC784E0B75}" type="slidenum">
              <a:rPr lang="pt-BR" smtClean="0">
                <a:latin typeface="Arial" charset="0"/>
              </a:rPr>
              <a:pPr eaLnBrk="1" hangingPunct="1"/>
              <a:t>32</a:t>
            </a:fld>
            <a:endParaRPr lang="pt-BR" smtClean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61E42D2-CEEE-498C-AFDC-AB700394DDD4}" type="slidenum">
              <a:rPr lang="pt-BR" smtClean="0">
                <a:latin typeface="Arial" charset="0"/>
              </a:rPr>
              <a:pPr eaLnBrk="1" hangingPunct="1"/>
              <a:t>33</a:t>
            </a:fld>
            <a:endParaRPr lang="pt-BR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F6E23113-5355-4EE7-A8CA-BE628058591A}" type="slidenum">
              <a:rPr lang="pt-BR" smtClean="0">
                <a:latin typeface="Arial" charset="0"/>
              </a:rPr>
              <a:pPr eaLnBrk="1" hangingPunct="1"/>
              <a:t>34</a:t>
            </a:fld>
            <a:endParaRPr lang="pt-BR" smtClean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E43E982-22B9-43CF-B886-82ACBA88B800}" type="slidenum">
              <a:rPr lang="pt-BR" smtClean="0">
                <a:latin typeface="Arial" charset="0"/>
              </a:rPr>
              <a:pPr eaLnBrk="1" hangingPunct="1"/>
              <a:t>35</a:t>
            </a:fld>
            <a:endParaRPr lang="pt-BR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2CA08681-2FD6-491D-89E6-50FFC208437A}" type="slidenum">
              <a:rPr lang="pt-BR" smtClean="0">
                <a:latin typeface="Arial" charset="0"/>
              </a:rPr>
              <a:pPr eaLnBrk="1" hangingPunct="1"/>
              <a:t>37</a:t>
            </a:fld>
            <a:endParaRPr lang="pt-BR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E88911F0-75CF-454C-A3D8-6187E8231B73}" type="slidenum">
              <a:rPr lang="pt-BR" smtClean="0">
                <a:latin typeface="Arial" charset="0"/>
              </a:rPr>
              <a:pPr eaLnBrk="1" hangingPunct="1"/>
              <a:t>39</a:t>
            </a:fld>
            <a:endParaRPr lang="pt-BR" smtClean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4FECA4C-38E3-4833-B110-1D1B6D3DBE82}" type="slidenum">
              <a:rPr lang="pt-BR" smtClean="0">
                <a:latin typeface="Arial" charset="0"/>
              </a:rPr>
              <a:pPr eaLnBrk="1" hangingPunct="1"/>
              <a:t>41</a:t>
            </a:fld>
            <a:endParaRPr lang="pt-BR" smtClean="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F2593DD3-2588-414B-8744-25A2D3A43C83}" type="slidenum">
              <a:rPr lang="pt-BR" smtClean="0">
                <a:latin typeface="Arial" charset="0"/>
              </a:rPr>
              <a:pPr eaLnBrk="1" hangingPunct="1"/>
              <a:t>10</a:t>
            </a:fld>
            <a:endParaRPr lang="pt-BR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7C059BE6-FAA8-4637-A6DF-D8D1EABDFA01}" type="slidenum">
              <a:rPr lang="pt-BR" smtClean="0">
                <a:latin typeface="Arial" charset="0"/>
              </a:rPr>
              <a:pPr eaLnBrk="1" hangingPunct="1"/>
              <a:t>12</a:t>
            </a:fld>
            <a:endParaRPr lang="pt-BR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084AF3C0-C74B-48AA-A3BF-55222AD5623F}" type="slidenum">
              <a:rPr lang="pt-BR" smtClean="0">
                <a:latin typeface="Arial" charset="0"/>
              </a:rPr>
              <a:pPr eaLnBrk="1" hangingPunct="1"/>
              <a:t>17</a:t>
            </a:fld>
            <a:endParaRPr lang="pt-BR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6013316B-30C2-453C-857F-133B060DA8F8}" type="slidenum">
              <a:rPr lang="pt-BR" smtClean="0">
                <a:latin typeface="Arial" charset="0"/>
              </a:rPr>
              <a:pPr eaLnBrk="1" hangingPunct="1"/>
              <a:t>18</a:t>
            </a:fld>
            <a:endParaRPr lang="pt-BR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16E889CE-006A-46CF-B138-6FB575ED6AED}" type="slidenum">
              <a:rPr lang="pt-BR" smtClean="0">
                <a:latin typeface="Arial" charset="0"/>
              </a:rPr>
              <a:pPr eaLnBrk="1" hangingPunct="1"/>
              <a:t>20</a:t>
            </a:fld>
            <a:endParaRPr lang="pt-BR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0563"/>
            <a:ext cx="4559300" cy="34194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62CD56-074B-42CC-841E-D09FFBDB8623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7367328-A570-41D0-B1FD-F07976660D15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lamorett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488832" cy="1470025"/>
          </a:xfrm>
        </p:spPr>
        <p:txBody>
          <a:bodyPr>
            <a:normAutofit/>
          </a:bodyPr>
          <a:lstStyle/>
          <a:p>
            <a:r>
              <a:rPr lang="pt-BR" sz="2400" dirty="0" smtClean="0"/>
              <a:t>EDUCAÇÃO BÁSICA NA CONTEMPORANEIDADE: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</a:t>
            </a:r>
            <a:r>
              <a:rPr lang="pt-BR" sz="2400" b="1" dirty="0" smtClean="0"/>
              <a:t>NOVA BASE NACIONAL COMUM CURRICULAR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406640" cy="175260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SINPEEM – outubro.2017</a:t>
            </a:r>
          </a:p>
          <a:p>
            <a:r>
              <a:rPr lang="pt-BR" sz="2800" dirty="0" smtClean="0"/>
              <a:t>Prof. Vasco P. Moretto</a:t>
            </a:r>
          </a:p>
          <a:p>
            <a:r>
              <a:rPr lang="pt-BR" sz="2800" dirty="0" smtClean="0">
                <a:solidFill>
                  <a:schemeClr val="tx1"/>
                </a:solidFill>
                <a:hlinkClick r:id="rId2"/>
              </a:rPr>
              <a:t>falamoretto@gmail.com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97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1043608" y="2060575"/>
            <a:ext cx="7644780" cy="3048000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836613"/>
            <a:ext cx="7258050" cy="795337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500" smtClean="0"/>
              <a:t>Super, hiper, truper importante …</a:t>
            </a:r>
            <a:endParaRPr lang="pt-BR" sz="350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2276475"/>
            <a:ext cx="7725742" cy="4114800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4000" b="1" dirty="0" err="1" smtClean="0">
                <a:solidFill>
                  <a:srgbClr val="3333CC"/>
                </a:solidFill>
              </a:rPr>
              <a:t>Competência</a:t>
            </a:r>
            <a:r>
              <a:rPr lang="en-US" sz="4000" b="1" dirty="0" smtClean="0">
                <a:solidFill>
                  <a:srgbClr val="3333CC"/>
                </a:solidFill>
              </a:rPr>
              <a:t> </a:t>
            </a:r>
            <a:r>
              <a:rPr lang="en-US" sz="4000" b="1" dirty="0" err="1" smtClean="0">
                <a:solidFill>
                  <a:srgbClr val="3333CC"/>
                </a:solidFill>
              </a:rPr>
              <a:t>não</a:t>
            </a:r>
            <a:r>
              <a:rPr lang="en-US" sz="4000" b="1" dirty="0" smtClean="0">
                <a:solidFill>
                  <a:srgbClr val="3333CC"/>
                </a:solidFill>
              </a:rPr>
              <a:t> se </a:t>
            </a:r>
            <a:r>
              <a:rPr lang="en-US" sz="4000" b="1" dirty="0" err="1" smtClean="0">
                <a:solidFill>
                  <a:srgbClr val="3333CC"/>
                </a:solidFill>
              </a:rPr>
              <a:t>alcança</a:t>
            </a:r>
            <a:r>
              <a:rPr lang="en-US" sz="4000" b="1" dirty="0" smtClean="0">
                <a:solidFill>
                  <a:srgbClr val="3333CC"/>
                </a:solidFill>
              </a:rPr>
              <a:t>;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4000" b="1" dirty="0" err="1" smtClean="0">
                <a:solidFill>
                  <a:srgbClr val="3333CC"/>
                </a:solidFill>
              </a:rPr>
              <a:t>desenvolve</a:t>
            </a:r>
            <a:r>
              <a:rPr lang="en-US" sz="4000" b="1" dirty="0" smtClean="0">
                <a:solidFill>
                  <a:srgbClr val="3333CC"/>
                </a:solidFill>
              </a:rPr>
              <a:t>-se.</a:t>
            </a:r>
            <a:endParaRPr lang="pt-BR" sz="4000" b="1" dirty="0" smtClean="0">
              <a:solidFill>
                <a:srgbClr val="3333CC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43608" y="5562600"/>
            <a:ext cx="78488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latin typeface="Times New Roman" charset="0"/>
              </a:rPr>
              <a:t>Competência</a:t>
            </a:r>
            <a:r>
              <a:rPr lang="en-US" sz="2800" dirty="0">
                <a:latin typeface="Times New Roman" charset="0"/>
              </a:rPr>
              <a:t> é </a:t>
            </a:r>
            <a:r>
              <a:rPr lang="en-US" sz="2800" dirty="0" err="1">
                <a:latin typeface="Times New Roman" charset="0"/>
              </a:rPr>
              <a:t>fazer</a:t>
            </a:r>
            <a:r>
              <a:rPr lang="en-US" sz="2800" dirty="0">
                <a:latin typeface="Times New Roman" charset="0"/>
              </a:rPr>
              <a:t> </a:t>
            </a:r>
            <a:r>
              <a:rPr lang="en-US" sz="2800" dirty="0" err="1">
                <a:latin typeface="Times New Roman" charset="0"/>
              </a:rPr>
              <a:t>bem</a:t>
            </a:r>
            <a:r>
              <a:rPr lang="en-US" sz="2800" dirty="0">
                <a:latin typeface="Times New Roman" charset="0"/>
              </a:rPr>
              <a:t> o que </a:t>
            </a:r>
            <a:r>
              <a:rPr lang="en-US" sz="2800" dirty="0" err="1">
                <a:latin typeface="Times New Roman" charset="0"/>
              </a:rPr>
              <a:t>nos</a:t>
            </a:r>
            <a:r>
              <a:rPr lang="en-US" sz="2800" dirty="0">
                <a:latin typeface="Times New Roman" charset="0"/>
              </a:rPr>
              <a:t> </a:t>
            </a:r>
            <a:r>
              <a:rPr lang="en-US" sz="2800" dirty="0" err="1">
                <a:latin typeface="Times New Roman" charset="0"/>
              </a:rPr>
              <a:t>propomos</a:t>
            </a:r>
            <a:r>
              <a:rPr lang="en-US" sz="2800" dirty="0">
                <a:latin typeface="Times New Roman" charset="0"/>
              </a:rPr>
              <a:t> a </a:t>
            </a:r>
            <a:r>
              <a:rPr lang="en-US" sz="2800" dirty="0" err="1">
                <a:latin typeface="Times New Roman" charset="0"/>
              </a:rPr>
              <a:t>fazer</a:t>
            </a:r>
            <a:endParaRPr lang="pt-BR" sz="28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solidFill>
                  <a:srgbClr val="FF0000"/>
                </a:solidFill>
              </a:rPr>
              <a:t>S</a:t>
            </a:r>
            <a:r>
              <a:rPr lang="pt-BR" sz="3600" dirty="0" smtClean="0">
                <a:solidFill>
                  <a:srgbClr val="FF0000"/>
                </a:solidFill>
              </a:rPr>
              <a:t>obre o conceito de competência</a:t>
            </a:r>
            <a:endParaRPr lang="pt-BR" sz="36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800" dirty="0" smtClean="0"/>
              <a:t>	“Competência é a capacidade de mobilização de recursos cognitivos, socioafetivos ou psicomotores, estruturados em rede, com vistas a estabelecer relações com e entre objetos, situações, fenômenos e pessoas para resolver, encaminhar e enfrentar situações complexas”. (Fonte-INEP)</a:t>
            </a:r>
          </a:p>
          <a:p>
            <a:pPr marL="514350" indent="-514350" algn="just">
              <a:buAutoNum type="arabicPeriod"/>
            </a:pPr>
            <a:endParaRPr lang="pt-BR" sz="2800" dirty="0" smtClean="0"/>
          </a:p>
          <a:p>
            <a:pPr marL="0" indent="0" algn="just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800" dirty="0" smtClean="0"/>
              <a:t>“Competência é a capacidade de mobilizar recursos para abordar e resolver situações complexas”. (Vasco / Perrenoud / Le </a:t>
            </a:r>
            <a:r>
              <a:rPr lang="pt-BR" sz="2800" dirty="0" err="1" smtClean="0"/>
              <a:t>Boterf</a:t>
            </a:r>
            <a:r>
              <a:rPr lang="pt-BR" sz="2800" dirty="0" smtClean="0"/>
              <a:t>)</a:t>
            </a:r>
            <a:endParaRPr lang="pt-BR" sz="2800" dirty="0"/>
          </a:p>
          <a:p>
            <a:pPr marL="457200" indent="-457200" algn="just">
              <a:buAutoNum type="arabicPeriod"/>
            </a:pP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86444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476672"/>
            <a:ext cx="7488832" cy="1560513"/>
          </a:xfrm>
        </p:spPr>
        <p:txBody>
          <a:bodyPr lIns="92075" tIns="46038" rIns="92075" bIns="46038">
            <a:noAutofit/>
          </a:bodyPr>
          <a:lstStyle/>
          <a:p>
            <a:pPr eaLnBrk="1" hangingPunct="1"/>
            <a:r>
              <a:rPr lang="pt-BR" sz="2000" dirty="0" smtClean="0"/>
              <a:t>Analise as afirmações abaixo e assinale</a:t>
            </a:r>
            <a:r>
              <a:rPr lang="en-US" sz="2000" dirty="0" smtClean="0"/>
              <a:t> com V</a:t>
            </a:r>
            <a:r>
              <a:rPr lang="pt-BR" sz="2000" dirty="0" smtClean="0"/>
              <a:t> as que </a:t>
            </a:r>
            <a:r>
              <a:rPr lang="en-US" sz="2000" dirty="0" err="1" smtClean="0"/>
              <a:t>são</a:t>
            </a:r>
            <a:r>
              <a:rPr lang="pt-BR" sz="2000" dirty="0" smtClean="0"/>
              <a:t> verdadeiras,</a:t>
            </a:r>
            <a:r>
              <a:rPr lang="en-US" sz="2000" dirty="0" smtClean="0"/>
              <a:t> e F as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falsas</a:t>
            </a:r>
            <a:r>
              <a:rPr lang="pt-BR" sz="2000" dirty="0" smtClean="0"/>
              <a:t> tendo em vista o conceito de competência que apresentamos. </a:t>
            </a:r>
            <a:r>
              <a:rPr lang="en-US" sz="2000" dirty="0" smtClean="0"/>
              <a:t>(</a:t>
            </a:r>
            <a:r>
              <a:rPr lang="en-US" sz="2000" dirty="0" err="1" smtClean="0"/>
              <a:t>Coloque</a:t>
            </a:r>
            <a:r>
              <a:rPr lang="en-US" sz="2000" dirty="0" smtClean="0"/>
              <a:t> PS </a:t>
            </a:r>
            <a:r>
              <a:rPr lang="en-US" sz="2000" dirty="0" err="1" smtClean="0"/>
              <a:t>quando</a:t>
            </a:r>
            <a:r>
              <a:rPr lang="en-US" sz="2000" dirty="0" smtClean="0"/>
              <a:t> </a:t>
            </a:r>
            <a:r>
              <a:rPr lang="en-US" sz="2000" dirty="0" err="1" smtClean="0"/>
              <a:t>pode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verdadeira</a:t>
            </a:r>
            <a:r>
              <a:rPr lang="en-US" sz="2000" dirty="0" smtClean="0"/>
              <a:t>,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falsa</a:t>
            </a:r>
            <a:r>
              <a:rPr lang="en-US" sz="2000" dirty="0" smtClean="0"/>
              <a:t>.)</a:t>
            </a: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2204864"/>
            <a:ext cx="7771581" cy="4248472"/>
          </a:xfrm>
        </p:spPr>
        <p:txBody>
          <a:bodyPr lIns="92075" tIns="46038" rIns="92075" bIns="46038"/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 smtClean="0"/>
              <a:t>1.(  ) O Neymar Jr. é competente para jogar futebol.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 smtClean="0"/>
              <a:t>2.(  ) O Fred é competente para jogar futebol.</a:t>
            </a:r>
            <a:endParaRPr lang="en-US" sz="2000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3.(  ) O Neymar Jr. tem </a:t>
            </a:r>
            <a:r>
              <a:rPr lang="en-US" sz="2000" dirty="0" err="1" smtClean="0"/>
              <a:t>mostrado</a:t>
            </a:r>
            <a:r>
              <a:rPr lang="en-US" sz="2000" dirty="0" smtClean="0"/>
              <a:t>, com </a:t>
            </a:r>
            <a:r>
              <a:rPr lang="en-US" sz="2000" dirty="0" err="1" smtClean="0"/>
              <a:t>seu</a:t>
            </a:r>
            <a:r>
              <a:rPr lang="en-US" sz="2000" dirty="0" smtClean="0"/>
              <a:t> </a:t>
            </a:r>
            <a:r>
              <a:rPr lang="en-US" sz="2000" dirty="0" err="1" smtClean="0"/>
              <a:t>desempenho</a:t>
            </a:r>
            <a:r>
              <a:rPr lang="en-US" sz="2000" dirty="0" smtClean="0"/>
              <a:t>,  </a:t>
            </a:r>
            <a:r>
              <a:rPr lang="en-US" sz="2000" dirty="0" err="1" smtClean="0"/>
              <a:t>maior</a:t>
            </a:r>
            <a:r>
              <a:rPr lang="en-US" sz="2000" dirty="0" smtClean="0"/>
              <a:t>  </a:t>
            </a:r>
            <a:r>
              <a:rPr lang="en-US" sz="2000" dirty="0" err="1" smtClean="0"/>
              <a:t>competência</a:t>
            </a:r>
            <a:r>
              <a:rPr lang="en-US" sz="2000" dirty="0" smtClean="0"/>
              <a:t>  que  o Fred para </a:t>
            </a:r>
            <a:r>
              <a:rPr lang="en-US" sz="2000" dirty="0" err="1" smtClean="0"/>
              <a:t>jogar</a:t>
            </a:r>
            <a:r>
              <a:rPr lang="en-US" sz="2000" dirty="0" smtClean="0"/>
              <a:t> </a:t>
            </a:r>
            <a:r>
              <a:rPr lang="en-US" sz="2000" dirty="0" err="1" smtClean="0"/>
              <a:t>futebol</a:t>
            </a:r>
            <a:r>
              <a:rPr lang="en-US" sz="2000" dirty="0" smtClean="0"/>
              <a:t>.</a:t>
            </a:r>
            <a:endParaRPr lang="pt-BR" sz="2000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4</a:t>
            </a:r>
            <a:r>
              <a:rPr lang="pt-BR" sz="2000" dirty="0" smtClean="0"/>
              <a:t>.(  ) O </a:t>
            </a:r>
            <a:r>
              <a:rPr lang="en-US" sz="2000" dirty="0" smtClean="0"/>
              <a:t>Neymar Jr. </a:t>
            </a:r>
            <a:r>
              <a:rPr lang="pt-BR" sz="2000" dirty="0" smtClean="0"/>
              <a:t>é mais competente que o </a:t>
            </a:r>
            <a:r>
              <a:rPr lang="en-US" sz="2000" dirty="0" smtClean="0"/>
              <a:t>Gustavo Kuerten</a:t>
            </a:r>
            <a:r>
              <a:rPr lang="pt-BR" sz="2000" dirty="0" smtClean="0"/>
              <a:t>.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 smtClean="0"/>
              <a:t>5.(  ) O time do Vasco da Gama é competente para jogar futebol.</a:t>
            </a:r>
            <a:endParaRPr lang="en-US" sz="2000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5</a:t>
            </a:r>
            <a:r>
              <a:rPr lang="pt-BR" sz="2000" dirty="0" smtClean="0"/>
              <a:t>.(  ) Não podemos afirmar que </a:t>
            </a:r>
            <a:r>
              <a:rPr lang="en-US" sz="2000" dirty="0" smtClean="0"/>
              <a:t>um</a:t>
            </a:r>
            <a:r>
              <a:rPr lang="pt-BR" sz="2000" dirty="0" smtClean="0"/>
              <a:t> médico é mais competente do que </a:t>
            </a:r>
            <a:r>
              <a:rPr lang="en-US" sz="2000" dirty="0" smtClean="0"/>
              <a:t>um</a:t>
            </a:r>
            <a:r>
              <a:rPr lang="pt-BR" sz="2000" dirty="0" smtClean="0"/>
              <a:t> advogado, pois eles enfrentam situações complexas diferentes.</a:t>
            </a:r>
          </a:p>
        </p:txBody>
      </p:sp>
    </p:spTree>
    <p:extLst>
      <p:ext uri="{BB962C8B-B14F-4D97-AF65-F5344CB8AC3E}">
        <p14:creationId xmlns:p14="http://schemas.microsoft.com/office/powerpoint/2010/main" val="116526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UMA REVOLUÇÃO EPISTEMOLÓGICA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Nós, em sala de aula,</a:t>
            </a:r>
          </a:p>
          <a:p>
            <a:pPr marL="0" indent="0" algn="ctr">
              <a:buNone/>
            </a:pPr>
            <a:r>
              <a:rPr lang="pt-BR" dirty="0" smtClean="0"/>
              <a:t> não descrevemos o mundo como ele é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(visão positivista)</a:t>
            </a:r>
            <a:r>
              <a:rPr lang="pt-BR" dirty="0" smtClean="0"/>
              <a:t>, </a:t>
            </a:r>
          </a:p>
          <a:p>
            <a:pPr marL="0" indent="0" algn="ctr">
              <a:buNone/>
            </a:pPr>
            <a:r>
              <a:rPr lang="pt-BR" dirty="0" smtClean="0"/>
              <a:t>mas inventamos modelos explicativos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(visão sociointeracionista)</a:t>
            </a:r>
            <a:r>
              <a:rPr lang="pt-BR" dirty="0" smtClean="0"/>
              <a:t>, </a:t>
            </a:r>
          </a:p>
          <a:p>
            <a:pPr marL="0" indent="0" algn="ctr">
              <a:buNone/>
            </a:pPr>
            <a:r>
              <a:rPr lang="pt-BR" dirty="0" smtClean="0"/>
              <a:t>para justificar nossa interação com  o mundo físico e social.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37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1150938" y="0"/>
            <a:ext cx="7793037" cy="1928813"/>
          </a:xfrm>
        </p:spPr>
        <p:txBody>
          <a:bodyPr/>
          <a:lstStyle/>
          <a:p>
            <a:pPr algn="ctr" eaLnBrk="1" hangingPunct="1"/>
            <a:r>
              <a:rPr lang="pt-BR" sz="3600" smtClean="0"/>
              <a:t>Situações complexas e modelos</a:t>
            </a:r>
            <a:r>
              <a:rPr lang="pt-BR" sz="4000" smtClean="0">
                <a:solidFill>
                  <a:srgbClr val="FF3300"/>
                </a:solidFill>
              </a:rPr>
              <a:t/>
            </a:r>
            <a:br>
              <a:rPr lang="pt-BR" sz="4000" smtClean="0">
                <a:solidFill>
                  <a:srgbClr val="FF3300"/>
                </a:solidFill>
              </a:rPr>
            </a:b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268760"/>
            <a:ext cx="7808094" cy="5040560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400" dirty="0" smtClean="0"/>
              <a:t>Organização do sistema solar – </a:t>
            </a:r>
          </a:p>
          <a:p>
            <a:pPr marL="457200" lvl="1" indent="0" eaLnBrk="1" hangingPunct="1">
              <a:buNone/>
            </a:pPr>
            <a:r>
              <a:rPr lang="pt-BR" sz="2000" dirty="0" smtClean="0">
                <a:solidFill>
                  <a:srgbClr val="FF3300"/>
                </a:solidFill>
              </a:rPr>
              <a:t>	O geocentrismo e o heliocentrismo.</a:t>
            </a:r>
          </a:p>
          <a:p>
            <a:pPr eaLnBrk="1" hangingPunct="1"/>
            <a:r>
              <a:rPr lang="pt-BR" sz="2400" dirty="0" smtClean="0"/>
              <a:t>“De onde viemos e para onde vamos?”  </a:t>
            </a:r>
          </a:p>
          <a:p>
            <a:pPr marL="457200" lvl="1" indent="0" eaLnBrk="1" hangingPunct="1">
              <a:buNone/>
            </a:pPr>
            <a:r>
              <a:rPr lang="pt-BR" sz="2000" dirty="0" smtClean="0">
                <a:solidFill>
                  <a:srgbClr val="FF3300"/>
                </a:solidFill>
              </a:rPr>
              <a:t>	Criacionismo e evolucionismo</a:t>
            </a:r>
          </a:p>
          <a:p>
            <a:pPr eaLnBrk="1" hangingPunct="1"/>
            <a:r>
              <a:rPr lang="pt-BR" sz="2400" dirty="0" smtClean="0"/>
              <a:t>De que são compostas as diferentes substâncias dos corpos? </a:t>
            </a:r>
          </a:p>
          <a:p>
            <a:pPr marL="457200" lvl="1" indent="0" eaLnBrk="1" hangingPunct="1">
              <a:buNone/>
            </a:pPr>
            <a:r>
              <a:rPr lang="pt-BR" sz="2000" dirty="0" smtClean="0">
                <a:solidFill>
                  <a:srgbClr val="FF3300"/>
                </a:solidFill>
              </a:rPr>
              <a:t>	O modelo atômico</a:t>
            </a:r>
          </a:p>
          <a:p>
            <a:pPr eaLnBrk="1" hangingPunct="1"/>
            <a:r>
              <a:rPr lang="pt-BR" sz="2400" dirty="0" smtClean="0"/>
              <a:t>Por que os corpos caem?</a:t>
            </a:r>
          </a:p>
          <a:p>
            <a:pPr marL="457200" lvl="1" indent="0" eaLnBrk="1" hangingPunct="1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	A gravidade realmente existe?  Como ela é?</a:t>
            </a:r>
          </a:p>
          <a:p>
            <a:pPr eaLnBrk="1" hangingPunct="1"/>
            <a:r>
              <a:rPr lang="pt-BR" sz="2400" dirty="0" smtClean="0"/>
              <a:t>Os “buracos negros” existem?</a:t>
            </a:r>
          </a:p>
          <a:p>
            <a:pPr eaLnBrk="1" hangingPunct="1"/>
            <a:r>
              <a:rPr lang="pt-BR" sz="2400" dirty="0" smtClean="0"/>
              <a:t>Representação matemática de uma operação.</a:t>
            </a:r>
          </a:p>
          <a:p>
            <a:pPr marL="457200" lvl="1" indent="0" eaLnBrk="1" hangingPunct="1">
              <a:buNone/>
            </a:pPr>
            <a:r>
              <a:rPr lang="pt-BR" sz="2000" dirty="0" smtClean="0">
                <a:solidFill>
                  <a:srgbClr val="FF3300"/>
                </a:solidFill>
              </a:rPr>
              <a:t>	  4 + 3 = ?</a:t>
            </a:r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576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786812" cy="1247775"/>
          </a:xfrm>
        </p:spPr>
        <p:txBody>
          <a:bodyPr/>
          <a:lstStyle/>
          <a:p>
            <a:pPr algn="ctr" eaLnBrk="1" hangingPunct="1"/>
            <a:r>
              <a:rPr lang="pt-BR" sz="2800" dirty="0" smtClean="0"/>
              <a:t>Situação complexa para o professor: </a:t>
            </a:r>
            <a:br>
              <a:rPr lang="pt-BR" sz="2800" dirty="0" smtClean="0"/>
            </a:br>
            <a:r>
              <a:rPr lang="pt-BR" sz="2800" dirty="0" smtClean="0">
                <a:solidFill>
                  <a:srgbClr val="FF0000"/>
                </a:solidFill>
              </a:rPr>
              <a:t>como o aluno aprende e como deve-se ensinar.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017713"/>
            <a:ext cx="83121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109788" y="3716338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843213" y="4508500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331913" y="4508500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6156325" y="4797425"/>
            <a:ext cx="431800" cy="5032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6948488" y="3789363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508625" y="3789363"/>
            <a:ext cx="431800" cy="5032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258888" y="4581525"/>
            <a:ext cx="649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SSC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24075" y="3789363"/>
            <a:ext cx="35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P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887663" y="45529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A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1763713" y="4149725"/>
            <a:ext cx="360362" cy="358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555875" y="4149725"/>
            <a:ext cx="287338" cy="3603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877050" y="3860800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600"/>
              <a:t>SSC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580063" y="38608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A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199188" y="4868863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/>
              <a:t>P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156325" y="4005263"/>
            <a:ext cx="5762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940425" y="4292600"/>
            <a:ext cx="287338" cy="431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6559550" y="4292600"/>
            <a:ext cx="360363" cy="431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427538" y="3141663"/>
            <a:ext cx="0" cy="187325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971550" y="2924175"/>
            <a:ext cx="3095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/>
              <a:t>MODELO TRADICIONAL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148263" y="2924175"/>
            <a:ext cx="2952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600"/>
              <a:t>CONSTRUÇÃO INTERATIVA DO CONHECIMENTO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692275" y="5300663"/>
            <a:ext cx="5400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/>
              <a:t>SSC (saberes socialmente construídos);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/>
              <a:t>P(professor)    A (aluno)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5724525" y="35734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7164388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5148263" y="40767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7524750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 flipV="1">
            <a:off x="7308850" y="4292600"/>
            <a:ext cx="14287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 flipV="1">
            <a:off x="5435600" y="4365625"/>
            <a:ext cx="1444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5795963" y="50133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 flipH="1">
            <a:off x="6659563" y="50133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3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8534400" cy="14478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3500" smtClean="0"/>
              <a:t>1o. PILAR: conteúdos</a:t>
            </a:r>
            <a:br>
              <a:rPr lang="en-US" sz="3500" smtClean="0"/>
            </a:br>
            <a:r>
              <a:rPr lang="pt-BR" sz="2300" smtClean="0"/>
              <a:t>Fundamentos da educação na Perspectiva Construtivista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928813"/>
            <a:ext cx="8229600" cy="4114800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buFont typeface="Wingdings" pitchFamily="2" charset="2"/>
              <a:buNone/>
            </a:pPr>
            <a:endParaRPr lang="en-US" smtClean="0"/>
          </a:p>
          <a:p>
            <a:pPr marL="273050" indent="-273050" algn="ctr" eaLnBrk="1" hangingPunct="1">
              <a:buFont typeface="Wingdings" pitchFamily="2" charset="2"/>
              <a:buNone/>
            </a:pPr>
            <a:endParaRPr lang="pt-BR" smtClean="0"/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pt-BR" i="1" smtClean="0">
                <a:solidFill>
                  <a:srgbClr val="FF0000"/>
                </a:solidFill>
                <a:latin typeface="Algerian" pitchFamily="82" charset="0"/>
              </a:rPr>
              <a:t>“</a:t>
            </a:r>
            <a:r>
              <a:rPr lang="pt-BR" b="1" i="1" smtClean="0">
                <a:solidFill>
                  <a:srgbClr val="FF0000"/>
                </a:solidFill>
              </a:rPr>
              <a:t>APRENDER</a:t>
            </a:r>
            <a:r>
              <a:rPr lang="pt-BR" i="1" smtClean="0">
                <a:solidFill>
                  <a:srgbClr val="FF0000"/>
                </a:solidFill>
              </a:rPr>
              <a:t> é construir significados.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pt-BR" b="1" i="1" smtClean="0">
                <a:solidFill>
                  <a:srgbClr val="FF0000"/>
                </a:solidFill>
              </a:rPr>
              <a:t>ENSINAR</a:t>
            </a:r>
            <a:r>
              <a:rPr lang="pt-BR" i="1" smtClean="0">
                <a:solidFill>
                  <a:srgbClr val="FF0000"/>
                </a:solidFill>
              </a:rPr>
              <a:t> é oportunizar esta construção.” 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pt-BR" sz="2600" i="1" smtClean="0"/>
              <a:t>                        </a:t>
            </a:r>
            <a:r>
              <a:rPr lang="pt-BR" sz="2000" smtClean="0"/>
              <a:t>(Vascowsky Morettowsky)</a:t>
            </a:r>
            <a:r>
              <a:rPr lang="pt-BR" sz="2600" b="1" i="1" smtClean="0"/>
              <a:t>  	</a:t>
            </a:r>
            <a:endParaRPr lang="pt-BR" b="1" smtClean="0"/>
          </a:p>
        </p:txBody>
      </p:sp>
    </p:spTree>
    <p:extLst>
      <p:ext uri="{BB962C8B-B14F-4D97-AF65-F5344CB8AC3E}">
        <p14:creationId xmlns:p14="http://schemas.microsoft.com/office/powerpoint/2010/main" val="4671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404813"/>
            <a:ext cx="7297737" cy="966787"/>
          </a:xfrm>
        </p:spPr>
        <p:txBody>
          <a:bodyPr lIns="92075" tIns="46038" rIns="92075" bIns="46038"/>
          <a:lstStyle/>
          <a:p>
            <a:pPr eaLnBrk="1" hangingPunct="1"/>
            <a:r>
              <a:rPr lang="pt-BR" smtClean="0"/>
              <a:t>Um papel social da escola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556792"/>
            <a:ext cx="7847980" cy="4114800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i="1" dirty="0" smtClean="0">
                <a:solidFill>
                  <a:srgbClr val="FF0000"/>
                </a:solidFill>
              </a:rPr>
              <a:t>Ajudar a formar</a:t>
            </a:r>
          </a:p>
          <a:p>
            <a:pPr marL="273050" indent="-27305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GESTORES DE INFORMAÇÕES,</a:t>
            </a:r>
          </a:p>
          <a:p>
            <a:pPr marL="273050" indent="-27305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i="1" dirty="0" smtClean="0">
                <a:solidFill>
                  <a:srgbClr val="FF0000"/>
                </a:solidFill>
              </a:rPr>
              <a:t>e não</a:t>
            </a:r>
          </a:p>
          <a:p>
            <a:pPr marL="273050" indent="-27305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MEROS ACUMULADORES DE DADOS.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273050" indent="-27305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3300" b="1" i="1" dirty="0" smtClean="0">
                <a:solidFill>
                  <a:srgbClr val="D7F20E"/>
                </a:solidFill>
              </a:rPr>
              <a:t>   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>
                <a:solidFill>
                  <a:schemeClr val="tx2"/>
                </a:solidFill>
              </a:rPr>
              <a:t>(Quem acumula dados é o computador. O </a:t>
            </a:r>
            <a:r>
              <a:rPr lang="pt-BR" sz="2400" b="1" dirty="0" smtClean="0">
                <a:solidFill>
                  <a:schemeClr val="tx2"/>
                </a:solidFill>
              </a:rPr>
              <a:t>gestor</a:t>
            </a:r>
            <a:r>
              <a:rPr lang="pt-BR" sz="2400" dirty="0" smtClean="0">
                <a:solidFill>
                  <a:schemeClr val="tx2"/>
                </a:solidFill>
              </a:rPr>
              <a:t> analisa situações do ponto de vista técnico, social, político e ético.)</a:t>
            </a:r>
          </a:p>
        </p:txBody>
      </p:sp>
    </p:spTree>
    <p:extLst>
      <p:ext uri="{BB962C8B-B14F-4D97-AF65-F5344CB8AC3E}">
        <p14:creationId xmlns:p14="http://schemas.microsoft.com/office/powerpoint/2010/main" val="64799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8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 que é a BNCC?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“A BNCC é um documento normativo que define o conjunto orgânico e progressivo de </a:t>
            </a:r>
            <a:r>
              <a:rPr lang="pt-BR" sz="2800" b="1" dirty="0" smtClean="0">
                <a:solidFill>
                  <a:srgbClr val="FF0000"/>
                </a:solidFill>
              </a:rPr>
              <a:t>aprendizagens essenciais </a:t>
            </a:r>
            <a:r>
              <a:rPr lang="pt-BR" sz="2800" dirty="0" smtClean="0"/>
              <a:t>que todos os alunos devem desenvolver ...”</a:t>
            </a:r>
          </a:p>
          <a:p>
            <a:r>
              <a:rPr lang="pt-BR" sz="2800" dirty="0" smtClean="0"/>
              <a:t>“... </a:t>
            </a:r>
            <a:r>
              <a:rPr lang="pt-BR" sz="2800" dirty="0"/>
              <a:t>a BNCC está estruturada de modo a explicitar </a:t>
            </a:r>
            <a:r>
              <a:rPr lang="pt-BR" sz="2800" b="1" dirty="0">
                <a:solidFill>
                  <a:srgbClr val="FF0000"/>
                </a:solidFill>
              </a:rPr>
              <a:t>as competências </a:t>
            </a:r>
            <a:r>
              <a:rPr lang="pt-BR" sz="2800" dirty="0"/>
              <a:t>que os alunos devem desenvolver ao longo de toda a Educação Básica e em cada etapa da escolaridade.” </a:t>
            </a:r>
            <a:endParaRPr lang="pt-BR" sz="2800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5643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228600"/>
            <a:ext cx="5275262" cy="138906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700" smtClean="0"/>
              <a:t>2o. PILAR: habilidades</a:t>
            </a:r>
            <a:endParaRPr lang="pt-BR" sz="27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700808"/>
            <a:ext cx="7848872" cy="4135437"/>
          </a:xfrm>
        </p:spPr>
        <p:txBody>
          <a:bodyPr lIns="92075" tIns="46038" rIns="92075" bIns="46038">
            <a:normAutofit/>
          </a:bodyPr>
          <a:lstStyle/>
          <a:p>
            <a:pPr marL="273050" indent="-273050" eaLnBrk="1" hangingPunct="1"/>
            <a:r>
              <a:rPr lang="pt-BR" sz="2800" dirty="0" smtClean="0"/>
              <a:t>Habilidade é o saber-fazer.</a:t>
            </a:r>
          </a:p>
          <a:p>
            <a:pPr marL="273050" indent="-273050" eaLnBrk="1" hangingPunct="1"/>
            <a:r>
              <a:rPr lang="pt-BR" sz="2800" dirty="0" smtClean="0"/>
              <a:t>Habilidades relacionam-se a conteúdos procedimentais.(Podem ser físicas ou mentais)</a:t>
            </a:r>
          </a:p>
          <a:p>
            <a:pPr marL="273050" indent="-273050" eaLnBrk="1" hangingPunct="1"/>
            <a:r>
              <a:rPr lang="pt-BR" sz="2800" dirty="0" smtClean="0"/>
              <a:t>A escola deu ênfase no desenvolvimento de habilidades, em detrimento do desenvolvimento de competências (tabuada; verbos irregulares; números primos; produtos notáveis, </a:t>
            </a:r>
            <a:r>
              <a:rPr lang="pt-BR" sz="2800" dirty="0" smtClean="0">
                <a:solidFill>
                  <a:srgbClr val="FF0000"/>
                </a:solidFill>
              </a:rPr>
              <a:t>m</a:t>
            </a:r>
            <a:r>
              <a:rPr lang="pt-BR" sz="2800" dirty="0" smtClean="0"/>
              <a:t> diante de </a:t>
            </a:r>
            <a:r>
              <a:rPr lang="pt-BR" sz="2800" dirty="0" smtClean="0">
                <a:solidFill>
                  <a:srgbClr val="FF0000"/>
                </a:solidFill>
              </a:rPr>
              <a:t>p</a:t>
            </a:r>
            <a:r>
              <a:rPr lang="pt-BR" sz="2800" dirty="0" smtClean="0"/>
              <a:t> e </a:t>
            </a:r>
            <a:r>
              <a:rPr lang="pt-BR" sz="2800" dirty="0" smtClean="0">
                <a:solidFill>
                  <a:srgbClr val="FF0000"/>
                </a:solidFill>
              </a:rPr>
              <a:t>b</a:t>
            </a:r>
            <a:r>
              <a:rPr lang="pt-BR" sz="2800" dirty="0" smtClean="0"/>
              <a:t>, etc.).</a:t>
            </a:r>
          </a:p>
        </p:txBody>
      </p:sp>
    </p:spTree>
    <p:extLst>
      <p:ext uri="{BB962C8B-B14F-4D97-AF65-F5344CB8AC3E}">
        <p14:creationId xmlns:p14="http://schemas.microsoft.com/office/powerpoint/2010/main" val="129938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3"/>
          <p:cNvGrpSpPr>
            <a:grpSpLocks/>
          </p:cNvGrpSpPr>
          <p:nvPr/>
        </p:nvGrpSpPr>
        <p:grpSpPr bwMode="auto">
          <a:xfrm>
            <a:off x="4444825" y="2667000"/>
            <a:ext cx="3810000" cy="3581400"/>
            <a:chOff x="2496" y="1680"/>
            <a:chExt cx="2400" cy="2256"/>
          </a:xfrm>
        </p:grpSpPr>
        <p:sp>
          <p:nvSpPr>
            <p:cNvPr id="15367" name="Rectangle 2"/>
            <p:cNvSpPr>
              <a:spLocks noChangeArrowheads="1"/>
            </p:cNvSpPr>
            <p:nvPr/>
          </p:nvSpPr>
          <p:spPr bwMode="auto">
            <a:xfrm>
              <a:off x="2544" y="3648"/>
              <a:ext cx="2352" cy="288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8" name="Oval 3"/>
            <p:cNvSpPr>
              <a:spLocks noChangeArrowheads="1"/>
            </p:cNvSpPr>
            <p:nvPr/>
          </p:nvSpPr>
          <p:spPr bwMode="auto">
            <a:xfrm>
              <a:off x="2520" y="2800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9" name="Oval 4"/>
            <p:cNvSpPr>
              <a:spLocks noChangeArrowheads="1"/>
            </p:cNvSpPr>
            <p:nvPr/>
          </p:nvSpPr>
          <p:spPr bwMode="auto">
            <a:xfrm>
              <a:off x="2504" y="2512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70" name="Oval 5"/>
            <p:cNvSpPr>
              <a:spLocks noChangeArrowheads="1"/>
            </p:cNvSpPr>
            <p:nvPr/>
          </p:nvSpPr>
          <p:spPr bwMode="auto">
            <a:xfrm>
              <a:off x="2504" y="2248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71" name="Oval 6"/>
            <p:cNvSpPr>
              <a:spLocks noChangeArrowheads="1"/>
            </p:cNvSpPr>
            <p:nvPr/>
          </p:nvSpPr>
          <p:spPr bwMode="auto">
            <a:xfrm>
              <a:off x="2496" y="1976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72" name="Oval 7"/>
            <p:cNvSpPr>
              <a:spLocks noChangeArrowheads="1"/>
            </p:cNvSpPr>
            <p:nvPr/>
          </p:nvSpPr>
          <p:spPr bwMode="auto">
            <a:xfrm>
              <a:off x="2544" y="3088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73" name="Oval 8"/>
            <p:cNvSpPr>
              <a:spLocks noChangeArrowheads="1"/>
            </p:cNvSpPr>
            <p:nvPr/>
          </p:nvSpPr>
          <p:spPr bwMode="auto">
            <a:xfrm>
              <a:off x="2496" y="1680"/>
              <a:ext cx="336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536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476672"/>
            <a:ext cx="7344222" cy="854075"/>
          </a:xfrm>
        </p:spPr>
        <p:txBody>
          <a:bodyPr lIns="0" rIns="0" bIns="0"/>
          <a:lstStyle/>
          <a:p>
            <a:pPr eaLnBrk="1" hangingPunct="1"/>
            <a:r>
              <a:rPr lang="en-US" sz="1900" dirty="0" smtClean="0"/>
              <a:t>“</a:t>
            </a:r>
            <a:r>
              <a:rPr lang="en-US" sz="1900" dirty="0" err="1" smtClean="0"/>
              <a:t>Número</a:t>
            </a:r>
            <a:r>
              <a:rPr lang="en-US" sz="1900" dirty="0" smtClean="0"/>
              <a:t> primo é </a:t>
            </a:r>
            <a:r>
              <a:rPr lang="en-US" sz="1900" dirty="0" err="1" smtClean="0"/>
              <a:t>todo</a:t>
            </a:r>
            <a:r>
              <a:rPr lang="en-US" sz="1900" dirty="0" smtClean="0"/>
              <a:t> </a:t>
            </a:r>
            <a:r>
              <a:rPr lang="en-US" sz="1900" dirty="0" err="1" smtClean="0"/>
              <a:t>aquele</a:t>
            </a:r>
            <a:r>
              <a:rPr lang="en-US" sz="1900" dirty="0" smtClean="0"/>
              <a:t> </a:t>
            </a:r>
            <a:r>
              <a:rPr lang="en-US" sz="1900" dirty="0" err="1" smtClean="0"/>
              <a:t>que</a:t>
            </a:r>
            <a:r>
              <a:rPr lang="en-US" sz="1900" dirty="0" smtClean="0"/>
              <a:t> </a:t>
            </a:r>
            <a:r>
              <a:rPr lang="en-US" sz="1900" dirty="0" err="1" smtClean="0"/>
              <a:t>só</a:t>
            </a:r>
            <a:r>
              <a:rPr lang="en-US" sz="1900" dirty="0" smtClean="0"/>
              <a:t> é </a:t>
            </a:r>
            <a:r>
              <a:rPr lang="en-US" sz="1900" dirty="0" err="1" smtClean="0"/>
              <a:t>divisível</a:t>
            </a:r>
            <a:r>
              <a:rPr lang="en-US" sz="1900" dirty="0" smtClean="0"/>
              <a:t> </a:t>
            </a:r>
            <a:r>
              <a:rPr lang="en-US" sz="1900" dirty="0" err="1" smtClean="0"/>
              <a:t>por</a:t>
            </a:r>
            <a:r>
              <a:rPr lang="en-US" sz="1900" dirty="0" smtClean="0"/>
              <a:t> </a:t>
            </a:r>
            <a:r>
              <a:rPr lang="en-US" sz="1900" dirty="0" err="1" smtClean="0"/>
              <a:t>si</a:t>
            </a:r>
            <a:r>
              <a:rPr lang="en-US" sz="1900" dirty="0" smtClean="0"/>
              <a:t> </a:t>
            </a:r>
            <a:r>
              <a:rPr lang="en-US" sz="1900" dirty="0" err="1" smtClean="0"/>
              <a:t>mesmo</a:t>
            </a:r>
            <a:r>
              <a:rPr lang="en-US" sz="1900" dirty="0" smtClean="0"/>
              <a:t> e pela </a:t>
            </a:r>
            <a:r>
              <a:rPr lang="en-US" sz="1900" dirty="0" err="1" smtClean="0"/>
              <a:t>unidade</a:t>
            </a:r>
            <a:r>
              <a:rPr lang="en-US" sz="1900" dirty="0" smtClean="0"/>
              <a:t>”. </a:t>
            </a:r>
            <a:r>
              <a:rPr lang="en-US" sz="1900" dirty="0" err="1" smtClean="0"/>
              <a:t>Será</a:t>
            </a:r>
            <a:r>
              <a:rPr lang="en-US" sz="1900" dirty="0" smtClean="0"/>
              <a:t> </a:t>
            </a:r>
            <a:r>
              <a:rPr lang="en-US" sz="1900" dirty="0" err="1" smtClean="0"/>
              <a:t>mesmo</a:t>
            </a:r>
            <a:r>
              <a:rPr lang="en-US" sz="1900" dirty="0" smtClean="0"/>
              <a:t>? </a:t>
            </a:r>
            <a:r>
              <a:rPr lang="en-US" sz="1900" dirty="0" err="1" smtClean="0"/>
              <a:t>Por</a:t>
            </a:r>
            <a:r>
              <a:rPr lang="en-US" sz="1900" dirty="0" smtClean="0"/>
              <a:t> </a:t>
            </a:r>
            <a:r>
              <a:rPr lang="en-US" sz="1900" dirty="0" err="1" smtClean="0"/>
              <a:t>que</a:t>
            </a:r>
            <a:r>
              <a:rPr lang="en-US" sz="1900" dirty="0" smtClean="0"/>
              <a:t> PRIMO? </a:t>
            </a:r>
            <a:r>
              <a:rPr lang="en-US" sz="1900" dirty="0" err="1" smtClean="0"/>
              <a:t>Existem</a:t>
            </a:r>
            <a:r>
              <a:rPr lang="en-US" sz="1900" dirty="0" smtClean="0"/>
              <a:t> </a:t>
            </a:r>
            <a:r>
              <a:rPr lang="en-US" sz="1900" dirty="0" err="1" smtClean="0"/>
              <a:t>números</a:t>
            </a:r>
            <a:r>
              <a:rPr lang="en-US" sz="1900" dirty="0" smtClean="0"/>
              <a:t> TIOS?</a:t>
            </a:r>
            <a:endParaRPr lang="pt-BR" sz="1900" dirty="0" smtClean="0"/>
          </a:p>
        </p:txBody>
      </p:sp>
      <p:sp>
        <p:nvSpPr>
          <p:cNvPr id="48138" name="Rectangle 10"/>
          <p:cNvSpPr>
            <a:spLocks noGrp="1" noChangeArrowheads="1"/>
          </p:cNvSpPr>
          <p:nvPr>
            <p:ph sz="half" idx="4294967295"/>
          </p:nvPr>
        </p:nvSpPr>
        <p:spPr>
          <a:xfrm>
            <a:off x="827584" y="2133600"/>
            <a:ext cx="3152279" cy="4135438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Fatore</a:t>
            </a:r>
            <a:r>
              <a:rPr lang="en-US" sz="2400" dirty="0" smtClean="0"/>
              <a:t> o </a:t>
            </a:r>
            <a:r>
              <a:rPr lang="en-US" sz="2400" dirty="0" err="1" smtClean="0"/>
              <a:t>número</a:t>
            </a:r>
            <a:r>
              <a:rPr lang="en-US" sz="2400" dirty="0" smtClean="0"/>
              <a:t> 72: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72     2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36     2 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18     2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9     3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3     3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    1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Achamos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números</a:t>
            </a:r>
            <a:r>
              <a:rPr lang="en-US" sz="2400" dirty="0" smtClean="0"/>
              <a:t> </a:t>
            </a:r>
            <a:r>
              <a:rPr lang="en-US" sz="2400" dirty="0" err="1" smtClean="0"/>
              <a:t>primos</a:t>
            </a:r>
            <a:r>
              <a:rPr lang="en-US" sz="2400" dirty="0" smtClean="0"/>
              <a:t> 2 e 3.</a:t>
            </a:r>
            <a:endParaRPr lang="pt-BR" sz="2400" dirty="0" smtClean="0"/>
          </a:p>
        </p:txBody>
      </p:sp>
      <p:sp>
        <p:nvSpPr>
          <p:cNvPr id="48139" name="Rectangle 11"/>
          <p:cNvSpPr>
            <a:spLocks noGrp="1" noChangeArrowheads="1"/>
          </p:cNvSpPr>
          <p:nvPr>
            <p:ph sz="half" idx="4294967295"/>
          </p:nvPr>
        </p:nvSpPr>
        <p:spPr>
          <a:xfrm>
            <a:off x="4131320" y="2205038"/>
            <a:ext cx="4731693" cy="4135437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err="1" smtClean="0"/>
              <a:t>Por</a:t>
            </a:r>
            <a:r>
              <a:rPr lang="en-US" sz="2400" dirty="0" smtClean="0"/>
              <a:t> que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números</a:t>
            </a:r>
            <a:r>
              <a:rPr lang="en-US" sz="2400" dirty="0" smtClean="0"/>
              <a:t>  </a:t>
            </a:r>
            <a:r>
              <a:rPr lang="en-US" sz="2400" dirty="0" err="1" smtClean="0"/>
              <a:t>primos</a:t>
            </a:r>
            <a:r>
              <a:rPr lang="en-US" sz="2400" dirty="0" smtClean="0"/>
              <a:t>?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2</a:t>
            </a:r>
            <a:r>
              <a:rPr lang="en-US" sz="2400" dirty="0" smtClean="0"/>
              <a:t>   :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. 4 . 6 .8 . 10 . 12 . 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3</a:t>
            </a:r>
            <a:r>
              <a:rPr lang="en-US" sz="2400" dirty="0" smtClean="0"/>
              <a:t>   :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. 9 . 15 . 21 . 33…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5</a:t>
            </a:r>
            <a:r>
              <a:rPr lang="en-US" sz="2400" dirty="0" smtClean="0"/>
              <a:t>   :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. 25 . 35. 55 …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7</a:t>
            </a:r>
            <a:r>
              <a:rPr lang="en-US" sz="2400" dirty="0" smtClean="0"/>
              <a:t>   : </a:t>
            </a:r>
            <a:r>
              <a:rPr lang="en-US" sz="2400" b="1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. 49 . 77 … 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11</a:t>
            </a:r>
            <a:r>
              <a:rPr lang="en-US" sz="2400" dirty="0" smtClean="0"/>
              <a:t> : </a:t>
            </a:r>
            <a:r>
              <a:rPr lang="en-US" sz="2400" b="1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121. 143 ..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 13</a:t>
            </a:r>
            <a:r>
              <a:rPr lang="en-US" sz="2400" dirty="0" smtClean="0"/>
              <a:t> : </a:t>
            </a:r>
            <a:r>
              <a:rPr lang="en-US" sz="2400" b="1" dirty="0" smtClean="0">
                <a:solidFill>
                  <a:srgbClr val="FF0000"/>
                </a:solidFill>
              </a:rPr>
              <a:t>13</a:t>
            </a:r>
            <a:r>
              <a:rPr lang="en-US" sz="2400" dirty="0" smtClean="0"/>
              <a:t> .169 . …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/>
              <a:t>  E o </a:t>
            </a:r>
            <a:r>
              <a:rPr lang="en-US" sz="2400" dirty="0" err="1" smtClean="0"/>
              <a:t>número</a:t>
            </a:r>
            <a:r>
              <a:rPr lang="en-US" sz="2400" dirty="0" smtClean="0"/>
              <a:t> 1 é primo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?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   1   : </a:t>
            </a:r>
            <a:r>
              <a:rPr lang="en-US" sz="2400" dirty="0" smtClean="0">
                <a:solidFill>
                  <a:srgbClr val="FF0000"/>
                </a:solidFill>
              </a:rPr>
              <a:t>1 </a:t>
            </a:r>
            <a:r>
              <a:rPr lang="en-US" sz="2400" dirty="0" smtClean="0">
                <a:solidFill>
                  <a:schemeClr val="bg2"/>
                </a:solidFill>
              </a:rPr>
              <a:t>. 2 . 3 . 4 . 5 . 6 . …</a:t>
            </a:r>
            <a:endParaRPr lang="pt-BR" sz="2400" dirty="0" smtClean="0">
              <a:solidFill>
                <a:schemeClr val="bg2"/>
              </a:solidFill>
            </a:endParaRP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763688" y="2654300"/>
            <a:ext cx="0" cy="2438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pt-BR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92096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8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8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8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8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8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8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8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8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8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48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48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48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build="p" autoUpdateAnimBg="0"/>
      <p:bldP spid="4813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765175"/>
            <a:ext cx="7993063" cy="892175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2400" b="1" smtClean="0"/>
              <a:t>HABILIDADES BÁSICAS PARA ABORDAR UMA SC.</a:t>
            </a:r>
            <a:r>
              <a:rPr lang="en-US" sz="2400" smtClean="0"/>
              <a:t/>
            </a:r>
            <a:br>
              <a:rPr lang="en-US" sz="2400" smtClean="0"/>
            </a:br>
            <a:endParaRPr lang="pt-BR" sz="2400" smtClean="0">
              <a:solidFill>
                <a:srgbClr val="00FF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628800"/>
            <a:ext cx="7653536" cy="4214813"/>
          </a:xfrm>
        </p:spPr>
        <p:txBody>
          <a:bodyPr lIns="92075" tIns="46038" rIns="92075" bIns="46038"/>
          <a:lstStyle/>
          <a:p>
            <a:pPr marL="273050" indent="-273050" eaLnBrk="1" hangingPunct="1">
              <a:lnSpc>
                <a:spcPct val="90000"/>
              </a:lnSpc>
            </a:pPr>
            <a:r>
              <a:rPr lang="pt-BR" sz="2000" dirty="0" smtClean="0">
                <a:solidFill>
                  <a:srgbClr val="FF0000"/>
                </a:solidFill>
              </a:rPr>
              <a:t>Compreender</a:t>
            </a:r>
            <a:r>
              <a:rPr lang="pt-BR" sz="2000" dirty="0" smtClean="0"/>
              <a:t> a situação complexa.</a:t>
            </a:r>
            <a:endParaRPr lang="en-US" sz="2000" dirty="0" smtClean="0"/>
          </a:p>
          <a:p>
            <a:pPr marL="639763" lvl="1" indent="-246063" eaLnBrk="1" hangingPunct="1">
              <a:lnSpc>
                <a:spcPct val="90000"/>
              </a:lnSpc>
            </a:pPr>
            <a:r>
              <a:rPr lang="en-US" sz="2000" dirty="0" err="1" smtClean="0"/>
              <a:t>Identificar</a:t>
            </a:r>
            <a:r>
              <a:rPr lang="en-US" sz="2000" dirty="0" smtClean="0"/>
              <a:t> </a:t>
            </a:r>
            <a:r>
              <a:rPr lang="en-US" sz="2000" dirty="0" err="1" smtClean="0"/>
              <a:t>variáveis</a:t>
            </a:r>
            <a:r>
              <a:rPr lang="en-US" sz="2000" dirty="0" smtClean="0"/>
              <a:t> </a:t>
            </a:r>
            <a:r>
              <a:rPr lang="en-US" sz="2000" dirty="0" err="1" smtClean="0"/>
              <a:t>endógnas</a:t>
            </a:r>
            <a:r>
              <a:rPr lang="en-US" sz="2000" dirty="0" smtClean="0"/>
              <a:t> e </a:t>
            </a:r>
            <a:r>
              <a:rPr lang="en-US" sz="2000" dirty="0" err="1" smtClean="0"/>
              <a:t>exógenas</a:t>
            </a:r>
            <a:r>
              <a:rPr lang="en-US" sz="2000" dirty="0" smtClean="0"/>
              <a:t>; </a:t>
            </a:r>
            <a:r>
              <a:rPr lang="en-US" sz="2000" dirty="0" err="1" smtClean="0"/>
              <a:t>relacionar</a:t>
            </a:r>
            <a:r>
              <a:rPr lang="en-US" sz="2000" dirty="0" smtClean="0"/>
              <a:t> </a:t>
            </a:r>
            <a:r>
              <a:rPr lang="en-US" sz="2000" dirty="0" err="1" smtClean="0"/>
              <a:t>elementos</a:t>
            </a:r>
            <a:r>
              <a:rPr lang="en-US" sz="2000" dirty="0" smtClean="0"/>
              <a:t> </a:t>
            </a:r>
            <a:r>
              <a:rPr lang="en-US" sz="2000" dirty="0" err="1" smtClean="0"/>
              <a:t>relevantes</a:t>
            </a:r>
            <a:r>
              <a:rPr lang="en-US" sz="2000" dirty="0" smtClean="0"/>
              <a:t>; </a:t>
            </a:r>
            <a:r>
              <a:rPr lang="en-US" sz="2000" dirty="0" err="1" smtClean="0"/>
              <a:t>comparar</a:t>
            </a:r>
            <a:r>
              <a:rPr lang="en-US" sz="2000" dirty="0" smtClean="0"/>
              <a:t> com </a:t>
            </a:r>
            <a:r>
              <a:rPr lang="en-US" sz="2000" dirty="0" err="1" smtClean="0"/>
              <a:t>concepções</a:t>
            </a:r>
            <a:r>
              <a:rPr lang="en-US" sz="2000" dirty="0" smtClean="0"/>
              <a:t> </a:t>
            </a:r>
            <a:r>
              <a:rPr lang="en-US" sz="2000" dirty="0" err="1" smtClean="0"/>
              <a:t>prévias</a:t>
            </a:r>
            <a:r>
              <a:rPr lang="en-US" sz="2000" dirty="0" smtClean="0"/>
              <a:t>; etc.</a:t>
            </a:r>
            <a:endParaRPr lang="pt-BR" sz="2000" dirty="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pt-BR" sz="2000" dirty="0" smtClean="0">
                <a:solidFill>
                  <a:srgbClr val="FF0000"/>
                </a:solidFill>
              </a:rPr>
              <a:t>Planejar</a:t>
            </a:r>
            <a:r>
              <a:rPr lang="pt-BR" sz="2000" dirty="0" smtClean="0"/>
              <a:t> a abordagem e solução.</a:t>
            </a:r>
            <a:endParaRPr lang="en-US" sz="2000" dirty="0" smtClean="0"/>
          </a:p>
          <a:p>
            <a:pPr marL="639763" lvl="1" indent="-246063" eaLnBrk="1" hangingPunct="1">
              <a:lnSpc>
                <a:spcPct val="90000"/>
              </a:lnSpc>
            </a:pPr>
            <a:r>
              <a:rPr lang="en-US" sz="2000" dirty="0" err="1" smtClean="0"/>
              <a:t>Visualizar</a:t>
            </a:r>
            <a:r>
              <a:rPr lang="en-US" sz="2000" dirty="0" smtClean="0"/>
              <a:t> </a:t>
            </a:r>
            <a:r>
              <a:rPr lang="en-US" sz="2000" dirty="0" err="1" smtClean="0"/>
              <a:t>possíveis</a:t>
            </a:r>
            <a:r>
              <a:rPr lang="en-US" sz="2000" dirty="0" smtClean="0"/>
              <a:t> </a:t>
            </a:r>
            <a:r>
              <a:rPr lang="en-US" sz="2000" dirty="0" err="1" smtClean="0"/>
              <a:t>métodos</a:t>
            </a:r>
            <a:r>
              <a:rPr lang="en-US" sz="2000" dirty="0" smtClean="0"/>
              <a:t> para </a:t>
            </a:r>
            <a:r>
              <a:rPr lang="en-US" sz="2000" dirty="0" err="1" smtClean="0"/>
              <a:t>solução</a:t>
            </a:r>
            <a:r>
              <a:rPr lang="en-US" sz="2000" dirty="0" smtClean="0"/>
              <a:t>; </a:t>
            </a:r>
            <a:r>
              <a:rPr lang="en-US" sz="2000" dirty="0" err="1" smtClean="0"/>
              <a:t>selecionar</a:t>
            </a:r>
            <a:r>
              <a:rPr lang="en-US" sz="2000" dirty="0" smtClean="0"/>
              <a:t> </a:t>
            </a:r>
            <a:r>
              <a:rPr lang="en-US" sz="2000" dirty="0" err="1" smtClean="0"/>
              <a:t>estratégias</a:t>
            </a:r>
            <a:r>
              <a:rPr lang="en-US" sz="2000" dirty="0" smtClean="0"/>
              <a:t> e </a:t>
            </a:r>
            <a:r>
              <a:rPr lang="en-US" sz="2000" dirty="0" err="1" smtClean="0"/>
              <a:t>recursos</a:t>
            </a:r>
            <a:r>
              <a:rPr lang="en-US" sz="2000" dirty="0" smtClean="0"/>
              <a:t>.</a:t>
            </a:r>
            <a:endParaRPr lang="pt-BR" sz="2000" dirty="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pt-BR" sz="2000" dirty="0" smtClean="0">
                <a:solidFill>
                  <a:srgbClr val="FF0000"/>
                </a:solidFill>
              </a:rPr>
              <a:t>Executar</a:t>
            </a:r>
            <a:r>
              <a:rPr lang="pt-BR" sz="2000" dirty="0" smtClean="0"/>
              <a:t> o planejamento.</a:t>
            </a:r>
            <a:endParaRPr lang="en-US" sz="2000" dirty="0" smtClean="0"/>
          </a:p>
          <a:p>
            <a:pPr marL="639763" lvl="1" indent="-246063" eaLnBrk="1" hangingPunct="1">
              <a:lnSpc>
                <a:spcPct val="90000"/>
              </a:lnSpc>
            </a:pPr>
            <a:r>
              <a:rPr lang="en-US" sz="2000" dirty="0" err="1" smtClean="0"/>
              <a:t>Executar</a:t>
            </a:r>
            <a:r>
              <a:rPr lang="en-US" sz="2000" dirty="0" smtClean="0"/>
              <a:t> o </a:t>
            </a:r>
            <a:r>
              <a:rPr lang="en-US" sz="2000" dirty="0" err="1" smtClean="0"/>
              <a:t>planejado</a:t>
            </a:r>
            <a:r>
              <a:rPr lang="en-US" sz="2000" dirty="0" smtClean="0"/>
              <a:t>, com o </a:t>
            </a:r>
            <a:r>
              <a:rPr lang="en-US" sz="2000" dirty="0" err="1" smtClean="0"/>
              <a:t>foco</a:t>
            </a:r>
            <a:r>
              <a:rPr lang="en-US" sz="2000" dirty="0" smtClean="0"/>
              <a:t> no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 </a:t>
            </a:r>
            <a:r>
              <a:rPr lang="en-US" sz="2000" dirty="0" err="1" smtClean="0"/>
              <a:t>pedagóco</a:t>
            </a:r>
            <a:r>
              <a:rPr lang="en-US" sz="2000" dirty="0" smtClean="0"/>
              <a:t> da </a:t>
            </a:r>
            <a:r>
              <a:rPr lang="en-US" sz="2000" dirty="0" err="1" smtClean="0"/>
              <a:t>reflexão-na-ação</a:t>
            </a:r>
            <a:r>
              <a:rPr lang="en-US" sz="2000" dirty="0" smtClean="0"/>
              <a:t>.</a:t>
            </a:r>
            <a:endParaRPr lang="pt-BR" sz="2000" dirty="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pt-BR" sz="2000" dirty="0" smtClean="0">
                <a:solidFill>
                  <a:srgbClr val="FF0000"/>
                </a:solidFill>
              </a:rPr>
              <a:t>Analisar</a:t>
            </a:r>
            <a:r>
              <a:rPr lang="pt-BR" sz="2000" dirty="0" smtClean="0"/>
              <a:t> criticamente a solução encontrada</a:t>
            </a:r>
            <a:r>
              <a:rPr lang="en-US" sz="2000" dirty="0" smtClean="0"/>
              <a:t>.</a:t>
            </a:r>
          </a:p>
          <a:p>
            <a:pPr marL="639763" lvl="1" indent="-246063" eaLnBrk="1" hangingPunct="1">
              <a:lnSpc>
                <a:spcPct val="90000"/>
              </a:lnSpc>
            </a:pPr>
            <a:r>
              <a:rPr lang="en-US" sz="2000" dirty="0" smtClean="0"/>
              <a:t>Fazer a </a:t>
            </a:r>
            <a:r>
              <a:rPr lang="en-US" sz="2000" dirty="0" err="1" smtClean="0"/>
              <a:t>crítica</a:t>
            </a:r>
            <a:r>
              <a:rPr lang="en-US" sz="2000" dirty="0" smtClean="0"/>
              <a:t> da </a:t>
            </a:r>
            <a:r>
              <a:rPr lang="en-US" sz="2000" dirty="0" err="1" smtClean="0"/>
              <a:t>solução</a:t>
            </a:r>
            <a:r>
              <a:rPr lang="en-US" sz="2000" dirty="0" smtClean="0"/>
              <a:t> </a:t>
            </a:r>
            <a:r>
              <a:rPr lang="en-US" sz="2000" dirty="0" err="1" smtClean="0"/>
              <a:t>encontrada</a:t>
            </a:r>
            <a:r>
              <a:rPr lang="en-US" sz="2000" dirty="0" smtClean="0"/>
              <a:t>; </a:t>
            </a:r>
            <a:r>
              <a:rPr lang="en-US" sz="2000" dirty="0" err="1" smtClean="0"/>
              <a:t>comparar</a:t>
            </a:r>
            <a:r>
              <a:rPr lang="en-US" sz="2000" dirty="0" smtClean="0"/>
              <a:t> com </a:t>
            </a:r>
            <a:r>
              <a:rPr lang="en-US" sz="2000" dirty="0" err="1" smtClean="0"/>
              <a:t>experiências</a:t>
            </a:r>
            <a:r>
              <a:rPr lang="en-US" sz="2000" dirty="0" smtClean="0"/>
              <a:t> </a:t>
            </a:r>
            <a:r>
              <a:rPr lang="en-US" sz="2000" dirty="0" err="1" smtClean="0"/>
              <a:t>anteriores</a:t>
            </a:r>
            <a:r>
              <a:rPr lang="en-US" sz="2000" dirty="0" smtClean="0"/>
              <a:t>; </a:t>
            </a:r>
            <a:r>
              <a:rPr lang="en-US" sz="2000" dirty="0" err="1" smtClean="0"/>
              <a:t>imaginar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alternativas</a:t>
            </a:r>
            <a:r>
              <a:rPr lang="en-US" sz="2000" dirty="0" smtClean="0"/>
              <a:t>.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01910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1008063" y="1268761"/>
            <a:ext cx="7524750" cy="2448272"/>
          </a:xfrm>
          <a:prstGeom prst="ellipse">
            <a:avLst/>
          </a:prstGeom>
          <a:solidFill>
            <a:srgbClr val="E5F763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04813"/>
            <a:ext cx="4010025" cy="776287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700" smtClean="0"/>
              <a:t>3o. Pilar: a linguagem</a:t>
            </a:r>
            <a:endParaRPr lang="pt-BR" sz="270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35038" y="1412776"/>
            <a:ext cx="8208962" cy="2808312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FUNDAMENTO: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Nenhuma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palavra</a:t>
            </a:r>
            <a:r>
              <a:rPr lang="en-US" sz="2400" dirty="0" smtClean="0">
                <a:solidFill>
                  <a:srgbClr val="FF0000"/>
                </a:solidFill>
              </a:rPr>
              <a:t> tem </a:t>
            </a:r>
            <a:r>
              <a:rPr lang="en-US" sz="2400" dirty="0" err="1" smtClean="0">
                <a:solidFill>
                  <a:srgbClr val="FF0000"/>
                </a:solidFill>
              </a:rPr>
              <a:t>sentido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mesma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quem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dá</a:t>
            </a:r>
            <a:r>
              <a:rPr lang="en-US" sz="2400" dirty="0" smtClean="0">
                <a:solidFill>
                  <a:srgbClr val="FF0000"/>
                </a:solidFill>
              </a:rPr>
              <a:t> o </a:t>
            </a:r>
            <a:r>
              <a:rPr lang="en-US" sz="2400" dirty="0" err="1" smtClean="0">
                <a:solidFill>
                  <a:srgbClr val="FF0000"/>
                </a:solidFill>
              </a:rPr>
              <a:t>sentido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é o </a:t>
            </a:r>
            <a:r>
              <a:rPr lang="en-US" sz="2400" dirty="0" err="1" smtClean="0">
                <a:solidFill>
                  <a:srgbClr val="FF0000"/>
                </a:solidFill>
              </a:rPr>
              <a:t>contexto</a:t>
            </a:r>
            <a:r>
              <a:rPr lang="en-US" sz="2400" dirty="0" smtClean="0">
                <a:solidFill>
                  <a:srgbClr val="FF0000"/>
                </a:solidFill>
              </a:rPr>
              <a:t> no </a:t>
            </a:r>
            <a:r>
              <a:rPr lang="en-US" sz="2400" dirty="0" err="1" smtClean="0">
                <a:solidFill>
                  <a:srgbClr val="FF0000"/>
                </a:solidFill>
              </a:rPr>
              <a:t>qual</a:t>
            </a:r>
            <a:r>
              <a:rPr lang="en-US" sz="2400" dirty="0" smtClean="0">
                <a:solidFill>
                  <a:srgbClr val="FF0000"/>
                </a:solidFill>
              </a:rPr>
              <a:t> é </a:t>
            </a:r>
            <a:r>
              <a:rPr lang="en-US" sz="2400" dirty="0" err="1" smtClean="0">
                <a:solidFill>
                  <a:srgbClr val="FF0000"/>
                </a:solidFill>
              </a:rPr>
              <a:t>utilizada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pt-BR" sz="2400" dirty="0" smtClean="0">
              <a:solidFill>
                <a:srgbClr val="FF0000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1217613" y="4005064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charset="0"/>
                <a:cs typeface="Times New Roman" charset="0"/>
              </a:rPr>
              <a:t>No </a:t>
            </a:r>
            <a:r>
              <a:rPr lang="en-US" sz="2400" dirty="0" err="1">
                <a:latin typeface="Times New Roman" charset="0"/>
                <a:cs typeface="Times New Roman" charset="0"/>
              </a:rPr>
              <a:t>porto</a:t>
            </a:r>
            <a:r>
              <a:rPr lang="en-US" sz="2400" dirty="0">
                <a:latin typeface="Times New Roman" charset="0"/>
                <a:cs typeface="Times New Roman" charset="0"/>
              </a:rPr>
              <a:t>, um </a:t>
            </a:r>
            <a:r>
              <a:rPr lang="en-US" sz="2400" dirty="0" err="1">
                <a:latin typeface="Times New Roman" charset="0"/>
                <a:cs typeface="Times New Roman" charset="0"/>
              </a:rPr>
              <a:t>navio</a:t>
            </a:r>
            <a:r>
              <a:rPr lang="en-US" sz="2400" dirty="0">
                <a:latin typeface="Times New Roman" charset="0"/>
                <a:cs typeface="Times New Roman" charset="0"/>
              </a:rPr>
              <a:t> </a:t>
            </a:r>
            <a:r>
              <a:rPr lang="en-US" sz="2400" dirty="0" err="1">
                <a:latin typeface="Times New Roman" charset="0"/>
                <a:cs typeface="Times New Roman" charset="0"/>
              </a:rPr>
              <a:t>brasileiro</a:t>
            </a:r>
            <a:r>
              <a:rPr lang="en-US" sz="2400" dirty="0">
                <a:latin typeface="Times New Roman" charset="0"/>
                <a:cs typeface="Times New Roman" charset="0"/>
              </a:rPr>
              <a:t> </a:t>
            </a:r>
            <a:r>
              <a:rPr lang="en-US" sz="2400" dirty="0" err="1">
                <a:latin typeface="Times New Roman" charset="0"/>
                <a:cs typeface="Times New Roman" charset="0"/>
              </a:rPr>
              <a:t>entrava</a:t>
            </a:r>
            <a:r>
              <a:rPr lang="en-US" sz="2400" dirty="0">
                <a:latin typeface="Times New Roman" charset="0"/>
                <a:cs typeface="Times New Roman" charset="0"/>
              </a:rPr>
              <a:t> um </a:t>
            </a:r>
            <a:r>
              <a:rPr lang="en-US" sz="2400" dirty="0" err="1">
                <a:latin typeface="Times New Roman" charset="0"/>
                <a:cs typeface="Times New Roman" charset="0"/>
              </a:rPr>
              <a:t>navio</a:t>
            </a:r>
            <a:r>
              <a:rPr lang="en-US" sz="2400" dirty="0">
                <a:latin typeface="Times New Roman" charset="0"/>
                <a:cs typeface="Times New Roman" charset="0"/>
              </a:rPr>
              <a:t> </a:t>
            </a:r>
            <a:r>
              <a:rPr lang="en-US" sz="2400" dirty="0" err="1">
                <a:latin typeface="Times New Roman" charset="0"/>
                <a:cs typeface="Times New Roman" charset="0"/>
              </a:rPr>
              <a:t>italiano</a:t>
            </a:r>
            <a:r>
              <a:rPr lang="en-US" sz="2400" dirty="0">
                <a:latin typeface="Times New Roman" charset="0"/>
                <a:cs typeface="Times New Roman" charset="0"/>
              </a:rPr>
              <a:t>.</a:t>
            </a:r>
            <a:endParaRPr lang="pt-B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1008062" y="4553875"/>
            <a:ext cx="7850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latin typeface="Times New Roman" charset="0"/>
                <a:cs typeface="Times New Roman" charset="0"/>
              </a:rPr>
              <a:t>Com </a:t>
            </a:r>
            <a:r>
              <a:rPr lang="en-US" sz="2000" dirty="0" err="1">
                <a:latin typeface="Times New Roman" charset="0"/>
                <a:cs typeface="Times New Roman" charset="0"/>
              </a:rPr>
              <a:t>duas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vírgulas</a:t>
            </a:r>
            <a:r>
              <a:rPr lang="en-US" sz="2000" dirty="0">
                <a:latin typeface="Times New Roman" charset="0"/>
                <a:cs typeface="Times New Roman" charset="0"/>
              </a:rPr>
              <a:t> e um </a:t>
            </a:r>
            <a:r>
              <a:rPr lang="en-US" sz="2000" dirty="0" err="1">
                <a:latin typeface="Times New Roman" charset="0"/>
                <a:cs typeface="Times New Roman" charset="0"/>
              </a:rPr>
              <a:t>ponto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reescreva</a:t>
            </a:r>
            <a:r>
              <a:rPr lang="en-US" sz="2000" dirty="0">
                <a:latin typeface="Times New Roman" charset="0"/>
                <a:cs typeface="Times New Roman" charset="0"/>
              </a:rPr>
              <a:t> a </a:t>
            </a:r>
            <a:r>
              <a:rPr lang="en-US" sz="2000" dirty="0" err="1">
                <a:latin typeface="Times New Roman" charset="0"/>
                <a:cs typeface="Times New Roman" charset="0"/>
              </a:rPr>
              <a:t>frase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dando-lhe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sentido</a:t>
            </a:r>
            <a:r>
              <a:rPr lang="en-US" sz="2000" dirty="0">
                <a:latin typeface="Times New Roman" charset="0"/>
                <a:cs typeface="Times New Roman" charset="0"/>
              </a:rPr>
              <a:t>: “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Maria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toma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banho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porque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sua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mãe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disse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ela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pegue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a </a:t>
            </a:r>
            <a:r>
              <a:rPr lang="en-US" sz="2000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toalha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.</a:t>
            </a:r>
            <a:endParaRPr lang="pt-BR" sz="2000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1042988" y="5382298"/>
            <a:ext cx="7734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charset="0"/>
                <a:cs typeface="Times New Roman" charset="0"/>
              </a:rPr>
              <a:t>“Maria </a:t>
            </a:r>
            <a:r>
              <a:rPr lang="en-US" sz="2000" dirty="0" err="1">
                <a:latin typeface="Times New Roman" charset="0"/>
                <a:cs typeface="Times New Roman" charset="0"/>
              </a:rPr>
              <a:t>toma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banho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porque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sua</a:t>
            </a:r>
            <a:r>
              <a:rPr lang="en-US" sz="2000" dirty="0">
                <a:latin typeface="Times New Roman" charset="0"/>
                <a:cs typeface="Times New Roman" charset="0"/>
              </a:rPr>
              <a:t>. </a:t>
            </a:r>
            <a:r>
              <a:rPr lang="en-US" sz="2000" dirty="0" err="1">
                <a:latin typeface="Times New Roman" charset="0"/>
                <a:cs typeface="Times New Roman" charset="0"/>
              </a:rPr>
              <a:t>Mãe</a:t>
            </a:r>
            <a:r>
              <a:rPr lang="en-US" sz="2000" dirty="0">
                <a:latin typeface="Times New Roman" charset="0"/>
                <a:cs typeface="Times New Roman" charset="0"/>
              </a:rPr>
              <a:t>, </a:t>
            </a:r>
            <a:r>
              <a:rPr lang="en-US" sz="2000" dirty="0" err="1">
                <a:latin typeface="Times New Roman" charset="0"/>
                <a:cs typeface="Times New Roman" charset="0"/>
              </a:rPr>
              <a:t>disse</a:t>
            </a:r>
            <a:r>
              <a:rPr lang="en-US" sz="2000" dirty="0">
                <a:latin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cs typeface="Times New Roman" charset="0"/>
              </a:rPr>
              <a:t>ela</a:t>
            </a:r>
            <a:r>
              <a:rPr lang="en-US" sz="2000" dirty="0">
                <a:latin typeface="Times New Roman" charset="0"/>
                <a:cs typeface="Times New Roman" charset="0"/>
              </a:rPr>
              <a:t>, </a:t>
            </a:r>
            <a:r>
              <a:rPr lang="en-US" sz="2000" dirty="0" err="1">
                <a:latin typeface="Times New Roman" charset="0"/>
                <a:cs typeface="Times New Roman" charset="0"/>
              </a:rPr>
              <a:t>pegue</a:t>
            </a:r>
            <a:r>
              <a:rPr lang="en-US" sz="2000" dirty="0">
                <a:latin typeface="Times New Roman" charset="0"/>
                <a:cs typeface="Times New Roman" charset="0"/>
              </a:rPr>
              <a:t> a </a:t>
            </a:r>
            <a:r>
              <a:rPr lang="en-US" sz="2000" dirty="0" err="1">
                <a:latin typeface="Times New Roman" charset="0"/>
                <a:cs typeface="Times New Roman" charset="0"/>
              </a:rPr>
              <a:t>toalha</a:t>
            </a:r>
            <a:r>
              <a:rPr lang="en-US" sz="2000" dirty="0">
                <a:latin typeface="Times New Roman" charset="0"/>
                <a:cs typeface="Times New Roman" charset="0"/>
              </a:rPr>
              <a:t>.”</a:t>
            </a:r>
            <a:endParaRPr lang="pt-BR" sz="2000" dirty="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7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0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build="p" autoUpdateAnimBg="0"/>
      <p:bldP spid="90118" grpId="0" build="p" autoUpdateAnimBg="0"/>
      <p:bldP spid="9011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1625" y="571500"/>
            <a:ext cx="6357938" cy="989013"/>
          </a:xfrm>
        </p:spPr>
        <p:txBody>
          <a:bodyPr lIns="92075" tIns="46038" rIns="92075" bIns="46038"/>
          <a:lstStyle/>
          <a:p>
            <a:pPr eaLnBrk="1" hangingPunct="1"/>
            <a:r>
              <a:rPr lang="pt-BR" sz="3500" b="1" smtClean="0"/>
              <a:t>Função da linguagem</a:t>
            </a:r>
            <a:endParaRPr 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1714500"/>
            <a:ext cx="8229600" cy="4495800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buFont typeface="Wingdings" pitchFamily="2" charset="2"/>
              <a:buNone/>
            </a:pPr>
            <a:r>
              <a:rPr lang="pt-BR" sz="2800" b="1" smtClean="0">
                <a:latin typeface="Baskerville Win95BT" pitchFamily="18" charset="0"/>
              </a:rPr>
              <a:t>A função da linguagem é ligar contextos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pt-BR" sz="2800" smtClean="0"/>
              <a:t> </a:t>
            </a:r>
            <a:r>
              <a:rPr lang="pt-BR" sz="2800" smtClean="0">
                <a:solidFill>
                  <a:srgbClr val="FF0000"/>
                </a:solidFill>
              </a:rPr>
              <a:t>Contexto professor       </a:t>
            </a:r>
            <a:r>
              <a:rPr lang="en-US" sz="2800" smtClean="0">
                <a:solidFill>
                  <a:srgbClr val="FF0000"/>
                </a:solidFill>
              </a:rPr>
              <a:t>          </a:t>
            </a:r>
            <a:r>
              <a:rPr lang="pt-BR" sz="2800" smtClean="0">
                <a:solidFill>
                  <a:srgbClr val="FF0000"/>
                </a:solidFill>
              </a:rPr>
              <a:t>Contexto Aluno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pt-BR" sz="2800" smtClean="0"/>
              <a:t>        objeto do                      </a:t>
            </a:r>
            <a:r>
              <a:rPr lang="en-US" sz="2800" smtClean="0"/>
              <a:t>         </a:t>
            </a:r>
            <a:r>
              <a:rPr lang="pt-BR" sz="2800" smtClean="0"/>
              <a:t>âncoras para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pt-BR" sz="2800" smtClean="0"/>
              <a:t>    conhecimento                   </a:t>
            </a:r>
            <a:r>
              <a:rPr lang="en-US" sz="2800" smtClean="0"/>
              <a:t>         </a:t>
            </a:r>
            <a:r>
              <a:rPr lang="pt-BR" sz="2800" smtClean="0"/>
              <a:t>construção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pt-BR" smtClean="0"/>
              <a:t>				</a:t>
            </a:r>
          </a:p>
          <a:p>
            <a:pPr marL="273050" indent="-273050" eaLnBrk="1" hangingPunct="1">
              <a:buFont typeface="Wingdings" pitchFamily="2" charset="2"/>
              <a:buNone/>
            </a:pPr>
            <a:endParaRPr lang="pt-BR" smtClean="0"/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pt-BR" smtClean="0"/>
              <a:t>				</a:t>
            </a:r>
            <a:r>
              <a:rPr lang="en-US" smtClean="0"/>
              <a:t>  </a:t>
            </a:r>
            <a:r>
              <a:rPr lang="en-US" sz="2800" smtClean="0"/>
              <a:t> </a:t>
            </a:r>
            <a:r>
              <a:rPr lang="pt-BR" sz="2800" smtClean="0"/>
              <a:t>linguagem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838200" y="4343400"/>
          <a:ext cx="2287588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4" imgW="2287954" imgH="2063262" progId="MS_ClipArt_Gallery.2">
                  <p:embed/>
                </p:oleObj>
              </mc:Choice>
              <mc:Fallback>
                <p:oleObj name="Clip" r:id="rId4" imgW="2287954" imgH="2063262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2287588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643563" y="4286250"/>
          <a:ext cx="2166937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6" imgW="2166845" imgH="2287575" progId="MS_ClipArt_Gallery.2">
                  <p:embed/>
                </p:oleObj>
              </mc:Choice>
              <mc:Fallback>
                <p:oleObj name="Clip" r:id="rId6" imgW="2166845" imgH="228757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4286250"/>
                        <a:ext cx="2166937" cy="22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563938" y="5084763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0" y="2636838"/>
            <a:ext cx="0" cy="2057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0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8229600" cy="13716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2700" smtClean="0"/>
              <a:t>Analisando o problema da linguagem no caso da “determinação da área de um triângulo”.</a:t>
            </a:r>
            <a:endParaRPr lang="pt-BR" sz="27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721001"/>
            <a:ext cx="7704856" cy="4513262"/>
          </a:xfrm>
        </p:spPr>
        <p:txBody>
          <a:bodyPr lIns="92075" tIns="46038" rIns="92075" bIns="46038"/>
          <a:lstStyle/>
          <a:p>
            <a:pPr marL="273050" indent="-273050" eaLnBrk="1" hangingPunct="1"/>
            <a:r>
              <a:rPr lang="en-US" sz="2400" dirty="0" err="1" smtClean="0"/>
              <a:t>Ensina</a:t>
            </a:r>
            <a:r>
              <a:rPr lang="en-US" sz="2400" dirty="0" smtClean="0"/>
              <a:t>-se que a </a:t>
            </a:r>
            <a:r>
              <a:rPr lang="en-US" sz="2400" dirty="0" err="1" smtClean="0"/>
              <a:t>fórmula</a:t>
            </a:r>
            <a:r>
              <a:rPr lang="en-US" sz="2400" dirty="0" smtClean="0"/>
              <a:t> </a:t>
            </a:r>
            <a:r>
              <a:rPr lang="en-US" sz="2400" dirty="0" err="1" smtClean="0"/>
              <a:t>geral</a:t>
            </a:r>
            <a:r>
              <a:rPr lang="en-US" sz="2400" dirty="0" smtClean="0"/>
              <a:t> para </a:t>
            </a:r>
            <a:r>
              <a:rPr lang="en-US" sz="2400" dirty="0" err="1" smtClean="0"/>
              <a:t>achar</a:t>
            </a:r>
            <a:r>
              <a:rPr lang="en-US" sz="2400" dirty="0" smtClean="0"/>
              <a:t> a </a:t>
            </a:r>
            <a:r>
              <a:rPr lang="en-US" sz="2400" dirty="0" err="1" smtClean="0"/>
              <a:t>área</a:t>
            </a:r>
            <a:r>
              <a:rPr lang="en-US" sz="2400" dirty="0" smtClean="0"/>
              <a:t> de um </a:t>
            </a:r>
            <a:r>
              <a:rPr lang="en-US" sz="2400" dirty="0" err="1" smtClean="0"/>
              <a:t>triângulo</a:t>
            </a:r>
            <a:r>
              <a:rPr lang="en-US" sz="2400" dirty="0" smtClean="0"/>
              <a:t> é “base </a:t>
            </a:r>
            <a:r>
              <a:rPr lang="en-US" sz="2400" dirty="0" err="1" smtClean="0"/>
              <a:t>vezes</a:t>
            </a:r>
            <a:r>
              <a:rPr lang="en-US" sz="2400" dirty="0" smtClean="0"/>
              <a:t> a </a:t>
            </a:r>
            <a:r>
              <a:rPr lang="en-US" sz="2400" dirty="0" err="1" smtClean="0"/>
              <a:t>altura</a:t>
            </a:r>
            <a:r>
              <a:rPr lang="en-US" sz="2400" dirty="0" smtClean="0"/>
              <a:t> </a:t>
            </a:r>
            <a:r>
              <a:rPr lang="en-US" sz="2400" dirty="0" err="1" smtClean="0"/>
              <a:t>dividido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dois</a:t>
            </a:r>
            <a:r>
              <a:rPr lang="en-US" sz="2400" dirty="0" smtClean="0"/>
              <a:t>”. </a:t>
            </a:r>
          </a:p>
          <a:p>
            <a:pPr marL="273050" indent="-273050" eaLnBrk="1" hangingPunct="1"/>
            <a:r>
              <a:rPr lang="en-US" sz="2400" dirty="0" err="1" smtClean="0"/>
              <a:t>Esta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informação</a:t>
            </a:r>
            <a:r>
              <a:rPr lang="en-US" sz="2400" dirty="0" smtClean="0"/>
              <a:t> </a:t>
            </a:r>
            <a:r>
              <a:rPr lang="en-US" sz="2400" dirty="0" err="1" smtClean="0"/>
              <a:t>depederá</a:t>
            </a:r>
            <a:r>
              <a:rPr lang="en-US" sz="2400" dirty="0" smtClean="0"/>
              <a:t> da </a:t>
            </a:r>
            <a:r>
              <a:rPr lang="en-US" sz="2400" dirty="0" err="1" smtClean="0"/>
              <a:t>compreensão</a:t>
            </a:r>
            <a:r>
              <a:rPr lang="en-US" sz="2400" dirty="0" smtClean="0"/>
              <a:t> dos </a:t>
            </a:r>
            <a:r>
              <a:rPr lang="en-US" sz="2400" dirty="0" err="1" smtClean="0"/>
              <a:t>conceitos</a:t>
            </a:r>
            <a:r>
              <a:rPr lang="en-US" sz="2400" dirty="0" smtClean="0"/>
              <a:t> de </a:t>
            </a:r>
            <a:r>
              <a:rPr lang="en-US" sz="2400" dirty="0" err="1" smtClean="0"/>
              <a:t>triângulo</a:t>
            </a:r>
            <a:r>
              <a:rPr lang="en-US" sz="2400" dirty="0" smtClean="0"/>
              <a:t> e de </a:t>
            </a:r>
            <a:r>
              <a:rPr lang="en-US" sz="2400" dirty="0" err="1" smtClean="0"/>
              <a:t>área</a:t>
            </a:r>
            <a:r>
              <a:rPr lang="en-US" sz="2400" dirty="0" smtClean="0"/>
              <a:t>.</a:t>
            </a:r>
          </a:p>
          <a:p>
            <a:pPr marL="273050" indent="-273050" eaLnBrk="1" hangingPunct="1"/>
            <a:r>
              <a:rPr lang="en-US" sz="2400" dirty="0" err="1" smtClean="0"/>
              <a:t>Qual</a:t>
            </a:r>
            <a:r>
              <a:rPr lang="en-US" sz="2400" dirty="0" smtClean="0"/>
              <a:t> das </a:t>
            </a:r>
            <a:r>
              <a:rPr lang="en-US" sz="2400" dirty="0" err="1" smtClean="0"/>
              <a:t>figuras</a:t>
            </a:r>
            <a:r>
              <a:rPr lang="en-US" sz="2400" dirty="0" smtClean="0"/>
              <a:t> </a:t>
            </a:r>
            <a:r>
              <a:rPr lang="en-US" sz="2400" dirty="0" err="1" smtClean="0"/>
              <a:t>abaixo</a:t>
            </a:r>
            <a:r>
              <a:rPr lang="en-US" sz="2400" dirty="0" smtClean="0"/>
              <a:t> é um </a:t>
            </a:r>
            <a:r>
              <a:rPr lang="en-US" sz="2400" dirty="0" err="1" smtClean="0"/>
              <a:t>triângulo</a:t>
            </a:r>
            <a:r>
              <a:rPr lang="en-US" sz="2400" dirty="0" smtClean="0"/>
              <a:t>?</a:t>
            </a:r>
          </a:p>
          <a:p>
            <a:pPr marL="273050" indent="-27305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273050" indent="-273050" eaLnBrk="1" hangingPunct="1">
              <a:buFont typeface="Wingdings" pitchFamily="2" charset="2"/>
              <a:buNone/>
            </a:pPr>
            <a:endParaRPr lang="en-US" dirty="0" smtClean="0"/>
          </a:p>
          <a:p>
            <a:pPr marL="273050" indent="-273050" eaLnBrk="1" hangingPunct="1">
              <a:buFont typeface="Wingdings" pitchFamily="2" charset="2"/>
              <a:buNone/>
            </a:pPr>
            <a:endParaRPr lang="pt-BR" dirty="0" smtClean="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524000" y="4724400"/>
            <a:ext cx="2514600" cy="1524000"/>
          </a:xfrm>
          <a:prstGeom prst="rtTriangle">
            <a:avLst/>
          </a:prstGeom>
          <a:noFill/>
          <a:ln w="28575" cap="sq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724525" y="4581525"/>
            <a:ext cx="2590800" cy="16764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28575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 sz="2000">
              <a:latin typeface="Times New Roman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743200" y="4419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Figura 1</a:t>
            </a: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705600" y="4267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Figura 2</a:t>
            </a:r>
            <a:endParaRPr lang="pt-BR" sz="240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6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33375"/>
            <a:ext cx="7487617" cy="11557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pt-BR" sz="2400" dirty="0" smtClean="0">
                <a:solidFill>
                  <a:srgbClr val="0B5395"/>
                </a:solidFill>
              </a:rPr>
              <a:t>QUESTÕES COM PROBLEMAS DE LINGUAGEM NO COMANDO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556792"/>
            <a:ext cx="7673033" cy="4108450"/>
          </a:xfrm>
        </p:spPr>
        <p:txBody>
          <a:bodyPr lIns="92075" tIns="46038" rIns="92075" bIns="46038"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/>
              <a:t>QUESTÃO: </a:t>
            </a:r>
            <a:r>
              <a:rPr lang="pt-BR" sz="2000" u="sng" dirty="0" smtClean="0"/>
              <a:t>Como</a:t>
            </a:r>
            <a:r>
              <a:rPr lang="pt-BR" sz="2000" dirty="0" smtClean="0"/>
              <a:t> é a organização das abelhas numa colmeia?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/>
              <a:t>RESPOSTAS: </a:t>
            </a:r>
            <a:r>
              <a:rPr lang="pt-BR" sz="2000" dirty="0" smtClean="0">
                <a:solidFill>
                  <a:srgbClr val="FF0000"/>
                </a:solidFill>
              </a:rPr>
              <a:t>“É </a:t>
            </a:r>
            <a:r>
              <a:rPr lang="pt-BR" sz="2000" dirty="0" err="1" smtClean="0">
                <a:solidFill>
                  <a:srgbClr val="FF0000"/>
                </a:solidFill>
              </a:rPr>
              <a:t>jóia</a:t>
            </a:r>
            <a:r>
              <a:rPr lang="pt-BR" sz="2000" dirty="0" smtClean="0">
                <a:solidFill>
                  <a:srgbClr val="FF0000"/>
                </a:solidFill>
              </a:rPr>
              <a:t>”; “É maravilhosa”; “É muito legal”.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/>
              <a:t>OUTRA FORMA DE PERGUNTAR: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pt-BR" sz="2000" dirty="0" smtClean="0"/>
              <a:t>	Vimos, em nossas aulas de ciências, como é maravilhosa a organização das abelhas numa colmeia, pois cada grupo de elementos da colmeia tem uma função específica, para que o todo funcione em harmonia. Partindo desta ideia: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000" dirty="0" smtClean="0"/>
              <a:t>a) Escreva a função de, ao menos, quatro grupos de elementos da colmeia;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pt-BR" sz="2000" dirty="0" smtClean="0"/>
              <a:t>b) Faça um paralelo entre o funcionamento da colmeia e o de nossa escola, no tocante ao cumprimento das funções de cada um.</a:t>
            </a:r>
          </a:p>
        </p:txBody>
      </p:sp>
    </p:spTree>
    <p:extLst>
      <p:ext uri="{BB962C8B-B14F-4D97-AF65-F5344CB8AC3E}">
        <p14:creationId xmlns:p14="http://schemas.microsoft.com/office/powerpoint/2010/main" val="400891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Questão não ética ... (em </a:t>
            </a:r>
            <a:r>
              <a:rPr lang="pt-BR" sz="3100" dirty="0" err="1" smtClean="0"/>
              <a:t>Tocantinópolis-TO</a:t>
            </a:r>
            <a:r>
              <a:rPr lang="pt-BR" sz="3100" dirty="0" smtClean="0"/>
              <a:t>)</a:t>
            </a:r>
            <a:br>
              <a:rPr lang="pt-BR" sz="31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84784"/>
            <a:ext cx="7776864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800" dirty="0" smtClean="0"/>
              <a:t>QUESTÃO: O Oceano Atlântico banha a costa brasileira desde ______ até _______</a:t>
            </a:r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RESPOSTA: Desde </a:t>
            </a:r>
            <a:r>
              <a:rPr lang="pt-BR" sz="2800" dirty="0" smtClean="0">
                <a:solidFill>
                  <a:srgbClr val="FF0000"/>
                </a:solidFill>
              </a:rPr>
              <a:t>ANTES DE CRISTO </a:t>
            </a:r>
            <a:r>
              <a:rPr lang="pt-BR" sz="2800" dirty="0" smtClean="0"/>
              <a:t>até </a:t>
            </a:r>
            <a:r>
              <a:rPr lang="pt-BR" sz="2800" dirty="0" smtClean="0">
                <a:solidFill>
                  <a:srgbClr val="FF0000"/>
                </a:solidFill>
              </a:rPr>
              <a:t>HOJE</a:t>
            </a:r>
          </a:p>
          <a:p>
            <a:pPr>
              <a:buFont typeface="Wingdings" pitchFamily="2" charset="2"/>
              <a:buNone/>
            </a:pPr>
            <a:endParaRPr lang="pt-BR" sz="2800" dirty="0" smtClean="0"/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OUTRA FORMA DE PERGUNTAR:</a:t>
            </a:r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	“A costa brasileira é banhada pelo Oceano Atlântico indo desde o estado do _________ até o estado do ___________.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156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Cuidado com a linguagem 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340768"/>
            <a:ext cx="7777807" cy="41925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800" dirty="0" smtClean="0"/>
              <a:t>QUESTÃO: Quais são os três Poderes da República e qual sua obrigação?</a:t>
            </a:r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RESPOSTA: Poder Legislativo, Poder Executivo e Poder Judiciário </a:t>
            </a:r>
            <a:r>
              <a:rPr lang="pt-BR" sz="2800" dirty="0" smtClean="0">
                <a:solidFill>
                  <a:srgbClr val="FF0000"/>
                </a:solidFill>
              </a:rPr>
              <a:t>e minha obrigação é estudar os três.</a:t>
            </a:r>
          </a:p>
          <a:p>
            <a:pPr>
              <a:buFont typeface="Wingdings" pitchFamily="2" charset="2"/>
              <a:buNone/>
            </a:pPr>
            <a:r>
              <a:rPr lang="pt-BR" sz="2800" dirty="0" smtClean="0"/>
              <a:t>SUGESTÃO: Quais os três poderes da República? Explique qual a obrigação fundamental de cada um deles.</a:t>
            </a:r>
          </a:p>
        </p:txBody>
      </p:sp>
    </p:spTree>
    <p:extLst>
      <p:ext uri="{BB962C8B-B14F-4D97-AF65-F5344CB8AC3E}">
        <p14:creationId xmlns:p14="http://schemas.microsoft.com/office/powerpoint/2010/main" val="80674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BNCC E A CONSTRUÇÃO DA CIDADANIA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6952816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t-BR" dirty="0" smtClean="0"/>
              <a:t>“ ... A BNCC soma-se aos propósitos que direcionam a educação brasileira para a </a:t>
            </a:r>
          </a:p>
          <a:p>
            <a:pPr marL="82296" indent="0" algn="ctr">
              <a:buNone/>
            </a:pPr>
            <a:r>
              <a:rPr lang="pt-BR" b="1" dirty="0" smtClean="0">
                <a:solidFill>
                  <a:srgbClr val="C00000"/>
                </a:solidFill>
              </a:rPr>
              <a:t>formação humana integral </a:t>
            </a:r>
          </a:p>
          <a:p>
            <a:pPr marL="82296" indent="0" algn="ctr">
              <a:buNone/>
            </a:pPr>
            <a:r>
              <a:rPr lang="pt-BR" dirty="0" smtClean="0"/>
              <a:t>e para a construção de </a:t>
            </a:r>
          </a:p>
          <a:p>
            <a:pPr marL="82296" indent="0" algn="ctr">
              <a:buNone/>
            </a:pPr>
            <a:r>
              <a:rPr lang="pt-BR" b="1" dirty="0" smtClean="0">
                <a:solidFill>
                  <a:srgbClr val="C00000"/>
                </a:solidFill>
              </a:rPr>
              <a:t>uma sociedade justa, democrática e inclusiva</a:t>
            </a:r>
            <a:r>
              <a:rPr lang="pt-BR" b="1" dirty="0" smtClean="0"/>
              <a:t>”.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9638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1000125" y="428625"/>
            <a:ext cx="7793038" cy="1033463"/>
          </a:xfrm>
        </p:spPr>
        <p:txBody>
          <a:bodyPr/>
          <a:lstStyle/>
          <a:p>
            <a:r>
              <a:rPr lang="pt-BR" sz="3200" smtClean="0"/>
              <a:t>A criança opera no concreto ... centração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700808"/>
            <a:ext cx="7664078" cy="4114800"/>
          </a:xfrm>
        </p:spPr>
        <p:txBody>
          <a:bodyPr/>
          <a:lstStyle/>
          <a:p>
            <a:r>
              <a:rPr lang="pt-BR" dirty="0" smtClean="0"/>
              <a:t>Questão: “Você tinha 10 balas, ganhou outras 20 balas. Você ficou com ______”</a:t>
            </a:r>
          </a:p>
          <a:p>
            <a:r>
              <a:rPr lang="pt-BR" dirty="0" smtClean="0"/>
              <a:t>Resposta: “ ... </a:t>
            </a:r>
            <a:r>
              <a:rPr lang="pt-BR" dirty="0" smtClean="0">
                <a:solidFill>
                  <a:srgbClr val="FF0000"/>
                </a:solidFill>
              </a:rPr>
              <a:t>TENTE</a:t>
            </a:r>
            <a:r>
              <a:rPr lang="pt-BR" dirty="0" smtClean="0"/>
              <a:t>”. </a:t>
            </a:r>
          </a:p>
          <a:p>
            <a:r>
              <a:rPr lang="pt-BR" dirty="0" smtClean="0"/>
              <a:t>Sugestão:</a:t>
            </a:r>
          </a:p>
          <a:p>
            <a:pPr>
              <a:buFont typeface="Wingdings" pitchFamily="2" charset="2"/>
              <a:buNone/>
            </a:pPr>
            <a:r>
              <a:rPr lang="pt-BR" dirty="0" smtClean="0"/>
              <a:t> “Você tinha 10 balas, ganhou outras 20 balas. Você ficou com ______ balas.</a:t>
            </a:r>
          </a:p>
        </p:txBody>
      </p:sp>
    </p:spTree>
    <p:extLst>
      <p:ext uri="{BB962C8B-B14F-4D97-AF65-F5344CB8AC3E}">
        <p14:creationId xmlns:p14="http://schemas.microsoft.com/office/powerpoint/2010/main" val="326993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7620000" cy="1295400"/>
          </a:xfrm>
        </p:spPr>
        <p:txBody>
          <a:bodyPr lIns="92075" tIns="46038" rIns="92075" bIns="46038">
            <a:normAutofit fontScale="90000"/>
          </a:bodyPr>
          <a:lstStyle/>
          <a:p>
            <a:pPr eaLnBrk="1" hangingPunct="1">
              <a:defRPr/>
            </a:pP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z="2400" smtClean="0">
              <a:solidFill>
                <a:srgbClr val="FFFF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1052736"/>
            <a:ext cx="7437710" cy="4114800"/>
          </a:xfrm>
        </p:spPr>
        <p:txBody>
          <a:bodyPr lIns="92075" tIns="46038" rIns="92075" bIns="46038">
            <a:normAutofit fontScale="92500"/>
          </a:bodyPr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QUESTÃO: 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>
                <a:solidFill>
                  <a:srgbClr val="C00000"/>
                </a:solidFill>
              </a:rPr>
              <a:t>“Comente a frase de Sócrates: conhece-te a ti mesmo”.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RESPOSTA DA ALUNA: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“Acho uma frase muito profunda, tão profunda que nem consigo captar seu real significado. Mas acho que Sócrates estava certo quando disse a frase, pois sendo um sábio não teria dito besteira. Assim, mesmo que eu nada entenda do que ele disse, tenho certeza que a frase tem um grande significado em todos os aspectos em que for analisada.”</a:t>
            </a:r>
          </a:p>
        </p:txBody>
      </p:sp>
    </p:spTree>
    <p:extLst>
      <p:ext uri="{BB962C8B-B14F-4D97-AF65-F5344CB8AC3E}">
        <p14:creationId xmlns:p14="http://schemas.microsoft.com/office/powerpoint/2010/main" val="11922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1052736"/>
            <a:ext cx="7656140" cy="4114800"/>
          </a:xfrm>
        </p:spPr>
        <p:txBody>
          <a:bodyPr lIns="92075" tIns="46038" rIns="92075" bIns="46038">
            <a:normAutofit lnSpcReduction="10000"/>
          </a:bodyPr>
          <a:lstStyle/>
          <a:p>
            <a:pPr marL="273050" indent="-273050" algn="just" eaLnBrk="1" hangingPunct="1">
              <a:buFont typeface="Wingdings" pitchFamily="2" charset="2"/>
              <a:buNone/>
            </a:pPr>
            <a:r>
              <a:rPr lang="pt-BR" sz="2400" dirty="0" smtClean="0"/>
              <a:t>OUTRA FORMA DE PERGUNTAR:</a:t>
            </a:r>
          </a:p>
          <a:p>
            <a:pPr marL="273050" indent="-273050" algn="just" eaLnBrk="1" hangingPunct="1">
              <a:buFont typeface="Wingdings" pitchFamily="2" charset="2"/>
              <a:buNone/>
            </a:pPr>
            <a:r>
              <a:rPr lang="pt-BR" sz="2400" dirty="0" smtClean="0"/>
              <a:t>	No estudo que fizemos em Filosofia da Educação, afirmamos que , para haver o desenvolvimento do indivíduo para a cidadania é preciso que ele conheça seu contexto social. Além disso, que ele tenha um profundo conhecimento de si mesmo. Nos debates que fizemos em aula, citamos a frase atribuída a Sócrates: “conhece-te a ti mesmo”. Partindo desta frase e das discussões feitas em aula sobre o assunto, explique o significado da frase no contexto da Filosofia da Educação.</a:t>
            </a:r>
          </a:p>
        </p:txBody>
      </p:sp>
    </p:spTree>
    <p:extLst>
      <p:ext uri="{BB962C8B-B14F-4D97-AF65-F5344CB8AC3E}">
        <p14:creationId xmlns:p14="http://schemas.microsoft.com/office/powerpoint/2010/main" val="25643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624" y="1052736"/>
            <a:ext cx="7560320" cy="4249737"/>
          </a:xfrm>
        </p:spPr>
        <p:txBody>
          <a:bodyPr lIns="92075" tIns="46038" rIns="92075" bIns="46038"/>
          <a:lstStyle/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QUESTÃO: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“Onde se encontram as brânquias do camarão?”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RESPOSTA: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dirty="0" smtClean="0"/>
              <a:t>		</a:t>
            </a:r>
            <a:r>
              <a:rPr lang="pt-BR" sz="2400" b="1" dirty="0" smtClean="0">
                <a:solidFill>
                  <a:srgbClr val="C00000"/>
                </a:solidFill>
              </a:rPr>
              <a:t>“ No corpo dele.”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b="1" dirty="0" smtClean="0">
              <a:solidFill>
                <a:srgbClr val="FFFF00"/>
              </a:solidFill>
            </a:endParaRP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OUTRA FORMA DE PERGUNTAR: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Vimos que as brânquias são elementos essenciais para a vida do camarão. Vimos também que, por este motivo, elas se encontram num lugar específico de seu corpo. Descreva a localização.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56356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836712"/>
            <a:ext cx="7222257" cy="4824412"/>
          </a:xfrm>
        </p:spPr>
        <p:txBody>
          <a:bodyPr lIns="92075" tIns="46038" rIns="92075" bIns="46038">
            <a:normAutofit fontScale="92500" lnSpcReduction="10000"/>
          </a:bodyPr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QUESTÃO: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“Em quantas partes se divide o corpo de um crustáceo”?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RESPOSTA: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           </a:t>
            </a:r>
            <a:r>
              <a:rPr lang="pt-BR" sz="2400" dirty="0" smtClean="0">
                <a:solidFill>
                  <a:srgbClr val="C00000"/>
                </a:solidFill>
              </a:rPr>
              <a:t>“ </a:t>
            </a:r>
            <a:r>
              <a:rPr lang="pt-BR" sz="2400" b="1" dirty="0" smtClean="0">
                <a:solidFill>
                  <a:srgbClr val="C00000"/>
                </a:solidFill>
              </a:rPr>
              <a:t>Depende da cacetada</a:t>
            </a:r>
            <a:r>
              <a:rPr lang="pt-BR" sz="2400" dirty="0" smtClean="0">
                <a:solidFill>
                  <a:srgbClr val="C00000"/>
                </a:solidFill>
              </a:rPr>
              <a:t>.”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i="1" dirty="0" smtClean="0"/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i="1" dirty="0" smtClean="0"/>
              <a:t>OUTRA FORMA DE PERGUNTAR: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dirty="0" smtClean="0"/>
              <a:t>	Estudamos que nosso corpo se divide em cabeça, tronco e membros (superiores e inferiores). Da mesma forma, o corpo dos crustáceos tem também uma divisão, que utilizamos para estudar os mesmos. Escreva o número de partes e cite a principal característica de cada uma.</a:t>
            </a:r>
          </a:p>
        </p:txBody>
      </p:sp>
    </p:spTree>
    <p:extLst>
      <p:ext uri="{BB962C8B-B14F-4D97-AF65-F5344CB8AC3E}">
        <p14:creationId xmlns:p14="http://schemas.microsoft.com/office/powerpoint/2010/main" val="246511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333375"/>
            <a:ext cx="5940425" cy="13716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Parece brincadeira …</a:t>
            </a:r>
            <a:endParaRPr lang="pt-BR" smtClean="0"/>
          </a:p>
        </p:txBody>
      </p:sp>
      <p:sp>
        <p:nvSpPr>
          <p:cNvPr id="31747" name="AutoShape 4"/>
          <p:cNvSpPr>
            <a:spLocks noChangeArrowheads="1"/>
          </p:cNvSpPr>
          <p:nvPr/>
        </p:nvSpPr>
        <p:spPr bwMode="auto">
          <a:xfrm>
            <a:off x="1066800" y="3276600"/>
            <a:ext cx="3352800" cy="1828800"/>
          </a:xfrm>
          <a:prstGeom prst="rtTriangl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2124075" y="37893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x</a:t>
            </a: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685800" y="38862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3</a:t>
            </a: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2209800" y="5105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  <a:cs typeface="Times New Roman" charset="0"/>
              </a:rPr>
              <a:t>4</a:t>
            </a: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 flipH="1" flipV="1">
            <a:off x="2895600" y="3962400"/>
            <a:ext cx="1295400" cy="457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5181600" y="2362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3565525" y="3470275"/>
            <a:ext cx="115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pt-BR" sz="2400">
              <a:latin typeface="Times New Roman" charset="0"/>
              <a:cs typeface="Times New Roman" charset="0"/>
            </a:endParaRPr>
          </a:p>
        </p:txBody>
      </p:sp>
      <p:sp>
        <p:nvSpPr>
          <p:cNvPr id="25611" name="AutoShape 13"/>
          <p:cNvSpPr>
            <a:spLocks noChangeArrowheads="1"/>
          </p:cNvSpPr>
          <p:nvPr/>
        </p:nvSpPr>
        <p:spPr bwMode="auto">
          <a:xfrm>
            <a:off x="1066800" y="3581400"/>
            <a:ext cx="3048000" cy="1524000"/>
          </a:xfrm>
          <a:prstGeom prst="rt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pt-BR" sz="2000">
              <a:latin typeface="Times New Roman" charset="0"/>
            </a:endParaRP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2843213" y="3429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Tá aqui</a:t>
            </a:r>
            <a:endParaRPr lang="pt-BR" sz="2400">
              <a:latin typeface="Times New Roman" charset="0"/>
            </a:endParaRP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4495800" y="2362200"/>
            <a:ext cx="3886200" cy="30940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Times New Roman" charset="0"/>
                <a:cs typeface="Times New Roman" charset="0"/>
              </a:rPr>
              <a:t>Na figura ao lado, o “x” representa o valor da medida da hipotenusa do triângulo retângulo. Aplicando o Teorema de Pitágoras, calcule o valor do “x”.</a:t>
            </a:r>
            <a:endParaRPr lang="pt-BR" sz="2800">
              <a:latin typeface="Times New Roman" charset="0"/>
            </a:endParaRPr>
          </a:p>
        </p:txBody>
      </p:sp>
      <p:sp>
        <p:nvSpPr>
          <p:cNvPr id="31757" name="Rectangle 19"/>
          <p:cNvSpPr>
            <a:spLocks noChangeArrowheads="1"/>
          </p:cNvSpPr>
          <p:nvPr/>
        </p:nvSpPr>
        <p:spPr bwMode="auto">
          <a:xfrm>
            <a:off x="1066800" y="4953000"/>
            <a:ext cx="152400" cy="152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31758" name="Text Box 23"/>
          <p:cNvSpPr txBox="1">
            <a:spLocks noChangeArrowheads="1"/>
          </p:cNvSpPr>
          <p:nvPr/>
        </p:nvSpPr>
        <p:spPr bwMode="auto">
          <a:xfrm>
            <a:off x="1042988" y="2133600"/>
            <a:ext cx="237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400"/>
              <a:t>Encontre o x</a:t>
            </a:r>
          </a:p>
        </p:txBody>
      </p:sp>
      <p:sp>
        <p:nvSpPr>
          <p:cNvPr id="31759" name="Freeform 37"/>
          <p:cNvSpPr>
            <a:spLocks/>
          </p:cNvSpPr>
          <p:nvPr/>
        </p:nvSpPr>
        <p:spPr bwMode="auto">
          <a:xfrm>
            <a:off x="1835150" y="3573463"/>
            <a:ext cx="787400" cy="868362"/>
          </a:xfrm>
          <a:custGeom>
            <a:avLst/>
            <a:gdLst>
              <a:gd name="T0" fmla="*/ 2147483647 w 496"/>
              <a:gd name="T1" fmla="*/ 0 h 547"/>
              <a:gd name="T2" fmla="*/ 2147483647 w 496"/>
              <a:gd name="T3" fmla="*/ 2147483647 h 547"/>
              <a:gd name="T4" fmla="*/ 2147483647 w 496"/>
              <a:gd name="T5" fmla="*/ 2147483647 h 547"/>
              <a:gd name="T6" fmla="*/ 2147483647 w 496"/>
              <a:gd name="T7" fmla="*/ 2147483647 h 547"/>
              <a:gd name="T8" fmla="*/ 2147483647 w 496"/>
              <a:gd name="T9" fmla="*/ 2147483647 h 547"/>
              <a:gd name="T10" fmla="*/ 2147483647 w 496"/>
              <a:gd name="T11" fmla="*/ 2147483647 h 547"/>
              <a:gd name="T12" fmla="*/ 2147483647 w 496"/>
              <a:gd name="T13" fmla="*/ 2147483647 h 547"/>
              <a:gd name="T14" fmla="*/ 2147483647 w 496"/>
              <a:gd name="T15" fmla="*/ 2147483647 h 547"/>
              <a:gd name="T16" fmla="*/ 2147483647 w 496"/>
              <a:gd name="T17" fmla="*/ 2147483647 h 547"/>
              <a:gd name="T18" fmla="*/ 2147483647 w 496"/>
              <a:gd name="T19" fmla="*/ 2147483647 h 547"/>
              <a:gd name="T20" fmla="*/ 2147483647 w 496"/>
              <a:gd name="T21" fmla="*/ 2147483647 h 547"/>
              <a:gd name="T22" fmla="*/ 2147483647 w 496"/>
              <a:gd name="T23" fmla="*/ 2147483647 h 547"/>
              <a:gd name="T24" fmla="*/ 2147483647 w 496"/>
              <a:gd name="T25" fmla="*/ 2147483647 h 547"/>
              <a:gd name="T26" fmla="*/ 2147483647 w 496"/>
              <a:gd name="T27" fmla="*/ 2147483647 h 547"/>
              <a:gd name="T28" fmla="*/ 2147483647 w 496"/>
              <a:gd name="T29" fmla="*/ 2147483647 h 547"/>
              <a:gd name="T30" fmla="*/ 0 w 496"/>
              <a:gd name="T31" fmla="*/ 2147483647 h 54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96"/>
              <a:gd name="T49" fmla="*/ 0 h 547"/>
              <a:gd name="T50" fmla="*/ 496 w 496"/>
              <a:gd name="T51" fmla="*/ 547 h 54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96" h="547">
                <a:moveTo>
                  <a:pt x="224" y="0"/>
                </a:moveTo>
                <a:cubicBezTo>
                  <a:pt x="180" y="15"/>
                  <a:pt x="143" y="82"/>
                  <a:pt x="128" y="128"/>
                </a:cubicBezTo>
                <a:cubicBezTo>
                  <a:pt x="131" y="229"/>
                  <a:pt x="126" y="331"/>
                  <a:pt x="136" y="432"/>
                </a:cubicBezTo>
                <a:cubicBezTo>
                  <a:pt x="141" y="484"/>
                  <a:pt x="226" y="500"/>
                  <a:pt x="264" y="512"/>
                </a:cubicBezTo>
                <a:cubicBezTo>
                  <a:pt x="280" y="517"/>
                  <a:pt x="312" y="528"/>
                  <a:pt x="312" y="528"/>
                </a:cubicBezTo>
                <a:cubicBezTo>
                  <a:pt x="401" y="518"/>
                  <a:pt x="386" y="511"/>
                  <a:pt x="456" y="488"/>
                </a:cubicBezTo>
                <a:cubicBezTo>
                  <a:pt x="481" y="414"/>
                  <a:pt x="438" y="547"/>
                  <a:pt x="472" y="400"/>
                </a:cubicBezTo>
                <a:cubicBezTo>
                  <a:pt x="475" y="386"/>
                  <a:pt x="484" y="374"/>
                  <a:pt x="488" y="360"/>
                </a:cubicBezTo>
                <a:cubicBezTo>
                  <a:pt x="492" y="347"/>
                  <a:pt x="493" y="333"/>
                  <a:pt x="496" y="320"/>
                </a:cubicBezTo>
                <a:cubicBezTo>
                  <a:pt x="487" y="258"/>
                  <a:pt x="478" y="202"/>
                  <a:pt x="440" y="152"/>
                </a:cubicBezTo>
                <a:cubicBezTo>
                  <a:pt x="422" y="78"/>
                  <a:pt x="427" y="73"/>
                  <a:pt x="352" y="48"/>
                </a:cubicBezTo>
                <a:cubicBezTo>
                  <a:pt x="321" y="56"/>
                  <a:pt x="286" y="53"/>
                  <a:pt x="256" y="64"/>
                </a:cubicBezTo>
                <a:cubicBezTo>
                  <a:pt x="236" y="71"/>
                  <a:pt x="225" y="92"/>
                  <a:pt x="208" y="104"/>
                </a:cubicBezTo>
                <a:cubicBezTo>
                  <a:pt x="184" y="141"/>
                  <a:pt x="151" y="169"/>
                  <a:pt x="120" y="200"/>
                </a:cubicBezTo>
                <a:cubicBezTo>
                  <a:pt x="53" y="267"/>
                  <a:pt x="148" y="183"/>
                  <a:pt x="96" y="248"/>
                </a:cubicBezTo>
                <a:cubicBezTo>
                  <a:pt x="60" y="293"/>
                  <a:pt x="26" y="316"/>
                  <a:pt x="0" y="368"/>
                </a:cubicBezTo>
              </a:path>
            </a:pathLst>
          </a:cu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01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7" grpId="0" build="p" autoUpdateAnimBg="0"/>
      <p:bldP spid="7681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836613"/>
            <a:ext cx="5545138" cy="7239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100" smtClean="0">
                <a:solidFill>
                  <a:srgbClr val="20C9F8"/>
                </a:solidFill>
              </a:rPr>
              <a:t>4o. Pilar: valores culturais</a:t>
            </a:r>
            <a:endParaRPr lang="pt-BR" sz="3100" smtClean="0">
              <a:solidFill>
                <a:srgbClr val="20C9F8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916113"/>
            <a:ext cx="7673975" cy="4537075"/>
          </a:xfrm>
        </p:spPr>
        <p:txBody>
          <a:bodyPr lIns="92075" tIns="46038" rIns="92075" bIns="46038"/>
          <a:lstStyle/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BR" sz="2800" dirty="0" smtClean="0"/>
              <a:t>Os valores culturais estabelecem âncoras para a linguagem e para a construção de representações.</a:t>
            </a:r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pt-BR" sz="2800" dirty="0" smtClean="0"/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pt-BR" sz="2800" dirty="0" smtClean="0"/>
              <a:t>Toda situação complexa está relacionada a valores culturais, que devem ser analisados, compreendidos e respeitados. Deles derivam a ética e a moral dos grupos sociais.</a:t>
            </a:r>
          </a:p>
          <a:p>
            <a:pPr marL="273050" indent="-27305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66071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2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8175" y="620713"/>
            <a:ext cx="6191250" cy="723900"/>
          </a:xfrm>
        </p:spPr>
        <p:txBody>
          <a:bodyPr lIns="92075" tIns="46038" rIns="92075" bIns="46038">
            <a:normAutofit fontScale="90000"/>
          </a:bodyPr>
          <a:lstStyle/>
          <a:p>
            <a:pPr algn="ctr" eaLnBrk="1" hangingPunct="1"/>
            <a:r>
              <a:rPr lang="en-US" sz="2700" dirty="0" smtClean="0"/>
              <a:t>5o. Pilar: </a:t>
            </a:r>
            <a:r>
              <a:rPr lang="en-US" sz="2700" dirty="0" err="1" smtClean="0"/>
              <a:t>administração</a:t>
            </a:r>
            <a:r>
              <a:rPr lang="en-US" sz="2700" dirty="0" smtClean="0"/>
              <a:t> do </a:t>
            </a:r>
            <a:r>
              <a:rPr lang="en-US" sz="2700" dirty="0" err="1" smtClean="0"/>
              <a:t>emocional</a:t>
            </a:r>
            <a:r>
              <a:rPr lang="en-US" sz="2700" dirty="0" smtClean="0"/>
              <a:t> = </a:t>
            </a:r>
            <a:r>
              <a:rPr lang="en-US" sz="2700" dirty="0" err="1" smtClean="0"/>
              <a:t>envolvimento</a:t>
            </a:r>
            <a:r>
              <a:rPr lang="en-US" sz="2700" dirty="0" smtClean="0"/>
              <a:t> </a:t>
            </a:r>
            <a:r>
              <a:rPr lang="en-US" sz="2700" dirty="0" err="1" smtClean="0"/>
              <a:t>afetivo</a:t>
            </a:r>
            <a:r>
              <a:rPr lang="en-US" sz="2700" dirty="0" smtClean="0"/>
              <a:t>.</a:t>
            </a:r>
            <a:endParaRPr lang="pt-BR" sz="2700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484784"/>
            <a:ext cx="7752730" cy="4535488"/>
          </a:xfrm>
        </p:spPr>
        <p:txBody>
          <a:bodyPr lIns="92075" tIns="46038" rIns="92075" bIns="46038">
            <a:normAutofit/>
          </a:bodyPr>
          <a:lstStyle/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pt-BR" sz="2400" dirty="0" smtClean="0"/>
              <a:t>A solução de situações complexas pode ficar comprometida se o sujeito não souber administrar seu emocional e o dos outros, se for o caso.</a:t>
            </a:r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</a:pPr>
            <a:endParaRPr lang="pt-BR" sz="2400" dirty="0" smtClean="0"/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pt-BR" sz="2400" dirty="0" smtClean="0"/>
              <a:t>Ao dar aula: a (in)disciplina está intimamente relacionada à administração do emocional.</a:t>
            </a:r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</a:pPr>
            <a:endParaRPr lang="pt-BR" sz="2400" dirty="0" smtClean="0"/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pt-BR" sz="2400" dirty="0" smtClean="0"/>
              <a:t>Na aprendizagem: o desempenho do aluno depende de sua capacidade de se envolver afetivamente na aprendizagem e de administrar o seu emocional.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pt-BR" sz="2400" dirty="0" smtClean="0"/>
          </a:p>
          <a:p>
            <a:pPr marL="273050" indent="-273050" algn="just" eaLnBrk="1" hangingPunct="1">
              <a:lnSpc>
                <a:spcPct val="80000"/>
              </a:lnSpc>
              <a:buFont typeface="Arial" charset="0"/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8530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7797800" cy="1054100"/>
          </a:xfrm>
        </p:spPr>
        <p:txBody>
          <a:bodyPr lIns="92160" tIns="46080" rIns="92160" bIns="46080" anchor="ctr">
            <a:normAutofit fontScale="90000"/>
          </a:bodyPr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</a:rPr>
              <a:t>Ética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> e </a:t>
            </a:r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</a:rPr>
              <a:t>educação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GB" sz="27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(</a:t>
            </a:r>
            <a:r>
              <a:rPr lang="en-GB" sz="27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formação</a:t>
            </a:r>
            <a:r>
              <a:rPr lang="en-GB" sz="27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GB" sz="27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humana</a:t>
            </a:r>
            <a:r>
              <a:rPr lang="en-GB" sz="27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integral)</a:t>
            </a:r>
            <a:endParaRPr lang="en-GB" sz="2700" dirty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899592" y="1628800"/>
            <a:ext cx="7920880" cy="4896544"/>
          </a:xfrm>
        </p:spPr>
        <p:txBody>
          <a:bodyPr lIns="92160" tIns="46080" rIns="92160" bIns="46080"/>
          <a:lstStyle/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Moral e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Ética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como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diferenciar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 smtClean="0">
                <a:latin typeface="Times New Roman" pitchFamily="18" charset="0"/>
              </a:rPr>
              <a:t>MORAL (</a:t>
            </a:r>
            <a:r>
              <a:rPr lang="en-GB" sz="2400" b="1" dirty="0" err="1" smtClean="0">
                <a:latin typeface="Times New Roman" pitchFamily="18" charset="0"/>
              </a:rPr>
              <a:t>mos</a:t>
            </a:r>
            <a:r>
              <a:rPr lang="en-GB" sz="2400" b="1" dirty="0" smtClean="0">
                <a:latin typeface="Times New Roman" pitchFamily="18" charset="0"/>
              </a:rPr>
              <a:t>/mores = costumes)‏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“A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</a:rPr>
              <a:t>moral</a:t>
            </a:r>
            <a:r>
              <a:rPr lang="en-GB" sz="2800" dirty="0" smtClean="0">
                <a:latin typeface="Times New Roman" pitchFamily="18" charset="0"/>
              </a:rPr>
              <a:t> é </a:t>
            </a:r>
            <a:r>
              <a:rPr lang="en-GB" sz="2800" dirty="0" err="1" smtClean="0">
                <a:latin typeface="Times New Roman" pitchFamily="18" charset="0"/>
              </a:rPr>
              <a:t>definida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como</a:t>
            </a:r>
            <a:r>
              <a:rPr lang="en-GB" sz="2800" dirty="0" smtClean="0">
                <a:latin typeface="Times New Roman" pitchFamily="18" charset="0"/>
              </a:rPr>
              <a:t> um </a:t>
            </a:r>
            <a:r>
              <a:rPr lang="en-GB" sz="2800" dirty="0" err="1" smtClean="0">
                <a:latin typeface="Times New Roman" pitchFamily="18" charset="0"/>
              </a:rPr>
              <a:t>conjunto</a:t>
            </a:r>
            <a:r>
              <a:rPr lang="en-GB" sz="2800" dirty="0" smtClean="0">
                <a:latin typeface="Times New Roman" pitchFamily="18" charset="0"/>
              </a:rPr>
              <a:t> de </a:t>
            </a:r>
            <a:r>
              <a:rPr lang="en-GB" sz="2800" dirty="0" err="1" smtClean="0">
                <a:latin typeface="Times New Roman" pitchFamily="18" charset="0"/>
              </a:rPr>
              <a:t>regras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restritivas</a:t>
            </a:r>
            <a:r>
              <a:rPr lang="en-GB" sz="2800" dirty="0" smtClean="0">
                <a:latin typeface="Times New Roman" pitchFamily="18" charset="0"/>
              </a:rPr>
              <a:t> da </a:t>
            </a:r>
            <a:r>
              <a:rPr lang="en-GB" sz="2800" dirty="0" err="1" smtClean="0">
                <a:latin typeface="Times New Roman" pitchFamily="18" charset="0"/>
              </a:rPr>
              <a:t>liberdade</a:t>
            </a:r>
            <a:r>
              <a:rPr lang="en-GB" sz="2800" dirty="0" smtClean="0">
                <a:latin typeface="Times New Roman" pitchFamily="18" charset="0"/>
              </a:rPr>
              <a:t> individual, de </a:t>
            </a:r>
            <a:r>
              <a:rPr lang="en-GB" sz="2800" dirty="0" err="1" smtClean="0">
                <a:latin typeface="Times New Roman" pitchFamily="18" charset="0"/>
              </a:rPr>
              <a:t>caráter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obrigatório</a:t>
            </a:r>
            <a:r>
              <a:rPr lang="en-GB" sz="2800" dirty="0" smtClean="0">
                <a:latin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</a:rPr>
              <a:t>cuja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finalidade</a:t>
            </a:r>
            <a:r>
              <a:rPr lang="en-GB" sz="2800" dirty="0" smtClean="0">
                <a:latin typeface="Times New Roman" pitchFamily="18" charset="0"/>
              </a:rPr>
              <a:t> é </a:t>
            </a:r>
            <a:r>
              <a:rPr lang="en-GB" sz="2800" dirty="0" err="1" smtClean="0">
                <a:latin typeface="Times New Roman" pitchFamily="18" charset="0"/>
              </a:rPr>
              <a:t>garantir</a:t>
            </a:r>
            <a:r>
              <a:rPr lang="en-GB" sz="2800" dirty="0" smtClean="0">
                <a:latin typeface="Times New Roman" pitchFamily="18" charset="0"/>
              </a:rPr>
              <a:t> a </a:t>
            </a:r>
            <a:r>
              <a:rPr lang="en-GB" sz="2800" dirty="0" err="1" smtClean="0">
                <a:latin typeface="Times New Roman" pitchFamily="18" charset="0"/>
              </a:rPr>
              <a:t>harmonia</a:t>
            </a:r>
            <a:r>
              <a:rPr lang="en-GB" sz="2800" dirty="0" smtClean="0">
                <a:latin typeface="Times New Roman" pitchFamily="18" charset="0"/>
              </a:rPr>
              <a:t> do </a:t>
            </a:r>
            <a:r>
              <a:rPr lang="en-GB" sz="2800" dirty="0" err="1" smtClean="0">
                <a:latin typeface="Times New Roman" pitchFamily="18" charset="0"/>
              </a:rPr>
              <a:t>convívio</a:t>
            </a:r>
            <a:r>
              <a:rPr lang="en-GB" sz="2800" dirty="0" smtClean="0">
                <a:latin typeface="Times New Roman" pitchFamily="18" charset="0"/>
              </a:rPr>
              <a:t> social.” (Yves de La </a:t>
            </a:r>
            <a:r>
              <a:rPr lang="en-GB" sz="2800" dirty="0" err="1" smtClean="0">
                <a:latin typeface="Times New Roman" pitchFamily="18" charset="0"/>
              </a:rPr>
              <a:t>Taille</a:t>
            </a:r>
            <a:r>
              <a:rPr lang="en-GB" sz="2800" dirty="0" smtClean="0">
                <a:latin typeface="Times New Roman" pitchFamily="18" charset="0"/>
              </a:rPr>
              <a:t> / 2002)‏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A </a:t>
            </a:r>
            <a:r>
              <a:rPr lang="en-GB" sz="2800" dirty="0" err="1" smtClean="0">
                <a:latin typeface="Times New Roman" pitchFamily="18" charset="0"/>
              </a:rPr>
              <a:t>pergunta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básica</a:t>
            </a:r>
            <a:r>
              <a:rPr lang="en-GB" sz="2800" dirty="0" smtClean="0">
                <a:latin typeface="Times New Roman" pitchFamily="18" charset="0"/>
              </a:rPr>
              <a:t> da moral é: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o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que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devo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fazer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E se </a:t>
            </a:r>
            <a:r>
              <a:rPr lang="en-GB" sz="2800" dirty="0" err="1" smtClean="0">
                <a:latin typeface="Times New Roman" pitchFamily="18" charset="0"/>
              </a:rPr>
              <a:t>seu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não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fizer</a:t>
            </a:r>
            <a:r>
              <a:rPr lang="en-GB" sz="2800" dirty="0" smtClean="0">
                <a:latin typeface="Times New Roman" pitchFamily="18" charset="0"/>
              </a:rPr>
              <a:t>?</a:t>
            </a:r>
            <a:r>
              <a:rPr lang="en-GB" sz="28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Haverá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uma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punição</a:t>
            </a:r>
            <a:r>
              <a:rPr lang="en-GB" sz="2800" dirty="0" smtClean="0">
                <a:solidFill>
                  <a:srgbClr val="FFFF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A </a:t>
            </a:r>
            <a:r>
              <a:rPr lang="en-GB" sz="2800" dirty="0" err="1" smtClean="0">
                <a:latin typeface="Times New Roman" pitchFamily="18" charset="0"/>
              </a:rPr>
              <a:t>virtude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associada</a:t>
            </a:r>
            <a:r>
              <a:rPr lang="en-GB" sz="2800" dirty="0" smtClean="0">
                <a:latin typeface="Times New Roman" pitchFamily="18" charset="0"/>
              </a:rPr>
              <a:t> à moral</a:t>
            </a:r>
            <a:r>
              <a:rPr lang="en-GB" sz="2800" dirty="0" smtClean="0">
                <a:solidFill>
                  <a:srgbClr val="33CC33"/>
                </a:solidFill>
                <a:latin typeface="Times New Roman" pitchFamily="18" charset="0"/>
              </a:rPr>
              <a:t>: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Justiça</a:t>
            </a:r>
            <a:endParaRPr lang="en-GB" sz="28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24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8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2"/>
          <p:cNvSpPr>
            <a:spLocks noChangeArrowheads="1"/>
          </p:cNvSpPr>
          <p:nvPr/>
        </p:nvSpPr>
        <p:spPr bwMode="auto">
          <a:xfrm>
            <a:off x="1115616" y="1412776"/>
            <a:ext cx="7572896" cy="3048000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2000">
              <a:latin typeface="Times New Roman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476250"/>
            <a:ext cx="6913562" cy="820738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3500" smtClean="0">
                <a:solidFill>
                  <a:srgbClr val="20C9F8"/>
                </a:solidFill>
              </a:rPr>
              <a:t>Super, hiper, truper importante …</a:t>
            </a:r>
            <a:endParaRPr lang="pt-BR" sz="3500" smtClean="0">
              <a:solidFill>
                <a:srgbClr val="20C9F8"/>
              </a:solidFill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87264" y="1700808"/>
            <a:ext cx="8229600" cy="2952328"/>
          </a:xfrm>
        </p:spPr>
        <p:txBody>
          <a:bodyPr lIns="92075" tIns="46038" rIns="92075" bIns="46038"/>
          <a:lstStyle/>
          <a:p>
            <a:pPr marL="273050" indent="-27305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3600" b="1" dirty="0" err="1" smtClean="0">
                <a:solidFill>
                  <a:srgbClr val="3333CC"/>
                </a:solidFill>
              </a:rPr>
              <a:t>Competência</a:t>
            </a:r>
            <a:r>
              <a:rPr lang="en-US" sz="3600" b="1" dirty="0" smtClean="0">
                <a:solidFill>
                  <a:srgbClr val="3333CC"/>
                </a:solidFill>
              </a:rPr>
              <a:t> </a:t>
            </a:r>
            <a:r>
              <a:rPr lang="en-US" sz="3600" b="1" dirty="0" err="1" smtClean="0">
                <a:solidFill>
                  <a:srgbClr val="3333CC"/>
                </a:solidFill>
              </a:rPr>
              <a:t>não</a:t>
            </a:r>
            <a:r>
              <a:rPr lang="en-US" sz="3600" b="1" dirty="0" smtClean="0">
                <a:solidFill>
                  <a:srgbClr val="3333CC"/>
                </a:solidFill>
              </a:rPr>
              <a:t> se </a:t>
            </a:r>
            <a:r>
              <a:rPr lang="en-US" sz="3600" b="1" dirty="0" err="1" smtClean="0">
                <a:solidFill>
                  <a:srgbClr val="3333CC"/>
                </a:solidFill>
              </a:rPr>
              <a:t>alcança</a:t>
            </a:r>
            <a:r>
              <a:rPr lang="en-US" sz="3600" b="1" dirty="0" smtClean="0">
                <a:solidFill>
                  <a:srgbClr val="3333CC"/>
                </a:solidFill>
              </a:rPr>
              <a:t>;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en-US" sz="3600" b="1" dirty="0" err="1" smtClean="0">
                <a:solidFill>
                  <a:srgbClr val="3333CC"/>
                </a:solidFill>
              </a:rPr>
              <a:t>desenvolve</a:t>
            </a:r>
            <a:r>
              <a:rPr lang="en-US" sz="3600" b="1" dirty="0" smtClean="0">
                <a:solidFill>
                  <a:srgbClr val="3333CC"/>
                </a:solidFill>
              </a:rPr>
              <a:t>-se.</a:t>
            </a:r>
            <a:endParaRPr lang="pt-BR" sz="3600" b="1" dirty="0" smtClean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012825" y="549275"/>
            <a:ext cx="7724775" cy="674688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>O MODELO VM (Vaskowsky Morettowsky)</a:t>
            </a:r>
          </a:p>
        </p:txBody>
      </p:sp>
      <p:sp>
        <p:nvSpPr>
          <p:cNvPr id="4" name="Elipse 3"/>
          <p:cNvSpPr/>
          <p:nvPr/>
        </p:nvSpPr>
        <p:spPr>
          <a:xfrm>
            <a:off x="2916238" y="1916113"/>
            <a:ext cx="2663825" cy="28082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C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128963" y="2854325"/>
            <a:ext cx="639762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81375" y="3573463"/>
            <a:ext cx="639763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4478338" y="3573463"/>
            <a:ext cx="639762" cy="5032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4716463" y="2695575"/>
            <a:ext cx="639762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27475" y="2127250"/>
            <a:ext cx="6397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49" name="CaixaDeTexto 15"/>
          <p:cNvSpPr txBox="1">
            <a:spLocks noChangeArrowheads="1"/>
          </p:cNvSpPr>
          <p:nvPr/>
        </p:nvSpPr>
        <p:spPr bwMode="auto">
          <a:xfrm>
            <a:off x="3957638" y="21859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C.C</a:t>
            </a:r>
          </a:p>
        </p:txBody>
      </p:sp>
      <p:sp>
        <p:nvSpPr>
          <p:cNvPr id="10250" name="CaixaDeTexto 16"/>
          <p:cNvSpPr txBox="1">
            <a:spLocks noChangeArrowheads="1"/>
          </p:cNvSpPr>
          <p:nvPr/>
        </p:nvSpPr>
        <p:spPr bwMode="auto">
          <a:xfrm>
            <a:off x="4838700" y="27368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H</a:t>
            </a:r>
          </a:p>
        </p:txBody>
      </p:sp>
      <p:sp>
        <p:nvSpPr>
          <p:cNvPr id="10251" name="CaixaDeTexto 17"/>
          <p:cNvSpPr txBox="1">
            <a:spLocks noChangeArrowheads="1"/>
          </p:cNvSpPr>
          <p:nvPr/>
        </p:nvSpPr>
        <p:spPr bwMode="auto">
          <a:xfrm>
            <a:off x="4638675" y="3640138"/>
            <a:ext cx="473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L</a:t>
            </a:r>
          </a:p>
        </p:txBody>
      </p:sp>
      <p:sp>
        <p:nvSpPr>
          <p:cNvPr id="10252" name="CaixaDeTexto 18"/>
          <p:cNvSpPr txBox="1">
            <a:spLocks noChangeArrowheads="1"/>
          </p:cNvSpPr>
          <p:nvPr/>
        </p:nvSpPr>
        <p:spPr bwMode="auto">
          <a:xfrm>
            <a:off x="3429000" y="3640138"/>
            <a:ext cx="67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V.C</a:t>
            </a:r>
          </a:p>
        </p:txBody>
      </p:sp>
      <p:sp>
        <p:nvSpPr>
          <p:cNvPr id="10253" name="CaixaDeTexto 19"/>
          <p:cNvSpPr txBox="1">
            <a:spLocks noChangeArrowheads="1"/>
          </p:cNvSpPr>
          <p:nvPr/>
        </p:nvSpPr>
        <p:spPr bwMode="auto">
          <a:xfrm>
            <a:off x="3170238" y="2921000"/>
            <a:ext cx="595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A.E</a:t>
            </a:r>
          </a:p>
        </p:txBody>
      </p:sp>
      <p:sp>
        <p:nvSpPr>
          <p:cNvPr id="10254" name="CaixaDeTexto 20"/>
          <p:cNvSpPr txBox="1">
            <a:spLocks noChangeArrowheads="1"/>
          </p:cNvSpPr>
          <p:nvPr/>
        </p:nvSpPr>
        <p:spPr bwMode="auto">
          <a:xfrm>
            <a:off x="4122738" y="3924300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5" name="CaixaDeTexto 21"/>
          <p:cNvSpPr txBox="1">
            <a:spLocks noChangeArrowheads="1"/>
          </p:cNvSpPr>
          <p:nvPr/>
        </p:nvSpPr>
        <p:spPr bwMode="auto">
          <a:xfrm>
            <a:off x="4392613" y="3203575"/>
            <a:ext cx="35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6" name="CaixaDeTexto 23"/>
          <p:cNvSpPr txBox="1">
            <a:spLocks noChangeArrowheads="1"/>
          </p:cNvSpPr>
          <p:nvPr/>
        </p:nvSpPr>
        <p:spPr bwMode="auto">
          <a:xfrm>
            <a:off x="3122613" y="336708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7" name="CaixaDeTexto 24"/>
          <p:cNvSpPr txBox="1">
            <a:spLocks noChangeArrowheads="1"/>
          </p:cNvSpPr>
          <p:nvPr/>
        </p:nvSpPr>
        <p:spPr bwMode="auto">
          <a:xfrm>
            <a:off x="3341688" y="2379663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8" name="CaixaDeTexto 25"/>
          <p:cNvSpPr txBox="1">
            <a:spLocks noChangeArrowheads="1"/>
          </p:cNvSpPr>
          <p:nvPr/>
        </p:nvSpPr>
        <p:spPr bwMode="auto">
          <a:xfrm>
            <a:off x="4679950" y="2214563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59" name="CaixaDeTexto 26"/>
          <p:cNvSpPr txBox="1">
            <a:spLocks noChangeArrowheads="1"/>
          </p:cNvSpPr>
          <p:nvPr/>
        </p:nvSpPr>
        <p:spPr bwMode="auto">
          <a:xfrm>
            <a:off x="3841750" y="2765425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0" name="CaixaDeTexto 27"/>
          <p:cNvSpPr txBox="1">
            <a:spLocks noChangeArrowheads="1"/>
          </p:cNvSpPr>
          <p:nvPr/>
        </p:nvSpPr>
        <p:spPr bwMode="auto">
          <a:xfrm>
            <a:off x="5035550" y="3271838"/>
            <a:ext cx="288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1" name="CaixaDeTexto 28"/>
          <p:cNvSpPr txBox="1">
            <a:spLocks noChangeArrowheads="1"/>
          </p:cNvSpPr>
          <p:nvPr/>
        </p:nvSpPr>
        <p:spPr bwMode="auto">
          <a:xfrm>
            <a:off x="3806825" y="3251200"/>
            <a:ext cx="431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2" name="CaixaDeTexto 29"/>
          <p:cNvSpPr txBox="1">
            <a:spLocks noChangeArrowheads="1"/>
          </p:cNvSpPr>
          <p:nvPr/>
        </p:nvSpPr>
        <p:spPr bwMode="auto">
          <a:xfrm>
            <a:off x="3768725" y="410845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3" name="CaixaDeTexto 30"/>
          <p:cNvSpPr txBox="1">
            <a:spLocks noChangeArrowheads="1"/>
          </p:cNvSpPr>
          <p:nvPr/>
        </p:nvSpPr>
        <p:spPr bwMode="auto">
          <a:xfrm>
            <a:off x="4333875" y="2695575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10264" name="CaixaDeTexto 31"/>
          <p:cNvSpPr txBox="1">
            <a:spLocks noChangeArrowheads="1"/>
          </p:cNvSpPr>
          <p:nvPr/>
        </p:nvSpPr>
        <p:spPr bwMode="auto">
          <a:xfrm>
            <a:off x="4756150" y="4108450"/>
            <a:ext cx="28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e</a:t>
            </a:r>
          </a:p>
        </p:txBody>
      </p:sp>
      <p:sp>
        <p:nvSpPr>
          <p:cNvPr id="34" name="Elipse 33"/>
          <p:cNvSpPr/>
          <p:nvPr/>
        </p:nvSpPr>
        <p:spPr>
          <a:xfrm>
            <a:off x="468313" y="4724400"/>
            <a:ext cx="2087562" cy="7921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308350" y="5532438"/>
            <a:ext cx="2051050" cy="7921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5940425" y="4789488"/>
            <a:ext cx="2087563" cy="790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268" name="CaixaDeTexto 36"/>
          <p:cNvSpPr txBox="1">
            <a:spLocks noChangeArrowheads="1"/>
          </p:cNvSpPr>
          <p:nvPr/>
        </p:nvSpPr>
        <p:spPr bwMode="auto">
          <a:xfrm>
            <a:off x="1039813" y="4786313"/>
            <a:ext cx="1582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/>
              <a:t>PLANEJAR AULAS</a:t>
            </a:r>
          </a:p>
        </p:txBody>
      </p:sp>
      <p:sp>
        <p:nvSpPr>
          <p:cNvPr id="10269" name="CaixaDeTexto 37"/>
          <p:cNvSpPr txBox="1">
            <a:spLocks noChangeArrowheads="1"/>
          </p:cNvSpPr>
          <p:nvPr/>
        </p:nvSpPr>
        <p:spPr bwMode="auto">
          <a:xfrm>
            <a:off x="3535792" y="5554975"/>
            <a:ext cx="1512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MINISTRAR AULAS</a:t>
            </a:r>
          </a:p>
        </p:txBody>
      </p:sp>
      <p:sp>
        <p:nvSpPr>
          <p:cNvPr id="10270" name="CaixaDeTexto 38"/>
          <p:cNvSpPr txBox="1">
            <a:spLocks noChangeArrowheads="1"/>
          </p:cNvSpPr>
          <p:nvPr/>
        </p:nvSpPr>
        <p:spPr bwMode="auto">
          <a:xfrm>
            <a:off x="5867400" y="4818063"/>
            <a:ext cx="2233613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pt-BR"/>
              <a:t>AVALIAR A APRENDIZAGEM</a:t>
            </a:r>
          </a:p>
        </p:txBody>
      </p:sp>
      <p:cxnSp>
        <p:nvCxnSpPr>
          <p:cNvPr id="43" name="Conector de seta reta 42"/>
          <p:cNvCxnSpPr/>
          <p:nvPr/>
        </p:nvCxnSpPr>
        <p:spPr>
          <a:xfrm flipV="1">
            <a:off x="1830388" y="3829050"/>
            <a:ext cx="792162" cy="55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/>
          <p:nvPr/>
        </p:nvCxnSpPr>
        <p:spPr>
          <a:xfrm>
            <a:off x="4267643" y="4802566"/>
            <a:ext cx="0" cy="6143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/>
          <p:nvPr/>
        </p:nvCxnSpPr>
        <p:spPr>
          <a:xfrm>
            <a:off x="5583238" y="3968750"/>
            <a:ext cx="936625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8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t-BR" sz="4000" b="1" dirty="0" smtClean="0"/>
              <a:t>A ÉTICA</a:t>
            </a:r>
          </a:p>
          <a:p>
            <a:pPr marL="82296" indent="0" algn="ctr">
              <a:buNone/>
            </a:pPr>
            <a:r>
              <a:rPr lang="pt-BR" sz="4000" b="1" dirty="0" smtClean="0"/>
              <a:t>COMO PANO DE FUNDO DO</a:t>
            </a:r>
          </a:p>
          <a:p>
            <a:pPr marL="82296" indent="0" algn="ctr">
              <a:buNone/>
            </a:pPr>
            <a:r>
              <a:rPr lang="pt-BR" sz="4000" b="1" dirty="0" smtClean="0"/>
              <a:t>DIA  A DIA DO </a:t>
            </a:r>
          </a:p>
          <a:p>
            <a:pPr marL="82296" indent="0" algn="ctr">
              <a:buNone/>
            </a:pPr>
            <a:r>
              <a:rPr lang="pt-BR" sz="4000" b="1" dirty="0" smtClean="0"/>
              <a:t>EDUCADOR COMPETENTE.</a:t>
            </a:r>
          </a:p>
          <a:p>
            <a:pPr marL="82296" indent="0">
              <a:buNone/>
            </a:pPr>
            <a:endParaRPr lang="pt-BR" dirty="0" smtClean="0"/>
          </a:p>
          <a:p>
            <a:pPr marL="82296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58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7797800" cy="1054100"/>
          </a:xfrm>
        </p:spPr>
        <p:txBody>
          <a:bodyPr lIns="92160" tIns="46080" rIns="92160" bIns="46080" anchor="ctr"/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>Os </a:t>
            </a:r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</a:rPr>
              <a:t>fundamentos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</a:rPr>
              <a:t>éticos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> da </a:t>
            </a:r>
            <a:r>
              <a:rPr lang="en-GB" sz="4000" dirty="0" err="1" smtClean="0">
                <a:solidFill>
                  <a:schemeClr val="tx1"/>
                </a:solidFill>
                <a:latin typeface="Times New Roman" pitchFamily="18" charset="0"/>
              </a:rPr>
              <a:t>educação</a:t>
            </a:r>
            <a:r>
              <a:rPr lang="en-GB" sz="40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899592" y="1628800"/>
            <a:ext cx="7920880" cy="4896544"/>
          </a:xfrm>
        </p:spPr>
        <p:txBody>
          <a:bodyPr lIns="92160" tIns="46080" rIns="92160" bIns="46080"/>
          <a:lstStyle/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Moral e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Ética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como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diferenciar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 smtClean="0">
                <a:latin typeface="Times New Roman" pitchFamily="18" charset="0"/>
              </a:rPr>
              <a:t>MORAL (</a:t>
            </a:r>
            <a:r>
              <a:rPr lang="en-GB" sz="2400" b="1" dirty="0" err="1" smtClean="0">
                <a:latin typeface="Times New Roman" pitchFamily="18" charset="0"/>
              </a:rPr>
              <a:t>mos</a:t>
            </a:r>
            <a:r>
              <a:rPr lang="en-GB" sz="2400" b="1" dirty="0" smtClean="0">
                <a:latin typeface="Times New Roman" pitchFamily="18" charset="0"/>
              </a:rPr>
              <a:t>/mores = costumes)‏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“A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</a:rPr>
              <a:t>moral</a:t>
            </a:r>
            <a:r>
              <a:rPr lang="en-GB" sz="2800" dirty="0" smtClean="0">
                <a:latin typeface="Times New Roman" pitchFamily="18" charset="0"/>
              </a:rPr>
              <a:t> é </a:t>
            </a:r>
            <a:r>
              <a:rPr lang="en-GB" sz="2800" dirty="0" err="1" smtClean="0">
                <a:latin typeface="Times New Roman" pitchFamily="18" charset="0"/>
              </a:rPr>
              <a:t>definida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como</a:t>
            </a:r>
            <a:r>
              <a:rPr lang="en-GB" sz="2800" dirty="0" smtClean="0">
                <a:latin typeface="Times New Roman" pitchFamily="18" charset="0"/>
              </a:rPr>
              <a:t> um </a:t>
            </a:r>
            <a:r>
              <a:rPr lang="en-GB" sz="2800" dirty="0" err="1" smtClean="0">
                <a:latin typeface="Times New Roman" pitchFamily="18" charset="0"/>
              </a:rPr>
              <a:t>conjunto</a:t>
            </a:r>
            <a:r>
              <a:rPr lang="en-GB" sz="2800" dirty="0" smtClean="0">
                <a:latin typeface="Times New Roman" pitchFamily="18" charset="0"/>
              </a:rPr>
              <a:t> de </a:t>
            </a:r>
            <a:r>
              <a:rPr lang="en-GB" sz="2800" dirty="0" err="1" smtClean="0">
                <a:latin typeface="Times New Roman" pitchFamily="18" charset="0"/>
              </a:rPr>
              <a:t>regras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restritivas</a:t>
            </a:r>
            <a:r>
              <a:rPr lang="en-GB" sz="2800" dirty="0" smtClean="0">
                <a:latin typeface="Times New Roman" pitchFamily="18" charset="0"/>
              </a:rPr>
              <a:t> da </a:t>
            </a:r>
            <a:r>
              <a:rPr lang="en-GB" sz="2800" dirty="0" err="1" smtClean="0">
                <a:latin typeface="Times New Roman" pitchFamily="18" charset="0"/>
              </a:rPr>
              <a:t>liberdade</a:t>
            </a:r>
            <a:r>
              <a:rPr lang="en-GB" sz="2800" dirty="0" smtClean="0">
                <a:latin typeface="Times New Roman" pitchFamily="18" charset="0"/>
              </a:rPr>
              <a:t> individual, de </a:t>
            </a:r>
            <a:r>
              <a:rPr lang="en-GB" sz="2800" dirty="0" err="1" smtClean="0">
                <a:latin typeface="Times New Roman" pitchFamily="18" charset="0"/>
              </a:rPr>
              <a:t>caráter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obrigatório</a:t>
            </a:r>
            <a:r>
              <a:rPr lang="en-GB" sz="2800" dirty="0" smtClean="0">
                <a:latin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</a:rPr>
              <a:t>cuja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finalidade</a:t>
            </a:r>
            <a:r>
              <a:rPr lang="en-GB" sz="2800" dirty="0" smtClean="0">
                <a:latin typeface="Times New Roman" pitchFamily="18" charset="0"/>
              </a:rPr>
              <a:t> é </a:t>
            </a:r>
            <a:r>
              <a:rPr lang="en-GB" sz="2800" dirty="0" err="1" smtClean="0">
                <a:latin typeface="Times New Roman" pitchFamily="18" charset="0"/>
              </a:rPr>
              <a:t>garantir</a:t>
            </a:r>
            <a:r>
              <a:rPr lang="en-GB" sz="2800" dirty="0" smtClean="0">
                <a:latin typeface="Times New Roman" pitchFamily="18" charset="0"/>
              </a:rPr>
              <a:t> a </a:t>
            </a:r>
            <a:r>
              <a:rPr lang="en-GB" sz="2800" dirty="0" err="1" smtClean="0">
                <a:latin typeface="Times New Roman" pitchFamily="18" charset="0"/>
              </a:rPr>
              <a:t>harmonia</a:t>
            </a:r>
            <a:r>
              <a:rPr lang="en-GB" sz="2800" dirty="0" smtClean="0">
                <a:latin typeface="Times New Roman" pitchFamily="18" charset="0"/>
              </a:rPr>
              <a:t> do </a:t>
            </a:r>
            <a:r>
              <a:rPr lang="en-GB" sz="2800" dirty="0" err="1" smtClean="0">
                <a:latin typeface="Times New Roman" pitchFamily="18" charset="0"/>
              </a:rPr>
              <a:t>convívio</a:t>
            </a:r>
            <a:r>
              <a:rPr lang="en-GB" sz="2800" dirty="0" smtClean="0">
                <a:latin typeface="Times New Roman" pitchFamily="18" charset="0"/>
              </a:rPr>
              <a:t> social.” (Yves de La </a:t>
            </a:r>
            <a:r>
              <a:rPr lang="en-GB" sz="2800" dirty="0" err="1" smtClean="0">
                <a:latin typeface="Times New Roman" pitchFamily="18" charset="0"/>
              </a:rPr>
              <a:t>Taille</a:t>
            </a:r>
            <a:r>
              <a:rPr lang="en-GB" sz="2800" dirty="0" smtClean="0">
                <a:latin typeface="Times New Roman" pitchFamily="18" charset="0"/>
              </a:rPr>
              <a:t> / 2002)‏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A </a:t>
            </a:r>
            <a:r>
              <a:rPr lang="en-GB" sz="2800" dirty="0" err="1" smtClean="0">
                <a:latin typeface="Times New Roman" pitchFamily="18" charset="0"/>
              </a:rPr>
              <a:t>pergunta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básica</a:t>
            </a:r>
            <a:r>
              <a:rPr lang="en-GB" sz="2800" dirty="0" smtClean="0">
                <a:latin typeface="Times New Roman" pitchFamily="18" charset="0"/>
              </a:rPr>
              <a:t> da moral é: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o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que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devo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i="1" dirty="0" err="1" smtClean="0">
                <a:solidFill>
                  <a:srgbClr val="FF0000"/>
                </a:solidFill>
                <a:latin typeface="Times New Roman" pitchFamily="18" charset="0"/>
              </a:rPr>
              <a:t>fazer</a:t>
            </a:r>
            <a:r>
              <a:rPr lang="en-GB" sz="2800" b="1" i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E se </a:t>
            </a:r>
            <a:r>
              <a:rPr lang="en-GB" sz="2800" dirty="0" err="1" smtClean="0">
                <a:latin typeface="Times New Roman" pitchFamily="18" charset="0"/>
              </a:rPr>
              <a:t>seu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não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fizer</a:t>
            </a:r>
            <a:r>
              <a:rPr lang="en-GB" sz="2800" dirty="0" smtClean="0">
                <a:latin typeface="Times New Roman" pitchFamily="18" charset="0"/>
              </a:rPr>
              <a:t>?</a:t>
            </a:r>
            <a:r>
              <a:rPr lang="en-GB" sz="28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Haverá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uma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punição</a:t>
            </a:r>
            <a:r>
              <a:rPr lang="en-GB" sz="2800" dirty="0" smtClean="0">
                <a:solidFill>
                  <a:srgbClr val="FFFF00"/>
                </a:solidFill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Times New Roman" pitchFamily="18" charset="0"/>
              </a:rPr>
              <a:t>A </a:t>
            </a:r>
            <a:r>
              <a:rPr lang="en-GB" sz="2800" dirty="0" err="1" smtClean="0">
                <a:latin typeface="Times New Roman" pitchFamily="18" charset="0"/>
              </a:rPr>
              <a:t>virtude</a:t>
            </a:r>
            <a:r>
              <a:rPr lang="en-GB" sz="2800" dirty="0" smtClean="0">
                <a:latin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</a:rPr>
              <a:t>associada</a:t>
            </a:r>
            <a:r>
              <a:rPr lang="en-GB" sz="2800" dirty="0" smtClean="0">
                <a:latin typeface="Times New Roman" pitchFamily="18" charset="0"/>
              </a:rPr>
              <a:t> à moral</a:t>
            </a:r>
            <a:r>
              <a:rPr lang="en-GB" sz="2800" dirty="0" smtClean="0">
                <a:solidFill>
                  <a:srgbClr val="33CC33"/>
                </a:solidFill>
                <a:latin typeface="Times New Roman" pitchFamily="18" charset="0"/>
              </a:rPr>
              <a:t>: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Justiça</a:t>
            </a:r>
            <a:endParaRPr lang="en-GB" sz="28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26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7302078" cy="1158875"/>
          </a:xfrm>
        </p:spPr>
        <p:txBody>
          <a:bodyPr lIns="92160" tIns="46080" rIns="92160" bIns="46080" anchor="ctr"/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FFFF00"/>
                </a:solidFill>
              </a:rPr>
              <a:t>  </a:t>
            </a:r>
            <a:r>
              <a:rPr lang="en-GB" sz="3200" b="1" dirty="0" smtClean="0">
                <a:solidFill>
                  <a:schemeClr val="tx1"/>
                </a:solidFill>
                <a:latin typeface="Times New Roman" pitchFamily="18" charset="0"/>
              </a:rPr>
              <a:t>ÉTICA   (Ethos = costumes)‏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043608" y="1556792"/>
            <a:ext cx="7669163" cy="4680520"/>
          </a:xfrm>
        </p:spPr>
        <p:txBody>
          <a:bodyPr lIns="92160" tIns="46080" rIns="92160" bIns="46080"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Times New Roman" pitchFamily="18" charset="0"/>
              </a:rPr>
              <a:t>“…</a:t>
            </a:r>
            <a:r>
              <a:rPr lang="en-GB" sz="2800" dirty="0" err="1" smtClean="0"/>
              <a:t>entendo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moral </a:t>
            </a:r>
            <a:r>
              <a:rPr lang="en-GB" sz="2800" dirty="0" err="1" smtClean="0"/>
              <a:t>tudo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fazemos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dever</a:t>
            </a:r>
            <a:r>
              <a:rPr lang="en-GB" sz="2800" dirty="0" smtClean="0"/>
              <a:t>,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seja</a:t>
            </a:r>
            <a:r>
              <a:rPr lang="en-GB" sz="2800" dirty="0" smtClean="0"/>
              <a:t>, </a:t>
            </a:r>
            <a:r>
              <a:rPr lang="en-GB" sz="2800" dirty="0" err="1" smtClean="0"/>
              <a:t>submetendo-nos</a:t>
            </a:r>
            <a:r>
              <a:rPr lang="en-GB" sz="2800" dirty="0" smtClean="0"/>
              <a:t> a </a:t>
            </a:r>
            <a:r>
              <a:rPr lang="en-GB" sz="2800" dirty="0" err="1" smtClean="0"/>
              <a:t>uma</a:t>
            </a:r>
            <a:r>
              <a:rPr lang="en-GB" sz="2800" dirty="0" smtClean="0"/>
              <a:t> </a:t>
            </a:r>
            <a:r>
              <a:rPr lang="en-GB" sz="2800" dirty="0" err="1" smtClean="0"/>
              <a:t>norma</a:t>
            </a:r>
            <a:r>
              <a:rPr lang="en-GB" sz="2800" dirty="0" smtClean="0"/>
              <a:t> </a:t>
            </a:r>
            <a:r>
              <a:rPr lang="en-GB" sz="2800" dirty="0" err="1" smtClean="0"/>
              <a:t>vivida</a:t>
            </a:r>
            <a:r>
              <a:rPr lang="en-GB" sz="2800" dirty="0" smtClean="0"/>
              <a:t> </a:t>
            </a:r>
            <a:r>
              <a:rPr lang="en-GB" sz="2800" dirty="0" err="1" smtClean="0"/>
              <a:t>como</a:t>
            </a:r>
            <a:r>
              <a:rPr lang="en-GB" sz="2800" dirty="0" smtClean="0"/>
              <a:t> </a:t>
            </a:r>
            <a:r>
              <a:rPr lang="en-GB" sz="2800" dirty="0" err="1" smtClean="0"/>
              <a:t>coação</a:t>
            </a:r>
            <a:r>
              <a:rPr lang="en-GB" sz="2800" dirty="0" smtClean="0"/>
              <a:t>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mandamento</a:t>
            </a:r>
            <a:r>
              <a:rPr lang="en-GB" sz="2800" dirty="0" smtClean="0"/>
              <a:t>; e </a:t>
            </a:r>
            <a:r>
              <a:rPr lang="en-GB" sz="2800" dirty="0" err="1" smtClean="0"/>
              <a:t>entendo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ética</a:t>
            </a:r>
            <a:r>
              <a:rPr lang="en-GB" sz="2800" dirty="0" smtClean="0"/>
              <a:t> </a:t>
            </a:r>
            <a:r>
              <a:rPr lang="en-GB" sz="2800" dirty="0" err="1" smtClean="0"/>
              <a:t>tudo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fazemos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desejo</a:t>
            </a:r>
            <a:r>
              <a:rPr lang="en-GB" sz="2800" dirty="0" smtClean="0"/>
              <a:t>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amor</a:t>
            </a:r>
            <a:r>
              <a:rPr lang="en-GB" sz="2800" dirty="0" smtClean="0"/>
              <a:t>,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seja</a:t>
            </a:r>
            <a:r>
              <a:rPr lang="en-GB" sz="2800" dirty="0" smtClean="0"/>
              <a:t>, de forma </a:t>
            </a:r>
            <a:r>
              <a:rPr lang="en-GB" sz="2800" dirty="0" err="1" smtClean="0"/>
              <a:t>espontânea</a:t>
            </a:r>
            <a:r>
              <a:rPr lang="en-GB" sz="2800" dirty="0" smtClean="0"/>
              <a:t>, </a:t>
            </a:r>
            <a:r>
              <a:rPr lang="en-GB" sz="2800" dirty="0" err="1" smtClean="0"/>
              <a:t>sem</a:t>
            </a:r>
            <a:r>
              <a:rPr lang="en-GB" sz="2800" dirty="0" smtClean="0"/>
              <a:t> </a:t>
            </a:r>
            <a:r>
              <a:rPr lang="en-GB" sz="2800" dirty="0" err="1" smtClean="0"/>
              <a:t>nenhuma</a:t>
            </a:r>
            <a:r>
              <a:rPr lang="en-GB" sz="2800" dirty="0" smtClean="0"/>
              <a:t> </a:t>
            </a:r>
            <a:r>
              <a:rPr lang="en-GB" sz="2800" dirty="0" err="1" smtClean="0"/>
              <a:t>coação</a:t>
            </a:r>
            <a:r>
              <a:rPr lang="en-GB" sz="2800" dirty="0" smtClean="0"/>
              <a:t> </a:t>
            </a:r>
            <a:r>
              <a:rPr lang="en-GB" sz="2800" dirty="0" err="1" smtClean="0"/>
              <a:t>outra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aquela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adaptação</a:t>
            </a:r>
            <a:r>
              <a:rPr lang="en-GB" sz="2800" dirty="0" smtClean="0"/>
              <a:t> </a:t>
            </a:r>
            <a:r>
              <a:rPr lang="en-GB" sz="2800" dirty="0" err="1" smtClean="0"/>
              <a:t>ao</a:t>
            </a:r>
            <a:r>
              <a:rPr lang="en-GB" sz="2800" dirty="0" smtClean="0"/>
              <a:t> real. A moral </a:t>
            </a:r>
            <a:r>
              <a:rPr lang="en-GB" sz="2800" dirty="0" err="1" smtClean="0"/>
              <a:t>ordena</a:t>
            </a:r>
            <a:r>
              <a:rPr lang="en-GB" sz="2800" dirty="0" smtClean="0"/>
              <a:t>; a </a:t>
            </a:r>
            <a:r>
              <a:rPr lang="en-GB" sz="2800" dirty="0" err="1" smtClean="0"/>
              <a:t>ética</a:t>
            </a:r>
            <a:r>
              <a:rPr lang="en-GB" sz="2800" dirty="0" smtClean="0"/>
              <a:t> </a:t>
            </a:r>
            <a:r>
              <a:rPr lang="en-GB" sz="2800" dirty="0" err="1" smtClean="0"/>
              <a:t>aconselha</a:t>
            </a:r>
            <a:r>
              <a:rPr lang="en-GB" sz="2800" dirty="0" smtClean="0"/>
              <a:t>. A moral </a:t>
            </a:r>
            <a:r>
              <a:rPr lang="en-GB" sz="2800" dirty="0" err="1" smtClean="0"/>
              <a:t>responde</a:t>
            </a:r>
            <a:r>
              <a:rPr lang="en-GB" sz="2800" dirty="0" smtClean="0"/>
              <a:t> à </a:t>
            </a:r>
            <a:r>
              <a:rPr lang="en-GB" sz="2800" dirty="0" err="1" smtClean="0"/>
              <a:t>pergunta</a:t>
            </a:r>
            <a:r>
              <a:rPr lang="en-GB" sz="2800" dirty="0" smtClean="0"/>
              <a:t>: ‘</a:t>
            </a:r>
            <a:r>
              <a:rPr lang="en-GB" sz="2800" dirty="0" smtClean="0">
                <a:solidFill>
                  <a:srgbClr val="FF0000"/>
                </a:solidFill>
              </a:rPr>
              <a:t>o </a:t>
            </a:r>
            <a:r>
              <a:rPr lang="en-GB" sz="2800" dirty="0" err="1" smtClean="0">
                <a:solidFill>
                  <a:srgbClr val="FF0000"/>
                </a:solidFill>
              </a:rPr>
              <a:t>que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devo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fazer</a:t>
            </a:r>
            <a:r>
              <a:rPr lang="en-GB" sz="2800" dirty="0" smtClean="0">
                <a:solidFill>
                  <a:srgbClr val="FF0000"/>
                </a:solidFill>
              </a:rPr>
              <a:t>?’</a:t>
            </a:r>
            <a:r>
              <a:rPr lang="en-GB" sz="2800" dirty="0" smtClean="0"/>
              <a:t>; a </a:t>
            </a:r>
            <a:r>
              <a:rPr lang="en-GB" sz="2800" dirty="0" err="1" smtClean="0"/>
              <a:t>ética</a:t>
            </a:r>
            <a:r>
              <a:rPr lang="en-GB" sz="2800" dirty="0" smtClean="0"/>
              <a:t>, à </a:t>
            </a:r>
            <a:r>
              <a:rPr lang="en-GB" sz="2800" dirty="0" err="1" smtClean="0"/>
              <a:t>pergunta</a:t>
            </a:r>
            <a:r>
              <a:rPr lang="en-GB" sz="2800" dirty="0" smtClean="0"/>
              <a:t>: ‘</a:t>
            </a:r>
            <a:r>
              <a:rPr lang="en-GB" sz="2800" dirty="0" err="1" smtClean="0">
                <a:solidFill>
                  <a:srgbClr val="FF0000"/>
                </a:solidFill>
              </a:rPr>
              <a:t>como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devo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viver</a:t>
            </a:r>
            <a:r>
              <a:rPr lang="en-GB" sz="2800" dirty="0" smtClean="0">
                <a:solidFill>
                  <a:srgbClr val="FF0000"/>
                </a:solidFill>
              </a:rPr>
              <a:t>?’</a:t>
            </a:r>
            <a:r>
              <a:rPr lang="en-GB" sz="2800" dirty="0" smtClean="0"/>
              <a:t>”.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(Comte-</a:t>
            </a:r>
            <a:r>
              <a:rPr lang="en-GB" sz="2800" dirty="0" err="1" smtClean="0"/>
              <a:t>Sponville</a:t>
            </a:r>
            <a:r>
              <a:rPr lang="en-GB" sz="2800" dirty="0" smtClean="0"/>
              <a:t>/1998)‏</a:t>
            </a:r>
          </a:p>
        </p:txBody>
      </p:sp>
    </p:spTree>
    <p:extLst>
      <p:ext uri="{BB962C8B-B14F-4D97-AF65-F5344CB8AC3E}">
        <p14:creationId xmlns:p14="http://schemas.microsoft.com/office/powerpoint/2010/main" val="2796537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33400" y="5181600"/>
            <a:ext cx="7543800" cy="838200"/>
          </a:xfrm>
          <a:prstGeom prst="rect">
            <a:avLst/>
          </a:prstGeom>
          <a:noFill/>
          <a:ln w="12573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0" y="404664"/>
            <a:ext cx="5816600" cy="1147763"/>
          </a:xfrm>
        </p:spPr>
        <p:txBody>
          <a:bodyPr lIns="92160" tIns="46080" rIns="92160" bIns="46080" anchor="ctr"/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</a:rPr>
              <a:t>Moral e </a:t>
            </a: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</a:rPr>
              <a:t>ética</a:t>
            </a:r>
            <a:endParaRPr lang="en-GB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575"/>
            <a:ext cx="8011616" cy="3268663"/>
          </a:xfrm>
        </p:spPr>
        <p:txBody>
          <a:bodyPr lIns="92160" tIns="46080" rIns="92160" bIns="46080">
            <a:normAutofit/>
          </a:bodyPr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Virtude</a:t>
            </a:r>
            <a:r>
              <a:rPr lang="en-GB" sz="2800" dirty="0" smtClean="0"/>
              <a:t> </a:t>
            </a:r>
            <a:r>
              <a:rPr lang="en-GB" sz="2800" dirty="0" err="1" smtClean="0"/>
              <a:t>associada</a:t>
            </a:r>
            <a:r>
              <a:rPr lang="en-GB" sz="2800" dirty="0" smtClean="0"/>
              <a:t> à </a:t>
            </a:r>
            <a:r>
              <a:rPr lang="en-GB" sz="2800" dirty="0" err="1" smtClean="0"/>
              <a:t>ética</a:t>
            </a:r>
            <a:r>
              <a:rPr lang="en-GB" sz="2800" dirty="0" smtClean="0"/>
              <a:t>: </a:t>
            </a:r>
            <a:r>
              <a:rPr lang="en-GB" sz="2800" b="1" dirty="0" smtClean="0">
                <a:solidFill>
                  <a:srgbClr val="FF0000"/>
                </a:solidFill>
              </a:rPr>
              <a:t>GENEROSIDADE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/>
              <a:t>A ÉTICA </a:t>
            </a:r>
            <a:r>
              <a:rPr lang="en-GB" sz="2800" dirty="0" err="1" smtClean="0"/>
              <a:t>questiona</a:t>
            </a:r>
            <a:r>
              <a:rPr lang="en-GB" sz="2800" dirty="0" smtClean="0"/>
              <a:t> </a:t>
            </a:r>
            <a:r>
              <a:rPr lang="en-GB" sz="2800" dirty="0" err="1" smtClean="0"/>
              <a:t>normas</a:t>
            </a:r>
            <a:r>
              <a:rPr lang="en-GB" sz="2800" dirty="0" smtClean="0"/>
              <a:t> e </a:t>
            </a:r>
            <a:r>
              <a:rPr lang="en-GB" sz="2800" dirty="0" err="1" smtClean="0"/>
              <a:t>regras</a:t>
            </a:r>
            <a:r>
              <a:rPr lang="en-GB" sz="2800" dirty="0" smtClean="0"/>
              <a:t> </a:t>
            </a:r>
            <a:r>
              <a:rPr lang="en-GB" sz="2800" dirty="0" err="1" smtClean="0"/>
              <a:t>guiada</a:t>
            </a:r>
            <a:r>
              <a:rPr lang="en-GB" sz="2800" dirty="0" smtClean="0"/>
              <a:t> </a:t>
            </a:r>
            <a:r>
              <a:rPr lang="en-GB" sz="2800" dirty="0" err="1" smtClean="0"/>
              <a:t>pela</a:t>
            </a:r>
            <a:r>
              <a:rPr lang="en-GB" sz="2800" dirty="0" smtClean="0"/>
              <a:t> </a:t>
            </a:r>
            <a:r>
              <a:rPr lang="en-GB" sz="2800" dirty="0" err="1" smtClean="0"/>
              <a:t>generosidade</a:t>
            </a:r>
            <a:r>
              <a:rPr lang="en-GB" sz="2800" dirty="0" smtClean="0"/>
              <a:t>; </a:t>
            </a:r>
            <a:r>
              <a:rPr lang="en-GB" sz="2800" dirty="0" err="1" smtClean="0"/>
              <a:t>esta</a:t>
            </a:r>
            <a:r>
              <a:rPr lang="en-GB" sz="2800" dirty="0" smtClean="0"/>
              <a:t> </a:t>
            </a:r>
            <a:r>
              <a:rPr lang="en-GB" sz="2800" dirty="0" err="1" smtClean="0"/>
              <a:t>procura</a:t>
            </a:r>
            <a:r>
              <a:rPr lang="en-GB" sz="2800" dirty="0" smtClean="0"/>
              <a:t> </a:t>
            </a:r>
            <a:r>
              <a:rPr lang="en-GB" sz="2800" dirty="0" err="1" smtClean="0"/>
              <a:t>dar</a:t>
            </a:r>
            <a:r>
              <a:rPr lang="en-GB" sz="2800" dirty="0" smtClean="0"/>
              <a:t> </a:t>
            </a:r>
            <a:r>
              <a:rPr lang="en-GB" sz="2800" dirty="0" err="1" smtClean="0"/>
              <a:t>ao</a:t>
            </a:r>
            <a:r>
              <a:rPr lang="en-GB" sz="2800" dirty="0" smtClean="0"/>
              <a:t> </a:t>
            </a:r>
            <a:r>
              <a:rPr lang="en-GB" sz="2800" dirty="0" err="1" smtClean="0"/>
              <a:t>outro</a:t>
            </a:r>
            <a:r>
              <a:rPr lang="en-GB" sz="2800" dirty="0" smtClean="0"/>
              <a:t> </a:t>
            </a:r>
            <a:r>
              <a:rPr lang="en-GB" sz="2800" dirty="0" err="1" smtClean="0"/>
              <a:t>mais</a:t>
            </a:r>
            <a:r>
              <a:rPr lang="en-GB" sz="2800" dirty="0" smtClean="0"/>
              <a:t> do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ele</a:t>
            </a:r>
            <a:r>
              <a:rPr lang="en-GB" sz="2800" dirty="0" smtClean="0"/>
              <a:t> tem </a:t>
            </a:r>
            <a:r>
              <a:rPr lang="en-GB" sz="2800" dirty="0" err="1" smtClean="0"/>
              <a:t>direito</a:t>
            </a:r>
            <a:r>
              <a:rPr lang="en-GB" sz="2800" dirty="0" smtClean="0"/>
              <a:t>, </a:t>
            </a:r>
            <a:r>
              <a:rPr lang="en-GB" sz="2800" dirty="0" err="1" smtClean="0"/>
              <a:t>isto</a:t>
            </a:r>
            <a:r>
              <a:rPr lang="en-GB" sz="2800" dirty="0" smtClean="0"/>
              <a:t> é, </a:t>
            </a:r>
            <a:r>
              <a:rPr lang="en-GB" sz="2800" dirty="0" err="1" smtClean="0"/>
              <a:t>dar</a:t>
            </a:r>
            <a:r>
              <a:rPr lang="en-GB" sz="2800" dirty="0" smtClean="0"/>
              <a:t> a </a:t>
            </a:r>
            <a:r>
              <a:rPr lang="en-GB" sz="2800" dirty="0" err="1" smtClean="0"/>
              <a:t>ele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ele</a:t>
            </a:r>
            <a:r>
              <a:rPr lang="en-GB" sz="2800" dirty="0" smtClean="0"/>
              <a:t> </a:t>
            </a:r>
            <a:r>
              <a:rPr lang="en-GB" sz="2800" dirty="0" err="1" smtClean="0"/>
              <a:t>não</a:t>
            </a:r>
            <a:r>
              <a:rPr lang="en-GB" sz="2800" dirty="0" smtClean="0"/>
              <a:t> </a:t>
            </a:r>
            <a:r>
              <a:rPr lang="en-GB" sz="2800" dirty="0" err="1" smtClean="0"/>
              <a:t>teria</a:t>
            </a:r>
            <a:r>
              <a:rPr lang="en-GB" sz="2800" dirty="0" smtClean="0"/>
              <a:t> </a:t>
            </a:r>
            <a:r>
              <a:rPr lang="en-GB" sz="2800" dirty="0" err="1" smtClean="0"/>
              <a:t>direito</a:t>
            </a:r>
            <a:r>
              <a:rPr lang="en-GB" sz="2800" dirty="0" smtClean="0"/>
              <a:t> </a:t>
            </a:r>
            <a:r>
              <a:rPr lang="en-GB" sz="2800" dirty="0" err="1" smtClean="0"/>
              <a:t>pelas</a:t>
            </a:r>
            <a:r>
              <a:rPr lang="en-GB" sz="2800" dirty="0" smtClean="0"/>
              <a:t> </a:t>
            </a:r>
            <a:r>
              <a:rPr lang="en-GB" sz="2800" dirty="0" err="1" smtClean="0"/>
              <a:t>regras</a:t>
            </a:r>
            <a:r>
              <a:rPr lang="en-GB" sz="2800" dirty="0" smtClean="0"/>
              <a:t> da </a:t>
            </a:r>
            <a:r>
              <a:rPr lang="en-GB" sz="2800" dirty="0" err="1" smtClean="0"/>
              <a:t>pura</a:t>
            </a:r>
            <a:r>
              <a:rPr lang="en-GB" sz="2800" dirty="0" smtClean="0"/>
              <a:t> </a:t>
            </a:r>
            <a:r>
              <a:rPr lang="en-GB" sz="2800" dirty="0" err="1" smtClean="0"/>
              <a:t>justiça</a:t>
            </a:r>
            <a:r>
              <a:rPr lang="en-GB" sz="2800" dirty="0" smtClean="0"/>
              <a:t>, </a:t>
            </a:r>
            <a:r>
              <a:rPr lang="en-GB" sz="2800" dirty="0" err="1" smtClean="0"/>
              <a:t>mas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a </a:t>
            </a:r>
            <a:r>
              <a:rPr lang="en-GB" sz="2800" dirty="0" err="1" smtClean="0"/>
              <a:t>generosidade</a:t>
            </a:r>
            <a:r>
              <a:rPr lang="en-GB" sz="2800" dirty="0" smtClean="0"/>
              <a:t> </a:t>
            </a:r>
            <a:r>
              <a:rPr lang="en-GB" sz="2800" dirty="0" err="1" smtClean="0"/>
              <a:t>aconselha</a:t>
            </a:r>
            <a:r>
              <a:rPr lang="en-GB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877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134938" y="1022350"/>
            <a:ext cx="8885237" cy="1069975"/>
          </a:xfrm>
        </p:spPr>
        <p:txBody>
          <a:bodyPr lIns="0" tIns="0" rIns="0" bIns="0" anchor="ctr"/>
          <a:lstStyle/>
          <a:p>
            <a:pPr eaLnBrk="1" hangingPunct="1"/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7162" cy="4032250"/>
          </a:xfrm>
        </p:spPr>
        <p:txBody>
          <a:bodyPr lIns="0" tIns="0" rIns="0" bIns="0"/>
          <a:lstStyle/>
          <a:p>
            <a:pPr eaLnBrk="1" hangingPunct="1"/>
            <a:endParaRPr lang="pt-BR" smtClean="0"/>
          </a:p>
        </p:txBody>
      </p:sp>
      <p:sp>
        <p:nvSpPr>
          <p:cNvPr id="12292" name="AutoShape 3"/>
          <p:cNvSpPr>
            <a:spLocks noChangeArrowheads="1"/>
          </p:cNvSpPr>
          <p:nvPr/>
        </p:nvSpPr>
        <p:spPr bwMode="auto">
          <a:xfrm>
            <a:off x="539750" y="4140200"/>
            <a:ext cx="2879725" cy="1081088"/>
          </a:xfrm>
          <a:prstGeom prst="roundRect">
            <a:avLst>
              <a:gd name="adj" fmla="val 144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027113" y="4351338"/>
            <a:ext cx="2339975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  <a:latin typeface="Times New Roman" pitchFamily="18" charset="0"/>
              </a:rPr>
              <a:t>MORAL</a:t>
            </a:r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1079500" y="3240088"/>
            <a:ext cx="1800225" cy="900112"/>
          </a:xfrm>
          <a:prstGeom prst="roundRect">
            <a:avLst>
              <a:gd name="adj" fmla="val 176"/>
            </a:avLst>
          </a:prstGeom>
          <a:solidFill>
            <a:srgbClr val="FFFFCC"/>
          </a:solidFill>
          <a:ln w="9360">
            <a:solidFill>
              <a:srgbClr val="23FF23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260475" y="3417888"/>
            <a:ext cx="1620838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ÉTICA</a:t>
            </a:r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4500563" y="4140200"/>
            <a:ext cx="4500562" cy="1620838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4679950" y="4500563"/>
            <a:ext cx="3779838" cy="1119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Conjunto de normas e regras que visam a harmonia do grupo social.</a:t>
            </a:r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4500563" y="1979613"/>
            <a:ext cx="4500562" cy="1260475"/>
          </a:xfrm>
          <a:prstGeom prst="ellipse">
            <a:avLst/>
          </a:prstGeom>
          <a:solidFill>
            <a:srgbClr val="FFFF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4859338" y="2160588"/>
            <a:ext cx="3960812" cy="776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Conjunto de princípios e 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</a:rPr>
              <a:t>valores presente</a:t>
            </a: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 nas relações humanas</a:t>
            </a: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V="1">
            <a:off x="3240088" y="2874963"/>
            <a:ext cx="1260475" cy="3698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3600450" y="4679950"/>
            <a:ext cx="900113" cy="1793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6643688" y="3398838"/>
            <a:ext cx="1587" cy="5397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97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1256513" y="2276872"/>
            <a:ext cx="7596509" cy="33131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23741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000" dirty="0" smtClean="0"/>
              <a:t>Questão fundamental da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ética</a:t>
            </a:r>
            <a:r>
              <a:rPr lang="pt-BR" sz="4000" dirty="0" smtClean="0"/>
              <a:t> utilitarista.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idx="1"/>
          </p:nvPr>
        </p:nvSpPr>
        <p:spPr>
          <a:xfrm>
            <a:off x="1046455" y="2708920"/>
            <a:ext cx="7772400" cy="23034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QUAIS AS CONSEQUÊNCIAS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DE MINHAS AÇÕES</a:t>
            </a:r>
          </a:p>
        </p:txBody>
      </p:sp>
    </p:spTree>
    <p:extLst>
      <p:ext uri="{BB962C8B-B14F-4D97-AF65-F5344CB8AC3E}">
        <p14:creationId xmlns:p14="http://schemas.microsoft.com/office/powerpoint/2010/main" val="21891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CONCLUINDO SOBRE COMPETÊNCIAS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	Competências se manifestam em situações inéditas ou no inédito colocado por situações rotineiras.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28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7302078" cy="1158875"/>
          </a:xfrm>
        </p:spPr>
        <p:txBody>
          <a:bodyPr lIns="92160" tIns="46080" rIns="92160" bIns="46080" anchor="ctr"/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FFFF00"/>
                </a:solidFill>
              </a:rPr>
              <a:t>  </a:t>
            </a:r>
            <a:r>
              <a:rPr lang="en-GB" sz="3200" b="1" dirty="0" smtClean="0">
                <a:solidFill>
                  <a:schemeClr val="tx1"/>
                </a:solidFill>
                <a:latin typeface="Times New Roman" pitchFamily="18" charset="0"/>
              </a:rPr>
              <a:t>ÉTICA   (Ethos = costumes)‏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043608" y="1556792"/>
            <a:ext cx="7669163" cy="4680520"/>
          </a:xfrm>
        </p:spPr>
        <p:txBody>
          <a:bodyPr lIns="92160" tIns="46080" rIns="92160" bIns="46080"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Times New Roman" pitchFamily="18" charset="0"/>
              </a:rPr>
              <a:t>“…</a:t>
            </a:r>
            <a:r>
              <a:rPr lang="en-GB" sz="2800" dirty="0" err="1" smtClean="0"/>
              <a:t>entendo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moral </a:t>
            </a:r>
            <a:r>
              <a:rPr lang="en-GB" sz="2800" dirty="0" err="1" smtClean="0"/>
              <a:t>tudo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fazemos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dever</a:t>
            </a:r>
            <a:r>
              <a:rPr lang="en-GB" sz="2800" dirty="0" smtClean="0"/>
              <a:t>,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seja</a:t>
            </a:r>
            <a:r>
              <a:rPr lang="en-GB" sz="2800" dirty="0" smtClean="0"/>
              <a:t>, </a:t>
            </a:r>
            <a:r>
              <a:rPr lang="en-GB" sz="2800" dirty="0" err="1" smtClean="0"/>
              <a:t>submetendo-nos</a:t>
            </a:r>
            <a:r>
              <a:rPr lang="en-GB" sz="2800" dirty="0" smtClean="0"/>
              <a:t> a </a:t>
            </a:r>
            <a:r>
              <a:rPr lang="en-GB" sz="2800" dirty="0" err="1" smtClean="0"/>
              <a:t>uma</a:t>
            </a:r>
            <a:r>
              <a:rPr lang="en-GB" sz="2800" dirty="0" smtClean="0"/>
              <a:t> </a:t>
            </a:r>
            <a:r>
              <a:rPr lang="en-GB" sz="2800" dirty="0" err="1" smtClean="0"/>
              <a:t>norma</a:t>
            </a:r>
            <a:r>
              <a:rPr lang="en-GB" sz="2800" dirty="0" smtClean="0"/>
              <a:t> </a:t>
            </a:r>
            <a:r>
              <a:rPr lang="en-GB" sz="2800" dirty="0" err="1" smtClean="0"/>
              <a:t>vivida</a:t>
            </a:r>
            <a:r>
              <a:rPr lang="en-GB" sz="2800" dirty="0" smtClean="0"/>
              <a:t> </a:t>
            </a:r>
            <a:r>
              <a:rPr lang="en-GB" sz="2800" dirty="0" err="1" smtClean="0"/>
              <a:t>como</a:t>
            </a:r>
            <a:r>
              <a:rPr lang="en-GB" sz="2800" dirty="0" smtClean="0"/>
              <a:t> </a:t>
            </a:r>
            <a:r>
              <a:rPr lang="en-GB" sz="2800" dirty="0" err="1" smtClean="0"/>
              <a:t>coação</a:t>
            </a:r>
            <a:r>
              <a:rPr lang="en-GB" sz="2800" dirty="0" smtClean="0"/>
              <a:t>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mandamento</a:t>
            </a:r>
            <a:r>
              <a:rPr lang="en-GB" sz="2800" dirty="0" smtClean="0"/>
              <a:t>; e </a:t>
            </a:r>
            <a:r>
              <a:rPr lang="en-GB" sz="2800" dirty="0" err="1" smtClean="0"/>
              <a:t>entendo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ética</a:t>
            </a:r>
            <a:r>
              <a:rPr lang="en-GB" sz="2800" dirty="0" smtClean="0"/>
              <a:t> </a:t>
            </a:r>
            <a:r>
              <a:rPr lang="en-GB" sz="2800" dirty="0" err="1" smtClean="0"/>
              <a:t>tudo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fazemos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desejo</a:t>
            </a:r>
            <a:r>
              <a:rPr lang="en-GB" sz="2800" dirty="0" smtClean="0"/>
              <a:t>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por</a:t>
            </a:r>
            <a:r>
              <a:rPr lang="en-GB" sz="2800" dirty="0" smtClean="0"/>
              <a:t> </a:t>
            </a:r>
            <a:r>
              <a:rPr lang="en-GB" sz="2800" dirty="0" err="1" smtClean="0"/>
              <a:t>amor</a:t>
            </a:r>
            <a:r>
              <a:rPr lang="en-GB" sz="2800" dirty="0" smtClean="0"/>
              <a:t>, </a:t>
            </a:r>
            <a:r>
              <a:rPr lang="en-GB" sz="2800" dirty="0" err="1" smtClean="0"/>
              <a:t>ou</a:t>
            </a:r>
            <a:r>
              <a:rPr lang="en-GB" sz="2800" dirty="0" smtClean="0"/>
              <a:t> </a:t>
            </a:r>
            <a:r>
              <a:rPr lang="en-GB" sz="2800" dirty="0" err="1" smtClean="0"/>
              <a:t>seja</a:t>
            </a:r>
            <a:r>
              <a:rPr lang="en-GB" sz="2800" dirty="0" smtClean="0"/>
              <a:t>, de forma </a:t>
            </a:r>
            <a:r>
              <a:rPr lang="en-GB" sz="2800" dirty="0" err="1" smtClean="0"/>
              <a:t>espontânea</a:t>
            </a:r>
            <a:r>
              <a:rPr lang="en-GB" sz="2800" dirty="0" smtClean="0"/>
              <a:t>, </a:t>
            </a:r>
            <a:r>
              <a:rPr lang="en-GB" sz="2800" dirty="0" err="1" smtClean="0"/>
              <a:t>sem</a:t>
            </a:r>
            <a:r>
              <a:rPr lang="en-GB" sz="2800" dirty="0" smtClean="0"/>
              <a:t> </a:t>
            </a:r>
            <a:r>
              <a:rPr lang="en-GB" sz="2800" dirty="0" err="1" smtClean="0"/>
              <a:t>nenhuma</a:t>
            </a:r>
            <a:r>
              <a:rPr lang="en-GB" sz="2800" dirty="0" smtClean="0"/>
              <a:t> </a:t>
            </a:r>
            <a:r>
              <a:rPr lang="en-GB" sz="2800" dirty="0" err="1" smtClean="0"/>
              <a:t>coação</a:t>
            </a:r>
            <a:r>
              <a:rPr lang="en-GB" sz="2800" dirty="0" smtClean="0"/>
              <a:t> </a:t>
            </a:r>
            <a:r>
              <a:rPr lang="en-GB" sz="2800" dirty="0" err="1" smtClean="0"/>
              <a:t>outra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aquela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adaptação</a:t>
            </a:r>
            <a:r>
              <a:rPr lang="en-GB" sz="2800" dirty="0" smtClean="0"/>
              <a:t> </a:t>
            </a:r>
            <a:r>
              <a:rPr lang="en-GB" sz="2800" dirty="0" err="1" smtClean="0"/>
              <a:t>ao</a:t>
            </a:r>
            <a:r>
              <a:rPr lang="en-GB" sz="2800" dirty="0" smtClean="0"/>
              <a:t> real. A moral </a:t>
            </a:r>
            <a:r>
              <a:rPr lang="en-GB" sz="2800" dirty="0" err="1" smtClean="0"/>
              <a:t>ordena</a:t>
            </a:r>
            <a:r>
              <a:rPr lang="en-GB" sz="2800" dirty="0" smtClean="0"/>
              <a:t>; a </a:t>
            </a:r>
            <a:r>
              <a:rPr lang="en-GB" sz="2800" dirty="0" err="1" smtClean="0"/>
              <a:t>ética</a:t>
            </a:r>
            <a:r>
              <a:rPr lang="en-GB" sz="2800" dirty="0" smtClean="0"/>
              <a:t> </a:t>
            </a:r>
            <a:r>
              <a:rPr lang="en-GB" sz="2800" dirty="0" err="1" smtClean="0"/>
              <a:t>aconselha</a:t>
            </a:r>
            <a:r>
              <a:rPr lang="en-GB" sz="2800" dirty="0" smtClean="0"/>
              <a:t>. A moral </a:t>
            </a:r>
            <a:r>
              <a:rPr lang="en-GB" sz="2800" dirty="0" err="1" smtClean="0"/>
              <a:t>responde</a:t>
            </a:r>
            <a:r>
              <a:rPr lang="en-GB" sz="2800" dirty="0" smtClean="0"/>
              <a:t> à </a:t>
            </a:r>
            <a:r>
              <a:rPr lang="en-GB" sz="2800" dirty="0" err="1" smtClean="0"/>
              <a:t>pergunta</a:t>
            </a:r>
            <a:r>
              <a:rPr lang="en-GB" sz="2800" dirty="0" smtClean="0"/>
              <a:t>: ‘</a:t>
            </a:r>
            <a:r>
              <a:rPr lang="en-GB" sz="2800" dirty="0" smtClean="0">
                <a:solidFill>
                  <a:srgbClr val="FF0000"/>
                </a:solidFill>
              </a:rPr>
              <a:t>o </a:t>
            </a:r>
            <a:r>
              <a:rPr lang="en-GB" sz="2800" dirty="0" err="1" smtClean="0">
                <a:solidFill>
                  <a:srgbClr val="FF0000"/>
                </a:solidFill>
              </a:rPr>
              <a:t>que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devo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fazer</a:t>
            </a:r>
            <a:r>
              <a:rPr lang="en-GB" sz="2800" dirty="0" smtClean="0">
                <a:solidFill>
                  <a:srgbClr val="FF0000"/>
                </a:solidFill>
              </a:rPr>
              <a:t>?’</a:t>
            </a:r>
            <a:r>
              <a:rPr lang="en-GB" sz="2800" dirty="0" smtClean="0"/>
              <a:t>; a </a:t>
            </a:r>
            <a:r>
              <a:rPr lang="en-GB" sz="2800" dirty="0" err="1" smtClean="0"/>
              <a:t>ética</a:t>
            </a:r>
            <a:r>
              <a:rPr lang="en-GB" sz="2800" dirty="0" smtClean="0"/>
              <a:t>, à </a:t>
            </a:r>
            <a:r>
              <a:rPr lang="en-GB" sz="2800" dirty="0" err="1" smtClean="0"/>
              <a:t>pergunta</a:t>
            </a:r>
            <a:r>
              <a:rPr lang="en-GB" sz="2800" dirty="0" smtClean="0"/>
              <a:t>: ‘</a:t>
            </a:r>
            <a:r>
              <a:rPr lang="en-GB" sz="2800" dirty="0" err="1" smtClean="0">
                <a:solidFill>
                  <a:srgbClr val="FF0000"/>
                </a:solidFill>
              </a:rPr>
              <a:t>como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devo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viver</a:t>
            </a:r>
            <a:r>
              <a:rPr lang="en-GB" sz="2800" dirty="0" smtClean="0">
                <a:solidFill>
                  <a:srgbClr val="FF0000"/>
                </a:solidFill>
              </a:rPr>
              <a:t>?’</a:t>
            </a:r>
            <a:r>
              <a:rPr lang="en-GB" sz="2800" dirty="0" smtClean="0"/>
              <a:t>”.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(Comte-</a:t>
            </a:r>
            <a:r>
              <a:rPr lang="en-GB" sz="2800" dirty="0" err="1" smtClean="0"/>
              <a:t>Sponville</a:t>
            </a:r>
            <a:r>
              <a:rPr lang="en-GB" sz="2800" dirty="0" smtClean="0"/>
              <a:t>/1998)‏</a:t>
            </a:r>
          </a:p>
        </p:txBody>
      </p:sp>
    </p:spTree>
    <p:extLst>
      <p:ext uri="{BB962C8B-B14F-4D97-AF65-F5344CB8AC3E}">
        <p14:creationId xmlns:p14="http://schemas.microsoft.com/office/powerpoint/2010/main" val="13038020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CONCLUINDO SOBRE COMPETÊNCIAS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412776"/>
            <a:ext cx="7272808" cy="4069432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	Sujeitos competentes elaboram em tempo hábil representações da situação inédita através da recuperação e rearticulação de informações, saberes, saberes-fazer, conhecimentos, capacidades e habilidades percebendo os recursos de que dispõem e os que lhes faltam.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622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93037" cy="1055687"/>
          </a:xfrm>
        </p:spPr>
        <p:txBody>
          <a:bodyPr/>
          <a:lstStyle/>
          <a:p>
            <a:r>
              <a:rPr lang="pt-BR" sz="3200" dirty="0" smtClean="0"/>
              <a:t>Concluindo com Guy Le Boterf</a:t>
            </a:r>
          </a:p>
        </p:txBody>
      </p:sp>
      <p:sp>
        <p:nvSpPr>
          <p:cNvPr id="43011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84784"/>
            <a:ext cx="7983488" cy="4752975"/>
          </a:xfrm>
        </p:spPr>
        <p:txBody>
          <a:bodyPr>
            <a:normAutofit fontScale="92500"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pt-BR" dirty="0" smtClean="0"/>
              <a:t>	</a:t>
            </a:r>
            <a:r>
              <a:rPr lang="pt-BR" sz="2400" i="1" dirty="0" smtClean="0"/>
              <a:t>O profissional não pode saber tudo</a:t>
            </a:r>
            <a:r>
              <a:rPr lang="pt-BR" sz="2400" dirty="0" smtClean="0"/>
              <a:t>. Ele deve saber </a:t>
            </a:r>
            <a:r>
              <a:rPr lang="pt-BR" sz="2400" dirty="0" smtClean="0">
                <a:solidFill>
                  <a:srgbClr val="FF0000"/>
                </a:solidFill>
              </a:rPr>
              <a:t>mobilizar </a:t>
            </a:r>
            <a:r>
              <a:rPr lang="pt-BR" sz="2400" dirty="0" smtClean="0"/>
              <a:t>na hora certa não somente seus próprios conhecimentos e habilidades, mas também os de suas redes profissionais. O saber e o saber-fazer de um profissional não se situam apenas em sua pessoa. Estão ligados a toda uma rede de relações pessoais, de pessoas-recursos, de bancos de dados, de cadernetas de anotações, de livros ao alcance da mão, do que as vezes é chamado de “o quarto cérebro”. </a:t>
            </a:r>
            <a:r>
              <a:rPr lang="pt-BR" sz="2400" dirty="0" smtClean="0">
                <a:solidFill>
                  <a:srgbClr val="FF0000"/>
                </a:solidFill>
              </a:rPr>
              <a:t>Ele deve dar conta da natureza distribuída do saber e de sua aquisição</a:t>
            </a:r>
            <a:r>
              <a:rPr lang="pt-BR" sz="2400" dirty="0" smtClean="0"/>
              <a:t>. O profissional não é competente sozinho. Uma das questões mais importantes na engenharia das competências é saber com quem e com o que uma pessoa é competente.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524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33400" y="5181600"/>
            <a:ext cx="7543800" cy="838200"/>
          </a:xfrm>
          <a:prstGeom prst="rect">
            <a:avLst/>
          </a:prstGeom>
          <a:noFill/>
          <a:ln w="12573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0" y="404664"/>
            <a:ext cx="5816600" cy="1147763"/>
          </a:xfrm>
        </p:spPr>
        <p:txBody>
          <a:bodyPr lIns="92160" tIns="46080" rIns="92160" bIns="46080" anchor="ctr"/>
          <a:lstStyle/>
          <a:p>
            <a:pPr algn="ctr" eaLnBrk="1" hangingPunct="1">
              <a:buClr>
                <a:srgbClr val="FFFF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</a:rPr>
              <a:t>Moral e </a:t>
            </a:r>
            <a:r>
              <a:rPr lang="en-GB" b="1" dirty="0" err="1" smtClean="0">
                <a:solidFill>
                  <a:schemeClr val="tx1"/>
                </a:solidFill>
                <a:latin typeface="Times New Roman" pitchFamily="18" charset="0"/>
              </a:rPr>
              <a:t>ética</a:t>
            </a:r>
            <a:endParaRPr lang="en-GB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575"/>
            <a:ext cx="8011616" cy="3268663"/>
          </a:xfrm>
        </p:spPr>
        <p:txBody>
          <a:bodyPr lIns="92160" tIns="46080" rIns="92160" bIns="46080">
            <a:normAutofit/>
          </a:bodyPr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Virtude</a:t>
            </a:r>
            <a:r>
              <a:rPr lang="en-GB" sz="2800" dirty="0" smtClean="0"/>
              <a:t> </a:t>
            </a:r>
            <a:r>
              <a:rPr lang="en-GB" sz="2800" dirty="0" err="1" smtClean="0"/>
              <a:t>associada</a:t>
            </a:r>
            <a:r>
              <a:rPr lang="en-GB" sz="2800" dirty="0" smtClean="0"/>
              <a:t> à </a:t>
            </a:r>
            <a:r>
              <a:rPr lang="en-GB" sz="2800" dirty="0" err="1" smtClean="0"/>
              <a:t>ética</a:t>
            </a:r>
            <a:r>
              <a:rPr lang="en-GB" sz="2800" dirty="0" smtClean="0"/>
              <a:t>: </a:t>
            </a:r>
            <a:r>
              <a:rPr lang="en-GB" sz="2800" b="1" dirty="0" smtClean="0">
                <a:solidFill>
                  <a:srgbClr val="FF0000"/>
                </a:solidFill>
              </a:rPr>
              <a:t>GENEROSIDADE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/>
              <a:t>A ÉTICA </a:t>
            </a:r>
            <a:r>
              <a:rPr lang="en-GB" sz="2800" dirty="0" err="1" smtClean="0"/>
              <a:t>questiona</a:t>
            </a:r>
            <a:r>
              <a:rPr lang="en-GB" sz="2800" dirty="0" smtClean="0"/>
              <a:t> </a:t>
            </a:r>
            <a:r>
              <a:rPr lang="en-GB" sz="2800" dirty="0" err="1" smtClean="0"/>
              <a:t>normas</a:t>
            </a:r>
            <a:r>
              <a:rPr lang="en-GB" sz="2800" dirty="0" smtClean="0"/>
              <a:t> e </a:t>
            </a:r>
            <a:r>
              <a:rPr lang="en-GB" sz="2800" dirty="0" err="1" smtClean="0"/>
              <a:t>regras</a:t>
            </a:r>
            <a:r>
              <a:rPr lang="en-GB" sz="2800" dirty="0" smtClean="0"/>
              <a:t> </a:t>
            </a:r>
            <a:r>
              <a:rPr lang="en-GB" sz="2800" dirty="0" err="1" smtClean="0"/>
              <a:t>guiada</a:t>
            </a:r>
            <a:r>
              <a:rPr lang="en-GB" sz="2800" dirty="0" smtClean="0"/>
              <a:t> </a:t>
            </a:r>
            <a:r>
              <a:rPr lang="en-GB" sz="2800" dirty="0" err="1" smtClean="0"/>
              <a:t>pela</a:t>
            </a:r>
            <a:r>
              <a:rPr lang="en-GB" sz="2800" dirty="0" smtClean="0"/>
              <a:t> </a:t>
            </a:r>
            <a:r>
              <a:rPr lang="en-GB" sz="2800" dirty="0" err="1" smtClean="0"/>
              <a:t>generosidade</a:t>
            </a:r>
            <a:r>
              <a:rPr lang="en-GB" sz="2800" dirty="0" smtClean="0"/>
              <a:t>; </a:t>
            </a:r>
            <a:r>
              <a:rPr lang="en-GB" sz="2800" dirty="0" err="1" smtClean="0"/>
              <a:t>esta</a:t>
            </a:r>
            <a:r>
              <a:rPr lang="en-GB" sz="2800" dirty="0" smtClean="0"/>
              <a:t> </a:t>
            </a:r>
            <a:r>
              <a:rPr lang="en-GB" sz="2800" dirty="0" err="1" smtClean="0"/>
              <a:t>procura</a:t>
            </a:r>
            <a:r>
              <a:rPr lang="en-GB" sz="2800" dirty="0" smtClean="0"/>
              <a:t> </a:t>
            </a:r>
            <a:r>
              <a:rPr lang="en-GB" sz="2800" dirty="0" err="1" smtClean="0"/>
              <a:t>dar</a:t>
            </a:r>
            <a:r>
              <a:rPr lang="en-GB" sz="2800" dirty="0" smtClean="0"/>
              <a:t> </a:t>
            </a:r>
            <a:r>
              <a:rPr lang="en-GB" sz="2800" dirty="0" err="1" smtClean="0"/>
              <a:t>ao</a:t>
            </a:r>
            <a:r>
              <a:rPr lang="en-GB" sz="2800" dirty="0" smtClean="0"/>
              <a:t> </a:t>
            </a:r>
            <a:r>
              <a:rPr lang="en-GB" sz="2800" dirty="0" err="1" smtClean="0"/>
              <a:t>outro</a:t>
            </a:r>
            <a:r>
              <a:rPr lang="en-GB" sz="2800" dirty="0" smtClean="0"/>
              <a:t> </a:t>
            </a:r>
            <a:r>
              <a:rPr lang="en-GB" sz="2800" dirty="0" err="1" smtClean="0"/>
              <a:t>mais</a:t>
            </a:r>
            <a:r>
              <a:rPr lang="en-GB" sz="2800" dirty="0" smtClean="0"/>
              <a:t> do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ele</a:t>
            </a:r>
            <a:r>
              <a:rPr lang="en-GB" sz="2800" dirty="0" smtClean="0"/>
              <a:t> tem </a:t>
            </a:r>
            <a:r>
              <a:rPr lang="en-GB" sz="2800" dirty="0" err="1" smtClean="0"/>
              <a:t>direito</a:t>
            </a:r>
            <a:r>
              <a:rPr lang="en-GB" sz="2800" dirty="0" smtClean="0"/>
              <a:t>, </a:t>
            </a:r>
            <a:r>
              <a:rPr lang="en-GB" sz="2800" dirty="0" err="1" smtClean="0"/>
              <a:t>isto</a:t>
            </a:r>
            <a:r>
              <a:rPr lang="en-GB" sz="2800" dirty="0" smtClean="0"/>
              <a:t> é, </a:t>
            </a:r>
            <a:r>
              <a:rPr lang="en-GB" sz="2800" dirty="0" err="1" smtClean="0"/>
              <a:t>dar</a:t>
            </a:r>
            <a:r>
              <a:rPr lang="en-GB" sz="2800" dirty="0" smtClean="0"/>
              <a:t> a </a:t>
            </a:r>
            <a:r>
              <a:rPr lang="en-GB" sz="2800" dirty="0" err="1" smtClean="0"/>
              <a:t>ele</a:t>
            </a:r>
            <a:r>
              <a:rPr lang="en-GB" sz="2800" dirty="0" smtClean="0"/>
              <a:t> o </a:t>
            </a:r>
            <a:r>
              <a:rPr lang="en-GB" sz="2800" dirty="0" err="1" smtClean="0"/>
              <a:t>que</a:t>
            </a:r>
            <a:r>
              <a:rPr lang="en-GB" sz="2800" dirty="0" smtClean="0"/>
              <a:t> </a:t>
            </a:r>
            <a:r>
              <a:rPr lang="en-GB" sz="2800" dirty="0" err="1" smtClean="0"/>
              <a:t>ele</a:t>
            </a:r>
            <a:r>
              <a:rPr lang="en-GB" sz="2800" dirty="0" smtClean="0"/>
              <a:t> </a:t>
            </a:r>
            <a:r>
              <a:rPr lang="en-GB" sz="2800" dirty="0" err="1" smtClean="0"/>
              <a:t>não</a:t>
            </a:r>
            <a:r>
              <a:rPr lang="en-GB" sz="2800" dirty="0" smtClean="0"/>
              <a:t> </a:t>
            </a:r>
            <a:r>
              <a:rPr lang="en-GB" sz="2800" dirty="0" err="1" smtClean="0"/>
              <a:t>teria</a:t>
            </a:r>
            <a:r>
              <a:rPr lang="en-GB" sz="2800" dirty="0" smtClean="0"/>
              <a:t> </a:t>
            </a:r>
            <a:r>
              <a:rPr lang="en-GB" sz="2800" dirty="0" err="1" smtClean="0"/>
              <a:t>direito</a:t>
            </a:r>
            <a:r>
              <a:rPr lang="en-GB" sz="2800" dirty="0" smtClean="0"/>
              <a:t> </a:t>
            </a:r>
            <a:r>
              <a:rPr lang="en-GB" sz="2800" dirty="0" err="1" smtClean="0"/>
              <a:t>pelas</a:t>
            </a:r>
            <a:r>
              <a:rPr lang="en-GB" sz="2800" dirty="0" smtClean="0"/>
              <a:t> </a:t>
            </a:r>
            <a:r>
              <a:rPr lang="en-GB" sz="2800" dirty="0" err="1" smtClean="0"/>
              <a:t>regras</a:t>
            </a:r>
            <a:r>
              <a:rPr lang="en-GB" sz="2800" dirty="0" smtClean="0"/>
              <a:t> da </a:t>
            </a:r>
            <a:r>
              <a:rPr lang="en-GB" sz="2800" dirty="0" err="1" smtClean="0"/>
              <a:t>pura</a:t>
            </a:r>
            <a:r>
              <a:rPr lang="en-GB" sz="2800" dirty="0" smtClean="0"/>
              <a:t> </a:t>
            </a:r>
            <a:r>
              <a:rPr lang="en-GB" sz="2800" dirty="0" err="1" smtClean="0"/>
              <a:t>justiça</a:t>
            </a:r>
            <a:r>
              <a:rPr lang="en-GB" sz="2800" dirty="0" smtClean="0"/>
              <a:t>, </a:t>
            </a:r>
            <a:r>
              <a:rPr lang="en-GB" sz="2800" dirty="0" err="1" smtClean="0"/>
              <a:t>mas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a </a:t>
            </a:r>
            <a:r>
              <a:rPr lang="en-GB" sz="2800" dirty="0" err="1" smtClean="0"/>
              <a:t>generosidade</a:t>
            </a:r>
            <a:r>
              <a:rPr lang="en-GB" sz="2800" dirty="0" smtClean="0"/>
              <a:t> </a:t>
            </a:r>
            <a:r>
              <a:rPr lang="en-GB" sz="2800" dirty="0" err="1" smtClean="0"/>
              <a:t>aconselha</a:t>
            </a:r>
            <a:r>
              <a:rPr lang="en-GB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4489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134938" y="1022350"/>
            <a:ext cx="8885237" cy="1069975"/>
          </a:xfrm>
        </p:spPr>
        <p:txBody>
          <a:bodyPr lIns="0" tIns="0" rIns="0" bIns="0" anchor="ctr"/>
          <a:lstStyle/>
          <a:p>
            <a:pPr eaLnBrk="1" hangingPunct="1"/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7162" cy="4032250"/>
          </a:xfrm>
        </p:spPr>
        <p:txBody>
          <a:bodyPr lIns="0" tIns="0" rIns="0" bIns="0"/>
          <a:lstStyle/>
          <a:p>
            <a:pPr eaLnBrk="1" hangingPunct="1"/>
            <a:endParaRPr lang="pt-BR" smtClean="0"/>
          </a:p>
        </p:txBody>
      </p:sp>
      <p:sp>
        <p:nvSpPr>
          <p:cNvPr id="12292" name="AutoShape 3"/>
          <p:cNvSpPr>
            <a:spLocks noChangeArrowheads="1"/>
          </p:cNvSpPr>
          <p:nvPr/>
        </p:nvSpPr>
        <p:spPr bwMode="auto">
          <a:xfrm>
            <a:off x="539750" y="4140200"/>
            <a:ext cx="2879725" cy="1081088"/>
          </a:xfrm>
          <a:prstGeom prst="roundRect">
            <a:avLst>
              <a:gd name="adj" fmla="val 144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027113" y="4351338"/>
            <a:ext cx="2339975" cy="596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  <a:latin typeface="Times New Roman" pitchFamily="18" charset="0"/>
              </a:rPr>
              <a:t>MORAL</a:t>
            </a:r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1079500" y="3240088"/>
            <a:ext cx="1800225" cy="900112"/>
          </a:xfrm>
          <a:prstGeom prst="roundRect">
            <a:avLst>
              <a:gd name="adj" fmla="val 176"/>
            </a:avLst>
          </a:prstGeom>
          <a:solidFill>
            <a:srgbClr val="FFFFCC"/>
          </a:solidFill>
          <a:ln w="9360">
            <a:solidFill>
              <a:srgbClr val="23FF23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260475" y="3417888"/>
            <a:ext cx="1620838" cy="542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</a:rPr>
              <a:t>ÉTICA</a:t>
            </a:r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4500563" y="4140200"/>
            <a:ext cx="4500562" cy="1620838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4679950" y="4500563"/>
            <a:ext cx="3779838" cy="1119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Conjunto de normas e regras que visam a harmonia do grupo social.</a:t>
            </a:r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4500563" y="1979613"/>
            <a:ext cx="4500562" cy="1260475"/>
          </a:xfrm>
          <a:prstGeom prst="ellipse">
            <a:avLst/>
          </a:prstGeom>
          <a:solidFill>
            <a:srgbClr val="FFFF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4859338" y="2160588"/>
            <a:ext cx="3960812" cy="776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1" hangingPunct="1">
              <a:lnSpc>
                <a:spcPct val="95000"/>
              </a:lnSpc>
              <a:buClr>
                <a:srgbClr val="FFFFCC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Conjunto de princípios e 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</a:rPr>
              <a:t>valores presente</a:t>
            </a: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 nas relações humanas</a:t>
            </a: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V="1">
            <a:off x="3240088" y="2874963"/>
            <a:ext cx="1260475" cy="3698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3600450" y="4679950"/>
            <a:ext cx="900113" cy="1793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6643688" y="3398838"/>
            <a:ext cx="1587" cy="5397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346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1256513" y="2276872"/>
            <a:ext cx="7596509" cy="33131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23741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000" dirty="0" smtClean="0"/>
              <a:t>Questão fundamental da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ética</a:t>
            </a:r>
            <a:r>
              <a:rPr lang="pt-BR" sz="4000" dirty="0" smtClean="0"/>
              <a:t> utilitarista.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idx="1"/>
          </p:nvPr>
        </p:nvSpPr>
        <p:spPr>
          <a:xfrm>
            <a:off x="1046455" y="2708920"/>
            <a:ext cx="7772400" cy="23034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QUAIS AS CONSEQUÊNCIAS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DE MINHAS AÇÕES</a:t>
            </a:r>
          </a:p>
        </p:txBody>
      </p:sp>
    </p:spTree>
    <p:extLst>
      <p:ext uri="{BB962C8B-B14F-4D97-AF65-F5344CB8AC3E}">
        <p14:creationId xmlns:p14="http://schemas.microsoft.com/office/powerpoint/2010/main" val="14710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pt-BR" dirty="0" smtClean="0"/>
              <a:t>QUESTÃO FUNDAMENTAL: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412776"/>
            <a:ext cx="778720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</a:rPr>
              <a:t>O QUE É SER </a:t>
            </a:r>
          </a:p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</a:rPr>
              <a:t>PROFESSOR COMPETENTE?</a:t>
            </a:r>
          </a:p>
          <a:p>
            <a:pPr marL="0" indent="0" algn="just">
              <a:buNone/>
            </a:pPr>
            <a:endParaRPr lang="pt-BR" sz="3500" b="1" dirty="0" smtClean="0"/>
          </a:p>
          <a:p>
            <a:pPr marL="0" indent="0" algn="ctr">
              <a:buNone/>
            </a:pPr>
            <a:r>
              <a:rPr lang="pt-BR" sz="3600" b="1" dirty="0" smtClean="0"/>
              <a:t>O QUE É SER </a:t>
            </a:r>
          </a:p>
          <a:p>
            <a:pPr marL="0" indent="0" algn="ctr">
              <a:buNone/>
            </a:pPr>
            <a:r>
              <a:rPr lang="pt-BR" sz="3600" b="1" dirty="0" smtClean="0"/>
              <a:t>ALUNO COMPETENTE?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56846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350</TotalTime>
  <Words>2180</Words>
  <Application>Microsoft Office PowerPoint</Application>
  <PresentationFormat>Apresentação na tela (4:3)</PresentationFormat>
  <Paragraphs>413</Paragraphs>
  <Slides>51</Slides>
  <Notes>27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3" baseType="lpstr">
      <vt:lpstr>Solstício</vt:lpstr>
      <vt:lpstr>Clip</vt:lpstr>
      <vt:lpstr>EDUCAÇÃO BÁSICA NA CONTEMPORANEIDADE:   NOVA BASE NACIONAL COMUM CURRICULAR.</vt:lpstr>
      <vt:lpstr>O que é a BNCC?</vt:lpstr>
      <vt:lpstr>A BNCC E A CONSTRUÇÃO DA CIDADANIA</vt:lpstr>
      <vt:lpstr>Ética e educação (formação humana integral)</vt:lpstr>
      <vt:lpstr>  ÉTICA   (Ethos = costumes)‏</vt:lpstr>
      <vt:lpstr>Moral e ética</vt:lpstr>
      <vt:lpstr>Apresentação do PowerPoint</vt:lpstr>
      <vt:lpstr>Questão fundamental da ética utilitarista.</vt:lpstr>
      <vt:lpstr>QUESTÃO FUNDAMENTAL:</vt:lpstr>
      <vt:lpstr>Super, hiper, truper importante …</vt:lpstr>
      <vt:lpstr>Sobre o conceito de competência</vt:lpstr>
      <vt:lpstr>Analise as afirmações abaixo e assinale com V as que são verdadeiras, e F as que são falsas tendo em vista o conceito de competência que apresentamos. (Coloque PS quando pode ser ou verdadeira, ou falsa.) </vt:lpstr>
      <vt:lpstr>UMA REVOLUÇÃO EPISTEMOLÓGICA</vt:lpstr>
      <vt:lpstr>Situações complexas e modelos </vt:lpstr>
      <vt:lpstr>Situação complexa para o professor:  como o aluno aprende e como deve-se ensinar.</vt:lpstr>
      <vt:lpstr>O MODELO VM (Vaskowsky Morettowsky)</vt:lpstr>
      <vt:lpstr>1o. PILAR: conteúdos Fundamentos da educação na Perspectiva Construtivista</vt:lpstr>
      <vt:lpstr>Um papel social da escola</vt:lpstr>
      <vt:lpstr>O MODELO VM (Vaskowsky Morettowsky)</vt:lpstr>
      <vt:lpstr>2o. PILAR: habilidades</vt:lpstr>
      <vt:lpstr>“Número primo é todo aquele que só é divisível por si mesmo e pela unidade”. Será mesmo? Por que PRIMO? Existem números TIOS?</vt:lpstr>
      <vt:lpstr>HABILIDADES BÁSICAS PARA ABORDAR UMA SC. </vt:lpstr>
      <vt:lpstr>O MODELO VM (Vaskowsky Morettowsky)</vt:lpstr>
      <vt:lpstr>3o. Pilar: a linguagem</vt:lpstr>
      <vt:lpstr>Função da linguagem</vt:lpstr>
      <vt:lpstr>Analisando o problema da linguagem no caso da “determinação da área de um triângulo”.</vt:lpstr>
      <vt:lpstr>QUESTÕES COM PROBLEMAS DE LINGUAGEM NO COMANDO</vt:lpstr>
      <vt:lpstr>    Questão não ética ... (em Tocantinópolis-TO)    </vt:lpstr>
      <vt:lpstr>Cuidado com a linguagem ...</vt:lpstr>
      <vt:lpstr>A criança opera no concreto ... centração</vt:lpstr>
      <vt:lpstr>        </vt:lpstr>
      <vt:lpstr>Apresentação do PowerPoint</vt:lpstr>
      <vt:lpstr>Apresentação do PowerPoint</vt:lpstr>
      <vt:lpstr>Apresentação do PowerPoint</vt:lpstr>
      <vt:lpstr>Parece brincadeira …</vt:lpstr>
      <vt:lpstr>O MODELO VM (Vaskowsky Morettowsky)</vt:lpstr>
      <vt:lpstr>4o. Pilar: valores culturais</vt:lpstr>
      <vt:lpstr>O MODELO VM (Vaskowsky Morettowsky)</vt:lpstr>
      <vt:lpstr>5o. Pilar: administração do emocional = envolvimento afetivo.</vt:lpstr>
      <vt:lpstr>O MODELO VM (Vaskowsky Morettowsky)</vt:lpstr>
      <vt:lpstr>Super, hiper, truper importante …</vt:lpstr>
      <vt:lpstr>O MODELO VM (Vaskowsky Morettowsky)</vt:lpstr>
      <vt:lpstr>Apresentação do PowerPoint</vt:lpstr>
      <vt:lpstr> Os fundamentos éticos da educação.</vt:lpstr>
      <vt:lpstr>  ÉTICA   (Ethos = costumes)‏</vt:lpstr>
      <vt:lpstr>Moral e ética</vt:lpstr>
      <vt:lpstr>Apresentação do PowerPoint</vt:lpstr>
      <vt:lpstr>Questão fundamental da ética utilitarista.</vt:lpstr>
      <vt:lpstr>CONCLUINDO SOBRE COMPETÊNCIAS</vt:lpstr>
      <vt:lpstr>CONCLUINDO SOBRE COMPETÊNCIAS</vt:lpstr>
      <vt:lpstr>Concluindo com Guy Le Boterf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BÁSICA NA CONTEMPORANEIDADE: NOVA BASE NACIONAL COMUM CURRICULAR.</dc:title>
  <dc:creator>Vasco</dc:creator>
  <cp:lastModifiedBy>Vasco</cp:lastModifiedBy>
  <cp:revision>8</cp:revision>
  <dcterms:created xsi:type="dcterms:W3CDTF">2017-08-17T13:11:04Z</dcterms:created>
  <dcterms:modified xsi:type="dcterms:W3CDTF">2017-08-17T19:01:11Z</dcterms:modified>
</cp:coreProperties>
</file>