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75" r:id="rId2"/>
    <p:sldId id="256" r:id="rId3"/>
    <p:sldId id="257" r:id="rId4"/>
    <p:sldId id="258" r:id="rId5"/>
    <p:sldId id="259" r:id="rId6"/>
    <p:sldId id="260" r:id="rId7"/>
    <p:sldId id="261" r:id="rId8"/>
    <p:sldId id="262" r:id="rId9"/>
    <p:sldId id="315" r:id="rId10"/>
    <p:sldId id="263" r:id="rId11"/>
    <p:sldId id="264" r:id="rId12"/>
    <p:sldId id="265" r:id="rId13"/>
    <p:sldId id="266" r:id="rId14"/>
    <p:sldId id="267" r:id="rId15"/>
    <p:sldId id="268" r:id="rId16"/>
    <p:sldId id="269" r:id="rId17"/>
    <p:sldId id="273" r:id="rId18"/>
    <p:sldId id="278" r:id="rId19"/>
    <p:sldId id="276" r:id="rId20"/>
    <p:sldId id="316" r:id="rId21"/>
    <p:sldId id="317" r:id="rId22"/>
    <p:sldId id="277" r:id="rId23"/>
    <p:sldId id="279" r:id="rId24"/>
    <p:sldId id="280" r:id="rId25"/>
    <p:sldId id="281"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9" r:id="rId41"/>
    <p:sldId id="301" r:id="rId42"/>
    <p:sldId id="303" r:id="rId43"/>
    <p:sldId id="306" r:id="rId44"/>
    <p:sldId id="309" r:id="rId45"/>
    <p:sldId id="310" r:id="rId46"/>
    <p:sldId id="312" r:id="rId47"/>
    <p:sldId id="313" r:id="rId48"/>
    <p:sldId id="314" r:id="rId49"/>
    <p:sldId id="318" r:id="rId5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4" autoAdjust="0"/>
    <p:restoredTop sz="70062" autoAdjust="0"/>
  </p:normalViewPr>
  <p:slideViewPr>
    <p:cSldViewPr>
      <p:cViewPr varScale="1">
        <p:scale>
          <a:sx n="52" d="100"/>
          <a:sy n="52" d="100"/>
        </p:scale>
        <p:origin x="184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644248-C2F9-48BC-A0E9-7CDCFF902574}" type="datetimeFigureOut">
              <a:rPr lang="pt-BR" smtClean="0"/>
              <a:t>25/10/2017</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9E076-7AE3-4757-AA3D-247C31F1D846}" type="slidenum">
              <a:rPr lang="pt-BR" smtClean="0"/>
              <a:t>‹nº›</a:t>
            </a:fld>
            <a:endParaRPr lang="pt-BR"/>
          </a:p>
        </p:txBody>
      </p:sp>
    </p:spTree>
    <p:extLst>
      <p:ext uri="{BB962C8B-B14F-4D97-AF65-F5344CB8AC3E}">
        <p14:creationId xmlns:p14="http://schemas.microsoft.com/office/powerpoint/2010/main" val="67950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Agradecimentos</a:t>
            </a:r>
          </a:p>
          <a:p>
            <a:r>
              <a:rPr lang="pt-BR" dirty="0" smtClean="0"/>
              <a:t>Boa</a:t>
            </a:r>
            <a:r>
              <a:rPr lang="pt-BR" baseline="0" dirty="0" smtClean="0"/>
              <a:t> tarde...</a:t>
            </a:r>
          </a:p>
          <a:p>
            <a:r>
              <a:rPr lang="pt-BR" baseline="0" dirty="0" smtClean="0"/>
              <a:t>É uma honra estar aqui.</a:t>
            </a:r>
          </a:p>
          <a:p>
            <a:r>
              <a:rPr lang="pt-BR" baseline="0" dirty="0" smtClean="0"/>
              <a:t>Agradeço o convite do </a:t>
            </a:r>
            <a:r>
              <a:rPr lang="pt-BR" baseline="0" dirty="0" err="1" smtClean="0"/>
              <a:t>simppem</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a:t>
            </a:fld>
            <a:endParaRPr lang="pt-BR"/>
          </a:p>
        </p:txBody>
      </p:sp>
    </p:spTree>
    <p:extLst>
      <p:ext uri="{BB962C8B-B14F-4D97-AF65-F5344CB8AC3E}">
        <p14:creationId xmlns:p14="http://schemas.microsoft.com/office/powerpoint/2010/main" val="251328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Orar</a:t>
            </a:r>
          </a:p>
          <a:p>
            <a:r>
              <a:rPr lang="pt-BR" dirty="0" smtClean="0"/>
              <a:t>Meditar</a:t>
            </a:r>
          </a:p>
          <a:p>
            <a:r>
              <a:rPr lang="pt-BR" dirty="0" smtClean="0"/>
              <a:t>Muda a </a:t>
            </a:r>
            <a:r>
              <a:rPr lang="pt-BR" dirty="0" err="1" smtClean="0"/>
              <a:t>expressao</a:t>
            </a:r>
            <a:endParaRPr lang="pt-BR" dirty="0" smtClean="0"/>
          </a:p>
          <a:p>
            <a:r>
              <a:rPr lang="pt-BR" dirty="0" smtClean="0"/>
              <a:t>Abre</a:t>
            </a:r>
            <a:r>
              <a:rPr lang="pt-BR" baseline="0" dirty="0" smtClean="0"/>
              <a:t> o potencial de crescimento e renovação</a:t>
            </a:r>
          </a:p>
          <a:p>
            <a:r>
              <a:rPr lang="pt-BR" baseline="0" dirty="0" smtClean="0"/>
              <a:t>O que nos ouvimos muda nosso </a:t>
            </a:r>
            <a:r>
              <a:rPr lang="pt-BR" baseline="0" dirty="0" err="1" smtClean="0"/>
              <a:t>cerebro</a:t>
            </a:r>
            <a:endParaRPr lang="pt-BR" baseline="0" dirty="0" smtClean="0"/>
          </a:p>
          <a:p>
            <a:r>
              <a:rPr lang="pt-BR" baseline="0" dirty="0" smtClean="0"/>
              <a:t>Musica </a:t>
            </a:r>
            <a:r>
              <a:rPr lang="pt-BR" baseline="0" dirty="0" err="1" smtClean="0"/>
              <a:t>almenta</a:t>
            </a:r>
            <a:r>
              <a:rPr lang="pt-BR" baseline="0" dirty="0" smtClean="0"/>
              <a:t> nossa plasticidade</a:t>
            </a:r>
          </a:p>
          <a:p>
            <a:r>
              <a:rPr lang="pt-BR" baseline="0" dirty="0" smtClean="0"/>
              <a:t>O que ouvimos ..</a:t>
            </a:r>
          </a:p>
          <a:p>
            <a:r>
              <a:rPr lang="pt-BR" baseline="0" dirty="0" smtClean="0"/>
              <a:t>Cantar</a:t>
            </a:r>
          </a:p>
          <a:p>
            <a:r>
              <a:rPr lang="pt-BR" baseline="0" dirty="0" smtClean="0"/>
              <a:t>Cantar no chuveiro</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10</a:t>
            </a:fld>
            <a:endParaRPr lang="pt-BR"/>
          </a:p>
        </p:txBody>
      </p:sp>
    </p:spTree>
    <p:extLst>
      <p:ext uri="{BB962C8B-B14F-4D97-AF65-F5344CB8AC3E}">
        <p14:creationId xmlns:p14="http://schemas.microsoft.com/office/powerpoint/2010/main" val="802269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 que a gente cheira muda</a:t>
            </a:r>
            <a:r>
              <a:rPr lang="pt-BR" baseline="0" dirty="0" smtClean="0"/>
              <a:t> nosso </a:t>
            </a:r>
            <a:r>
              <a:rPr lang="pt-BR" baseline="0" dirty="0" err="1" smtClean="0"/>
              <a:t>cerebro</a:t>
            </a:r>
            <a:endParaRPr lang="pt-BR" baseline="0" dirty="0" smtClean="0"/>
          </a:p>
          <a:p>
            <a:r>
              <a:rPr lang="pt-BR" baseline="0" dirty="0" smtClean="0"/>
              <a:t>Para melhor ou para pior</a:t>
            </a:r>
          </a:p>
          <a:p>
            <a:r>
              <a:rPr lang="pt-BR" baseline="0" dirty="0" smtClean="0"/>
              <a:t>Há uma </a:t>
            </a:r>
            <a:r>
              <a:rPr lang="pt-BR" baseline="0" dirty="0" err="1" smtClean="0"/>
              <a:t>gda</a:t>
            </a:r>
            <a:r>
              <a:rPr lang="pt-BR" baseline="0" dirty="0" smtClean="0"/>
              <a:t> ganho com o cheiro</a:t>
            </a:r>
          </a:p>
          <a:p>
            <a:r>
              <a:rPr lang="pt-BR" baseline="0" dirty="0" smtClean="0"/>
              <a:t>Da pessoa amada</a:t>
            </a:r>
          </a:p>
          <a:p>
            <a:r>
              <a:rPr lang="pt-BR" baseline="0" dirty="0" smtClean="0"/>
              <a:t>Daquele prato de comida saboroso</a:t>
            </a:r>
          </a:p>
          <a:p>
            <a:r>
              <a:rPr lang="pt-BR" baseline="0" dirty="0" smtClean="0"/>
              <a:t>A </a:t>
            </a:r>
            <a:r>
              <a:rPr lang="pt-BR" baseline="0" dirty="0" err="1" smtClean="0"/>
              <a:t>mairoia</a:t>
            </a:r>
            <a:r>
              <a:rPr lang="pt-BR" baseline="0" dirty="0" smtClean="0"/>
              <a:t> das vezes a gente pode escolher o que </a:t>
            </a:r>
            <a:r>
              <a:rPr lang="pt-BR" baseline="0" dirty="0" err="1" smtClean="0"/>
              <a:t>vmos</a:t>
            </a:r>
            <a:r>
              <a:rPr lang="pt-BR" baseline="0" dirty="0" smtClean="0"/>
              <a:t> cheirar ....</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11</a:t>
            </a:fld>
            <a:endParaRPr lang="pt-BR"/>
          </a:p>
        </p:txBody>
      </p:sp>
    </p:spTree>
    <p:extLst>
      <p:ext uri="{BB962C8B-B14F-4D97-AF65-F5344CB8AC3E}">
        <p14:creationId xmlns:p14="http://schemas.microsoft.com/office/powerpoint/2010/main" val="148293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capacidade</a:t>
            </a:r>
            <a:r>
              <a:rPr lang="pt-BR" baseline="0" dirty="0" smtClean="0"/>
              <a:t> que o </a:t>
            </a:r>
            <a:r>
              <a:rPr lang="pt-BR" baseline="0" dirty="0" err="1" smtClean="0"/>
              <a:t>cerebro</a:t>
            </a:r>
            <a:r>
              <a:rPr lang="pt-BR" baseline="0" dirty="0" smtClean="0"/>
              <a:t> tem de se adaptar e resposta a </a:t>
            </a:r>
            <a:r>
              <a:rPr lang="pt-BR" baseline="0" dirty="0" err="1" smtClean="0"/>
              <a:t>experiencia</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12</a:t>
            </a:fld>
            <a:endParaRPr lang="pt-BR"/>
          </a:p>
        </p:txBody>
      </p:sp>
    </p:spTree>
    <p:extLst>
      <p:ext uri="{BB962C8B-B14F-4D97-AF65-F5344CB8AC3E}">
        <p14:creationId xmlns:p14="http://schemas.microsoft.com/office/powerpoint/2010/main" val="194768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Do ponto</a:t>
            </a:r>
            <a:r>
              <a:rPr lang="pt-BR" baseline="0" dirty="0" smtClean="0"/>
              <a:t> de vista </a:t>
            </a:r>
            <a:r>
              <a:rPr lang="pt-BR" baseline="0" dirty="0" err="1" smtClean="0"/>
              <a:t>celualr</a:t>
            </a:r>
            <a:r>
              <a:rPr lang="pt-BR" baseline="0" dirty="0" smtClean="0"/>
              <a:t> acontece em </a:t>
            </a:r>
            <a:r>
              <a:rPr lang="pt-BR" baseline="0" dirty="0" err="1" smtClean="0"/>
              <a:t>varios</a:t>
            </a:r>
            <a:r>
              <a:rPr lang="pt-BR" baseline="0" dirty="0" smtClean="0"/>
              <a:t> </a:t>
            </a:r>
            <a:r>
              <a:rPr lang="pt-BR" baseline="0" dirty="0" err="1" smtClean="0"/>
              <a:t>niveis</a:t>
            </a:r>
            <a:r>
              <a:rPr lang="pt-BR" baseline="0" dirty="0" smtClean="0"/>
              <a:t> mas não </a:t>
            </a:r>
            <a:r>
              <a:rPr lang="pt-BR" baseline="0" dirty="0" err="1" smtClean="0"/>
              <a:t>eé</a:t>
            </a:r>
            <a:r>
              <a:rPr lang="pt-BR" baseline="0" dirty="0" smtClean="0"/>
              <a:t> objeto da nossa </a:t>
            </a:r>
            <a:r>
              <a:rPr lang="pt-BR" baseline="0" dirty="0" err="1" smtClean="0"/>
              <a:t>apresentaçao</a:t>
            </a:r>
            <a:endParaRPr lang="pt-BR" baseline="0" dirty="0" smtClean="0"/>
          </a:p>
          <a:p>
            <a:r>
              <a:rPr lang="pt-BR" baseline="0" dirty="0" smtClean="0"/>
              <a:t>Complexidade das redes e </a:t>
            </a:r>
            <a:r>
              <a:rPr lang="pt-BR" baseline="0" dirty="0" err="1" smtClean="0"/>
              <a:t>arrano</a:t>
            </a:r>
            <a:r>
              <a:rPr lang="pt-BR" baseline="0" dirty="0" smtClean="0"/>
              <a:t> neuronal recebe </a:t>
            </a:r>
            <a:r>
              <a:rPr lang="pt-BR" baseline="0" dirty="0" err="1" smtClean="0"/>
              <a:t>incluencia</a:t>
            </a:r>
            <a:r>
              <a:rPr lang="pt-BR" baseline="0" dirty="0" smtClean="0"/>
              <a:t> </a:t>
            </a:r>
          </a:p>
          <a:p>
            <a:r>
              <a:rPr lang="pt-BR" baseline="0" dirty="0" err="1" smtClean="0"/>
              <a:t>Neuronio</a:t>
            </a:r>
            <a:r>
              <a:rPr lang="pt-BR" baseline="0" dirty="0" smtClean="0"/>
              <a:t> não e uma </a:t>
            </a:r>
            <a:r>
              <a:rPr lang="pt-BR" baseline="0" dirty="0" err="1" smtClean="0"/>
              <a:t>celula</a:t>
            </a:r>
            <a:r>
              <a:rPr lang="pt-BR" baseline="0" dirty="0" smtClean="0"/>
              <a:t> que se </a:t>
            </a:r>
            <a:r>
              <a:rPr lang="pt-BR" baseline="0" dirty="0" err="1" smtClean="0"/>
              <a:t>regernera</a:t>
            </a:r>
            <a:endParaRPr lang="pt-BR" baseline="0" dirty="0" smtClean="0"/>
          </a:p>
          <a:p>
            <a:r>
              <a:rPr lang="pt-BR" baseline="0" dirty="0" smtClean="0"/>
              <a:t>Não e verdade posso cortar um </a:t>
            </a:r>
            <a:r>
              <a:rPr lang="pt-BR" baseline="0" dirty="0" err="1" smtClean="0"/>
              <a:t>axonio</a:t>
            </a:r>
            <a:r>
              <a:rPr lang="pt-BR" baseline="0" dirty="0" smtClean="0"/>
              <a:t> e ele se </a:t>
            </a:r>
            <a:r>
              <a:rPr lang="pt-BR" baseline="0" dirty="0" err="1" smtClean="0"/>
              <a:t>regerenra</a:t>
            </a:r>
            <a:endParaRPr lang="pt-BR" baseline="0" dirty="0" smtClean="0"/>
          </a:p>
          <a:p>
            <a:r>
              <a:rPr lang="pt-BR" baseline="0" dirty="0" smtClean="0"/>
              <a:t>3ou 4 anos de idade não se produzia novos </a:t>
            </a:r>
            <a:r>
              <a:rPr lang="pt-BR" baseline="0" dirty="0" err="1" smtClean="0"/>
              <a:t>neuronios</a:t>
            </a:r>
            <a:endParaRPr lang="pt-BR" baseline="0" dirty="0" smtClean="0"/>
          </a:p>
          <a:p>
            <a:r>
              <a:rPr lang="pt-BR" baseline="0" dirty="0" smtClean="0"/>
              <a:t>Sempre </a:t>
            </a:r>
            <a:r>
              <a:rPr lang="pt-BR" baseline="0" dirty="0" err="1" smtClean="0"/>
              <a:t>qu</a:t>
            </a:r>
            <a:r>
              <a:rPr lang="pt-BR" baseline="0" dirty="0" smtClean="0"/>
              <a:t> havia um acidente ..</a:t>
            </a:r>
            <a:r>
              <a:rPr lang="pt-BR" baseline="0" dirty="0" err="1" smtClean="0"/>
              <a:t>nao</a:t>
            </a:r>
            <a:r>
              <a:rPr lang="pt-BR" baseline="0" dirty="0" smtClean="0"/>
              <a:t> teria como repor as </a:t>
            </a:r>
            <a:r>
              <a:rPr lang="pt-BR" baseline="0" dirty="0" err="1" smtClean="0"/>
              <a:t>celuas</a:t>
            </a:r>
            <a:endParaRPr lang="pt-BR" baseline="0" dirty="0" smtClean="0"/>
          </a:p>
          <a:p>
            <a:r>
              <a:rPr lang="pt-BR" baseline="0" dirty="0" smtClean="0"/>
              <a:t>Esse conceito mudou </a:t>
            </a:r>
            <a:r>
              <a:rPr lang="pt-BR" baseline="0" dirty="0" err="1" smtClean="0"/>
              <a:t>dramatimanete</a:t>
            </a:r>
            <a:r>
              <a:rPr lang="pt-BR" baseline="0" dirty="0" smtClean="0"/>
              <a:t> </a:t>
            </a:r>
            <a:r>
              <a:rPr lang="pt-BR" baseline="0" dirty="0" err="1" smtClean="0"/>
              <a:t>aprtir</a:t>
            </a:r>
            <a:r>
              <a:rPr lang="pt-BR" baseline="0" dirty="0" smtClean="0"/>
              <a:t> da </a:t>
            </a:r>
            <a:r>
              <a:rPr lang="pt-BR" baseline="0" dirty="0" err="1" smtClean="0"/>
              <a:t>decada</a:t>
            </a:r>
            <a:r>
              <a:rPr lang="pt-BR" baseline="0" dirty="0" smtClean="0"/>
              <a:t> de 80</a:t>
            </a:r>
          </a:p>
          <a:p>
            <a:r>
              <a:rPr lang="pt-BR" baseline="0" dirty="0" smtClean="0"/>
              <a:t>Existem </a:t>
            </a:r>
            <a:r>
              <a:rPr lang="pt-BR" baseline="0" dirty="0" err="1" smtClean="0"/>
              <a:t>vairas</a:t>
            </a:r>
            <a:r>
              <a:rPr lang="pt-BR" baseline="0" dirty="0" smtClean="0"/>
              <a:t> </a:t>
            </a:r>
            <a:r>
              <a:rPr lang="pt-BR" baseline="0" dirty="0" err="1" smtClean="0"/>
              <a:t>regioes</a:t>
            </a:r>
            <a:r>
              <a:rPr lang="pt-BR" baseline="0" dirty="0" smtClean="0"/>
              <a:t> que produzem novos </a:t>
            </a:r>
            <a:r>
              <a:rPr lang="pt-BR" baseline="0" dirty="0" err="1" smtClean="0"/>
              <a:t>neuronios</a:t>
            </a:r>
            <a:r>
              <a:rPr lang="pt-BR" baseline="0" dirty="0" smtClean="0"/>
              <a:t> e eles migram para </a:t>
            </a:r>
            <a:r>
              <a:rPr lang="pt-BR" baseline="0" dirty="0" err="1" smtClean="0"/>
              <a:t>regios</a:t>
            </a:r>
            <a:r>
              <a:rPr lang="pt-BR" baseline="0" dirty="0" smtClean="0"/>
              <a:t> que </a:t>
            </a:r>
            <a:r>
              <a:rPr lang="pt-BR" baseline="0" dirty="0" err="1" smtClean="0"/>
              <a:t>estao</a:t>
            </a:r>
            <a:r>
              <a:rPr lang="pt-BR" baseline="0" dirty="0" smtClean="0"/>
              <a:t> sento utilizadas</a:t>
            </a:r>
          </a:p>
          <a:p>
            <a:r>
              <a:rPr lang="pt-BR" baseline="0" dirty="0" err="1" smtClean="0"/>
              <a:t>Qt</a:t>
            </a:r>
            <a:r>
              <a:rPr lang="pt-BR" baseline="0" dirty="0" smtClean="0"/>
              <a:t> mais eu utilizar mais meu </a:t>
            </a:r>
            <a:r>
              <a:rPr lang="pt-BR" baseline="0" dirty="0" err="1" smtClean="0"/>
              <a:t>cerebro</a:t>
            </a:r>
            <a:r>
              <a:rPr lang="pt-BR" baseline="0" dirty="0" smtClean="0"/>
              <a:t> com </a:t>
            </a:r>
            <a:r>
              <a:rPr lang="pt-BR" baseline="0" dirty="0" err="1" smtClean="0"/>
              <a:t>estimos</a:t>
            </a:r>
            <a:r>
              <a:rPr lang="pt-BR" baseline="0" dirty="0" smtClean="0"/>
              <a:t> diferentes eu </a:t>
            </a:r>
            <a:r>
              <a:rPr lang="pt-BR" baseline="0" dirty="0" err="1" smtClean="0"/>
              <a:t>favoreco</a:t>
            </a:r>
            <a:r>
              <a:rPr lang="pt-BR" baseline="0" dirty="0" smtClean="0"/>
              <a:t> que a </a:t>
            </a:r>
            <a:r>
              <a:rPr lang="pt-BR" baseline="0" dirty="0" err="1" smtClean="0"/>
              <a:t>migraçao</a:t>
            </a:r>
            <a:r>
              <a:rPr lang="pt-BR" baseline="0" dirty="0" smtClean="0"/>
              <a:t> de novos </a:t>
            </a:r>
            <a:r>
              <a:rPr lang="pt-BR" baseline="0" dirty="0" err="1" smtClean="0"/>
              <a:t>neuronios</a:t>
            </a:r>
            <a:r>
              <a:rPr lang="pt-BR" baseline="0" dirty="0" smtClean="0"/>
              <a:t> ocorra para essas </a:t>
            </a:r>
            <a:r>
              <a:rPr lang="pt-BR" baseline="0" dirty="0" err="1" smtClean="0"/>
              <a:t>areas</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13</a:t>
            </a:fld>
            <a:endParaRPr lang="pt-BR"/>
          </a:p>
        </p:txBody>
      </p:sp>
    </p:spTree>
    <p:extLst>
      <p:ext uri="{BB962C8B-B14F-4D97-AF65-F5344CB8AC3E}">
        <p14:creationId xmlns:p14="http://schemas.microsoft.com/office/powerpoint/2010/main" val="924819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Na vida intra</a:t>
            </a:r>
            <a:r>
              <a:rPr lang="pt-BR" baseline="0" dirty="0" smtClean="0"/>
              <a:t> uterina a cada </a:t>
            </a:r>
            <a:r>
              <a:rPr lang="pt-BR" baseline="0" dirty="0" err="1" smtClean="0"/>
              <a:t>min</a:t>
            </a:r>
            <a:endParaRPr lang="pt-BR" baseline="0" dirty="0" smtClean="0"/>
          </a:p>
          <a:p>
            <a:r>
              <a:rPr lang="pt-BR" baseline="0" dirty="0" smtClean="0"/>
              <a:t>Surgem 250</a:t>
            </a:r>
          </a:p>
          <a:p>
            <a:r>
              <a:rPr lang="pt-BR" baseline="0" dirty="0" smtClean="0"/>
              <a:t>No adulto se eu espichar todas as </a:t>
            </a:r>
            <a:r>
              <a:rPr lang="pt-BR" baseline="0" dirty="0" err="1" smtClean="0"/>
              <a:t>celulas</a:t>
            </a:r>
            <a:r>
              <a:rPr lang="pt-BR" baseline="0" dirty="0" smtClean="0"/>
              <a:t> nervosas 200 ml km de pista neuronal para percorrer</a:t>
            </a:r>
          </a:p>
          <a:p>
            <a:r>
              <a:rPr lang="pt-BR" baseline="0" dirty="0" err="1" smtClean="0"/>
              <a:t>Qto</a:t>
            </a:r>
            <a:r>
              <a:rPr lang="pt-BR" baseline="0" dirty="0" smtClean="0"/>
              <a:t> disso nos </a:t>
            </a:r>
            <a:r>
              <a:rPr lang="pt-BR" baseline="0" dirty="0" err="1" smtClean="0"/>
              <a:t>estmos</a:t>
            </a:r>
            <a:r>
              <a:rPr lang="pt-BR" baseline="0" dirty="0" smtClean="0"/>
              <a:t> </a:t>
            </a:r>
            <a:r>
              <a:rPr lang="pt-BR" baseline="0" dirty="0" err="1" smtClean="0"/>
              <a:t>utiliznado</a:t>
            </a:r>
            <a:endParaRPr lang="pt-BR" baseline="0" dirty="0" smtClean="0"/>
          </a:p>
          <a:p>
            <a:r>
              <a:rPr lang="pt-BR" baseline="0" dirty="0" smtClean="0"/>
              <a:t>Depois q nascemos eles </a:t>
            </a:r>
            <a:r>
              <a:rPr lang="pt-BR" baseline="0" dirty="0" err="1" smtClean="0"/>
              <a:t>começao</a:t>
            </a:r>
            <a:r>
              <a:rPr lang="pt-BR" baseline="0" dirty="0" smtClean="0"/>
              <a:t> a </a:t>
            </a:r>
            <a:r>
              <a:rPr lang="pt-BR" baseline="0" dirty="0" err="1" smtClean="0"/>
              <a:t>interconecar</a:t>
            </a:r>
            <a:r>
              <a:rPr lang="pt-BR" baseline="0" dirty="0" smtClean="0"/>
              <a:t> </a:t>
            </a:r>
            <a:r>
              <a:rPr lang="pt-BR" baseline="0" dirty="0" err="1" smtClean="0"/>
              <a:t>frupto</a:t>
            </a:r>
            <a:r>
              <a:rPr lang="pt-BR" baseline="0" dirty="0" smtClean="0"/>
              <a:t> do </a:t>
            </a:r>
            <a:r>
              <a:rPr lang="pt-BR" baseline="0" dirty="0" err="1" smtClean="0"/>
              <a:t>estimulos</a:t>
            </a:r>
            <a:endParaRPr lang="pt-BR" baseline="0" dirty="0" smtClean="0"/>
          </a:p>
          <a:p>
            <a:r>
              <a:rPr lang="pt-BR" baseline="0" dirty="0" smtClean="0"/>
              <a:t>Um </a:t>
            </a:r>
            <a:r>
              <a:rPr lang="pt-BR" baseline="0" dirty="0" err="1" smtClean="0"/>
              <a:t>atundo</a:t>
            </a:r>
            <a:r>
              <a:rPr lang="pt-BR" baseline="0" dirty="0" smtClean="0"/>
              <a:t> 100 tri de </a:t>
            </a:r>
            <a:r>
              <a:rPr lang="pt-BR" baseline="0" dirty="0" err="1" smtClean="0"/>
              <a:t>contarod</a:t>
            </a:r>
            <a:r>
              <a:rPr lang="pt-BR" baseline="0" dirty="0" smtClean="0"/>
              <a:t> </a:t>
            </a:r>
          </a:p>
          <a:p>
            <a:r>
              <a:rPr lang="pt-BR" baseline="0" dirty="0" smtClean="0"/>
              <a:t>E isso muda segundo o estimo</a:t>
            </a:r>
          </a:p>
          <a:p>
            <a:r>
              <a:rPr lang="pt-BR" baseline="0" dirty="0" smtClean="0"/>
              <a:t>No quando direita esta todos os </a:t>
            </a:r>
            <a:r>
              <a:rPr lang="pt-BR" baseline="0" dirty="0" err="1" smtClean="0"/>
              <a:t>farores</a:t>
            </a:r>
            <a:r>
              <a:rPr lang="pt-BR" baseline="0" dirty="0" smtClean="0"/>
              <a:t> que mudam a estrutura e o funcionamento do nosso </a:t>
            </a:r>
            <a:r>
              <a:rPr lang="pt-BR" baseline="0" dirty="0" err="1" smtClean="0"/>
              <a:t>cerebro</a:t>
            </a:r>
            <a:endParaRPr lang="pt-BR" baseline="0" dirty="0" smtClean="0"/>
          </a:p>
          <a:p>
            <a:r>
              <a:rPr lang="pt-BR" baseline="0" dirty="0" smtClean="0"/>
              <a:t>Essas </a:t>
            </a:r>
            <a:r>
              <a:rPr lang="pt-BR" baseline="0" dirty="0" err="1" smtClean="0"/>
              <a:t>mudandças</a:t>
            </a:r>
            <a:r>
              <a:rPr lang="pt-BR" baseline="0" dirty="0" smtClean="0"/>
              <a:t> </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14</a:t>
            </a:fld>
            <a:endParaRPr lang="pt-BR"/>
          </a:p>
        </p:txBody>
      </p:sp>
    </p:spTree>
    <p:extLst>
      <p:ext uri="{BB962C8B-B14F-4D97-AF65-F5344CB8AC3E}">
        <p14:creationId xmlns:p14="http://schemas.microsoft.com/office/powerpoint/2010/main" val="226759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Há um </a:t>
            </a:r>
            <a:r>
              <a:rPr lang="pt-BR" dirty="0" err="1" smtClean="0"/>
              <a:t>gde</a:t>
            </a:r>
            <a:r>
              <a:rPr lang="pt-BR" dirty="0" smtClean="0"/>
              <a:t> paradigma que </a:t>
            </a:r>
            <a:r>
              <a:rPr lang="pt-BR" dirty="0" err="1" smtClean="0"/>
              <a:t>sta</a:t>
            </a:r>
            <a:r>
              <a:rPr lang="pt-BR" dirty="0" smtClean="0"/>
              <a:t> </a:t>
            </a:r>
            <a:r>
              <a:rPr lang="pt-BR" dirty="0" err="1" smtClean="0"/>
              <a:t>senndo</a:t>
            </a:r>
            <a:r>
              <a:rPr lang="pt-BR" dirty="0" smtClean="0"/>
              <a:t> superado</a:t>
            </a:r>
          </a:p>
          <a:p>
            <a:r>
              <a:rPr lang="pt-BR" dirty="0" smtClean="0"/>
              <a:t>Acreditava se que essas </a:t>
            </a:r>
            <a:r>
              <a:rPr lang="pt-BR" dirty="0" err="1" smtClean="0"/>
              <a:t>alteraçoes</a:t>
            </a:r>
            <a:r>
              <a:rPr lang="pt-BR" baseline="0" dirty="0" smtClean="0"/>
              <a:t> no </a:t>
            </a:r>
            <a:r>
              <a:rPr lang="pt-BR" baseline="0" dirty="0" err="1" smtClean="0"/>
              <a:t>cerebro</a:t>
            </a:r>
            <a:r>
              <a:rPr lang="pt-BR" baseline="0" dirty="0" smtClean="0"/>
              <a:t> </a:t>
            </a:r>
            <a:r>
              <a:rPr lang="pt-BR" baseline="0" dirty="0" err="1" smtClean="0"/>
              <a:t>so</a:t>
            </a:r>
            <a:r>
              <a:rPr lang="pt-BR" baseline="0" dirty="0" smtClean="0"/>
              <a:t> aconteciam </a:t>
            </a:r>
            <a:r>
              <a:rPr lang="pt-BR" baseline="0" dirty="0" err="1" smtClean="0"/>
              <a:t>qdo</a:t>
            </a:r>
            <a:r>
              <a:rPr lang="pt-BR" baseline="0" dirty="0" smtClean="0"/>
              <a:t> o </a:t>
            </a:r>
            <a:r>
              <a:rPr lang="pt-BR" baseline="0" dirty="0" err="1" smtClean="0"/>
              <a:t>infividuo</a:t>
            </a:r>
            <a:r>
              <a:rPr lang="pt-BR" baseline="0" dirty="0" smtClean="0"/>
              <a:t> era muito jovem</a:t>
            </a:r>
          </a:p>
          <a:p>
            <a:r>
              <a:rPr lang="pt-BR" baseline="0" dirty="0" smtClean="0"/>
              <a:t>Isso não é verdade</a:t>
            </a:r>
          </a:p>
          <a:p>
            <a:r>
              <a:rPr lang="pt-BR" baseline="0" dirty="0" smtClean="0"/>
              <a:t>Nos podemos modificar nosso </a:t>
            </a:r>
            <a:r>
              <a:rPr lang="pt-BR" baseline="0" dirty="0" err="1" smtClean="0"/>
              <a:t>cerebro</a:t>
            </a:r>
            <a:r>
              <a:rPr lang="pt-BR" baseline="0" dirty="0" smtClean="0"/>
              <a:t> a qualquer idade </a:t>
            </a:r>
            <a:r>
              <a:rPr lang="pt-BR" baseline="0" dirty="0" err="1" smtClean="0"/>
              <a:t>estimunando</a:t>
            </a:r>
            <a:r>
              <a:rPr lang="pt-BR" baseline="0" dirty="0" smtClean="0"/>
              <a:t> </a:t>
            </a:r>
          </a:p>
          <a:p>
            <a:r>
              <a:rPr lang="pt-BR" baseline="0" dirty="0" smtClean="0"/>
              <a:t>Existem fases criticas</a:t>
            </a:r>
          </a:p>
          <a:p>
            <a:r>
              <a:rPr lang="pt-BR" baseline="0" dirty="0" smtClean="0"/>
              <a:t>Obviamente no primeiro momento da fase </a:t>
            </a:r>
            <a:r>
              <a:rPr lang="pt-BR" baseline="0" dirty="0" err="1" smtClean="0"/>
              <a:t>embrionaria</a:t>
            </a:r>
            <a:r>
              <a:rPr lang="pt-BR" baseline="0" dirty="0" smtClean="0"/>
              <a:t> </a:t>
            </a:r>
          </a:p>
          <a:p>
            <a:r>
              <a:rPr lang="pt-BR" baseline="0" dirty="0" smtClean="0"/>
              <a:t>Catarata </a:t>
            </a:r>
            <a:r>
              <a:rPr lang="pt-BR" baseline="0" dirty="0" err="1" smtClean="0"/>
              <a:t>congenita</a:t>
            </a:r>
            <a:r>
              <a:rPr lang="pt-BR" baseline="0" dirty="0" smtClean="0"/>
              <a:t> por exemplo a o </a:t>
            </a:r>
            <a:r>
              <a:rPr lang="pt-BR" baseline="0" dirty="0" err="1" smtClean="0"/>
              <a:t>desenvolvimendo</a:t>
            </a:r>
            <a:r>
              <a:rPr lang="pt-BR" baseline="0" dirty="0" smtClean="0"/>
              <a:t> do nervo </a:t>
            </a:r>
            <a:r>
              <a:rPr lang="pt-BR" baseline="0" dirty="0" err="1" smtClean="0"/>
              <a:t>optico</a:t>
            </a:r>
            <a:endParaRPr lang="pt-BR" baseline="0" dirty="0" smtClean="0"/>
          </a:p>
          <a:p>
            <a:r>
              <a:rPr lang="pt-BR" baseline="0" dirty="0" smtClean="0"/>
              <a:t>Hoje se sabe que</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15</a:t>
            </a:fld>
            <a:endParaRPr lang="pt-BR"/>
          </a:p>
        </p:txBody>
      </p:sp>
    </p:spTree>
    <p:extLst>
      <p:ext uri="{BB962C8B-B14F-4D97-AF65-F5344CB8AC3E}">
        <p14:creationId xmlns:p14="http://schemas.microsoft.com/office/powerpoint/2010/main" val="393627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Temos varias </a:t>
            </a:r>
            <a:r>
              <a:rPr lang="pt-BR" dirty="0" err="1" smtClean="0"/>
              <a:t>regioes</a:t>
            </a:r>
            <a:r>
              <a:rPr lang="pt-BR" dirty="0" smtClean="0"/>
              <a:t> cerebrais</a:t>
            </a:r>
            <a:r>
              <a:rPr lang="pt-BR" baseline="0" dirty="0" smtClean="0"/>
              <a:t> que produzem novos </a:t>
            </a:r>
            <a:r>
              <a:rPr lang="pt-BR" baseline="0" dirty="0" err="1" smtClean="0"/>
              <a:t>neuronios</a:t>
            </a:r>
            <a:endParaRPr lang="pt-BR" baseline="0" dirty="0" smtClean="0"/>
          </a:p>
          <a:p>
            <a:r>
              <a:rPr lang="pt-BR" baseline="0" dirty="0" smtClean="0"/>
              <a:t>Mesmo antes de qualquer evidencia científica </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16</a:t>
            </a:fld>
            <a:endParaRPr lang="pt-BR"/>
          </a:p>
        </p:txBody>
      </p:sp>
    </p:spTree>
    <p:extLst>
      <p:ext uri="{BB962C8B-B14F-4D97-AF65-F5344CB8AC3E}">
        <p14:creationId xmlns:p14="http://schemas.microsoft.com/office/powerpoint/2010/main" val="2263099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Resumindo</a:t>
            </a:r>
            <a:r>
              <a:rPr lang="pt-BR" baseline="0" dirty="0" smtClean="0"/>
              <a:t> a capacidade de mudar nosso </a:t>
            </a:r>
            <a:r>
              <a:rPr lang="pt-BR" baseline="0" dirty="0" err="1" smtClean="0"/>
              <a:t>cerebro</a:t>
            </a:r>
            <a:r>
              <a:rPr lang="pt-BR" baseline="0" dirty="0" smtClean="0"/>
              <a:t> estamos vendo que algumas praticas são </a:t>
            </a:r>
            <a:r>
              <a:rPr lang="pt-BR" baseline="0" dirty="0" err="1" smtClean="0"/>
              <a:t>imporants</a:t>
            </a:r>
            <a:r>
              <a:rPr lang="pt-BR" baseline="0" dirty="0" smtClean="0"/>
              <a:t> praticas </a:t>
            </a:r>
            <a:r>
              <a:rPr lang="pt-BR" baseline="0" dirty="0" err="1" smtClean="0"/>
              <a:t>terapeuticas</a:t>
            </a:r>
            <a:endParaRPr lang="pt-BR" baseline="0" dirty="0" smtClean="0"/>
          </a:p>
          <a:p>
            <a:r>
              <a:rPr lang="pt-BR" baseline="0" dirty="0" smtClean="0"/>
              <a:t>Nos podemos nos tornar cocriadores do nosso mundo interior</a:t>
            </a:r>
          </a:p>
          <a:p>
            <a:r>
              <a:rPr lang="pt-BR" dirty="0" smtClean="0"/>
              <a:t>Não somos mais prisioneiros do determinismo</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17</a:t>
            </a:fld>
            <a:endParaRPr lang="pt-BR"/>
          </a:p>
        </p:txBody>
      </p:sp>
    </p:spTree>
    <p:extLst>
      <p:ext uri="{BB962C8B-B14F-4D97-AF65-F5344CB8AC3E}">
        <p14:creationId xmlns:p14="http://schemas.microsoft.com/office/powerpoint/2010/main" val="3947587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Se a escola é parte indissociável do projeto de vida dos estudantes, por que aproveitar tão pouco a oportunidade de ajudar os estudantes a descobrirem paixões, interesses e sonhos que permeiam a escolha dos caminhos a seguir? Quando a escola se mostra capaz de preparar os estudantes para buscarem uma vida plena - para conquistarem melhores oportunidades produtivas, construírem relações sociais mais estáveis e realizarem projetos de vida -, ela ganha novos sentidos e significados para os alunos e suas famílias. Para isso, é preciso se valer de oportunidades e metodologias centradas no aluno e não mais no professor como transmissor de conteúdos. Dentre as principais oportunidades de aprendizagem para este trabalho</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38</a:t>
            </a:fld>
            <a:endParaRPr lang="pt-BR"/>
          </a:p>
        </p:txBody>
      </p:sp>
    </p:spTree>
    <p:extLst>
      <p:ext uri="{BB962C8B-B14F-4D97-AF65-F5344CB8AC3E}">
        <p14:creationId xmlns:p14="http://schemas.microsoft.com/office/powerpoint/2010/main" val="98311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a:bodyPr>
          <a:lstStyle/>
          <a:p>
            <a:r>
              <a:rPr lang="pt-BR" dirty="0" smtClean="0"/>
              <a:t>Oferecer propostas que representem um desafio ao aluno, cuja resolução não esteja abaixo de suas capacidades (a ponto de se tornar desinteressante), mas também não esteja muitos níveis acima (a ponto de se tornar impossível). Assim, o professor deve identificar as habilidades que o aluno está prestes a obter e desenhar as atividades de forma a estimular esse passo, envolvendo tecnologias digitais, projetos de aprendizagem etc. O princípio é elaborar uma situação singular (distinta de outras anteriores) que exponha os alunos a contextos complexos, com problemas pouco definidos ou abertos a múltiplas respostas e integrados a situações reais</a:t>
            </a:r>
          </a:p>
          <a:p>
            <a:r>
              <a:rPr lang="pt-BR" dirty="0" smtClean="0"/>
              <a:t>: O professor pode planejar uma atividade desafiante que seja estruturada como um exercício tradicional, mas com propósito e execução diferentes. Durante essa atividade, espera-se que os alunos, distribuídos em duplas ou times, debatam com entusiasmo e ativem competências como colaboração para resolver uma situação-problema que, diferentemente dos exercícios comuns, não deve ter resposta pronta ou facilmente localizável no material de apoio da aula (como apostilas). É possível que a atividade desafiante ocorra em apenas um momento da aula (por exemplo, ao encerrar o ensino de um determinado conceito ou etapa), ou então em uma sequência de aulas da mesma disciplina. A dinâmica da atividade desafiante deve ser flexível, por isso não há um padrão único, mas um exemplo é a “Hora do desafio”, prevista nos cadernos do estudante e nas orientações de plano de aula para professores de matemática do programa </a:t>
            </a:r>
            <a:r>
              <a:rPr lang="pt-BR" dirty="0" err="1" smtClean="0"/>
              <a:t>SuperAção</a:t>
            </a:r>
            <a:r>
              <a:rPr lang="pt-BR" dirty="0" smtClean="0"/>
              <a:t> Jovem, na parceria do Instituto Ayrton Senna com a Secretaria de Estado da Educação de São Paulo, no Projeto Escola de Tempo Integral. Ao final de uma das etapas do 8° ano, por exemplo, a “Hora do desafio” propõe um enigma de cálculo que desenvolve a resolução de problemas não convencionais com varias soluções – cabe ao professor, inclusive, estimular os alunos a manterem a reflexão mesmo após acharem uma resposta, desafiando cada um a checar se ainda há outras possíveis</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39</a:t>
            </a:fld>
            <a:endParaRPr lang="pt-BR"/>
          </a:p>
        </p:txBody>
      </p:sp>
    </p:spTree>
    <p:extLst>
      <p:ext uri="{BB962C8B-B14F-4D97-AF65-F5344CB8AC3E}">
        <p14:creationId xmlns:p14="http://schemas.microsoft.com/office/powerpoint/2010/main" val="3960203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Vamos</a:t>
            </a:r>
            <a:r>
              <a:rPr lang="pt-BR" baseline="0" dirty="0" smtClean="0"/>
              <a:t> conversar sobre algo extraordinário</a:t>
            </a:r>
          </a:p>
          <a:p>
            <a:r>
              <a:rPr lang="pt-BR" baseline="0" dirty="0" smtClean="0"/>
              <a:t>Capacidade de modificar a estrutura e funcionamento do nosso </a:t>
            </a:r>
            <a:r>
              <a:rPr lang="pt-BR" baseline="0" dirty="0" err="1" smtClean="0"/>
              <a:t>cerebro</a:t>
            </a:r>
            <a:r>
              <a:rPr lang="pt-BR" baseline="0" dirty="0" smtClean="0"/>
              <a:t> que era algo </a:t>
            </a:r>
            <a:r>
              <a:rPr lang="pt-BR" baseline="0" dirty="0" err="1" smtClean="0"/>
              <a:t>impensavel</a:t>
            </a:r>
            <a:r>
              <a:rPr lang="pt-BR" baseline="0" dirty="0" smtClean="0"/>
              <a:t> e anticientífico algumas </a:t>
            </a:r>
            <a:r>
              <a:rPr lang="pt-BR" baseline="0" dirty="0" err="1" smtClean="0"/>
              <a:t>decadas</a:t>
            </a:r>
            <a:endParaRPr lang="pt-BR" baseline="0" dirty="0" smtClean="0"/>
          </a:p>
          <a:p>
            <a:r>
              <a:rPr lang="pt-BR" baseline="0" dirty="0" smtClean="0"/>
              <a:t>Há muitos anos </a:t>
            </a:r>
            <a:r>
              <a:rPr lang="pt-BR" baseline="0" dirty="0" err="1" smtClean="0"/>
              <a:t>epoca</a:t>
            </a:r>
            <a:r>
              <a:rPr lang="pt-BR" baseline="0" dirty="0" smtClean="0"/>
              <a:t> de cristo</a:t>
            </a:r>
          </a:p>
          <a:p>
            <a:r>
              <a:rPr lang="pt-BR" baseline="0" dirty="0" smtClean="0"/>
              <a:t>Romano </a:t>
            </a:r>
            <a:r>
              <a:rPr lang="pt-BR" baseline="0" dirty="0" err="1" smtClean="0"/>
              <a:t>cenica</a:t>
            </a:r>
            <a:endParaRPr lang="pt-BR" baseline="0" dirty="0" smtClean="0"/>
          </a:p>
          <a:p>
            <a:r>
              <a:rPr lang="pt-BR" baseline="0" dirty="0" smtClean="0"/>
              <a:t>Propunha que o desenvolvimento era apenas crescer</a:t>
            </a:r>
          </a:p>
          <a:p>
            <a:r>
              <a:rPr lang="pt-BR" baseline="0" dirty="0" smtClean="0"/>
              <a:t>Um ser adulto q precisava apenas ser nutrido</a:t>
            </a:r>
          </a:p>
          <a:p>
            <a:r>
              <a:rPr lang="pt-BR" baseline="0" dirty="0" smtClean="0"/>
              <a:t>Visão simplista predominou durante muitos </a:t>
            </a:r>
            <a:r>
              <a:rPr lang="pt-BR" baseline="0" dirty="0" err="1" smtClean="0"/>
              <a:t>seculos</a:t>
            </a:r>
            <a:r>
              <a:rPr lang="pt-BR" baseline="0" dirty="0" smtClean="0"/>
              <a:t> </a:t>
            </a:r>
          </a:p>
          <a:p>
            <a:r>
              <a:rPr lang="pt-BR" baseline="0" dirty="0" smtClean="0"/>
              <a:t>Ate décadas </a:t>
            </a:r>
            <a:r>
              <a:rPr lang="pt-BR" baseline="0" dirty="0" err="1" smtClean="0"/>
              <a:t>aatras</a:t>
            </a:r>
            <a:r>
              <a:rPr lang="pt-BR" baseline="0" dirty="0" smtClean="0"/>
              <a:t> essa ideia se perpetuou até com relação ao sistema nervoso</a:t>
            </a:r>
          </a:p>
          <a:p>
            <a:r>
              <a:rPr lang="pt-BR" baseline="0" dirty="0" smtClean="0"/>
              <a:t>Poucas possibilidades de modificar </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2</a:t>
            </a:fld>
            <a:endParaRPr lang="pt-BR"/>
          </a:p>
        </p:txBody>
      </p:sp>
    </p:spTree>
    <p:extLst>
      <p:ext uri="{BB962C8B-B14F-4D97-AF65-F5344CB8AC3E}">
        <p14:creationId xmlns:p14="http://schemas.microsoft.com/office/powerpoint/2010/main" val="4264348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Ensinar contando com a corresponsabilidade entre os alunos, de forma que aprendam juntos, apoiando-se para enfrentar desafios que poderiam ser grandes demais para resolverem individualmente e conquistando crescente colaboração entre si e autonomia em relação ao professor. A prática exige o compromisso de todos os envolvidos com a aprendizagem e a avaliação dos resultados não deve ser a mesma para todos os componentes. O princípio é que o professor tenha o papel do mediador que apoia o trabalho conjunto dos alunos, colaborando com eles, mas sem criar relação de dependência, ou seja, deve resistir ao impulso de oferecer a solução do problema e guiar o time a encontrar por si mesmo. Do mesmo modo, quando confrontados com os inevitáveis conflitos que as diferenças produzem no trabalho, os times são estimulados a buscar soluções. Na prática: A metodologia da aprendizagem colaborativa pode ser praticada com alunos em duplas, trios ou times e em todos os momentos da aula ou mesmo numa sequência didática (um conjunto articulado de aulas). Diferentemente do tradicional trabalho em grupo, a atividade colaborativa exige que todos participem (por exemplo: cada aluno recebe uma informação e a solução ocorre somente após a troca de todas as informações). Com essas atividades, também se altera a gestão da sala de aula e o contato dos alunos com o professor, já que, ao contemplar composições de times com perfis diferentes (agrupados não por “coleguismo” e sim pela composição de diversidade), a dinâmica permite uma visão mais individualizada sobre as necessidades e potenciais dos alunos. O professor pode receber orientações sobre os melhores momentos e ferramentas para realizar uma atividade colaborativa, mas ela pode ocorrer em diferentes formatos e “pulverizada” durante a aula, não necessariamente apenas quando alunos estão sentados em grupo, por exemplo. Ou seja, ainda que ocorra em atividades pontuais (organizadas com intenção e orientadas), a colaboração é uma vivência que permeia todo o processo educativo. Um dos caminhos para praticar a aprendizagem colaborativa é a rotatividade de líderes nos grupos: a cada etapa, um novo líder é eleito. O Guia dos Projetos, distribuídos a alunos do 1º ano do Ensino Médio de alunos do Colégio Estadual Chico Anysio, por exemplo, orienta que a missão do líder é organizar o trabalho do time, distribuir tarefas e cuidar do tempo de forma a ajudar os colegas, enquanto que os liderados devem participar, aprender a negociar interesses e a colaborar, respeitando e trabalhando a favor das decisões que o time tomar</a:t>
            </a:r>
          </a:p>
          <a:p>
            <a:pPr marL="0" marR="0" indent="0" algn="l" defTabSz="914400" rtl="0" eaLnBrk="1" fontAlgn="auto" latinLnBrk="0" hangingPunct="1">
              <a:lnSpc>
                <a:spcPct val="100000"/>
              </a:lnSpc>
              <a:spcBef>
                <a:spcPts val="0"/>
              </a:spcBef>
              <a:spcAft>
                <a:spcPts val="0"/>
              </a:spcAft>
              <a:buClrTx/>
              <a:buSzTx/>
              <a:buFontTx/>
              <a:buNone/>
              <a:tabLst/>
              <a:defRPr/>
            </a:pP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40</a:t>
            </a:fld>
            <a:endParaRPr lang="pt-BR"/>
          </a:p>
        </p:txBody>
      </p:sp>
    </p:spTree>
    <p:extLst>
      <p:ext uri="{BB962C8B-B14F-4D97-AF65-F5344CB8AC3E}">
        <p14:creationId xmlns:p14="http://schemas.microsoft.com/office/powerpoint/2010/main" val="836641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 Organizar intencionalmente situações para vincular os conhecimentos das várias disciplinas a problemas reais do cotidiano dos alunos, de maneira que eles precisem atuar em times de maneira colaborativa, manifestando atitudes estratégicas e envolvimento ativo em cada uma das etapas envolvidas na realização de um projeto: mobilização em função de um problema assumido como relevante para o time; iniciativa para propor ideias e soluções que enderecem adequadamente o problema; planejamento para antecipar situações, organizar e dividir responsabilidades; execução das ações ao fazer o projeto acontecer concretamente e realizar descobertas na prática; avaliação das experiências para aprender com os erros e acertos; e apropriação de resultados do projeto, identificando suas aprendizagens e podendo utilizá-las em outros contextos. Na prática: A realização dos projetos ocorre sempre com os alunos em times e pode surgir de uma percepção dos próprios estudantes ou de um professor sobre uma necessidade da turma, da escola ou mesmo da comunidade ao redor, mas é preciso ser intencionalmente estimulada (a escola não deve esperar apenas a mobilização espontânea). Um professor sempre será orientador dos trabalhos, e, dependendo da necessidade, os alunos podem convidar outros professores como consultores quando o projeto exigir conhecimentos interdisciplinares. Um projeto demanda várias aulas e pode durar meses, período no qual o professor também terá o papel questionador e de busca de perspectiva (por exemplo, sobre a viabilidade das soluções), ou seja, também atuará problematizando as soluções encontradas, alinhando expectativas, discutindo possibilidades de melhoria e orientando o planejamento das ações. O trabalho com projetos é também o palco do desenvolvimento da aprendizagem colaborativa e desafia os alunos a solucionarem problemas. O foco dos projetos é o bem comum e deve responder a uma necessidade ou interesse da escola como um todo, não apenas de um aluno ou de um grupo pequeno. Parte, por exemplo, da questão: “como a escola pode realizar atividades mais instigantes para obter uma relação mais próxima com toda a comunidade escolar e, também, para melhorar o ambiente, a convivência e a comunicação entre os membros da escola?”. Na escolha do projeto a ser realizado, os alunos devem ter em mente a justificativa para ele e os resultados que querem alcançar. Alguns possíveis enfoques para projetos incluem: melhoria da aprendizagem (grupos de estudo para troca de conhecimentos entre alunos); leitura na escola (estímulo à troca de livros entre membros da unidade); arte e cultura (programação permanente com festivais na escola), ou mesmo comunicação, esporte, saúde e meio ambiente.</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41</a:t>
            </a:fld>
            <a:endParaRPr lang="pt-BR"/>
          </a:p>
        </p:txBody>
      </p:sp>
    </p:spTree>
    <p:extLst>
      <p:ext uri="{BB962C8B-B14F-4D97-AF65-F5344CB8AC3E}">
        <p14:creationId xmlns:p14="http://schemas.microsoft.com/office/powerpoint/2010/main" val="3264734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Ensinar fomentando continuamente a formulação de perguntas, a crítica, a reflexão e o debate ao invés da aceitação do conhecimento simplesmente transferido. Uma vez que a resolução de problemas deve ser uma meta de todos que ensinam, a </a:t>
            </a:r>
            <a:r>
              <a:rPr lang="pt-BR" dirty="0" err="1" smtClean="0"/>
              <a:t>problematização</a:t>
            </a:r>
            <a:r>
              <a:rPr lang="pt-BR" dirty="0" smtClean="0"/>
              <a:t> como metodologia de ensino é o recurso que integra todas as disciplinas e ações de ensino para o desenvolvimento dessa competência. É pela </a:t>
            </a:r>
            <a:r>
              <a:rPr lang="pt-BR" dirty="0" err="1" smtClean="0"/>
              <a:t>problematização</a:t>
            </a:r>
            <a:r>
              <a:rPr lang="pt-BR" dirty="0" smtClean="0"/>
              <a:t>, pelas boas perguntas que o estudante pode perceber de modo crítico a necessidade de novos conhecimentos com os quais possa compreender uma situação mais adequadamente.</a:t>
            </a:r>
          </a:p>
          <a:p>
            <a:r>
              <a:rPr lang="pt-BR" dirty="0" smtClean="0"/>
              <a:t>Na prática: A partir de um bom problema inicial ou de um conjunto de boas perguntas é possível mobilizar os jovens a quererem saber mais. Tudo se passa como se eles assumissem para si a tarefa a ser respondida ou a situação a ser compreendida e, para isso, colocassem em ação suas forças e saberes. O “Guia do Investigador de Conhecimentos”, distribuído a alunos do Colégio Estadual Chico Anysio, apresenta um bom exemplo: em uma aula de geografia sobre o aquecimento global, o professor apresenta uma revista de ciência com uma reportagem intitulada “Debate aquecido”. Os alunos são estimulados a pensar: o que podem esperar desse texto? Que tipo de informação poderá trazer? Há duplo sentido no título da matéria? É possível deduzir as posições de cada grupo a partir do contexto? O que defende cada posição e que argumentos são usados para isso</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42</a:t>
            </a:fld>
            <a:endParaRPr lang="pt-BR"/>
          </a:p>
        </p:txBody>
      </p:sp>
    </p:spTree>
    <p:extLst>
      <p:ext uri="{BB962C8B-B14F-4D97-AF65-F5344CB8AC3E}">
        <p14:creationId xmlns:p14="http://schemas.microsoft.com/office/powerpoint/2010/main" val="1686029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Mais do que ensinar, o professor do Século 21 inspira seus alunos a se descobrirem enquanto aprendem. Ao mesmo tempo em que transmite as disciplinas tradicionais – matemática, português, arte, educação física etc. – ou ainda matérias não convencionais – estudos orientados, projetos de intervenção, projeto de vida, iniciação científica etc. – é possível ajudar os alunos a conhecerem sobre o que gostam de estudar, como preferem aprender, o que os faz desistir, em que costumam errar, quais emoções os dominam quando fracassam ou são provocados, quais hábitos permitem gerir o tempo e as tarefas. Em especial, estimulá-los a descobrirem quais são seus sonhos e de que forma persistir em alcançá-los. Para alcançar esses objetivos, é fundamental que a relação entre professor e aluno não se horizontalize e não se confunda com amizade ou paternalismo. É ocupando seu lugar como referência que o professor pode exercer o exemplo e presença significativa na vida dos alunos, ultrapassando a abordagem tradicional. Pode, então, tornar-se capaz de exercitar a abertura para influenciar e também ser influenciado pelas posições e interesses dos alunos, assim como a capacidade de trocar com reciprocidade percepções e feedbacks cotidianos que demonstrem vínculo com o jovem que está por traz do aluno e, mais importante que tudo, compromisso incondicional com seu desenvolvimento e sua aprendizagem.</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43</a:t>
            </a:fld>
            <a:endParaRPr lang="pt-BR"/>
          </a:p>
        </p:txBody>
      </p:sp>
    </p:spTree>
    <p:extLst>
      <p:ext uri="{BB962C8B-B14F-4D97-AF65-F5344CB8AC3E}">
        <p14:creationId xmlns:p14="http://schemas.microsoft.com/office/powerpoint/2010/main" val="2947398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A avaliação e o monitoramento de competências, tanto cognitivas quanto socioemocionais, é uma etapa essencial do processo educativo sem a qual seria impossível determinar a efetividade das políticas públicas e das práticas pedagógicas, como tampouco identificar obstáculos, priorizar objetivos e replanejar ações ao longo da trajetória escolar. Tanto gestores quanto professores precisam dispor de informações precisas e confiáveis a respeito do grau de desenvolvimento dos seus alunos no que se refere à formação dessas competências para que possam estar aptos a desenhar intervenções mais efetivas e </a:t>
            </a:r>
            <a:r>
              <a:rPr lang="pt-BR" dirty="0" err="1" smtClean="0"/>
              <a:t>ajustá</a:t>
            </a:r>
            <a:r>
              <a:rPr lang="pt-BR" dirty="0" smtClean="0"/>
              <a:t>- </a:t>
            </a:r>
            <a:r>
              <a:rPr lang="pt-BR" dirty="0" err="1" smtClean="0"/>
              <a:t>las</a:t>
            </a:r>
            <a:r>
              <a:rPr lang="pt-BR" dirty="0" smtClean="0"/>
              <a:t> ao longo do percurso. Da mesma maneira, as famílias e a sociedade em geral precisam conhecer e entender os resultados dessas ações a fim de que possam cobrar pelo direito constitucional à educação e unir esforços com o Estado para melhorar a sua qualidade. No entanto, apesar do crescente reconhecimento em torno da importância de uma educação plena, que dê conta do ser humano em sua integralidade, os instrumentos mais usados atualmente para avaliar os alunos e os sistemas educativos capturam apenas um aspecto do desenvolvimento humano: o aspecto cognitivo, entendido como resultado em testes de desempenho. A avaliação de aspectos de ordem socioemocional que impactam a aprendizagem fica restrita ao exame subjetivo de cada educador na sua prática pedagógica cotidiana.</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44</a:t>
            </a:fld>
            <a:endParaRPr lang="pt-BR"/>
          </a:p>
        </p:txBody>
      </p:sp>
    </p:spTree>
    <p:extLst>
      <p:ext uri="{BB962C8B-B14F-4D97-AF65-F5344CB8AC3E}">
        <p14:creationId xmlns:p14="http://schemas.microsoft.com/office/powerpoint/2010/main" val="4068675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Tendo em vista que a dimensão socioemocional é tão importante quanto a dimensão cognitiva para a formação de seres humanos plenos, além de contribuir para a melhoria do próprio desempenho cognitivo dos alunos, torna-se imprescindível revisar as práticas de avaliação de competências socioemocionais que sempre estiveram presentes nas salas de aula, nos conselhos de classe, nas reuniões de pais e em todos os momentos nos quais os estudantes são vistos para além da sua “nota na prova”. O objetivo dessa revisão não deve ser o de transpor para avaliação socioemocional os modelos de avaliação cognitiva de que dispomos, mas o de tornar a avaliação socioemocional menos subjetiva e mais transparente de modo que os seus resultados possam ser adequadamente apropriados por gestores, professores e pelos próprios alunos na sua tarefa de construir itinerários formativos e promover a aprendizagem.</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45</a:t>
            </a:fld>
            <a:endParaRPr lang="pt-BR"/>
          </a:p>
        </p:txBody>
      </p:sp>
    </p:spTree>
    <p:extLst>
      <p:ext uri="{BB962C8B-B14F-4D97-AF65-F5344CB8AC3E}">
        <p14:creationId xmlns:p14="http://schemas.microsoft.com/office/powerpoint/2010/main" val="1408100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smtClean="0"/>
              <a:t>Não há dúvidas de que a educação no Brasil avançou muito nas últimas décadas, como não há dúvidas de que ainda temos um longo caminho a trilhar para oferecer às crianças e jovens não só acesso à escola, mas um acesso acompanhado da permanência e de aprendizagem significativa para o século 21. Nesse caminho rumo à Educação para o Século 21, será preciso olhar para o futuro sem descuidar de metas anteriores ainda não cumpridas. Diante desse desafio, cabe perguntar o que fazer para alavancar os índices de desempenho tradicionalmente avaliados e, ao mesmo tempo, promover as novas aprendizagens. Ao que tudo indica, a abordagem socioemocional é um dos elementos fundamentais para se responder a essa questão. As pesquisas demonstram que essa dimensão é especialmente relevante para reduzir as desigualdades de aprendizagem dentro dos sistemas educativos e elevar a qualidade dos sistemas como um todo, além de ser imprescindível para a formação de cidadãos autônomos, solidários e produtivos, capazes de mobilizar os conhecimentos adquiridos para encarar os desafios de um mundo em constante transformação. Para que o investimento nessa dimensão seja efetivo, será preciso atribuir à abordagem socioemocional um caráter intencional e estruturado, explícito tanto nas suas formulações legais quanto nos seus princípios pedagógicos. Essas formulações e princípios, por sua vez, devem se concretizar em práticas pedagógicas e de gestão que efetivamente cheguem à sala de aula e impactem a vida dos alunos. O Instituto Ayrton Senna entende que o planejamento, a concretização e avaliação dessas propostas não dependem de um único ator nem se baseiam em uma visão unilateral do processo de aprendizagem. Ao contrário, defende que a melhoria sistêmica da qualidade da educação no Brasil depende da constituição de uma rede de gestores, professores, pesquisadores, organizações e famílias comprometidas com a aprendizagem das crianças e jovens. Como qualquer inovação em educação, essa melhoria é construída por meio de um processo, em diferentes fases e movimentos, e não nasce pronta ou como solução fechada. A abordagem das competências socioemocionais para a Educação do Século 21 é uma proposta que deve receber novas e constantes contribuições de todos os setores articulados. O momento é propício para a formação dessa rede e o Instituto espera contribuir para os seus desdobramentos a partir da discussão das propostas apresentadas neste documento. A troca de experiências com todos os atores envolvidos no processo educativo é essencial para o contínuo aprimoramento dessas propostas</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47</a:t>
            </a:fld>
            <a:endParaRPr lang="pt-BR"/>
          </a:p>
        </p:txBody>
      </p:sp>
    </p:spTree>
    <p:extLst>
      <p:ext uri="{BB962C8B-B14F-4D97-AF65-F5344CB8AC3E}">
        <p14:creationId xmlns:p14="http://schemas.microsoft.com/office/powerpoint/2010/main" val="253422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Muitos da </a:t>
            </a:r>
            <a:r>
              <a:rPr lang="pt-BR" dirty="0" err="1" smtClean="0"/>
              <a:t>gerção</a:t>
            </a:r>
            <a:r>
              <a:rPr lang="pt-BR" dirty="0" smtClean="0"/>
              <a:t> da </a:t>
            </a:r>
            <a:r>
              <a:rPr lang="pt-BR" dirty="0" err="1" smtClean="0"/>
              <a:t>decada</a:t>
            </a:r>
            <a:r>
              <a:rPr lang="pt-BR" dirty="0" smtClean="0"/>
              <a:t> de 70 cantaram essa </a:t>
            </a:r>
            <a:r>
              <a:rPr lang="pt-BR" dirty="0" err="1" smtClean="0"/>
              <a:t>musiquinha</a:t>
            </a:r>
            <a:endParaRPr lang="pt-BR" dirty="0" smtClean="0"/>
          </a:p>
          <a:p>
            <a:r>
              <a:rPr lang="pt-BR" dirty="0" err="1" smtClean="0"/>
              <a:t>Emobora</a:t>
            </a:r>
            <a:r>
              <a:rPr lang="pt-BR" baseline="0" dirty="0" smtClean="0"/>
              <a:t> fosse uma </a:t>
            </a:r>
            <a:r>
              <a:rPr lang="pt-BR" baseline="0" dirty="0" err="1" smtClean="0"/>
              <a:t>expressao</a:t>
            </a:r>
            <a:r>
              <a:rPr lang="pt-BR" baseline="0" dirty="0" smtClean="0"/>
              <a:t> </a:t>
            </a:r>
            <a:r>
              <a:rPr lang="pt-BR" baseline="0" dirty="0" err="1" smtClean="0"/>
              <a:t>artistica</a:t>
            </a:r>
            <a:endParaRPr lang="pt-BR" baseline="0" dirty="0" smtClean="0"/>
          </a:p>
          <a:p>
            <a:r>
              <a:rPr lang="pt-BR" baseline="0" dirty="0" smtClean="0"/>
              <a:t>A </a:t>
            </a:r>
            <a:r>
              <a:rPr lang="pt-BR" baseline="0" dirty="0" err="1" smtClean="0"/>
              <a:t>ciencia</a:t>
            </a:r>
            <a:r>
              <a:rPr lang="pt-BR" baseline="0" dirty="0" smtClean="0"/>
              <a:t> ratificava isso</a:t>
            </a:r>
          </a:p>
          <a:p>
            <a:r>
              <a:rPr lang="pt-BR" baseline="0" dirty="0" smtClean="0"/>
              <a:t>Nos somos como nascemos e as primeiras </a:t>
            </a:r>
            <a:r>
              <a:rPr lang="pt-BR" baseline="0" dirty="0" err="1" smtClean="0"/>
              <a:t>experiencas</a:t>
            </a:r>
            <a:r>
              <a:rPr lang="pt-BR" baseline="0" dirty="0" smtClean="0"/>
              <a:t> forjam o que seremos para sempre e muitos de nos </a:t>
            </a:r>
            <a:r>
              <a:rPr lang="pt-BR" baseline="0" dirty="0" err="1" smtClean="0"/>
              <a:t>acretidamos</a:t>
            </a:r>
            <a:r>
              <a:rPr lang="pt-BR" baseline="0" dirty="0" smtClean="0"/>
              <a:t> nisso</a:t>
            </a:r>
          </a:p>
          <a:p>
            <a:r>
              <a:rPr lang="pt-BR" baseline="0" dirty="0" smtClean="0"/>
              <a:t>Continuamos </a:t>
            </a:r>
            <a:r>
              <a:rPr lang="pt-BR" baseline="0" dirty="0" err="1" smtClean="0"/>
              <a:t>la</a:t>
            </a:r>
            <a:r>
              <a:rPr lang="pt-BR" baseline="0" dirty="0" smtClean="0"/>
              <a:t> no nosso sub consciente</a:t>
            </a:r>
          </a:p>
          <a:p>
            <a:r>
              <a:rPr lang="pt-BR" baseline="0" dirty="0" smtClean="0"/>
              <a:t>Eu sou </a:t>
            </a:r>
            <a:r>
              <a:rPr lang="pt-BR" baseline="0" dirty="0" err="1" smtClean="0"/>
              <a:t>egosita</a:t>
            </a:r>
            <a:r>
              <a:rPr lang="pt-BR" baseline="0" dirty="0" smtClean="0"/>
              <a:t> não posso mudar</a:t>
            </a:r>
          </a:p>
          <a:p>
            <a:r>
              <a:rPr lang="pt-BR" baseline="0" dirty="0" smtClean="0"/>
              <a:t>Sou triste e não posso mudar</a:t>
            </a:r>
          </a:p>
          <a:p>
            <a:r>
              <a:rPr lang="pt-BR" baseline="0" dirty="0" smtClean="0"/>
              <a:t>Nos ficamos nutrindo isso </a:t>
            </a:r>
          </a:p>
          <a:p>
            <a:r>
              <a:rPr lang="pt-BR" baseline="0" dirty="0" smtClean="0"/>
              <a:t>Alimentando esse processo de desvalia e </a:t>
            </a:r>
            <a:r>
              <a:rPr lang="pt-BR" baseline="0" dirty="0" err="1" smtClean="0"/>
              <a:t>incamcapacidade</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3</a:t>
            </a:fld>
            <a:endParaRPr lang="pt-BR"/>
          </a:p>
        </p:txBody>
      </p:sp>
    </p:spTree>
    <p:extLst>
      <p:ext uri="{BB962C8B-B14F-4D97-AF65-F5344CB8AC3E}">
        <p14:creationId xmlns:p14="http://schemas.microsoft.com/office/powerpoint/2010/main" val="1982925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Ate a </a:t>
            </a:r>
            <a:r>
              <a:rPr lang="pt-BR" dirty="0" err="1" smtClean="0"/>
              <a:t>decada</a:t>
            </a:r>
            <a:r>
              <a:rPr lang="pt-BR" dirty="0" smtClean="0"/>
              <a:t> de 70 é que ele fosse uma engrenagem...</a:t>
            </a:r>
            <a:r>
              <a:rPr lang="pt-BR" baseline="0" dirty="0" smtClean="0"/>
              <a:t> A </a:t>
            </a:r>
            <a:r>
              <a:rPr lang="pt-BR" baseline="0" dirty="0" err="1" smtClean="0"/>
              <a:t>gnete</a:t>
            </a:r>
            <a:r>
              <a:rPr lang="pt-BR" baseline="0" dirty="0" smtClean="0"/>
              <a:t> tira o carro 0 km e com o passar do tempo nosso valor vai ser perdido.. E era essa noção em relação a nosso </a:t>
            </a:r>
            <a:r>
              <a:rPr lang="pt-BR" baseline="0" dirty="0" err="1" smtClean="0"/>
              <a:t>cerebro</a:t>
            </a:r>
            <a:r>
              <a:rPr lang="pt-BR" baseline="0" dirty="0" smtClean="0"/>
              <a:t> e a medida que a gente usa as engrenagem </a:t>
            </a:r>
            <a:r>
              <a:rPr lang="pt-BR" baseline="0" dirty="0" err="1" smtClean="0"/>
              <a:t>vao</a:t>
            </a:r>
            <a:r>
              <a:rPr lang="pt-BR" baseline="0" dirty="0" smtClean="0"/>
              <a:t> se gastando e aos poucos precisam de uma retifica.</a:t>
            </a:r>
          </a:p>
          <a:p>
            <a:r>
              <a:rPr lang="pt-BR" baseline="0" dirty="0" smtClean="0"/>
              <a:t>O nosso </a:t>
            </a:r>
            <a:r>
              <a:rPr lang="pt-BR" baseline="0" dirty="0" err="1" smtClean="0"/>
              <a:t>cerebro</a:t>
            </a:r>
            <a:r>
              <a:rPr lang="pt-BR" baseline="0" dirty="0" smtClean="0"/>
              <a:t> não </a:t>
            </a:r>
            <a:r>
              <a:rPr lang="pt-BR" baseline="0" dirty="0" err="1" smtClean="0"/>
              <a:t>eé</a:t>
            </a:r>
            <a:r>
              <a:rPr lang="pt-BR" baseline="0" dirty="0" smtClean="0"/>
              <a:t> uma </a:t>
            </a:r>
            <a:r>
              <a:rPr lang="pt-BR" baseline="0" dirty="0" err="1" smtClean="0"/>
              <a:t>uma</a:t>
            </a:r>
            <a:r>
              <a:rPr lang="pt-BR" baseline="0" dirty="0" smtClean="0"/>
              <a:t> maquina que se desgasta é uma maquina viva que a gente consegue modificar melhor a qualquer fase da nossa vida</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4</a:t>
            </a:fld>
            <a:endParaRPr lang="pt-BR"/>
          </a:p>
        </p:txBody>
      </p:sp>
    </p:spTree>
    <p:extLst>
      <p:ext uri="{BB962C8B-B14F-4D97-AF65-F5344CB8AC3E}">
        <p14:creationId xmlns:p14="http://schemas.microsoft.com/office/powerpoint/2010/main" val="215936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Na </a:t>
            </a:r>
            <a:r>
              <a:rPr lang="pt-BR" dirty="0" err="1" smtClean="0"/>
              <a:t>decada</a:t>
            </a:r>
            <a:r>
              <a:rPr lang="pt-BR" dirty="0" smtClean="0"/>
              <a:t> de 70 surgiu a </a:t>
            </a:r>
            <a:r>
              <a:rPr lang="pt-BR" dirty="0" err="1" smtClean="0"/>
              <a:t>noçao</a:t>
            </a:r>
            <a:r>
              <a:rPr lang="pt-BR" dirty="0" smtClean="0"/>
              <a:t> de que a </a:t>
            </a:r>
            <a:r>
              <a:rPr lang="pt-BR" dirty="0" err="1" smtClean="0"/>
              <a:t>inteligencia</a:t>
            </a:r>
            <a:r>
              <a:rPr lang="pt-BR" dirty="0" smtClean="0"/>
              <a:t> e a nossa capacidade</a:t>
            </a:r>
            <a:r>
              <a:rPr lang="pt-BR" baseline="0" dirty="0" smtClean="0"/>
              <a:t> de aprendizagem assume varias facetas </a:t>
            </a:r>
          </a:p>
          <a:p>
            <a:r>
              <a:rPr lang="pt-BR" baseline="0" dirty="0" smtClean="0"/>
              <a:t>Naquela </a:t>
            </a:r>
            <a:r>
              <a:rPr lang="pt-BR" baseline="0" dirty="0" err="1" smtClean="0"/>
              <a:t>epoca</a:t>
            </a:r>
            <a:r>
              <a:rPr lang="pt-BR" baseline="0" dirty="0" smtClean="0"/>
              <a:t> não existia </a:t>
            </a:r>
            <a:r>
              <a:rPr lang="pt-BR" baseline="0" dirty="0" err="1" smtClean="0"/>
              <a:t>essses</a:t>
            </a:r>
            <a:r>
              <a:rPr lang="pt-BR" baseline="0" dirty="0" smtClean="0"/>
              <a:t> exames de imagens. Mas na </a:t>
            </a:r>
            <a:r>
              <a:rPr lang="pt-BR" baseline="0" dirty="0" err="1" smtClean="0"/>
              <a:t>decada</a:t>
            </a:r>
            <a:r>
              <a:rPr lang="pt-BR" baseline="0" dirty="0" smtClean="0"/>
              <a:t> de 70 se viu que nos temos </a:t>
            </a:r>
            <a:r>
              <a:rPr lang="pt-BR" baseline="0" dirty="0" err="1" smtClean="0"/>
              <a:t>vairas</a:t>
            </a:r>
            <a:r>
              <a:rPr lang="pt-BR" baseline="0" dirty="0" smtClean="0"/>
              <a:t> formas de expressão do nosso potencial </a:t>
            </a:r>
            <a:r>
              <a:rPr lang="pt-BR" baseline="0" dirty="0" err="1" smtClean="0"/>
              <a:t>intecctual</a:t>
            </a:r>
            <a:r>
              <a:rPr lang="pt-BR" baseline="0" dirty="0" smtClean="0"/>
              <a:t> </a:t>
            </a:r>
          </a:p>
          <a:p>
            <a:r>
              <a:rPr lang="pt-BR" baseline="0" dirty="0" smtClean="0"/>
              <a:t>A </a:t>
            </a:r>
            <a:r>
              <a:rPr lang="pt-BR" baseline="0" dirty="0" err="1" smtClean="0"/>
              <a:t>inteloigencia</a:t>
            </a:r>
            <a:r>
              <a:rPr lang="pt-BR" baseline="0" dirty="0" smtClean="0"/>
              <a:t> afetiva, </a:t>
            </a:r>
            <a:r>
              <a:rPr lang="pt-BR" baseline="0" dirty="0" err="1" smtClean="0"/>
              <a:t>atletica</a:t>
            </a:r>
            <a:r>
              <a:rPr lang="pt-BR" baseline="0" dirty="0" smtClean="0"/>
              <a:t>, a </a:t>
            </a:r>
            <a:r>
              <a:rPr lang="pt-BR" baseline="0" dirty="0" err="1" smtClean="0"/>
              <a:t>inteligenica</a:t>
            </a:r>
            <a:r>
              <a:rPr lang="pt-BR" baseline="0" dirty="0" smtClean="0"/>
              <a:t> emocional que é a capacidade de lidar com as emoções principalmente as </a:t>
            </a:r>
            <a:r>
              <a:rPr lang="pt-BR" baseline="0" dirty="0" err="1" smtClean="0"/>
              <a:t>emoçoes</a:t>
            </a:r>
            <a:r>
              <a:rPr lang="pt-BR" baseline="0" dirty="0" smtClean="0"/>
              <a:t> hostis. </a:t>
            </a:r>
            <a:r>
              <a:rPr lang="pt-BR" baseline="0" dirty="0" err="1" smtClean="0"/>
              <a:t>Apartir</a:t>
            </a:r>
            <a:r>
              <a:rPr lang="pt-BR" baseline="0" dirty="0" smtClean="0"/>
              <a:t> desses estudos que ficou caracterizado as </a:t>
            </a:r>
            <a:r>
              <a:rPr lang="pt-BR" baseline="0" dirty="0" err="1" smtClean="0"/>
              <a:t>inteligencias</a:t>
            </a:r>
            <a:r>
              <a:rPr lang="pt-BR" baseline="0" dirty="0" smtClean="0"/>
              <a:t> </a:t>
            </a:r>
            <a:r>
              <a:rPr lang="pt-BR" baseline="0" dirty="0" err="1" smtClean="0"/>
              <a:t>multiplas</a:t>
            </a:r>
            <a:r>
              <a:rPr lang="pt-BR" baseline="0" dirty="0" smtClean="0"/>
              <a:t>... E </a:t>
            </a:r>
            <a:r>
              <a:rPr lang="pt-BR" baseline="0" dirty="0" err="1" smtClean="0"/>
              <a:t>harold</a:t>
            </a:r>
            <a:r>
              <a:rPr lang="pt-BR" baseline="0" dirty="0" smtClean="0"/>
              <a:t> </a:t>
            </a:r>
            <a:r>
              <a:rPr lang="pt-BR" baseline="0" dirty="0" err="1" smtClean="0"/>
              <a:t>gardner</a:t>
            </a:r>
            <a:r>
              <a:rPr lang="pt-BR" baseline="0" dirty="0" smtClean="0"/>
              <a:t> e nas ultimas </a:t>
            </a:r>
            <a:r>
              <a:rPr lang="pt-BR" baseline="0" dirty="0" err="1" smtClean="0"/>
              <a:t>decadas</a:t>
            </a:r>
            <a:r>
              <a:rPr lang="pt-BR" baseline="0" dirty="0" smtClean="0"/>
              <a:t> verificamos um avanço nas imagens</a:t>
            </a:r>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5</a:t>
            </a:fld>
            <a:endParaRPr lang="pt-BR"/>
          </a:p>
        </p:txBody>
      </p:sp>
    </p:spTree>
    <p:extLst>
      <p:ext uri="{BB962C8B-B14F-4D97-AF65-F5344CB8AC3E}">
        <p14:creationId xmlns:p14="http://schemas.microsoft.com/office/powerpoint/2010/main" val="2727361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Podemos </a:t>
            </a:r>
            <a:r>
              <a:rPr lang="pt-BR" dirty="0" err="1" smtClean="0"/>
              <a:t>verifiar</a:t>
            </a:r>
            <a:r>
              <a:rPr lang="pt-BR" baseline="0" dirty="0" smtClean="0"/>
              <a:t> as </a:t>
            </a:r>
            <a:r>
              <a:rPr lang="pt-BR" baseline="0" dirty="0" err="1" smtClean="0"/>
              <a:t>areas</a:t>
            </a:r>
            <a:r>
              <a:rPr lang="pt-BR" baseline="0" dirty="0" smtClean="0"/>
              <a:t> do </a:t>
            </a:r>
            <a:r>
              <a:rPr lang="pt-BR" baseline="0" dirty="0" err="1" smtClean="0"/>
              <a:t>cerebro</a:t>
            </a:r>
            <a:r>
              <a:rPr lang="pt-BR" baseline="0" dirty="0" smtClean="0"/>
              <a:t> atingidas por cada </a:t>
            </a:r>
            <a:r>
              <a:rPr lang="pt-BR" baseline="0" dirty="0" err="1" smtClean="0"/>
              <a:t>parea</a:t>
            </a:r>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6</a:t>
            </a:fld>
            <a:endParaRPr lang="pt-BR"/>
          </a:p>
        </p:txBody>
      </p:sp>
    </p:spTree>
    <p:extLst>
      <p:ext uri="{BB962C8B-B14F-4D97-AF65-F5344CB8AC3E}">
        <p14:creationId xmlns:p14="http://schemas.microsoft.com/office/powerpoint/2010/main" val="70840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r>
              <a:rPr lang="pt-BR" dirty="0" smtClean="0"/>
              <a:t>Outra </a:t>
            </a:r>
            <a:r>
              <a:rPr lang="pt-BR" dirty="0" err="1" smtClean="0"/>
              <a:t>area</a:t>
            </a:r>
            <a:r>
              <a:rPr lang="pt-BR" dirty="0" smtClean="0"/>
              <a:t> q</a:t>
            </a:r>
            <a:r>
              <a:rPr lang="pt-BR" baseline="0" dirty="0" smtClean="0"/>
              <a:t> </a:t>
            </a:r>
            <a:r>
              <a:rPr lang="pt-BR" baseline="0" dirty="0" err="1" smtClean="0"/>
              <a:t>avanvou</a:t>
            </a:r>
            <a:r>
              <a:rPr lang="pt-BR" baseline="0" dirty="0" smtClean="0"/>
              <a:t> muito foi a </a:t>
            </a:r>
            <a:r>
              <a:rPr lang="pt-BR" baseline="0" dirty="0" err="1" smtClean="0"/>
              <a:t>genetica</a:t>
            </a:r>
            <a:endParaRPr lang="pt-BR" baseline="0" dirty="0" smtClean="0"/>
          </a:p>
          <a:p>
            <a:r>
              <a:rPr lang="pt-BR" baseline="0" dirty="0" smtClean="0"/>
              <a:t>Da mesma maneira modinha</a:t>
            </a:r>
          </a:p>
          <a:p>
            <a:r>
              <a:rPr lang="pt-BR" baseline="0" dirty="0" err="1" smtClean="0"/>
              <a:t>Visao</a:t>
            </a:r>
            <a:r>
              <a:rPr lang="pt-BR" baseline="0" dirty="0" smtClean="0"/>
              <a:t> </a:t>
            </a:r>
            <a:r>
              <a:rPr lang="pt-BR" baseline="0" dirty="0" err="1" smtClean="0"/>
              <a:t>cristllizada</a:t>
            </a:r>
            <a:r>
              <a:rPr lang="pt-BR" baseline="0" dirty="0" smtClean="0"/>
              <a:t> da </a:t>
            </a:r>
            <a:r>
              <a:rPr lang="pt-BR" baseline="0" dirty="0" err="1" smtClean="0"/>
              <a:t>ciencias</a:t>
            </a:r>
            <a:r>
              <a:rPr lang="pt-BR" baseline="0" dirty="0" smtClean="0"/>
              <a:t> </a:t>
            </a:r>
            <a:r>
              <a:rPr lang="pt-BR" baseline="0" dirty="0" err="1" smtClean="0"/>
              <a:t>biomedicas</a:t>
            </a:r>
            <a:endParaRPr lang="pt-BR" baseline="0" dirty="0" smtClean="0"/>
          </a:p>
          <a:p>
            <a:r>
              <a:rPr lang="pt-BR" baseline="0" dirty="0" smtClean="0"/>
              <a:t>Determinismos </a:t>
            </a:r>
            <a:r>
              <a:rPr lang="pt-BR" baseline="0" dirty="0" err="1" smtClean="0"/>
              <a:t>genetico</a:t>
            </a:r>
            <a:r>
              <a:rPr lang="pt-BR" baseline="0" dirty="0" smtClean="0"/>
              <a:t> ou seja sou prisioneiro da minha </a:t>
            </a:r>
            <a:r>
              <a:rPr lang="pt-BR" baseline="0" dirty="0" err="1" smtClean="0"/>
              <a:t>genetica</a:t>
            </a:r>
            <a:r>
              <a:rPr lang="pt-BR" baseline="0" dirty="0" smtClean="0"/>
              <a:t>. </a:t>
            </a:r>
            <a:r>
              <a:rPr lang="pt-BR" baseline="0" dirty="0" err="1" smtClean="0"/>
              <a:t>Achavamos</a:t>
            </a:r>
            <a:r>
              <a:rPr lang="pt-BR" baseline="0" dirty="0" smtClean="0"/>
              <a:t> que </a:t>
            </a:r>
            <a:r>
              <a:rPr lang="pt-BR" baseline="0" dirty="0" err="1" smtClean="0"/>
              <a:t>eramos</a:t>
            </a:r>
            <a:r>
              <a:rPr lang="pt-BR" baseline="0" dirty="0" smtClean="0"/>
              <a:t> 100 </a:t>
            </a:r>
            <a:r>
              <a:rPr lang="pt-BR" baseline="0" dirty="0" err="1" smtClean="0"/>
              <a:t>po</a:t>
            </a:r>
            <a:r>
              <a:rPr lang="pt-BR" baseline="0" dirty="0" smtClean="0"/>
              <a:t> cento prisioneiros dessa </a:t>
            </a:r>
            <a:r>
              <a:rPr lang="pt-BR" baseline="0" dirty="0" err="1" smtClean="0"/>
              <a:t>citualcao</a:t>
            </a:r>
            <a:r>
              <a:rPr lang="pt-BR" baseline="0" dirty="0" smtClean="0"/>
              <a:t> </a:t>
            </a:r>
          </a:p>
          <a:p>
            <a:r>
              <a:rPr lang="pt-BR" baseline="0" dirty="0" err="1" smtClean="0"/>
              <a:t>Hj</a:t>
            </a:r>
            <a:r>
              <a:rPr lang="pt-BR" baseline="0" dirty="0" smtClean="0"/>
              <a:t> existe um </a:t>
            </a:r>
            <a:r>
              <a:rPr lang="pt-BR" baseline="0" dirty="0" err="1" smtClean="0"/>
              <a:t>gde</a:t>
            </a:r>
            <a:r>
              <a:rPr lang="pt-BR" baseline="0" dirty="0" smtClean="0"/>
              <a:t> campo que é a </a:t>
            </a:r>
            <a:r>
              <a:rPr lang="pt-BR" baseline="0" dirty="0" err="1" smtClean="0"/>
              <a:t>epigenetica</a:t>
            </a:r>
            <a:endParaRPr lang="pt-BR" baseline="0" dirty="0" smtClean="0"/>
          </a:p>
          <a:p>
            <a:r>
              <a:rPr lang="pt-BR" baseline="0" dirty="0" smtClean="0"/>
              <a:t>Gametas</a:t>
            </a:r>
          </a:p>
          <a:p>
            <a:r>
              <a:rPr lang="pt-BR" baseline="0" dirty="0" smtClean="0"/>
              <a:t>Material </a:t>
            </a:r>
            <a:r>
              <a:rPr lang="pt-BR" baseline="0" dirty="0" err="1" smtClean="0"/>
              <a:t>genetico</a:t>
            </a:r>
            <a:r>
              <a:rPr lang="pt-BR" baseline="0" dirty="0" smtClean="0"/>
              <a:t> precioso</a:t>
            </a:r>
          </a:p>
          <a:p>
            <a:r>
              <a:rPr lang="pt-BR" baseline="0" dirty="0" smtClean="0"/>
              <a:t>Influencia do meio</a:t>
            </a:r>
          </a:p>
          <a:p>
            <a:r>
              <a:rPr lang="pt-BR" baseline="0" dirty="0" err="1" smtClean="0"/>
              <a:t>Mutaçao</a:t>
            </a:r>
            <a:r>
              <a:rPr lang="pt-BR" baseline="0" dirty="0" smtClean="0"/>
              <a:t> </a:t>
            </a:r>
          </a:p>
          <a:p>
            <a:r>
              <a:rPr lang="pt-BR" baseline="0" dirty="0" err="1" smtClean="0"/>
              <a:t>Geralemnte</a:t>
            </a:r>
            <a:r>
              <a:rPr lang="pt-BR" baseline="0" dirty="0" smtClean="0"/>
              <a:t> causando </a:t>
            </a:r>
            <a:r>
              <a:rPr lang="pt-BR" baseline="0" dirty="0" err="1" smtClean="0"/>
              <a:t>doenca</a:t>
            </a:r>
            <a:endParaRPr lang="pt-BR" baseline="0" dirty="0" smtClean="0"/>
          </a:p>
          <a:p>
            <a:r>
              <a:rPr lang="pt-BR" baseline="0" dirty="0" smtClean="0"/>
              <a:t>Mutações são a maioria </a:t>
            </a:r>
            <a:r>
              <a:rPr lang="pt-BR" baseline="0" dirty="0" err="1" smtClean="0"/>
              <a:t>deleteria</a:t>
            </a:r>
            <a:endParaRPr lang="pt-BR" baseline="0" dirty="0" smtClean="0"/>
          </a:p>
          <a:p>
            <a:r>
              <a:rPr lang="pt-BR" baseline="0" dirty="0" smtClean="0"/>
              <a:t>A </a:t>
            </a:r>
            <a:r>
              <a:rPr lang="pt-BR" baseline="0" dirty="0" err="1" smtClean="0"/>
              <a:t>epigenetica</a:t>
            </a:r>
            <a:r>
              <a:rPr lang="pt-BR" baseline="0" dirty="0" smtClean="0"/>
              <a:t> esta nos mostrando que as </a:t>
            </a:r>
            <a:r>
              <a:rPr lang="pt-BR" baseline="0" dirty="0" err="1" smtClean="0"/>
              <a:t>relaçoes</a:t>
            </a:r>
            <a:r>
              <a:rPr lang="pt-BR" baseline="0" dirty="0" smtClean="0"/>
              <a:t> sociais modificam a maneira da </a:t>
            </a:r>
            <a:r>
              <a:rPr lang="pt-BR" baseline="0" dirty="0" err="1" smtClean="0"/>
              <a:t>expressao</a:t>
            </a:r>
            <a:r>
              <a:rPr lang="pt-BR" baseline="0" dirty="0" smtClean="0"/>
              <a:t> do material </a:t>
            </a:r>
            <a:r>
              <a:rPr lang="pt-BR" baseline="0" dirty="0" err="1" smtClean="0"/>
              <a:t>genetico</a:t>
            </a:r>
            <a:endParaRPr lang="pt-BR" baseline="0" dirty="0" smtClean="0"/>
          </a:p>
          <a:p>
            <a:r>
              <a:rPr lang="pt-BR" baseline="0" dirty="0" smtClean="0"/>
              <a:t>O que eu consumo </a:t>
            </a:r>
          </a:p>
          <a:p>
            <a:r>
              <a:rPr lang="pt-BR" baseline="0" dirty="0" smtClean="0"/>
              <a:t>Exercitar muda</a:t>
            </a:r>
          </a:p>
          <a:p>
            <a:r>
              <a:rPr lang="pt-BR" baseline="0" dirty="0" smtClean="0"/>
              <a:t>A </a:t>
            </a:r>
            <a:r>
              <a:rPr lang="pt-BR" baseline="0" dirty="0" err="1" smtClean="0"/>
              <a:t>epigenetica</a:t>
            </a:r>
            <a:r>
              <a:rPr lang="pt-BR" baseline="0" dirty="0" smtClean="0"/>
              <a:t> mostra que podemos modificar a </a:t>
            </a:r>
            <a:r>
              <a:rPr lang="pt-BR" baseline="0" dirty="0" err="1" smtClean="0"/>
              <a:t>expressao</a:t>
            </a:r>
            <a:r>
              <a:rPr lang="pt-BR" baseline="0" dirty="0" smtClean="0"/>
              <a:t> do material </a:t>
            </a:r>
            <a:r>
              <a:rPr lang="pt-BR" baseline="0" dirty="0" err="1" smtClean="0"/>
              <a:t>genetico</a:t>
            </a:r>
            <a:endParaRPr lang="pt-BR" baseline="0" dirty="0" smtClean="0"/>
          </a:p>
          <a:p>
            <a:r>
              <a:rPr lang="pt-BR" baseline="0" dirty="0" smtClean="0"/>
              <a:t>Como a escolha do que os comemos </a:t>
            </a:r>
          </a:p>
          <a:p>
            <a:r>
              <a:rPr lang="pt-BR" baseline="0" dirty="0" err="1" smtClean="0"/>
              <a:t>Sinteticamene</a:t>
            </a:r>
            <a:r>
              <a:rPr lang="pt-BR" baseline="0" dirty="0" smtClean="0"/>
              <a:t> a dois fatos relevantes</a:t>
            </a:r>
          </a:p>
          <a:p>
            <a:r>
              <a:rPr lang="pt-BR" baseline="0" dirty="0" smtClean="0"/>
              <a:t>Nos usamos muito pouco do que foi dado pela vida</a:t>
            </a:r>
          </a:p>
          <a:p>
            <a:r>
              <a:rPr lang="pt-BR" baseline="0" dirty="0" smtClean="0"/>
              <a:t>Muito pouco da nossa </a:t>
            </a:r>
            <a:r>
              <a:rPr lang="pt-BR" baseline="0" dirty="0" err="1" smtClean="0"/>
              <a:t>potencialidada</a:t>
            </a:r>
            <a:endParaRPr lang="pt-BR" baseline="0" dirty="0" smtClean="0"/>
          </a:p>
          <a:p>
            <a:r>
              <a:rPr lang="pt-BR" baseline="0" dirty="0" err="1" smtClean="0"/>
              <a:t>Inteligencia</a:t>
            </a:r>
            <a:endParaRPr lang="pt-BR" baseline="0" dirty="0" smtClean="0"/>
          </a:p>
          <a:p>
            <a:r>
              <a:rPr lang="pt-BR" baseline="0" dirty="0" smtClean="0"/>
              <a:t>Capacidade de amar</a:t>
            </a:r>
          </a:p>
          <a:p>
            <a:r>
              <a:rPr lang="pt-BR" baseline="0" dirty="0" smtClean="0"/>
              <a:t>Gerar bem estar</a:t>
            </a:r>
          </a:p>
          <a:p>
            <a:r>
              <a:rPr lang="pt-BR" baseline="0" dirty="0" smtClean="0"/>
              <a:t>Gerar felicidade</a:t>
            </a:r>
          </a:p>
          <a:p>
            <a:r>
              <a:rPr lang="pt-BR" baseline="0" dirty="0" smtClean="0"/>
              <a:t>Dentro de nos no mundo a nossa volta</a:t>
            </a:r>
          </a:p>
          <a:p>
            <a:r>
              <a:rPr lang="pt-BR" baseline="0" dirty="0" smtClean="0"/>
              <a:t>Temos </a:t>
            </a:r>
            <a:r>
              <a:rPr lang="pt-BR" baseline="0" dirty="0" err="1" smtClean="0"/>
              <a:t>gde</a:t>
            </a:r>
            <a:r>
              <a:rPr lang="pt-BR" baseline="0" dirty="0" smtClean="0"/>
              <a:t> potencial e esperamos que vem de fora e esta dentro da gente</a:t>
            </a:r>
          </a:p>
          <a:p>
            <a:r>
              <a:rPr lang="pt-BR" baseline="0" dirty="0" smtClean="0"/>
              <a:t>Outro fato</a:t>
            </a:r>
          </a:p>
          <a:p>
            <a:r>
              <a:rPr lang="pt-BR" baseline="0" dirty="0" smtClean="0"/>
              <a:t>O nosso </a:t>
            </a:r>
            <a:r>
              <a:rPr lang="pt-BR" baseline="0" dirty="0" err="1" smtClean="0"/>
              <a:t>cerebro</a:t>
            </a:r>
            <a:r>
              <a:rPr lang="pt-BR" baseline="0" dirty="0" smtClean="0"/>
              <a:t> muda a todo instante</a:t>
            </a:r>
          </a:p>
          <a:p>
            <a:r>
              <a:rPr lang="pt-BR" baseline="0" dirty="0" smtClean="0"/>
              <a:t>Por exemplo</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7</a:t>
            </a:fld>
            <a:endParaRPr lang="pt-BR"/>
          </a:p>
        </p:txBody>
      </p:sp>
    </p:spTree>
    <p:extLst>
      <p:ext uri="{BB962C8B-B14F-4D97-AF65-F5344CB8AC3E}">
        <p14:creationId xmlns:p14="http://schemas.microsoft.com/office/powerpoint/2010/main" val="410269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O que eu como muda nosso </a:t>
            </a:r>
            <a:r>
              <a:rPr lang="pt-BR" dirty="0" err="1" smtClean="0"/>
              <a:t>cerebro</a:t>
            </a:r>
            <a:endParaRPr lang="pt-BR" dirty="0" smtClean="0"/>
          </a:p>
          <a:p>
            <a:r>
              <a:rPr lang="pt-BR" dirty="0" err="1" smtClean="0"/>
              <a:t>Hj</a:t>
            </a:r>
            <a:r>
              <a:rPr lang="pt-BR" dirty="0" smtClean="0"/>
              <a:t> a </a:t>
            </a:r>
            <a:r>
              <a:rPr lang="pt-BR" dirty="0" err="1" smtClean="0"/>
              <a:t>ciencia</a:t>
            </a:r>
            <a:r>
              <a:rPr lang="pt-BR" dirty="0" smtClean="0"/>
              <a:t> tem mostrado</a:t>
            </a:r>
            <a:r>
              <a:rPr lang="pt-BR" baseline="0" dirty="0" smtClean="0"/>
              <a:t> que por </a:t>
            </a:r>
            <a:r>
              <a:rPr lang="pt-BR" baseline="0" dirty="0" err="1" smtClean="0"/>
              <a:t>exeomo</a:t>
            </a:r>
            <a:endParaRPr lang="pt-BR" baseline="0" dirty="0" smtClean="0"/>
          </a:p>
          <a:p>
            <a:r>
              <a:rPr lang="pt-BR" baseline="0" dirty="0" smtClean="0"/>
              <a:t>Rica em gordura saturada</a:t>
            </a:r>
          </a:p>
          <a:p>
            <a:r>
              <a:rPr lang="pt-BR" baseline="0" dirty="0" smtClean="0"/>
              <a:t>Modifica a </a:t>
            </a:r>
            <a:r>
              <a:rPr lang="pt-BR" baseline="0" dirty="0" err="1" smtClean="0"/>
              <a:t>flroa</a:t>
            </a:r>
            <a:r>
              <a:rPr lang="pt-BR" baseline="0" dirty="0" smtClean="0"/>
              <a:t> intestinal</a:t>
            </a:r>
          </a:p>
          <a:p>
            <a:r>
              <a:rPr lang="pt-BR" baseline="0" dirty="0" err="1" smtClean="0"/>
              <a:t>Exercicio</a:t>
            </a:r>
            <a:r>
              <a:rPr lang="pt-BR" baseline="0" dirty="0" smtClean="0"/>
              <a:t> </a:t>
            </a:r>
            <a:r>
              <a:rPr lang="pt-BR" baseline="0" dirty="0" err="1" smtClean="0"/>
              <a:t>fisico</a:t>
            </a:r>
            <a:r>
              <a:rPr lang="pt-BR" baseline="0" dirty="0" smtClean="0"/>
              <a:t> </a:t>
            </a:r>
          </a:p>
          <a:p>
            <a:r>
              <a:rPr lang="pt-BR" baseline="0" dirty="0" smtClean="0"/>
              <a:t>Imediatamente após a atividade </a:t>
            </a:r>
            <a:r>
              <a:rPr lang="pt-BR" baseline="0" dirty="0" err="1" smtClean="0"/>
              <a:t>ficisa</a:t>
            </a:r>
            <a:r>
              <a:rPr lang="pt-BR" baseline="0" dirty="0" smtClean="0"/>
              <a:t> muda a </a:t>
            </a:r>
            <a:r>
              <a:rPr lang="pt-BR" baseline="0" dirty="0" err="1" smtClean="0"/>
              <a:t>expressao</a:t>
            </a:r>
            <a:r>
              <a:rPr lang="pt-BR" baseline="0" dirty="0" smtClean="0"/>
              <a:t> do meu </a:t>
            </a:r>
            <a:r>
              <a:rPr lang="pt-BR" baseline="0" dirty="0" err="1" smtClean="0"/>
              <a:t>cerebro</a:t>
            </a:r>
            <a:r>
              <a:rPr lang="pt-BR" baseline="0" dirty="0" smtClean="0"/>
              <a:t> de uma forma </a:t>
            </a:r>
            <a:r>
              <a:rPr lang="pt-BR" baseline="0" dirty="0" err="1" smtClean="0"/>
              <a:t>favoravel</a:t>
            </a:r>
            <a:endParaRPr lang="pt-BR" baseline="0" dirty="0" smtClean="0"/>
          </a:p>
          <a:p>
            <a:r>
              <a:rPr lang="pt-BR" baseline="0" dirty="0" smtClean="0"/>
              <a:t>Ta definido que </a:t>
            </a:r>
            <a:r>
              <a:rPr lang="pt-BR" baseline="0" dirty="0" err="1" smtClean="0"/>
              <a:t>at</a:t>
            </a:r>
            <a:r>
              <a:rPr lang="pt-BR" baseline="0" dirty="0" smtClean="0"/>
              <a:t> </a:t>
            </a:r>
            <a:r>
              <a:rPr lang="pt-BR" baseline="0" dirty="0" err="1" smtClean="0"/>
              <a:t>fis</a:t>
            </a:r>
            <a:r>
              <a:rPr lang="pt-BR" baseline="0" dirty="0" smtClean="0"/>
              <a:t> regular alem de </a:t>
            </a:r>
            <a:r>
              <a:rPr lang="pt-BR" baseline="0" dirty="0" err="1" smtClean="0"/>
              <a:t>prevençao</a:t>
            </a:r>
            <a:r>
              <a:rPr lang="pt-BR" baseline="0" dirty="0" smtClean="0"/>
              <a:t> de </a:t>
            </a:r>
            <a:r>
              <a:rPr lang="pt-BR" baseline="0" dirty="0" err="1" smtClean="0"/>
              <a:t>doencas</a:t>
            </a:r>
            <a:r>
              <a:rPr lang="pt-BR" baseline="0" dirty="0" smtClean="0"/>
              <a:t> </a:t>
            </a:r>
            <a:r>
              <a:rPr lang="pt-BR" baseline="0" dirty="0" err="1" smtClean="0"/>
              <a:t>cardio</a:t>
            </a:r>
            <a:endParaRPr lang="pt-BR" baseline="0" dirty="0" smtClean="0"/>
          </a:p>
          <a:p>
            <a:r>
              <a:rPr lang="pt-BR" baseline="0" dirty="0" smtClean="0"/>
              <a:t>Previne </a:t>
            </a:r>
            <a:r>
              <a:rPr lang="pt-BR" baseline="0" dirty="0" err="1" smtClean="0"/>
              <a:t>ausaimer</a:t>
            </a:r>
            <a:r>
              <a:rPr lang="pt-BR" baseline="0" dirty="0" smtClean="0"/>
              <a:t> envelhecimento celular </a:t>
            </a:r>
            <a:r>
              <a:rPr lang="pt-BR" baseline="0" dirty="0" err="1" smtClean="0"/>
              <a:t>diminur</a:t>
            </a:r>
            <a:r>
              <a:rPr lang="pt-BR" baseline="0" dirty="0" smtClean="0"/>
              <a:t> risco de </a:t>
            </a:r>
            <a:r>
              <a:rPr lang="pt-BR" baseline="0" dirty="0" err="1" smtClean="0"/>
              <a:t>doencas</a:t>
            </a:r>
            <a:r>
              <a:rPr lang="pt-BR" baseline="0" dirty="0" smtClean="0"/>
              <a:t> degenerativa</a:t>
            </a:r>
          </a:p>
          <a:p>
            <a:r>
              <a:rPr lang="pt-BR" baseline="0" dirty="0" smtClean="0"/>
              <a:t>Não e de forma </a:t>
            </a:r>
            <a:r>
              <a:rPr lang="pt-BR" baseline="0" dirty="0" err="1" smtClean="0"/>
              <a:t>magina</a:t>
            </a:r>
            <a:endParaRPr lang="pt-BR" baseline="0" dirty="0" smtClean="0"/>
          </a:p>
          <a:p>
            <a:r>
              <a:rPr lang="pt-BR" baseline="0" dirty="0" smtClean="0"/>
              <a:t>Mas de maneira </a:t>
            </a:r>
            <a:r>
              <a:rPr lang="pt-BR" baseline="0" dirty="0" err="1" smtClean="0"/>
              <a:t>epigenetica</a:t>
            </a:r>
            <a:r>
              <a:rPr lang="pt-BR" baseline="0" dirty="0" smtClean="0"/>
              <a:t> fazendo que minhas </a:t>
            </a:r>
            <a:r>
              <a:rPr lang="pt-BR" baseline="0" dirty="0" err="1" smtClean="0"/>
              <a:t>celulas</a:t>
            </a:r>
            <a:r>
              <a:rPr lang="pt-BR" baseline="0" dirty="0" smtClean="0"/>
              <a:t> expressem aquilo que ela tem de melhor</a:t>
            </a:r>
          </a:p>
          <a:p>
            <a:endParaRPr lang="pt-BR" baseline="0" dirty="0" smtClean="0"/>
          </a:p>
          <a:p>
            <a:r>
              <a:rPr lang="pt-BR" baseline="0" dirty="0" smtClean="0"/>
              <a:t>Numero </a:t>
            </a:r>
            <a:r>
              <a:rPr lang="pt-BR" baseline="0" dirty="0" err="1" smtClean="0"/>
              <a:t>algumentao</a:t>
            </a:r>
            <a:r>
              <a:rPr lang="pt-BR" baseline="0" dirty="0" smtClean="0"/>
              <a:t> </a:t>
            </a:r>
          </a:p>
          <a:p>
            <a:r>
              <a:rPr lang="pt-BR" baseline="0" dirty="0" smtClean="0"/>
              <a:t>Substancia </a:t>
            </a:r>
            <a:r>
              <a:rPr lang="pt-BR" baseline="0" dirty="0" err="1" smtClean="0"/>
              <a:t>lesinva</a:t>
            </a:r>
            <a:endParaRPr lang="pt-BR" baseline="0" dirty="0" smtClean="0"/>
          </a:p>
          <a:p>
            <a:r>
              <a:rPr lang="pt-BR" baseline="0" dirty="0" err="1" smtClean="0"/>
              <a:t>Proinflamatroio</a:t>
            </a:r>
            <a:endParaRPr lang="pt-BR" baseline="0" dirty="0" smtClean="0"/>
          </a:p>
          <a:p>
            <a:r>
              <a:rPr lang="pt-BR" baseline="0" dirty="0" smtClean="0"/>
              <a:t>Doenças do tudo </a:t>
            </a:r>
            <a:r>
              <a:rPr lang="pt-BR" baseline="0" dirty="0" err="1" smtClean="0"/>
              <a:t>distorio</a:t>
            </a:r>
            <a:endParaRPr lang="pt-BR" baseline="0" dirty="0" smtClean="0"/>
          </a:p>
          <a:p>
            <a:r>
              <a:rPr lang="pt-BR" baseline="0" dirty="0" smtClean="0"/>
              <a:t> dias muda </a:t>
            </a:r>
            <a:r>
              <a:rPr lang="pt-BR" baseline="0" dirty="0" err="1" smtClean="0"/>
              <a:t>complentamente</a:t>
            </a:r>
            <a:r>
              <a:rPr lang="pt-BR" baseline="0" dirty="0" smtClean="0"/>
              <a:t> os </a:t>
            </a:r>
            <a:r>
              <a:rPr lang="pt-BR" baseline="0" dirty="0" err="1" smtClean="0"/>
              <a:t>microoganismos</a:t>
            </a:r>
            <a:r>
              <a:rPr lang="pt-BR" baseline="0" dirty="0" smtClean="0"/>
              <a:t> da nossa </a:t>
            </a:r>
            <a:r>
              <a:rPr lang="pt-BR" baseline="0" dirty="0" err="1" smtClean="0"/>
              <a:t>florra</a:t>
            </a:r>
            <a:endParaRPr lang="pt-BR" baseline="0" dirty="0" smtClean="0"/>
          </a:p>
          <a:p>
            <a:r>
              <a:rPr lang="pt-BR" baseline="0" dirty="0" smtClean="0"/>
              <a:t>Sociedades que consomem mais peixes há uma </a:t>
            </a:r>
            <a:r>
              <a:rPr lang="pt-BR" baseline="0" dirty="0" err="1" smtClean="0"/>
              <a:t>incidendia</a:t>
            </a:r>
            <a:r>
              <a:rPr lang="pt-BR" baseline="0" dirty="0" smtClean="0"/>
              <a:t> menor de transtornos depressivos</a:t>
            </a:r>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8</a:t>
            </a:fld>
            <a:endParaRPr lang="pt-BR"/>
          </a:p>
        </p:txBody>
      </p:sp>
    </p:spTree>
    <p:extLst>
      <p:ext uri="{BB962C8B-B14F-4D97-AF65-F5344CB8AC3E}">
        <p14:creationId xmlns:p14="http://schemas.microsoft.com/office/powerpoint/2010/main" val="1070481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smtClean="0"/>
              <a:t>Estudo</a:t>
            </a:r>
          </a:p>
          <a:p>
            <a:r>
              <a:rPr lang="pt-BR" dirty="0" err="1" smtClean="0"/>
              <a:t>Exposiçao</a:t>
            </a:r>
            <a:r>
              <a:rPr lang="pt-BR" dirty="0" smtClean="0"/>
              <a:t> a estimulo</a:t>
            </a:r>
          </a:p>
          <a:p>
            <a:r>
              <a:rPr lang="pt-BR" dirty="0" smtClean="0"/>
              <a:t>Desafio</a:t>
            </a:r>
          </a:p>
          <a:p>
            <a:r>
              <a:rPr lang="pt-BR" dirty="0" smtClean="0"/>
              <a:t>Vejam o antes e o depois</a:t>
            </a:r>
          </a:p>
          <a:p>
            <a:r>
              <a:rPr lang="pt-BR" dirty="0" smtClean="0"/>
              <a:t>De</a:t>
            </a:r>
            <a:r>
              <a:rPr lang="pt-BR" baseline="0" dirty="0" smtClean="0"/>
              <a:t> </a:t>
            </a:r>
            <a:r>
              <a:rPr lang="pt-BR" baseline="0" dirty="0" err="1" smtClean="0"/>
              <a:t>ignonorante</a:t>
            </a:r>
            <a:r>
              <a:rPr lang="pt-BR" baseline="0" dirty="0" smtClean="0"/>
              <a:t> podemos ser poliglota</a:t>
            </a:r>
          </a:p>
          <a:p>
            <a:r>
              <a:rPr lang="pt-BR" baseline="0" dirty="0" smtClean="0"/>
              <a:t>Atingimos ate </a:t>
            </a:r>
            <a:r>
              <a:rPr lang="pt-BR" baseline="0" dirty="0" err="1" smtClean="0"/>
              <a:t>desenvolvimetno</a:t>
            </a:r>
            <a:r>
              <a:rPr lang="pt-BR" baseline="0" dirty="0" smtClean="0"/>
              <a:t> da </a:t>
            </a:r>
            <a:r>
              <a:rPr lang="pt-BR" baseline="0" dirty="0" err="1" smtClean="0"/>
              <a:t>area</a:t>
            </a:r>
            <a:r>
              <a:rPr lang="pt-BR" baseline="0" dirty="0" smtClean="0"/>
              <a:t> esquerda </a:t>
            </a:r>
            <a:r>
              <a:rPr lang="pt-BR" baseline="0" dirty="0" err="1" smtClean="0"/>
              <a:t>hemisferio</a:t>
            </a:r>
            <a:r>
              <a:rPr lang="pt-BR" baseline="0" dirty="0" smtClean="0"/>
              <a:t> </a:t>
            </a:r>
            <a:r>
              <a:rPr lang="pt-BR" baseline="0" dirty="0" err="1" smtClean="0"/>
              <a:t>ena</a:t>
            </a:r>
            <a:r>
              <a:rPr lang="pt-BR" baseline="0" dirty="0" smtClean="0"/>
              <a:t> </a:t>
            </a:r>
            <a:r>
              <a:rPr lang="pt-BR" baseline="0" dirty="0" err="1" smtClean="0"/>
              <a:t>maioira</a:t>
            </a:r>
            <a:r>
              <a:rPr lang="pt-BR" baseline="0" dirty="0" smtClean="0"/>
              <a:t> das </a:t>
            </a:r>
            <a:r>
              <a:rPr lang="pt-BR" baseline="0" dirty="0" err="1" smtClean="0"/>
              <a:t>pessas</a:t>
            </a:r>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fld id="{8619E076-7AE3-4757-AA3D-247C31F1D846}" type="slidenum">
              <a:rPr lang="pt-BR" smtClean="0"/>
              <a:t>9</a:t>
            </a:fld>
            <a:endParaRPr lang="pt-BR"/>
          </a:p>
        </p:txBody>
      </p:sp>
    </p:spTree>
    <p:extLst>
      <p:ext uri="{BB962C8B-B14F-4D97-AF65-F5344CB8AC3E}">
        <p14:creationId xmlns:p14="http://schemas.microsoft.com/office/powerpoint/2010/main" val="284574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90457998-6764-4B43-A682-10467FD44A55}" type="datetimeFigureOut">
              <a:rPr lang="pt-BR" smtClean="0"/>
              <a:pPr/>
              <a:t>25/10/2017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5578F75-A989-46AB-B3E9-3805B7A39037}"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57998-6764-4B43-A682-10467FD44A55}" type="datetimeFigureOut">
              <a:rPr lang="pt-BR" smtClean="0"/>
              <a:pPr/>
              <a:t>25/10/2017</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78F75-A989-46AB-B3E9-3805B7A39037}"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ítulo 1"/>
          <p:cNvSpPr>
            <a:spLocks noGrp="1"/>
          </p:cNvSpPr>
          <p:nvPr>
            <p:ph type="ctrTitle"/>
          </p:nvPr>
        </p:nvSpPr>
        <p:spPr>
          <a:xfrm>
            <a:off x="0" y="0"/>
            <a:ext cx="4286250" cy="3721026"/>
          </a:xfrm>
        </p:spPr>
        <p:txBody>
          <a:bodyPr rtlCol="0">
            <a:noAutofit/>
          </a:bodyPr>
          <a:lstStyle/>
          <a:p>
            <a:pPr>
              <a:defRPr/>
            </a:pPr>
            <a:r>
              <a:rPr lang="pt-BR" sz="4800" b="1" dirty="0" smtClean="0">
                <a:latin typeface="Bodoni MT Poster Compressed" pitchFamily="18" charset="0"/>
              </a:rPr>
              <a:t>As habilidades e competências do século XXI: como ajudar nossos alunos a desenvolvê-las</a:t>
            </a:r>
            <a:endParaRPr lang="pt-BR" sz="4800" b="1" dirty="0">
              <a:solidFill>
                <a:schemeClr val="accent1">
                  <a:lumMod val="50000"/>
                </a:schemeClr>
              </a:solidFill>
              <a:effectLst>
                <a:outerShdw blurRad="38100" dist="38100" dir="2700000" algn="tl">
                  <a:srgbClr val="000000">
                    <a:alpha val="43137"/>
                  </a:srgbClr>
                </a:outerShdw>
              </a:effectLst>
              <a:latin typeface="Bodoni MT Poster Compressed" pitchFamily="18" charset="0"/>
            </a:endParaRPr>
          </a:p>
        </p:txBody>
      </p:sp>
      <p:sp>
        <p:nvSpPr>
          <p:cNvPr id="5123" name="Subtítulo 2"/>
          <p:cNvSpPr>
            <a:spLocks noGrp="1"/>
          </p:cNvSpPr>
          <p:nvPr>
            <p:ph type="subTitle" idx="1"/>
          </p:nvPr>
        </p:nvSpPr>
        <p:spPr>
          <a:xfrm>
            <a:off x="4733925" y="5013325"/>
            <a:ext cx="3309938" cy="936625"/>
          </a:xfrm>
        </p:spPr>
        <p:txBody>
          <a:bodyPr/>
          <a:lstStyle/>
          <a:p>
            <a:pPr eaLnBrk="1" hangingPunct="1"/>
            <a:endParaRPr lang="pt-BR" smtClean="0"/>
          </a:p>
          <a:p>
            <a:pPr algn="ctr" eaLnBrk="1" hangingPunct="1"/>
            <a:endParaRPr lang="pt-BR" b="1" smtClean="0">
              <a:solidFill>
                <a:schemeClr val="tx1"/>
              </a:solidFill>
            </a:endParaRPr>
          </a:p>
        </p:txBody>
      </p:sp>
      <p:sp>
        <p:nvSpPr>
          <p:cNvPr id="6" name="Título 1"/>
          <p:cNvSpPr txBox="1">
            <a:spLocks/>
          </p:cNvSpPr>
          <p:nvPr/>
        </p:nvSpPr>
        <p:spPr>
          <a:xfrm>
            <a:off x="4572000" y="2564904"/>
            <a:ext cx="4572000" cy="2714625"/>
          </a:xfrm>
          <a:prstGeom prst="rect">
            <a:avLst/>
          </a:prstGeom>
        </p:spPr>
        <p:txBody>
          <a:bodyPr anchor="b"/>
          <a:lstStyle/>
          <a:p>
            <a:pPr algn="ctr" fontAlgn="auto">
              <a:spcAft>
                <a:spcPts val="0"/>
              </a:spcAft>
              <a:defRPr/>
            </a:pPr>
            <a:r>
              <a:rPr lang="pt-BR" sz="4800" b="1" dirty="0" smtClean="0">
                <a:solidFill>
                  <a:schemeClr val="bg1"/>
                </a:solidFill>
                <a:effectLst>
                  <a:outerShdw blurRad="38100" dist="38100" dir="2700000" algn="tl">
                    <a:srgbClr val="000000">
                      <a:alpha val="43137"/>
                    </a:srgbClr>
                  </a:outerShdw>
                </a:effectLst>
                <a:latin typeface="+mj-lt"/>
                <a:ea typeface="+mj-ea"/>
                <a:cs typeface="+mj-cs"/>
              </a:rPr>
              <a:t>Uma abordagem da Neurociência</a:t>
            </a:r>
          </a:p>
          <a:p>
            <a:pPr algn="ctr" fontAlgn="auto">
              <a:spcAft>
                <a:spcPts val="0"/>
              </a:spcAft>
              <a:defRPr/>
            </a:pPr>
            <a:endParaRPr lang="pt-BR" sz="4800" b="1" dirty="0" smtClean="0">
              <a:solidFill>
                <a:schemeClr val="bg1"/>
              </a:solidFill>
              <a:effectLst>
                <a:outerShdw blurRad="38100" dist="38100" dir="2700000" algn="tl">
                  <a:srgbClr val="000000">
                    <a:alpha val="43137"/>
                  </a:srgbClr>
                </a:outerShdw>
              </a:effectLst>
              <a:latin typeface="+mj-lt"/>
              <a:ea typeface="+mj-ea"/>
              <a:cs typeface="+mj-cs"/>
            </a:endParaRPr>
          </a:p>
          <a:p>
            <a:pPr algn="ctr" fontAlgn="auto">
              <a:spcAft>
                <a:spcPts val="0"/>
              </a:spcAft>
              <a:defRPr/>
            </a:pPr>
            <a:r>
              <a:rPr lang="pt-BR" sz="4800" b="1" dirty="0" smtClean="0">
                <a:solidFill>
                  <a:srgbClr val="FF0000"/>
                </a:solidFill>
                <a:effectLst>
                  <a:outerShdw blurRad="38100" dist="38100" dir="2700000" algn="tl">
                    <a:srgbClr val="000000">
                      <a:alpha val="43137"/>
                    </a:srgbClr>
                  </a:outerShdw>
                </a:effectLst>
                <a:latin typeface="+mj-lt"/>
                <a:ea typeface="+mj-ea"/>
                <a:cs typeface="+mj-cs"/>
              </a:rPr>
              <a:t> sobre as </a:t>
            </a:r>
          </a:p>
          <a:p>
            <a:pPr algn="ctr" fontAlgn="auto">
              <a:spcAft>
                <a:spcPts val="0"/>
              </a:spcAft>
              <a:defRPr/>
            </a:pPr>
            <a:r>
              <a:rPr lang="pt-BR" sz="4800" b="1" dirty="0" smtClean="0">
                <a:solidFill>
                  <a:srgbClr val="FF0000"/>
                </a:solidFill>
                <a:effectLst>
                  <a:outerShdw blurRad="38100" dist="38100" dir="2700000" algn="tl">
                    <a:srgbClr val="000000">
                      <a:alpha val="43137"/>
                    </a:srgbClr>
                  </a:outerShdw>
                </a:effectLst>
                <a:latin typeface="+mj-lt"/>
                <a:ea typeface="+mj-ea"/>
                <a:cs typeface="+mj-cs"/>
              </a:rPr>
              <a:t>competências socioemocionais</a:t>
            </a:r>
            <a:endParaRPr lang="pt-BR" sz="4800" b="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7" name="Picture 2"/>
          <p:cNvPicPr>
            <a:picLocks noChangeAspect="1" noChangeArrowheads="1"/>
          </p:cNvPicPr>
          <p:nvPr/>
        </p:nvPicPr>
        <p:blipFill>
          <a:blip r:embed="rId3" cstate="print"/>
          <a:srcRect l="13062" t="35667" r="50735" b="24800"/>
          <a:stretch>
            <a:fillRect/>
          </a:stretch>
        </p:blipFill>
        <p:spPr bwMode="auto">
          <a:xfrm>
            <a:off x="251520" y="3933056"/>
            <a:ext cx="3240360" cy="1988840"/>
          </a:xfrm>
          <a:prstGeom prst="rect">
            <a:avLst/>
          </a:prstGeom>
          <a:noFill/>
          <a:ln w="9525">
            <a:noFill/>
            <a:miter lim="800000"/>
            <a:headEnd/>
            <a:tailEnd/>
          </a:ln>
        </p:spPr>
      </p:pic>
      <p:pic>
        <p:nvPicPr>
          <p:cNvPr id="1028" name="Picture 4" descr="Resultado de imagem para 28 congresso do sinpeem"/>
          <p:cNvPicPr>
            <a:picLocks noChangeAspect="1" noChangeArrowheads="1"/>
          </p:cNvPicPr>
          <p:nvPr/>
        </p:nvPicPr>
        <p:blipFill>
          <a:blip r:embed="rId4" cstate="print"/>
          <a:srcRect/>
          <a:stretch>
            <a:fillRect/>
          </a:stretch>
        </p:blipFill>
        <p:spPr bwMode="auto">
          <a:xfrm>
            <a:off x="0" y="6165304"/>
            <a:ext cx="9145016" cy="69269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l="4065" t="16532" r="35611" b="22438"/>
          <a:stretch>
            <a:fillRect/>
          </a:stretch>
        </p:blipFill>
        <p:spPr bwMode="auto">
          <a:xfrm>
            <a:off x="-1" y="0"/>
            <a:ext cx="918283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2487" t="25219" r="36082" b="28516"/>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6361" t="17344" r="39403" b="24579"/>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l="4700" t="16360" r="38850" b="2064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3040" t="17344" r="39956" b="2064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l="4700" t="18329" r="37743" b="20641"/>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l="5807" t="18329" r="40510" b="2654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8146" t="26060" r="42242" b="24800"/>
          <a:stretch>
            <a:fillRect/>
          </a:stretch>
        </p:blipFill>
        <p:spPr bwMode="auto">
          <a:xfrm>
            <a:off x="0" y="0"/>
            <a:ext cx="907839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4.bp.blogspot.com/-YM5Wlg04U_M/Uf6_kGabWEI/AAAAAAAAD1Q/fXF3OqVJGK0/s1600/1.JPG"/>
          <p:cNvPicPr>
            <a:picLocks noChangeAspect="1" noChangeArrowheads="1"/>
          </p:cNvPicPr>
          <p:nvPr/>
        </p:nvPicPr>
        <p:blipFill>
          <a:blip r:embed="rId2" cstate="print"/>
          <a:srcRect l="18900" t="12600" r="5501" b="18101"/>
          <a:stretch>
            <a:fillRect/>
          </a:stretch>
        </p:blipFill>
        <p:spPr bwMode="auto">
          <a:xfrm>
            <a:off x="68227" y="-2282"/>
            <a:ext cx="9075773" cy="686028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9698" name="Picture 2" descr="Resultado de imagem para para mudar a realidade basta querer"/>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p:txBody>
          <a:bodyPr/>
          <a:lstStyle/>
          <a:p>
            <a:endParaRPr lang="pt-BR"/>
          </a:p>
        </p:txBody>
      </p:sp>
      <p:pic>
        <p:nvPicPr>
          <p:cNvPr id="1026" name="Picture 2"/>
          <p:cNvPicPr>
            <a:picLocks noChangeAspect="1" noChangeArrowheads="1"/>
          </p:cNvPicPr>
          <p:nvPr/>
        </p:nvPicPr>
        <p:blipFill>
          <a:blip r:embed="rId3" cstate="print"/>
          <a:srcRect l="4147" t="15375" r="34975" b="26287"/>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dirty="0"/>
          </a:p>
        </p:txBody>
      </p:sp>
      <p:pic>
        <p:nvPicPr>
          <p:cNvPr id="33794" name="Picture 2" descr="Imagem relacionada"/>
          <p:cNvPicPr>
            <a:picLocks noChangeAspect="1" noChangeArrowheads="1"/>
          </p:cNvPicPr>
          <p:nvPr/>
        </p:nvPicPr>
        <p:blipFill>
          <a:blip r:embed="rId2" cstate="print"/>
          <a:srcRect/>
          <a:stretch>
            <a:fillRect/>
          </a:stretch>
        </p:blipFill>
        <p:spPr bwMode="auto">
          <a:xfrm>
            <a:off x="36723" y="0"/>
            <a:ext cx="9124526"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Resultado de imagem para educacao para o seculo xxi"/>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sultado de imagem para brasil e a educacao para o seculo xxi"/>
          <p:cNvPicPr>
            <a:picLocks noChangeAspect="1" noChangeArrowheads="1"/>
          </p:cNvPicPr>
          <p:nvPr/>
        </p:nvPicPr>
        <p:blipFill>
          <a:blip r:embed="rId2" cstate="print"/>
          <a:srcRect/>
          <a:stretch>
            <a:fillRect/>
          </a:stretch>
        </p:blipFill>
        <p:spPr bwMode="auto">
          <a:xfrm>
            <a:off x="0" y="980728"/>
            <a:ext cx="9144000" cy="4392488"/>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31746" name="Picture 2" descr="https://i0.wp.com/economiadeservicos.com/wp-content/uploads/2016/05/graf.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1749" name="Picture 5"/>
          <p:cNvPicPr>
            <a:picLocks noChangeAspect="1" noChangeArrowheads="1"/>
          </p:cNvPicPr>
          <p:nvPr/>
        </p:nvPicPr>
        <p:blipFill>
          <a:blip r:embed="rId3" cstate="print"/>
          <a:srcRect l="28699" t="56300" r="57835" b="37400"/>
          <a:stretch>
            <a:fillRect/>
          </a:stretch>
        </p:blipFill>
        <p:spPr bwMode="auto">
          <a:xfrm>
            <a:off x="6300192" y="1268760"/>
            <a:ext cx="2232248"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2132856"/>
            <a:ext cx="8229600" cy="4525963"/>
          </a:xfrm>
        </p:spPr>
        <p:txBody>
          <a:bodyPr>
            <a:normAutofit fontScale="85000" lnSpcReduction="20000"/>
          </a:bodyPr>
          <a:lstStyle/>
          <a:p>
            <a:r>
              <a:rPr lang="pt-BR" dirty="0" smtClean="0"/>
              <a:t>Nas últimas duas décadas, o Brasil apresentou avanços no indicador de acesso de alunos à escola em diferentes âmbitos, incluindo redes públicas e privadas, e ampliou de 82% para 92% o índice de jovens com idade escolar (entre 4 e 17 anos) matriculados</a:t>
            </a:r>
          </a:p>
          <a:p>
            <a:endParaRPr lang="pt-BR" dirty="0" smtClean="0"/>
          </a:p>
          <a:p>
            <a:r>
              <a:rPr lang="pt-BR" dirty="0" smtClean="0"/>
              <a:t> O país também deu passos importantes no debate sobre educação integral, com o estabelecimento de diretrizes, metas e programas tanto para a ampliação do tempo de permanência na escola, quanto para a qualificação dos processos de ensino-aprendizagem sob uma perspectiva integradora.</a:t>
            </a:r>
            <a:endParaRPr lang="pt-BR" dirty="0"/>
          </a:p>
        </p:txBody>
      </p:sp>
      <p:pic>
        <p:nvPicPr>
          <p:cNvPr id="35842" name="Picture 2" descr="Resultado de imagem para e o brasil"/>
          <p:cNvPicPr>
            <a:picLocks noChangeAspect="1" noChangeArrowheads="1"/>
          </p:cNvPicPr>
          <p:nvPr/>
        </p:nvPicPr>
        <p:blipFill>
          <a:blip r:embed="rId2" cstate="print"/>
          <a:srcRect/>
          <a:stretch>
            <a:fillRect/>
          </a:stretch>
        </p:blipFill>
        <p:spPr bwMode="auto">
          <a:xfrm>
            <a:off x="0" y="0"/>
            <a:ext cx="3505200" cy="201622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2420888"/>
            <a:ext cx="8229600" cy="2880320"/>
          </a:xfrm>
        </p:spPr>
        <p:txBody>
          <a:bodyPr/>
          <a:lstStyle/>
          <a:p>
            <a:r>
              <a:rPr lang="pt-BR" dirty="0" smtClean="0"/>
              <a:t>O desafio é, portanto, olhar para o futuro sem descuidar dos déficits do passado, procurando caminhos para encurtar a distância que nos separa dos melhores sistemas educativos do mundo</a:t>
            </a:r>
            <a:endParaRPr lang="pt-BR" dirty="0"/>
          </a:p>
        </p:txBody>
      </p:sp>
      <p:pic>
        <p:nvPicPr>
          <p:cNvPr id="34818" name="Picture 2" descr="Resultado de imagem para desafio"/>
          <p:cNvPicPr>
            <a:picLocks noChangeAspect="1" noChangeArrowheads="1"/>
          </p:cNvPicPr>
          <p:nvPr/>
        </p:nvPicPr>
        <p:blipFill>
          <a:blip r:embed="rId2" cstate="print"/>
          <a:srcRect/>
          <a:stretch>
            <a:fillRect/>
          </a:stretch>
        </p:blipFill>
        <p:spPr bwMode="auto">
          <a:xfrm>
            <a:off x="0" y="0"/>
            <a:ext cx="3027884" cy="224736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283968" y="692697"/>
            <a:ext cx="4860032" cy="4248472"/>
          </a:xfrm>
        </p:spPr>
        <p:txBody>
          <a:bodyPr>
            <a:noAutofit/>
          </a:bodyPr>
          <a:lstStyle/>
          <a:p>
            <a:r>
              <a:rPr lang="pt-BR" sz="2400" dirty="0" smtClean="0"/>
              <a:t>Um dos caminhos que vem se provando mais eficaz para fechar essas lacunas é o investimento nos aspectos socioemocionais para alavancar a aprendizagem. Pesquisas realizadas em diversas áreas do conhecimento – como educação, psicologia, neurociências e economia – revelam que o desempenho cognitivo dos alunos é beneficiado quando esse grupo decisivo de competências é acionado e desenvolvido de forma intencional</a:t>
            </a:r>
            <a:endParaRPr lang="pt-BR" sz="2400" dirty="0"/>
          </a:p>
        </p:txBody>
      </p:sp>
      <p:pic>
        <p:nvPicPr>
          <p:cNvPr id="37890" name="Picture 2" descr="Resultado de imagem para desafio"/>
          <p:cNvPicPr>
            <a:picLocks noChangeAspect="1" noChangeArrowheads="1"/>
          </p:cNvPicPr>
          <p:nvPr/>
        </p:nvPicPr>
        <p:blipFill>
          <a:blip r:embed="rId2" cstate="print"/>
          <a:srcRect/>
          <a:stretch>
            <a:fillRect/>
          </a:stretch>
        </p:blipFill>
        <p:spPr bwMode="auto">
          <a:xfrm>
            <a:off x="0" y="764704"/>
            <a:ext cx="4115619" cy="566124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95936" y="908720"/>
            <a:ext cx="4690864" cy="5217443"/>
          </a:xfrm>
        </p:spPr>
        <p:txBody>
          <a:bodyPr>
            <a:normAutofit fontScale="92500" lnSpcReduction="10000"/>
          </a:bodyPr>
          <a:lstStyle/>
          <a:p>
            <a:r>
              <a:rPr lang="pt-BR" dirty="0" smtClean="0"/>
              <a:t>Valorizar e desenvolver essas habilidades não significa rejeitar a relevância dos conteúdos curriculares tradicionais, mas oferecer mais um canal de apoio para que todos os envolvidos no processo educativo possam planejar, executar e avaliar ações mais equitativas e eficientes</a:t>
            </a:r>
            <a:endParaRPr lang="pt-BR" dirty="0"/>
          </a:p>
        </p:txBody>
      </p:sp>
      <p:pic>
        <p:nvPicPr>
          <p:cNvPr id="38914" name="Picture 2" descr="Resultado de imagem para conteudos curriculares"/>
          <p:cNvPicPr>
            <a:picLocks noChangeAspect="1" noChangeArrowheads="1"/>
          </p:cNvPicPr>
          <p:nvPr/>
        </p:nvPicPr>
        <p:blipFill>
          <a:blip r:embed="rId2" cstate="print"/>
          <a:srcRect/>
          <a:stretch>
            <a:fillRect/>
          </a:stretch>
        </p:blipFill>
        <p:spPr bwMode="auto">
          <a:xfrm>
            <a:off x="611560" y="836712"/>
            <a:ext cx="3495675" cy="532859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m relacionada"/>
          <p:cNvPicPr>
            <a:picLocks noChangeAspect="1" noChangeArrowheads="1"/>
          </p:cNvPicPr>
          <p:nvPr/>
        </p:nvPicPr>
        <p:blipFill>
          <a:blip r:embed="rId2" cstate="print"/>
          <a:srcRect/>
          <a:stretch>
            <a:fillRect/>
          </a:stretch>
        </p:blipFill>
        <p:spPr bwMode="auto">
          <a:xfrm>
            <a:off x="323528" y="980728"/>
            <a:ext cx="5040560" cy="5503541"/>
          </a:xfrm>
          <a:prstGeom prst="rect">
            <a:avLst/>
          </a:prstGeom>
          <a:noFill/>
        </p:spPr>
      </p:pic>
      <p:sp>
        <p:nvSpPr>
          <p:cNvPr id="5" name="Retângulo 4"/>
          <p:cNvSpPr/>
          <p:nvPr/>
        </p:nvSpPr>
        <p:spPr>
          <a:xfrm>
            <a:off x="5796136" y="2132856"/>
            <a:ext cx="2555776" cy="3046988"/>
          </a:xfrm>
          <a:prstGeom prst="rect">
            <a:avLst/>
          </a:prstGeom>
        </p:spPr>
        <p:txBody>
          <a:bodyPr wrap="square">
            <a:spAutoFit/>
          </a:bodyPr>
          <a:lstStyle/>
          <a:p>
            <a:r>
              <a:rPr lang="pt-BR" sz="2400" dirty="0" smtClean="0"/>
              <a:t> introduzir inovações nas escolas são vistas como complexas, caras e dificilmente aplicáveis em escala</a:t>
            </a:r>
            <a:endParaRPr lang="pt-BR"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764704"/>
            <a:ext cx="8229600" cy="1143000"/>
          </a:xfrm>
        </p:spPr>
        <p:txBody>
          <a:bodyPr>
            <a:noAutofit/>
          </a:bodyPr>
          <a:lstStyle/>
          <a:p>
            <a:r>
              <a:rPr lang="pt-BR" sz="2400" dirty="0" smtClean="0"/>
              <a:t>Competência : capacidade de mobilizar, articular e colocar em prática conhecimentos, valores, atitudes e habilidades, seja no aspecto cognitivo, seja no aspecto socioemocional, ou na </a:t>
            </a:r>
            <a:r>
              <a:rPr lang="pt-BR" sz="2400" dirty="0" err="1" smtClean="0"/>
              <a:t>interrelação</a:t>
            </a:r>
            <a:r>
              <a:rPr lang="pt-BR" sz="2400" dirty="0" smtClean="0"/>
              <a:t> dos dois</a:t>
            </a:r>
            <a:endParaRPr lang="pt-BR" sz="2400" dirty="0"/>
          </a:p>
        </p:txBody>
      </p:sp>
      <p:pic>
        <p:nvPicPr>
          <p:cNvPr id="40962" name="Picture 2" descr="Resultado de imagem para competencia"/>
          <p:cNvPicPr>
            <a:picLocks noChangeAspect="1" noChangeArrowheads="1"/>
          </p:cNvPicPr>
          <p:nvPr/>
        </p:nvPicPr>
        <p:blipFill>
          <a:blip r:embed="rId2" cstate="print"/>
          <a:srcRect/>
          <a:stretch>
            <a:fillRect/>
          </a:stretch>
        </p:blipFill>
        <p:spPr bwMode="auto">
          <a:xfrm>
            <a:off x="1" y="2924944"/>
            <a:ext cx="9171826" cy="393305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4147" t="15375" r="39403" b="2753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1052736"/>
            <a:ext cx="4716016" cy="5184576"/>
          </a:xfrm>
        </p:spPr>
        <p:txBody>
          <a:bodyPr>
            <a:normAutofit fontScale="77500" lnSpcReduction="20000"/>
          </a:bodyPr>
          <a:lstStyle/>
          <a:p>
            <a:r>
              <a:rPr lang="pt-BR" dirty="0" smtClean="0"/>
              <a:t>No aspecto da competência socioemocional: para se relacionar com os outros e consigo mesmo, compreender e gerir emoções, estabelecer e atingir objetivos, tomar decisões autônomas e responsáveis e enfrentar situações adversas de maneira criativa e construtiva. As competências socioemocionais priorizadas nesse contexto são aquelas que desempenham um papel crucial na obtenção do sucesso escolar e na vida futura das crianças e jovens</a:t>
            </a:r>
            <a:endParaRPr lang="pt-BR" dirty="0"/>
          </a:p>
        </p:txBody>
      </p:sp>
      <p:pic>
        <p:nvPicPr>
          <p:cNvPr id="41986" name="Picture 2" descr="Resultado de imagem para competencia socioemocional"/>
          <p:cNvPicPr>
            <a:picLocks noChangeAspect="1" noChangeArrowheads="1"/>
          </p:cNvPicPr>
          <p:nvPr/>
        </p:nvPicPr>
        <p:blipFill>
          <a:blip r:embed="rId2" cstate="print"/>
          <a:srcRect/>
          <a:stretch>
            <a:fillRect/>
          </a:stretch>
        </p:blipFill>
        <p:spPr bwMode="auto">
          <a:xfrm>
            <a:off x="4860032" y="0"/>
            <a:ext cx="4283968" cy="6858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620688"/>
            <a:ext cx="3672408" cy="5318051"/>
          </a:xfrm>
        </p:spPr>
        <p:txBody>
          <a:bodyPr>
            <a:normAutofit fontScale="92500"/>
          </a:bodyPr>
          <a:lstStyle/>
          <a:p>
            <a:r>
              <a:rPr lang="pt-BR" dirty="0" smtClean="0"/>
              <a:t>No aspecto da competência cognitiva: para interpretar, refletir, raciocinar, pensar abstratamente, assimilar ideias complexas, resolver problemas e generalizar aprendizados</a:t>
            </a:r>
            <a:endParaRPr lang="pt-BR" dirty="0"/>
          </a:p>
        </p:txBody>
      </p:sp>
      <p:pic>
        <p:nvPicPr>
          <p:cNvPr id="43010" name="Picture 2" descr="Imagem relacionada"/>
          <p:cNvPicPr>
            <a:picLocks noChangeAspect="1" noChangeArrowheads="1"/>
          </p:cNvPicPr>
          <p:nvPr/>
        </p:nvPicPr>
        <p:blipFill>
          <a:blip r:embed="rId2" cstate="print"/>
          <a:srcRect/>
          <a:stretch>
            <a:fillRect/>
          </a:stretch>
        </p:blipFill>
        <p:spPr bwMode="auto">
          <a:xfrm>
            <a:off x="3923928" y="332656"/>
            <a:ext cx="4896544" cy="626469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Resultado de imagem para habilidades para o seculo xxi"/>
          <p:cNvPicPr>
            <a:picLocks noChangeAspect="1" noChangeArrowheads="1"/>
          </p:cNvPicPr>
          <p:nvPr/>
        </p:nvPicPr>
        <p:blipFill>
          <a:blip r:embed="rId2" cstate="print"/>
          <a:srcRect/>
          <a:stretch>
            <a:fillRect/>
          </a:stretch>
        </p:blipFill>
        <p:spPr bwMode="auto">
          <a:xfrm>
            <a:off x="1803" y="0"/>
            <a:ext cx="9142197" cy="682957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esultado de imagem para politica publica da educação"/>
          <p:cNvPicPr>
            <a:picLocks noChangeAspect="1" noChangeArrowheads="1"/>
          </p:cNvPicPr>
          <p:nvPr/>
        </p:nvPicPr>
        <p:blipFill>
          <a:blip r:embed="rId2" cstate="print"/>
          <a:srcRect/>
          <a:stretch>
            <a:fillRect/>
          </a:stretch>
        </p:blipFill>
        <p:spPr bwMode="auto">
          <a:xfrm>
            <a:off x="0" y="1"/>
            <a:ext cx="4716016" cy="2996952"/>
          </a:xfrm>
          <a:prstGeom prst="rect">
            <a:avLst/>
          </a:prstGeom>
          <a:noFill/>
        </p:spPr>
      </p:pic>
      <p:pic>
        <p:nvPicPr>
          <p:cNvPr id="45060" name="Picture 4" descr="Resultado de imagem para praticas pedagogicas"/>
          <p:cNvPicPr>
            <a:picLocks noChangeAspect="1" noChangeArrowheads="1"/>
          </p:cNvPicPr>
          <p:nvPr/>
        </p:nvPicPr>
        <p:blipFill>
          <a:blip r:embed="rId3" cstate="print"/>
          <a:srcRect/>
          <a:stretch>
            <a:fillRect/>
          </a:stretch>
        </p:blipFill>
        <p:spPr bwMode="auto">
          <a:xfrm>
            <a:off x="3491880" y="2924944"/>
            <a:ext cx="5400600" cy="393305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476673"/>
            <a:ext cx="8229600" cy="3096344"/>
          </a:xfrm>
        </p:spPr>
        <p:txBody>
          <a:bodyPr>
            <a:normAutofit/>
          </a:bodyPr>
          <a:lstStyle/>
          <a:p>
            <a:r>
              <a:rPr lang="pt-BR" dirty="0" smtClean="0"/>
              <a:t>1. Reestruturação dos currículos: diretrizes para incluir tempos e espaços que permitam componentes curriculares inovadores, bem como para dar tratamento integrador aos conhecimentos disciplinares entre si e destes com os anseios dos alunos</a:t>
            </a:r>
            <a:endParaRPr lang="pt-BR" dirty="0"/>
          </a:p>
        </p:txBody>
      </p:sp>
      <p:pic>
        <p:nvPicPr>
          <p:cNvPr id="73730" name="Picture 2" descr="Resultado de imagem para reconstrução"/>
          <p:cNvPicPr>
            <a:picLocks noChangeAspect="1" noChangeArrowheads="1"/>
          </p:cNvPicPr>
          <p:nvPr/>
        </p:nvPicPr>
        <p:blipFill>
          <a:blip r:embed="rId2" cstate="print"/>
          <a:srcRect/>
          <a:stretch>
            <a:fillRect/>
          </a:stretch>
        </p:blipFill>
        <p:spPr bwMode="auto">
          <a:xfrm>
            <a:off x="539552" y="3501008"/>
            <a:ext cx="8064896" cy="29051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332657"/>
            <a:ext cx="8229600" cy="2232248"/>
          </a:xfrm>
        </p:spPr>
        <p:txBody>
          <a:bodyPr>
            <a:normAutofit/>
          </a:bodyPr>
          <a:lstStyle/>
          <a:p>
            <a:r>
              <a:rPr lang="pt-BR" dirty="0" smtClean="0"/>
              <a:t>2. Desenvolvimento de profissionais: políticas de seleção, contratação, formação e avaliação dos profissionais envolvidos, tanto docentes quanto gestores.</a:t>
            </a:r>
            <a:endParaRPr lang="pt-BR" dirty="0"/>
          </a:p>
        </p:txBody>
      </p:sp>
      <p:pic>
        <p:nvPicPr>
          <p:cNvPr id="72706" name="Picture 2" descr="Resultado de imagem para formação de professores"/>
          <p:cNvPicPr>
            <a:picLocks noChangeAspect="1" noChangeArrowheads="1"/>
          </p:cNvPicPr>
          <p:nvPr/>
        </p:nvPicPr>
        <p:blipFill>
          <a:blip r:embed="rId2" cstate="print"/>
          <a:srcRect/>
          <a:stretch>
            <a:fillRect/>
          </a:stretch>
        </p:blipFill>
        <p:spPr bwMode="auto">
          <a:xfrm>
            <a:off x="395536" y="2492896"/>
            <a:ext cx="8424936" cy="414337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39552" y="836713"/>
            <a:ext cx="8229600" cy="2376264"/>
          </a:xfrm>
        </p:spPr>
        <p:txBody>
          <a:bodyPr/>
          <a:lstStyle/>
          <a:p>
            <a:r>
              <a:rPr lang="pt-BR" dirty="0" smtClean="0"/>
              <a:t>3. Parâmetros básicos de funcionamento: estabelecimento de padrões para o funcionamento das escolas que adotam essas inovações. </a:t>
            </a:r>
            <a:endParaRPr lang="pt-BR" dirty="0"/>
          </a:p>
        </p:txBody>
      </p:sp>
      <p:pic>
        <p:nvPicPr>
          <p:cNvPr id="71682" name="Picture 2" descr="Resultado de imagem para inovaçoes"/>
          <p:cNvPicPr>
            <a:picLocks noChangeAspect="1" noChangeArrowheads="1"/>
          </p:cNvPicPr>
          <p:nvPr/>
        </p:nvPicPr>
        <p:blipFill>
          <a:blip r:embed="rId2" cstate="print"/>
          <a:srcRect/>
          <a:stretch>
            <a:fillRect/>
          </a:stretch>
        </p:blipFill>
        <p:spPr bwMode="auto">
          <a:xfrm>
            <a:off x="827584" y="2924944"/>
            <a:ext cx="7344816" cy="33368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908721"/>
            <a:ext cx="8229600" cy="1728192"/>
          </a:xfrm>
        </p:spPr>
        <p:txBody>
          <a:bodyPr>
            <a:normAutofit/>
          </a:bodyPr>
          <a:lstStyle/>
          <a:p>
            <a:r>
              <a:rPr lang="pt-BR" dirty="0" smtClean="0"/>
              <a:t>4. Avaliação: rotinas de avaliação integral da aprendizagem dos alunos, contemplando aspectos cognitivos e socioemocionais. </a:t>
            </a:r>
          </a:p>
        </p:txBody>
      </p:sp>
      <p:pic>
        <p:nvPicPr>
          <p:cNvPr id="70658" name="Picture 2" descr="Resultado de imagem para avaliação formativa"/>
          <p:cNvPicPr>
            <a:picLocks noChangeAspect="1" noChangeArrowheads="1"/>
          </p:cNvPicPr>
          <p:nvPr/>
        </p:nvPicPr>
        <p:blipFill>
          <a:blip r:embed="rId2" cstate="print"/>
          <a:srcRect/>
          <a:stretch>
            <a:fillRect/>
          </a:stretch>
        </p:blipFill>
        <p:spPr bwMode="auto">
          <a:xfrm>
            <a:off x="755576" y="2636912"/>
            <a:ext cx="6667500" cy="396044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Práticas pedagógicas para desenvolver competências para o século 21</a:t>
            </a:r>
            <a:endParaRPr lang="pt-BR" dirty="0"/>
          </a:p>
        </p:txBody>
      </p:sp>
      <p:sp>
        <p:nvSpPr>
          <p:cNvPr id="3" name="Espaço Reservado para Conteúdo 2"/>
          <p:cNvSpPr>
            <a:spLocks noGrp="1"/>
          </p:cNvSpPr>
          <p:nvPr>
            <p:ph idx="1"/>
          </p:nvPr>
        </p:nvSpPr>
        <p:spPr>
          <a:xfrm>
            <a:off x="323528" y="2492896"/>
            <a:ext cx="4186808" cy="2836912"/>
          </a:xfrm>
        </p:spPr>
        <p:txBody>
          <a:bodyPr>
            <a:normAutofit/>
          </a:bodyPr>
          <a:lstStyle/>
          <a:p>
            <a:r>
              <a:rPr lang="pt-BR" dirty="0" smtClean="0"/>
              <a:t>A) Oportunidades de aprendizagem</a:t>
            </a:r>
          </a:p>
        </p:txBody>
      </p:sp>
      <p:pic>
        <p:nvPicPr>
          <p:cNvPr id="69634" name="Picture 2" descr="Resultado de imagem para aprender brincando"/>
          <p:cNvPicPr>
            <a:picLocks noChangeAspect="1" noChangeArrowheads="1"/>
          </p:cNvPicPr>
          <p:nvPr/>
        </p:nvPicPr>
        <p:blipFill>
          <a:blip r:embed="rId3" cstate="print"/>
          <a:srcRect/>
          <a:stretch>
            <a:fillRect/>
          </a:stretch>
        </p:blipFill>
        <p:spPr bwMode="auto">
          <a:xfrm>
            <a:off x="4860032" y="1412776"/>
            <a:ext cx="3988693" cy="496855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148064" y="2420888"/>
            <a:ext cx="3538736" cy="1440160"/>
          </a:xfrm>
        </p:spPr>
        <p:txBody>
          <a:bodyPr>
            <a:normAutofit/>
          </a:bodyPr>
          <a:lstStyle/>
          <a:p>
            <a:r>
              <a:rPr lang="pt-BR" dirty="0" smtClean="0"/>
              <a:t>Atividades desafiantes:</a:t>
            </a:r>
            <a:endParaRPr lang="pt-BR" dirty="0"/>
          </a:p>
        </p:txBody>
      </p:sp>
      <p:pic>
        <p:nvPicPr>
          <p:cNvPr id="68610" name="Picture 2" descr="Resultado de imagem para fotos desafiadoras"/>
          <p:cNvPicPr>
            <a:picLocks noChangeAspect="1" noChangeArrowheads="1"/>
          </p:cNvPicPr>
          <p:nvPr/>
        </p:nvPicPr>
        <p:blipFill>
          <a:blip r:embed="rId3" cstate="print"/>
          <a:srcRect/>
          <a:stretch>
            <a:fillRect/>
          </a:stretch>
        </p:blipFill>
        <p:spPr bwMode="auto">
          <a:xfrm>
            <a:off x="0" y="620688"/>
            <a:ext cx="5076056" cy="555307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074" name="Picture 2"/>
          <p:cNvPicPr>
            <a:picLocks noGrp="1" noChangeAspect="1" noChangeArrowheads="1"/>
          </p:cNvPicPr>
          <p:nvPr>
            <p:ph idx="1"/>
          </p:nvPr>
        </p:nvPicPr>
        <p:blipFill>
          <a:blip r:embed="rId3" cstate="print"/>
          <a:srcRect l="2592" t="16542" r="37477" b="19818"/>
          <a:stretch>
            <a:fillRect/>
          </a:stretch>
        </p:blipFill>
        <p:spPr bwMode="auto">
          <a:xfrm>
            <a:off x="23250" y="0"/>
            <a:ext cx="91207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2060848"/>
            <a:ext cx="4104456" cy="1440160"/>
          </a:xfrm>
        </p:spPr>
        <p:txBody>
          <a:bodyPr>
            <a:normAutofit/>
          </a:bodyPr>
          <a:lstStyle/>
          <a:p>
            <a:r>
              <a:rPr lang="pt-BR" dirty="0" smtClean="0"/>
              <a:t>Aprendizagem colaborativa:</a:t>
            </a:r>
            <a:endParaRPr lang="pt-BR" dirty="0"/>
          </a:p>
        </p:txBody>
      </p:sp>
      <p:pic>
        <p:nvPicPr>
          <p:cNvPr id="66562" name="Picture 2" descr="Resultado de imagem para aprendizagem colaborativa"/>
          <p:cNvPicPr>
            <a:picLocks noChangeAspect="1" noChangeArrowheads="1"/>
          </p:cNvPicPr>
          <p:nvPr/>
        </p:nvPicPr>
        <p:blipFill>
          <a:blip r:embed="rId3" cstate="print"/>
          <a:srcRect/>
          <a:stretch>
            <a:fillRect/>
          </a:stretch>
        </p:blipFill>
        <p:spPr bwMode="auto">
          <a:xfrm>
            <a:off x="3635896" y="260648"/>
            <a:ext cx="5508104" cy="659735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860032" y="2852936"/>
            <a:ext cx="3384376" cy="1323439"/>
          </a:xfrm>
          <a:prstGeom prst="rect">
            <a:avLst/>
          </a:prstGeom>
        </p:spPr>
        <p:txBody>
          <a:bodyPr wrap="square">
            <a:spAutoFit/>
          </a:bodyPr>
          <a:lstStyle/>
          <a:p>
            <a:r>
              <a:rPr lang="pt-BR" sz="4000" dirty="0" smtClean="0"/>
              <a:t>Educação por projetos</a:t>
            </a:r>
            <a:r>
              <a:rPr lang="pt-BR" dirty="0" smtClean="0"/>
              <a:t>:</a:t>
            </a:r>
            <a:endParaRPr lang="pt-BR" dirty="0"/>
          </a:p>
        </p:txBody>
      </p:sp>
      <p:pic>
        <p:nvPicPr>
          <p:cNvPr id="64514" name="Picture 2" descr="Resultado de imagem para educacao por projetos"/>
          <p:cNvPicPr>
            <a:picLocks noChangeAspect="1" noChangeArrowheads="1"/>
          </p:cNvPicPr>
          <p:nvPr/>
        </p:nvPicPr>
        <p:blipFill>
          <a:blip r:embed="rId3" cstate="print"/>
          <a:srcRect/>
          <a:stretch>
            <a:fillRect/>
          </a:stretch>
        </p:blipFill>
        <p:spPr bwMode="auto">
          <a:xfrm>
            <a:off x="0" y="0"/>
            <a:ext cx="4860031" cy="705678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2" y="3356992"/>
            <a:ext cx="3466728" cy="676672"/>
          </a:xfrm>
        </p:spPr>
        <p:txBody>
          <a:bodyPr>
            <a:normAutofit/>
          </a:bodyPr>
          <a:lstStyle/>
          <a:p>
            <a:r>
              <a:rPr lang="pt-BR" dirty="0" err="1" smtClean="0"/>
              <a:t>Problematização</a:t>
            </a:r>
            <a:r>
              <a:rPr lang="pt-BR" dirty="0" smtClean="0"/>
              <a:t>:</a:t>
            </a:r>
            <a:endParaRPr lang="pt-BR" dirty="0"/>
          </a:p>
        </p:txBody>
      </p:sp>
      <p:pic>
        <p:nvPicPr>
          <p:cNvPr id="62466" name="Picture 2" descr="Resultado de imagem para situação problema"/>
          <p:cNvPicPr>
            <a:picLocks noChangeAspect="1" noChangeArrowheads="1"/>
          </p:cNvPicPr>
          <p:nvPr/>
        </p:nvPicPr>
        <p:blipFill>
          <a:blip r:embed="rId3" cstate="print"/>
          <a:srcRect/>
          <a:stretch>
            <a:fillRect/>
          </a:stretch>
        </p:blipFill>
        <p:spPr bwMode="auto">
          <a:xfrm>
            <a:off x="3707904" y="0"/>
            <a:ext cx="5436096" cy="6858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43608" y="476672"/>
            <a:ext cx="5616624" cy="864096"/>
          </a:xfrm>
        </p:spPr>
        <p:txBody>
          <a:bodyPr>
            <a:normAutofit/>
          </a:bodyPr>
          <a:lstStyle/>
          <a:p>
            <a:r>
              <a:rPr lang="pt-BR" dirty="0" smtClean="0"/>
              <a:t>B) Relação professor - aluno</a:t>
            </a:r>
            <a:endParaRPr lang="pt-BR" dirty="0"/>
          </a:p>
        </p:txBody>
      </p:sp>
      <p:pic>
        <p:nvPicPr>
          <p:cNvPr id="59394" name="Picture 2" descr="Resultado de imagem para professor que inspira"/>
          <p:cNvPicPr>
            <a:picLocks noChangeAspect="1" noChangeArrowheads="1"/>
          </p:cNvPicPr>
          <p:nvPr/>
        </p:nvPicPr>
        <p:blipFill>
          <a:blip r:embed="rId3" cstate="print"/>
          <a:srcRect/>
          <a:stretch>
            <a:fillRect/>
          </a:stretch>
        </p:blipFill>
        <p:spPr bwMode="auto">
          <a:xfrm>
            <a:off x="251520" y="1700808"/>
            <a:ext cx="8892480" cy="515719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AVALIANDO COMPETÊNCIAS PARA O SÉCULO 21</a:t>
            </a:r>
            <a:endParaRPr lang="pt-BR" dirty="0"/>
          </a:p>
        </p:txBody>
      </p:sp>
      <p:pic>
        <p:nvPicPr>
          <p:cNvPr id="56322" name="Picture 2" descr="Resultado de imagem para avaliação formativa"/>
          <p:cNvPicPr>
            <a:picLocks noChangeAspect="1" noChangeArrowheads="1"/>
          </p:cNvPicPr>
          <p:nvPr/>
        </p:nvPicPr>
        <p:blipFill>
          <a:blip r:embed="rId3" cstate="print"/>
          <a:srcRect/>
          <a:stretch>
            <a:fillRect/>
          </a:stretch>
        </p:blipFill>
        <p:spPr bwMode="auto">
          <a:xfrm>
            <a:off x="467544" y="1988840"/>
            <a:ext cx="8352928" cy="460851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Resultado de imagem para avaliação formativa"/>
          <p:cNvPicPr>
            <a:picLocks noChangeAspect="1" noChangeArrowheads="1"/>
          </p:cNvPicPr>
          <p:nvPr/>
        </p:nvPicPr>
        <p:blipFill>
          <a:blip r:embed="rId3" cstate="print"/>
          <a:srcRect/>
          <a:stretch>
            <a:fillRect/>
          </a:stretch>
        </p:blipFill>
        <p:spPr bwMode="auto">
          <a:xfrm>
            <a:off x="349896" y="332657"/>
            <a:ext cx="8470576" cy="612068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Matriz de avaliação de competências socioemocionais</a:t>
            </a:r>
            <a:endParaRPr lang="pt-BR" dirty="0"/>
          </a:p>
        </p:txBody>
      </p:sp>
      <p:pic>
        <p:nvPicPr>
          <p:cNvPr id="46082" name="Picture 2"/>
          <p:cNvPicPr>
            <a:picLocks noChangeAspect="1" noChangeArrowheads="1"/>
          </p:cNvPicPr>
          <p:nvPr/>
        </p:nvPicPr>
        <p:blipFill>
          <a:blip r:embed="rId2" cstate="print"/>
          <a:srcRect l="27281" t="22280" r="25233" b="41180"/>
          <a:stretch>
            <a:fillRect/>
          </a:stretch>
        </p:blipFill>
        <p:spPr bwMode="auto">
          <a:xfrm>
            <a:off x="109987" y="1844824"/>
            <a:ext cx="9034013" cy="5013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404664"/>
            <a:ext cx="8229600" cy="1396752"/>
          </a:xfrm>
        </p:spPr>
        <p:txBody>
          <a:bodyPr>
            <a:normAutofit/>
          </a:bodyPr>
          <a:lstStyle/>
          <a:p>
            <a:r>
              <a:rPr lang="pt-BR" dirty="0" smtClean="0"/>
              <a:t>EDUCAR PARA O SÉCULO 21: UM DESAFIO COLETIVO</a:t>
            </a:r>
            <a:endParaRPr lang="pt-BR" dirty="0"/>
          </a:p>
        </p:txBody>
      </p:sp>
      <p:pic>
        <p:nvPicPr>
          <p:cNvPr id="53250" name="Picture 2" descr="Resultado de imagem para avaliação formativa"/>
          <p:cNvPicPr>
            <a:picLocks noChangeAspect="1" noChangeArrowheads="1"/>
          </p:cNvPicPr>
          <p:nvPr/>
        </p:nvPicPr>
        <p:blipFill>
          <a:blip r:embed="rId3" cstate="print"/>
          <a:srcRect/>
          <a:stretch>
            <a:fillRect/>
          </a:stretch>
        </p:blipFill>
        <p:spPr bwMode="auto">
          <a:xfrm>
            <a:off x="1331640" y="1988840"/>
            <a:ext cx="5715000" cy="38100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35786" t="29840" r="31612" b="24800"/>
          <a:stretch>
            <a:fillRect/>
          </a:stretch>
        </p:blipFill>
        <p:spPr bwMode="auto">
          <a:xfrm>
            <a:off x="0" y="1"/>
            <a:ext cx="9144000" cy="6785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Resultado de imagem para imagens da nasa da terra linda"/>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CaixaDeTexto 4"/>
          <p:cNvSpPr txBox="1"/>
          <p:nvPr/>
        </p:nvSpPr>
        <p:spPr>
          <a:xfrm>
            <a:off x="0" y="0"/>
            <a:ext cx="3292312" cy="1754326"/>
          </a:xfrm>
          <a:prstGeom prst="rect">
            <a:avLst/>
          </a:prstGeom>
          <a:noFill/>
        </p:spPr>
        <p:txBody>
          <a:bodyPr wrap="none" rtlCol="0">
            <a:spAutoFit/>
          </a:bodyPr>
          <a:lstStyle/>
          <a:p>
            <a:r>
              <a:rPr lang="pt-BR" sz="3600" dirty="0" smtClean="0">
                <a:solidFill>
                  <a:schemeClr val="bg1"/>
                </a:solidFill>
                <a:latin typeface="Bodoni MT" pitchFamily="18" charset="0"/>
              </a:rPr>
              <a:t>Muito Obrigado</a:t>
            </a:r>
          </a:p>
          <a:p>
            <a:endParaRPr lang="pt-BR" sz="3600" dirty="0" smtClean="0">
              <a:solidFill>
                <a:schemeClr val="bg1"/>
              </a:solidFill>
              <a:latin typeface="Bodoni MT" pitchFamily="18" charset="0"/>
            </a:endParaRPr>
          </a:p>
          <a:p>
            <a:r>
              <a:rPr lang="pt-BR" sz="3600" dirty="0" smtClean="0">
                <a:solidFill>
                  <a:schemeClr val="bg1"/>
                </a:solidFill>
                <a:latin typeface="Bodoni MT" pitchFamily="18" charset="0"/>
              </a:rPr>
              <a:t>miler@ib.usp.br</a:t>
            </a:r>
            <a:endParaRPr lang="pt-BR" sz="3600" dirty="0">
              <a:solidFill>
                <a:schemeClr val="bg1"/>
              </a:solidFill>
              <a:latin typeface="Bodoni MT"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2448" t="16360" r="44937" b="19657"/>
          <a:stretch>
            <a:fillRect/>
          </a:stretch>
        </p:blipFill>
        <p:spPr bwMode="auto">
          <a:xfrm>
            <a:off x="0" y="41818"/>
            <a:ext cx="9144000" cy="68080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5254" t="15375" r="39403" b="19657"/>
          <a:stretch>
            <a:fillRect/>
          </a:stretch>
        </p:blipFill>
        <p:spPr bwMode="auto">
          <a:xfrm>
            <a:off x="1"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1933" t="15375" r="34422" b="18672"/>
          <a:stretch>
            <a:fillRect/>
          </a:stretch>
        </p:blipFill>
        <p:spPr bwMode="auto">
          <a:xfrm>
            <a:off x="-6418" y="0"/>
            <a:ext cx="915041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l="4147" t="16360" r="34422" b="18672"/>
          <a:stretch>
            <a:fillRect/>
          </a:stretch>
        </p:blipFill>
        <p:spPr bwMode="auto">
          <a:xfrm>
            <a:off x="1" y="0"/>
            <a:ext cx="91379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l="10272" t="38660" r="45078" b="31100"/>
          <a:stretch>
            <a:fillRect/>
          </a:stretch>
        </p:blipFill>
        <p:spPr bwMode="auto">
          <a:xfrm>
            <a:off x="0" y="764704"/>
            <a:ext cx="9144000" cy="5616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8165</TotalTime>
  <Words>4293</Words>
  <Application>Microsoft Office PowerPoint</Application>
  <PresentationFormat>Apresentação na tela (4:3)</PresentationFormat>
  <Paragraphs>195</Paragraphs>
  <Slides>49</Slides>
  <Notes>26</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49</vt:i4>
      </vt:variant>
    </vt:vector>
  </HeadingPairs>
  <TitlesOfParts>
    <vt:vector size="54" baseType="lpstr">
      <vt:lpstr>Arial</vt:lpstr>
      <vt:lpstr>Bodoni MT</vt:lpstr>
      <vt:lpstr>Bodoni MT Poster Compressed</vt:lpstr>
      <vt:lpstr>Calibri</vt:lpstr>
      <vt:lpstr>Tema do Office</vt:lpstr>
      <vt:lpstr>As habilidades e competências do século XXI: como ajudar nossos alunos a desenvolvê-las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Competência : capacidade de mobilizar, articular e colocar em prática conhecimentos, valores, atitudes e habilidades, seja no aspecto cognitivo, seja no aspecto socioemocional, ou na interrelação dos dois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Práticas pedagógicas para desenvolver competências para o século 21</vt:lpstr>
      <vt:lpstr>Apresentação do PowerPoint</vt:lpstr>
      <vt:lpstr>Apresentação do PowerPoint</vt:lpstr>
      <vt:lpstr>Apresentação do PowerPoint</vt:lpstr>
      <vt:lpstr>Apresentação do PowerPoint</vt:lpstr>
      <vt:lpstr>Apresentação do PowerPoint</vt:lpstr>
      <vt:lpstr>AVALIANDO COMPETÊNCIAS PARA O SÉCULO 21</vt:lpstr>
      <vt:lpstr>Apresentação do PowerPoint</vt:lpstr>
      <vt:lpstr>Matriz de avaliação de competências socioemocionais</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Usuario</dc:creator>
  <cp:lastModifiedBy>Click17</cp:lastModifiedBy>
  <cp:revision>22</cp:revision>
  <dcterms:created xsi:type="dcterms:W3CDTF">2017-03-29T19:45:32Z</dcterms:created>
  <dcterms:modified xsi:type="dcterms:W3CDTF">2017-10-25T16:35:20Z</dcterms:modified>
</cp:coreProperties>
</file>