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2" r:id="rId2"/>
    <p:sldId id="366" r:id="rId3"/>
    <p:sldId id="365" r:id="rId4"/>
    <p:sldId id="378" r:id="rId5"/>
    <p:sldId id="379" r:id="rId6"/>
    <p:sldId id="374" r:id="rId7"/>
    <p:sldId id="376" r:id="rId8"/>
    <p:sldId id="377" r:id="rId9"/>
    <p:sldId id="375" r:id="rId10"/>
    <p:sldId id="385" r:id="rId11"/>
    <p:sldId id="362" r:id="rId12"/>
    <p:sldId id="360" r:id="rId13"/>
    <p:sldId id="386" r:id="rId14"/>
    <p:sldId id="387" r:id="rId15"/>
    <p:sldId id="380" r:id="rId16"/>
    <p:sldId id="382" r:id="rId17"/>
    <p:sldId id="384" r:id="rId18"/>
    <p:sldId id="38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54F3F-D3AE-4E39-B69C-E924012AEBEB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9320-17D1-4D0B-8FF9-28FBCC18AA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46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3BD8A-CDB8-4DCC-92F2-2087A2893662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C106-AECD-435E-9C31-8FC8D0582B94}" type="datetimeFigureOut">
              <a:rPr lang="pt-BR" smtClean="0"/>
              <a:pPr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3A98-C8FB-4A10-8C9D-DDAA8C6F1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&#234;ncias.com.br/" TargetMode="External"/><Relationship Id="rId2" Type="http://schemas.openxmlformats.org/officeDocument/2006/relationships/hyperlink" Target="mailto:bedaque@ci&#234;ncias.com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iencias.com.br/paulo_bedaque" TargetMode="External"/><Relationship Id="rId4" Type="http://schemas.openxmlformats.org/officeDocument/2006/relationships/hyperlink" Target="http://www.mathematikos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79376" y="4437112"/>
            <a:ext cx="3960440" cy="156966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Paulo Bedaque</a:t>
            </a:r>
          </a:p>
          <a:p>
            <a:pPr algn="ctr">
              <a:defRPr/>
            </a:pPr>
            <a:r>
              <a:rPr lang="pt-B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São Paulo</a:t>
            </a:r>
          </a:p>
          <a:p>
            <a:pPr algn="ctr">
              <a:defRPr/>
            </a:pPr>
            <a:r>
              <a:rPr lang="pt-B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25/out/2017</a:t>
            </a: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07368" y="332656"/>
            <a:ext cx="8712968" cy="3456384"/>
          </a:xfr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4800" b="1" dirty="0"/>
              <a:t>Habilidades e competências do século XXI:</a:t>
            </a:r>
            <a:br>
              <a:rPr lang="pt-BR" sz="4800" b="1" dirty="0"/>
            </a:br>
            <a:r>
              <a:rPr lang="pt-BR" sz="4800" b="1" dirty="0"/>
              <a:t>como ajudar nossos alunos a desenvolvê-las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E8EBBA-590C-4936-B610-9B169EB8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780928"/>
            <a:ext cx="3067847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:a16="http://schemas.microsoft.com/office/drawing/2014/main" id="{9B84AA15-882E-45FA-88E4-B7CF058B25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7528" y="1052736"/>
            <a:ext cx="7633344" cy="989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 Competências x Conteúdos 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89CCB78-189E-41E3-9A8B-8B541DA9C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2708920"/>
            <a:ext cx="49685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800" dirty="0">
                <a:solidFill>
                  <a:srgbClr val="FF0000"/>
                </a:solidFill>
                <a:latin typeface="+mj-lt"/>
              </a:rPr>
              <a:t>Existe esta guerra?</a:t>
            </a:r>
            <a:endParaRPr lang="pt-B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321594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7408" y="1610791"/>
            <a:ext cx="10585176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“Se tradicionalmente as tarefas docentes se identificavam com a </a:t>
            </a:r>
            <a:r>
              <a:rPr lang="pt-BR" sz="3200" dirty="0">
                <a:solidFill>
                  <a:srgbClr val="FF0000"/>
                </a:solidFill>
              </a:rPr>
              <a:t>transmissão de conhecimentos </a:t>
            </a:r>
            <a:r>
              <a:rPr lang="pt-BR" sz="3200" dirty="0"/>
              <a:t>e sua posterior verificação, hoje em dia se reconhece que estas são </a:t>
            </a:r>
            <a:r>
              <a:rPr lang="pt-BR" sz="3200" dirty="0">
                <a:solidFill>
                  <a:srgbClr val="FF0000"/>
                </a:solidFill>
              </a:rPr>
              <a:t>amplamente insuficientes</a:t>
            </a:r>
            <a:r>
              <a:rPr lang="pt-BR" sz="3200" dirty="0"/>
              <a:t>. Todo </a:t>
            </a:r>
            <a:r>
              <a:rPr lang="pt-BR" sz="3200" dirty="0">
                <a:solidFill>
                  <a:srgbClr val="FF0000"/>
                </a:solidFill>
              </a:rPr>
              <a:t>professor</a:t>
            </a:r>
            <a:r>
              <a:rPr lang="pt-BR" sz="3200" dirty="0"/>
              <a:t> ensina, sem dúvida, </a:t>
            </a:r>
            <a:r>
              <a:rPr lang="pt-BR" sz="3200" dirty="0">
                <a:solidFill>
                  <a:srgbClr val="FF0000"/>
                </a:solidFill>
              </a:rPr>
              <a:t>deve transmitir informações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FF0000"/>
                </a:solidFill>
              </a:rPr>
              <a:t>mas</a:t>
            </a:r>
            <a:r>
              <a:rPr lang="pt-BR" sz="3200" dirty="0"/>
              <a:t> planejadas e </a:t>
            </a:r>
            <a:r>
              <a:rPr lang="pt-BR" sz="3200" dirty="0" err="1"/>
              <a:t>gestionadas</a:t>
            </a:r>
            <a:r>
              <a:rPr lang="pt-BR" sz="3200" dirty="0"/>
              <a:t> de tal forma que sejam aprendidas pelo educando, gerando conhecimento. Obter esta aprendizagem implica em uma série de funções que esse profissional deve atender.”</a:t>
            </a:r>
          </a:p>
          <a:p>
            <a:pPr algn="r">
              <a:spcBef>
                <a:spcPct val="50000"/>
              </a:spcBef>
            </a:pPr>
            <a:r>
              <a:rPr lang="pt-BR" sz="3200" dirty="0"/>
              <a:t>(</a:t>
            </a:r>
            <a:r>
              <a:rPr lang="pt-BR" sz="3200" dirty="0" err="1"/>
              <a:t>Aretio</a:t>
            </a:r>
            <a:r>
              <a:rPr lang="pt-BR" sz="3200" dirty="0"/>
              <a:t>/</a:t>
            </a:r>
            <a:r>
              <a:rPr lang="pt-BR" sz="3200" dirty="0" err="1"/>
              <a:t>Corbella</a:t>
            </a:r>
            <a:r>
              <a:rPr lang="pt-BR" sz="3200" dirty="0"/>
              <a:t>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11624" y="340066"/>
            <a:ext cx="6715172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O educador profissional</a:t>
            </a:r>
          </a:p>
        </p:txBody>
      </p:sp>
    </p:spTree>
    <p:extLst>
      <p:ext uri="{BB962C8B-B14F-4D97-AF65-F5344CB8AC3E}">
        <p14:creationId xmlns:p14="http://schemas.microsoft.com/office/powerpoint/2010/main" val="22163807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703388" y="5228803"/>
            <a:ext cx="1295400" cy="1152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pt-BR" sz="1400" b="1"/>
              <a:t>Sociedade</a:t>
            </a:r>
          </a:p>
          <a:p>
            <a:pPr algn="ctr"/>
            <a:r>
              <a:rPr lang="pt-BR" sz="1400" b="1"/>
              <a:t> Industrial</a:t>
            </a: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784475" y="4722389"/>
            <a:ext cx="1582738" cy="1441450"/>
          </a:xfrm>
          <a:prstGeom prst="ellipse">
            <a:avLst/>
          </a:prstGeom>
          <a:solidFill>
            <a:srgbClr val="CCECFF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pt-BR" sz="1600" b="1"/>
              <a:t>Sociedade</a:t>
            </a:r>
          </a:p>
          <a:p>
            <a:pPr algn="ctr"/>
            <a:r>
              <a:rPr lang="pt-BR" sz="1600" b="1"/>
              <a:t> da Informação</a:t>
            </a: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3863976" y="3787353"/>
            <a:ext cx="2233613" cy="2016125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pt-BR" sz="2000" b="1"/>
              <a:t>Sociedade</a:t>
            </a:r>
          </a:p>
          <a:p>
            <a:pPr algn="ctr"/>
            <a:r>
              <a:rPr lang="pt-BR" sz="2000" b="1"/>
              <a:t> da Aprendizagem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5519739" y="2491953"/>
            <a:ext cx="2808287" cy="2663825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pt-BR" sz="2400" b="1"/>
              <a:t>Sociedade</a:t>
            </a:r>
          </a:p>
          <a:p>
            <a:pPr algn="ctr"/>
            <a:r>
              <a:rPr lang="pt-BR" sz="2400" b="1"/>
              <a:t> do Conhecimento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6990221" y="429767"/>
            <a:ext cx="3388854" cy="32147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pt-BR" sz="3200" b="1"/>
              <a:t>Sociedade</a:t>
            </a:r>
          </a:p>
          <a:p>
            <a:pPr algn="ctr"/>
            <a:r>
              <a:rPr lang="pt-BR" sz="3200" b="1"/>
              <a:t> da Sabedoria</a:t>
            </a:r>
          </a:p>
        </p:txBody>
      </p:sp>
    </p:spTree>
    <p:extLst>
      <p:ext uri="{BB962C8B-B14F-4D97-AF65-F5344CB8AC3E}">
        <p14:creationId xmlns:p14="http://schemas.microsoft.com/office/powerpoint/2010/main" val="7540955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7408" y="1610791"/>
            <a:ext cx="10585176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1 – Entender o mundo com vistas a construir uma sociedade solidária.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2 – Estimular o modo científico de ver o mundo (questionar, investigar, lançar hipóteses, experimentar, concluir).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3 – Desenvolver o senso estético (transitar entre as várias manifestações artísticas e culturais).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4 – Utilizar as várias linguagens (verbal, corporal, artística, matemática, científica, tecnológica e digital) para compartilhar conhecimento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5 – Utilizar tecnologias digitais para a comunicação, para produzir conhecimento e resolver problemas.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67408" y="340066"/>
            <a:ext cx="10585176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Competências gerais da BNCC versão 3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4D45E4-4CF1-48D3-AE93-529CA412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416" y="2924944"/>
            <a:ext cx="20162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rgbClr val="FF0000"/>
                </a:solidFill>
                <a:latin typeface="+mj-lt"/>
              </a:rPr>
              <a:t>Leitura livre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938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7408" y="1836107"/>
            <a:ext cx="10585176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6 – Valorizar a diversidade de saberes e vivências para o mundo do trabalho e o projeto de vida pessoal.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7 – Aprender a argumentar com ética sobre o cuidado de si mesmo, dos outros e do planeta.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8 – Conhecer-se e integrar-se.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9 – Exercitar a empatia.</a:t>
            </a:r>
          </a:p>
          <a:p>
            <a:pPr>
              <a:spcBef>
                <a:spcPct val="50000"/>
              </a:spcBef>
            </a:pPr>
            <a:r>
              <a:rPr lang="pt-BR" sz="2800" dirty="0"/>
              <a:t>10 - Tomar decisões segundo princípios éticos democráticos, inclusivos, sustentáveis e solidários.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67408" y="340066"/>
            <a:ext cx="10585176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Competências gerais da BNCC versão 3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9DD9521-1371-4D24-801F-46765B16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424" y="4036709"/>
            <a:ext cx="20162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rgbClr val="FF0000"/>
                </a:solidFill>
                <a:latin typeface="+mj-lt"/>
              </a:rPr>
              <a:t>Leitura livre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2578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89BB7F-E295-4329-BCF5-A03F0D9F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76671"/>
            <a:ext cx="4824536" cy="613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id="{803149C7-DB96-460F-B4A9-BAFDC5CEE6CE}"/>
              </a:ext>
            </a:extLst>
          </p:cNvPr>
          <p:cNvSpPr/>
          <p:nvPr/>
        </p:nvSpPr>
        <p:spPr>
          <a:xfrm>
            <a:off x="6708068" y="494836"/>
            <a:ext cx="4464496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FF0000"/>
                </a:solidFill>
              </a:rPr>
              <a:t>A melancolia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Albrecht </a:t>
            </a:r>
            <a:r>
              <a:rPr lang="pt-BR" sz="4400" b="1" dirty="0" err="1">
                <a:solidFill>
                  <a:schemeClr val="tx1"/>
                </a:solidFill>
              </a:rPr>
              <a:t>Dürer</a:t>
            </a:r>
            <a:endParaRPr lang="pt-BR" sz="4400" b="1" dirty="0">
              <a:solidFill>
                <a:schemeClr val="tx1"/>
              </a:solidFill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(1471-1528)</a:t>
            </a: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id="{C760AFC9-DA94-4353-9907-0FD6050401FD}"/>
              </a:ext>
            </a:extLst>
          </p:cNvPr>
          <p:cNvSpPr/>
          <p:nvPr/>
        </p:nvSpPr>
        <p:spPr>
          <a:xfrm>
            <a:off x="5951984" y="3212976"/>
            <a:ext cx="5976664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i="1" dirty="0"/>
              <a:t>Melancolia: </a:t>
            </a:r>
            <a:r>
              <a:rPr lang="pt-BR" sz="3200" dirty="0"/>
              <a:t>do grego </a:t>
            </a:r>
            <a:r>
              <a:rPr lang="el-GR" sz="3200" dirty="0">
                <a:solidFill>
                  <a:srgbClr val="FF0000"/>
                </a:solidFill>
              </a:rPr>
              <a:t>μελαγχολία</a:t>
            </a:r>
            <a:r>
              <a:rPr lang="el-GR" sz="3200" dirty="0"/>
              <a:t> </a:t>
            </a:r>
            <a:endParaRPr lang="pt-BR" sz="3200" dirty="0"/>
          </a:p>
          <a:p>
            <a:pPr algn="ctr"/>
            <a:r>
              <a:rPr lang="el-GR" sz="3200" dirty="0">
                <a:solidFill>
                  <a:srgbClr val="FF0000"/>
                </a:solidFill>
              </a:rPr>
              <a:t>μέλας</a:t>
            </a:r>
            <a:r>
              <a:rPr lang="el-GR" sz="3200" dirty="0"/>
              <a:t> </a:t>
            </a:r>
            <a:r>
              <a:rPr lang="pt-BR" sz="3200" dirty="0"/>
              <a:t>= negro</a:t>
            </a:r>
          </a:p>
          <a:p>
            <a:pPr algn="ctr"/>
            <a:r>
              <a:rPr lang="el-GR" sz="3200" dirty="0">
                <a:solidFill>
                  <a:srgbClr val="FF0000"/>
                </a:solidFill>
              </a:rPr>
              <a:t>χολή</a:t>
            </a:r>
            <a:r>
              <a:rPr lang="el-GR" sz="3200" dirty="0"/>
              <a:t> </a:t>
            </a:r>
            <a:r>
              <a:rPr lang="pt-BR" sz="3200" dirty="0"/>
              <a:t>= bílis (humor do baço)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14515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parede, interior, pessoa&#10;&#10;Descrição gerada com muito alta confiança">
            <a:extLst>
              <a:ext uri="{FF2B5EF4-FFF2-40B4-BE49-F238E27FC236}">
                <a16:creationId xmlns:a16="http://schemas.microsoft.com/office/drawing/2014/main" id="{3E68069A-0258-4B84-AB7F-2F2418E6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60648"/>
            <a:ext cx="7631420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DA0A2991-6FEB-4B37-A073-96026B480A2D}"/>
              </a:ext>
            </a:extLst>
          </p:cNvPr>
          <p:cNvSpPr/>
          <p:nvPr/>
        </p:nvSpPr>
        <p:spPr>
          <a:xfrm>
            <a:off x="335360" y="620688"/>
            <a:ext cx="4464496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FF0000"/>
                </a:solidFill>
              </a:rPr>
              <a:t>Perspicácia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Rene </a:t>
            </a:r>
            <a:r>
              <a:rPr lang="pt-BR" sz="4400" b="1" dirty="0" err="1">
                <a:solidFill>
                  <a:schemeClr val="tx1"/>
                </a:solidFill>
              </a:rPr>
              <a:t>Magritte</a:t>
            </a:r>
            <a:endParaRPr lang="pt-BR" sz="4400" b="1" dirty="0">
              <a:solidFill>
                <a:schemeClr val="tx1"/>
              </a:solidFill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(1898-1967)</a:t>
            </a:r>
          </a:p>
        </p:txBody>
      </p:sp>
    </p:spTree>
    <p:extLst>
      <p:ext uri="{BB962C8B-B14F-4D97-AF65-F5344CB8AC3E}">
        <p14:creationId xmlns:p14="http://schemas.microsoft.com/office/powerpoint/2010/main" val="27966262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B2326738-8205-4287-A2BB-E9756430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48680"/>
            <a:ext cx="10601741" cy="3528392"/>
          </a:xfrm>
          <a:prstGeom prst="rect">
            <a:avLst/>
          </a:prstGeom>
        </p:spPr>
      </p:pic>
      <p:sp>
        <p:nvSpPr>
          <p:cNvPr id="8" name="Retângulo de cantos arredondados 5">
            <a:extLst>
              <a:ext uri="{FF2B5EF4-FFF2-40B4-BE49-F238E27FC236}">
                <a16:creationId xmlns:a16="http://schemas.microsoft.com/office/drawing/2014/main" id="{44B00FA0-88C5-4FCA-BFC6-1AD559C33408}"/>
              </a:ext>
            </a:extLst>
          </p:cNvPr>
          <p:cNvSpPr/>
          <p:nvPr/>
        </p:nvSpPr>
        <p:spPr>
          <a:xfrm>
            <a:off x="2503882" y="4725144"/>
            <a:ext cx="698477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O problema da motivação</a:t>
            </a:r>
          </a:p>
        </p:txBody>
      </p:sp>
    </p:spTree>
    <p:extLst>
      <p:ext uri="{BB962C8B-B14F-4D97-AF65-F5344CB8AC3E}">
        <p14:creationId xmlns:p14="http://schemas.microsoft.com/office/powerpoint/2010/main" val="2710902386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201B0A0F-B1FE-4CEE-9AB9-720492D6E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32655"/>
            <a:ext cx="4248472" cy="62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7201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7448" y="1124744"/>
            <a:ext cx="9145016" cy="409342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Contatos</a:t>
            </a:r>
            <a:endParaRPr lang="pt-BR" sz="6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hlinkClick r:id="rId2"/>
            </a:endParaRPr>
          </a:p>
          <a:p>
            <a:pPr>
              <a:defRPr/>
            </a:pPr>
            <a:endParaRPr lang="pt-BR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hlinkClick r:id="rId2"/>
            </a:endParaRPr>
          </a:p>
          <a:p>
            <a:pPr>
              <a:defRPr/>
            </a:pPr>
            <a:r>
              <a:rPr lang="pt-BR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2"/>
              </a:rPr>
              <a:t>bedaque@ciencias.com.br</a:t>
            </a:r>
            <a:endParaRPr lang="pt-BR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3"/>
              </a:rPr>
              <a:t>www.ciencias.com.br</a:t>
            </a:r>
            <a:endParaRPr lang="pt-BR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4"/>
              </a:rPr>
              <a:t>www.mathematikos.net</a:t>
            </a:r>
            <a:endParaRPr lang="pt-BR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5"/>
              </a:rPr>
              <a:t>www.ciencias.com.br/paulo_bedaque</a:t>
            </a:r>
            <a:r>
              <a:rPr lang="pt-BR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160299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B1A5B21-8273-4F1E-B91E-3C5CCB28DD90}"/>
              </a:ext>
            </a:extLst>
          </p:cNvPr>
          <p:cNvGrpSpPr/>
          <p:nvPr/>
        </p:nvGrpSpPr>
        <p:grpSpPr>
          <a:xfrm>
            <a:off x="5807968" y="543611"/>
            <a:ext cx="5328592" cy="5205047"/>
            <a:chOff x="5143500" y="2224087"/>
            <a:chExt cx="4543719" cy="443252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9E2D9C1-6F57-4F11-A1B2-DE90B86FF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2224087"/>
              <a:ext cx="1905000" cy="240982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15B94FA-C0F3-480D-B569-EEA0ADF62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963" y="2880196"/>
              <a:ext cx="1905000" cy="238125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542CC85-6830-4ED4-A9F3-EBCF05F5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426" y="3543411"/>
              <a:ext cx="1905000" cy="2409825"/>
            </a:xfrm>
            <a:prstGeom prst="rect">
              <a:avLst/>
            </a:prstGeom>
          </p:spPr>
        </p:pic>
        <p:pic>
          <p:nvPicPr>
            <p:cNvPr id="16" name="Imagem 15" descr="Uma imagem contendo equipamentos eletrônicos, tubo&#10;&#10;Descrição gerada com alta confiança">
              <a:extLst>
                <a:ext uri="{FF2B5EF4-FFF2-40B4-BE49-F238E27FC236}">
                  <a16:creationId xmlns:a16="http://schemas.microsoft.com/office/drawing/2014/main" id="{CBE1EB8F-1656-4ED8-86C8-4C8986DE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219" y="4208682"/>
              <a:ext cx="1905000" cy="2447925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3947A33-5AD1-4CA5-AD7C-DDB82B8E36C5}"/>
              </a:ext>
            </a:extLst>
          </p:cNvPr>
          <p:cNvGrpSpPr/>
          <p:nvPr/>
        </p:nvGrpSpPr>
        <p:grpSpPr>
          <a:xfrm>
            <a:off x="431709" y="476672"/>
            <a:ext cx="4242872" cy="5524827"/>
            <a:chOff x="536643" y="476672"/>
            <a:chExt cx="4242872" cy="5524827"/>
          </a:xfrm>
        </p:grpSpPr>
        <p:pic>
          <p:nvPicPr>
            <p:cNvPr id="15362" name="Picture 2" descr="Plural - Ciências - 2º an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0" y="476672"/>
              <a:ext cx="1994014" cy="2601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DD313E0-513A-43BE-B137-9BAC3D8F8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08" y="1389521"/>
              <a:ext cx="1948242" cy="2612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366" name="Picture 6" descr="Plural - Ciências - 4º an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255" y="2407404"/>
              <a:ext cx="1994014" cy="2601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Plural - Ciências - 5º an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501" y="3400054"/>
              <a:ext cx="1994014" cy="2601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tângulo de cantos arredondados 5">
              <a:extLst>
                <a:ext uri="{FF2B5EF4-FFF2-40B4-BE49-F238E27FC236}">
                  <a16:creationId xmlns:a16="http://schemas.microsoft.com/office/drawing/2014/main" id="{B48F27F6-81C2-42BC-AEDC-BD61D0F8DA87}"/>
                </a:ext>
              </a:extLst>
            </p:cNvPr>
            <p:cNvSpPr/>
            <p:nvPr/>
          </p:nvSpPr>
          <p:spPr>
            <a:xfrm>
              <a:off x="536643" y="5404142"/>
              <a:ext cx="181862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4400" b="1" dirty="0">
                  <a:solidFill>
                    <a:schemeClr val="tx1"/>
                  </a:solidFill>
                </a:rPr>
                <a:t>EF I</a:t>
              </a:r>
            </a:p>
          </p:txBody>
        </p:sp>
      </p:grpSp>
      <p:sp>
        <p:nvSpPr>
          <p:cNvPr id="24" name="Retângulo de cantos arredondados 5">
            <a:extLst>
              <a:ext uri="{FF2B5EF4-FFF2-40B4-BE49-F238E27FC236}">
                <a16:creationId xmlns:a16="http://schemas.microsoft.com/office/drawing/2014/main" id="{6801455E-C89E-4E38-A5BA-21285872460F}"/>
              </a:ext>
            </a:extLst>
          </p:cNvPr>
          <p:cNvSpPr/>
          <p:nvPr/>
        </p:nvSpPr>
        <p:spPr>
          <a:xfrm>
            <a:off x="6524592" y="5425435"/>
            <a:ext cx="181862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EF II</a:t>
            </a:r>
          </a:p>
        </p:txBody>
      </p:sp>
    </p:spTree>
    <p:extLst>
      <p:ext uri="{BB962C8B-B14F-4D97-AF65-F5344CB8AC3E}">
        <p14:creationId xmlns:p14="http://schemas.microsoft.com/office/powerpoint/2010/main" val="2418588009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72E1E7B-866E-4887-8B05-2FC925B4C663}"/>
              </a:ext>
            </a:extLst>
          </p:cNvPr>
          <p:cNvGrpSpPr/>
          <p:nvPr/>
        </p:nvGrpSpPr>
        <p:grpSpPr>
          <a:xfrm>
            <a:off x="1343472" y="548680"/>
            <a:ext cx="5559039" cy="5649565"/>
            <a:chOff x="695400" y="404664"/>
            <a:chExt cx="5559039" cy="5649565"/>
          </a:xfrm>
        </p:grpSpPr>
        <p:pic>
          <p:nvPicPr>
            <p:cNvPr id="4" name="Imagem 3" descr="Uma imagem contendo texto&#10;&#10;Descrição gerada com alta confiança">
              <a:extLst>
                <a:ext uri="{FF2B5EF4-FFF2-40B4-BE49-F238E27FC236}">
                  <a16:creationId xmlns:a16="http://schemas.microsoft.com/office/drawing/2014/main" id="{D9D78663-79D9-4D1D-BE4C-168A6E238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0" t="6668" r="20201" b="5600"/>
            <a:stretch/>
          </p:blipFill>
          <p:spPr>
            <a:xfrm rot="5400000">
              <a:off x="252628" y="847436"/>
              <a:ext cx="3333818" cy="2448274"/>
            </a:xfrm>
            <a:prstGeom prst="rect">
              <a:avLst/>
            </a:prstGeom>
          </p:spPr>
        </p:pic>
        <p:pic>
          <p:nvPicPr>
            <p:cNvPr id="8" name="Imagem 7" descr="Uma imagem contendo livro&#10;&#10;Descrição gerada com alta confiança">
              <a:extLst>
                <a:ext uri="{FF2B5EF4-FFF2-40B4-BE49-F238E27FC236}">
                  <a16:creationId xmlns:a16="http://schemas.microsoft.com/office/drawing/2014/main" id="{7977263D-6579-47A3-9C46-4B402949D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3334" r="16401" b="5200"/>
            <a:stretch/>
          </p:blipFill>
          <p:spPr>
            <a:xfrm rot="5400000">
              <a:off x="1183677" y="1500563"/>
              <a:ext cx="3333820" cy="2438167"/>
            </a:xfrm>
            <a:prstGeom prst="rect">
              <a:avLst/>
            </a:prstGeom>
          </p:spPr>
        </p:pic>
        <p:pic>
          <p:nvPicPr>
            <p:cNvPr id="12" name="Imagem 11" descr="Uma imagem contendo livro&#10;&#10;Descrição gerada com alta confiança">
              <a:extLst>
                <a:ext uri="{FF2B5EF4-FFF2-40B4-BE49-F238E27FC236}">
                  <a16:creationId xmlns:a16="http://schemas.microsoft.com/office/drawing/2014/main" id="{C3FC753A-6E00-4363-B47C-883E5DCC6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0" t="3334" r="17451" b="7067"/>
            <a:stretch/>
          </p:blipFill>
          <p:spPr>
            <a:xfrm rot="5400000">
              <a:off x="2132178" y="2352793"/>
              <a:ext cx="3333821" cy="246189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1E2B4C36-7DDA-4428-A3FC-648DDD581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0" t="5200" r="20111" b="7067"/>
            <a:stretch/>
          </p:blipFill>
          <p:spPr>
            <a:xfrm rot="5400000">
              <a:off x="3346201" y="3145991"/>
              <a:ext cx="3319146" cy="2497330"/>
            </a:xfrm>
            <a:prstGeom prst="rect">
              <a:avLst/>
            </a:prstGeom>
          </p:spPr>
        </p:pic>
      </p:grpSp>
      <p:sp>
        <p:nvSpPr>
          <p:cNvPr id="21" name="Retângulo de cantos arredondados 5">
            <a:extLst>
              <a:ext uri="{FF2B5EF4-FFF2-40B4-BE49-F238E27FC236}">
                <a16:creationId xmlns:a16="http://schemas.microsoft.com/office/drawing/2014/main" id="{0D8E9EB9-0DDE-46C3-AE21-1F8F74402987}"/>
              </a:ext>
            </a:extLst>
          </p:cNvPr>
          <p:cNvSpPr/>
          <p:nvPr/>
        </p:nvSpPr>
        <p:spPr>
          <a:xfrm>
            <a:off x="479376" y="5622181"/>
            <a:ext cx="305515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EF I - PNLD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AD9DD61-3264-4EF4-BE63-C0309F005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374994"/>
            <a:ext cx="37623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tângulo de cantos arredondados 5">
            <a:extLst>
              <a:ext uri="{FF2B5EF4-FFF2-40B4-BE49-F238E27FC236}">
                <a16:creationId xmlns:a16="http://schemas.microsoft.com/office/drawing/2014/main" id="{6712A95A-C433-4566-BDA6-16C4BBA66BA9}"/>
              </a:ext>
            </a:extLst>
          </p:cNvPr>
          <p:cNvSpPr/>
          <p:nvPr/>
        </p:nvSpPr>
        <p:spPr>
          <a:xfrm>
            <a:off x="7763714" y="5642001"/>
            <a:ext cx="3606829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4265103993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Jogos para o Ensino de Astr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04662"/>
            <a:ext cx="3456384" cy="529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de cantos arredondados 5">
            <a:extLst>
              <a:ext uri="{FF2B5EF4-FFF2-40B4-BE49-F238E27FC236}">
                <a16:creationId xmlns:a16="http://schemas.microsoft.com/office/drawing/2014/main" id="{6773CF1C-CB75-4BA6-A980-2721795951E1}"/>
              </a:ext>
            </a:extLst>
          </p:cNvPr>
          <p:cNvSpPr/>
          <p:nvPr/>
        </p:nvSpPr>
        <p:spPr>
          <a:xfrm>
            <a:off x="4079776" y="5877272"/>
            <a:ext cx="424847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Para professores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EB8A27B-7BE1-4732-A8D1-CE6225909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333" r="18500" b="3335"/>
          <a:stretch/>
        </p:blipFill>
        <p:spPr>
          <a:xfrm rot="5400000">
            <a:off x="245351" y="1286761"/>
            <a:ext cx="529258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7541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>
            <a:extLst>
              <a:ext uri="{FF2B5EF4-FFF2-40B4-BE49-F238E27FC236}">
                <a16:creationId xmlns:a16="http://schemas.microsoft.com/office/drawing/2014/main" id="{9AFBE05E-4D5E-4EB2-AD14-9408C42978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8001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+mj-lt"/>
              </a:rPr>
              <a:t>O que são competências?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415EDF92-1360-4CAE-B607-E09DF74B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704852"/>
            <a:ext cx="10441160" cy="230832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800" b="1" dirty="0">
                <a:latin typeface="+mj-lt"/>
              </a:rPr>
              <a:t>São estruturas mentais que permitem que o indivíduo seja capaz de realizar tarefas complexas.</a:t>
            </a:r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BAAD461E-7B68-4306-9012-F1096A558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6152140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latin typeface="+mj-lt"/>
              </a:rPr>
              <a:t>Paulo Bedaque – 2017</a:t>
            </a:r>
          </a:p>
        </p:txBody>
      </p:sp>
    </p:spTree>
    <p:extLst>
      <p:ext uri="{BB962C8B-B14F-4D97-AF65-F5344CB8AC3E}">
        <p14:creationId xmlns:p14="http://schemas.microsoft.com/office/powerpoint/2010/main" val="24847808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extLst>
              <a:ext uri="{FF2B5EF4-FFF2-40B4-BE49-F238E27FC236}">
                <a16:creationId xmlns:a16="http://schemas.microsoft.com/office/drawing/2014/main" id="{88AF6061-DACD-4286-8F3C-16E45D2EE6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3552" y="548680"/>
            <a:ext cx="688082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+mj-lt"/>
              </a:rPr>
              <a:t> O que são habilidades? 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371CB1A5-1C6D-4C0F-9559-00CCB31D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852936"/>
            <a:ext cx="9070776" cy="19389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000" b="1" dirty="0">
                <a:latin typeface="+mn-lt"/>
              </a:rPr>
              <a:t>Estão mais próximas do saber fazer. As competências se manifestam através das habilidades do indivíduo.</a:t>
            </a:r>
            <a:endParaRPr lang="pt-BR" altLang="pt-BR" sz="3200" dirty="0">
              <a:latin typeface="+mn-lt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1409EF3-B538-4B2D-AE65-7854E8C5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6152140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latin typeface="+mj-lt"/>
              </a:rPr>
              <a:t>Paulo Bedaque – 2017</a:t>
            </a:r>
          </a:p>
        </p:txBody>
      </p:sp>
    </p:spTree>
    <p:extLst>
      <p:ext uri="{BB962C8B-B14F-4D97-AF65-F5344CB8AC3E}">
        <p14:creationId xmlns:p14="http://schemas.microsoft.com/office/powerpoint/2010/main" val="2012396895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extLst>
              <a:ext uri="{FF2B5EF4-FFF2-40B4-BE49-F238E27FC236}">
                <a16:creationId xmlns:a16="http://schemas.microsoft.com/office/drawing/2014/main" id="{1DD5B0C6-8DC7-4A7B-87CE-44095C212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1544" y="548680"/>
            <a:ext cx="7990656" cy="1432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</a:rPr>
              <a:t> Nas palavras do INEP... 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A4D981A-72E9-46D9-B4FF-2085B4F6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420888"/>
            <a:ext cx="10369152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rgbClr val="FF0000"/>
                </a:solidFill>
                <a:latin typeface="+mj-lt"/>
              </a:rPr>
              <a:t>Competências</a:t>
            </a:r>
            <a:r>
              <a:rPr lang="pt-BR" sz="2800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pt-BR" sz="2800" dirty="0">
                <a:latin typeface="+mj-lt"/>
              </a:rPr>
              <a:t>são as modalidades estruturais da inteligência, ou melhor, ações e operações que utilizamos para estabelecer relações com e entre objetos, situações, fenômenos e pessoas que desejamos conhecer. As </a:t>
            </a:r>
            <a:r>
              <a:rPr lang="pt-BR" sz="2800" dirty="0">
                <a:solidFill>
                  <a:srgbClr val="FF0000"/>
                </a:solidFill>
                <a:latin typeface="+mj-lt"/>
              </a:rPr>
              <a:t>habilidades</a:t>
            </a:r>
            <a:r>
              <a:rPr lang="pt-BR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pt-BR" sz="2800" dirty="0">
                <a:latin typeface="+mj-lt"/>
              </a:rPr>
              <a:t>decorrem das competências adquiridas e referem-se ao plano imediato do “saber fazer”. Através das ações e operações, as habilidades aperfeiçoam-se e articulam-se, possibilitando nova reorganização das competências.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F1F6C43-C3F6-4AD3-9905-A7BECE73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6152140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dirty="0">
                <a:latin typeface="+mj-lt"/>
              </a:rPr>
              <a:t>Paulo Bedaque – 2017</a:t>
            </a:r>
          </a:p>
        </p:txBody>
      </p:sp>
    </p:spTree>
    <p:extLst>
      <p:ext uri="{BB962C8B-B14F-4D97-AF65-F5344CB8AC3E}">
        <p14:creationId xmlns:p14="http://schemas.microsoft.com/office/powerpoint/2010/main" val="1531553995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>
            <a:extLst>
              <a:ext uri="{FF2B5EF4-FFF2-40B4-BE49-F238E27FC236}">
                <a16:creationId xmlns:a16="http://schemas.microsoft.com/office/drawing/2014/main" id="{EF25EA01-D8E5-4D9D-A8A2-382247A404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1088" y="295275"/>
            <a:ext cx="7633344" cy="989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  </a:t>
            </a:r>
            <a:r>
              <a:rPr lang="pt-B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Ex</a:t>
            </a: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: Competência no futebol </a:t>
            </a:r>
          </a:p>
        </p:txBody>
      </p:sp>
      <p:pic>
        <p:nvPicPr>
          <p:cNvPr id="4" name="Imagem 3" descr="Uma imagem contendo grama, campo, futebol, reproduzindo&#10;&#10;Descrição gerada com muito alta confiança">
            <a:extLst>
              <a:ext uri="{FF2B5EF4-FFF2-40B4-BE49-F238E27FC236}">
                <a16:creationId xmlns:a16="http://schemas.microsoft.com/office/drawing/2014/main" id="{B64F6D4D-710D-43F2-97BE-B26C9F17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7" y="1556792"/>
            <a:ext cx="8714649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056005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7015</TotalTime>
  <Words>508</Words>
  <Application>Microsoft Office PowerPoint</Application>
  <PresentationFormat>Widescreen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Habilidades e competências do século XXI: como ajudar nossos alunos a desenvolvê-las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Bedaque</dc:creator>
  <cp:lastModifiedBy>Paulo Bedaque</cp:lastModifiedBy>
  <cp:revision>197</cp:revision>
  <dcterms:created xsi:type="dcterms:W3CDTF">2008-08-18T12:20:14Z</dcterms:created>
  <dcterms:modified xsi:type="dcterms:W3CDTF">2017-10-24T18:53:40Z</dcterms:modified>
</cp:coreProperties>
</file>