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68" r:id="rId15"/>
    <p:sldId id="271" r:id="rId16"/>
    <p:sldId id="273" r:id="rId17"/>
    <p:sldId id="272" r:id="rId18"/>
    <p:sldId id="259" r:id="rId19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CBFB4861-E2F0-4A8F-B606-FF0297D0BB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D7210B0-FBE0-4FAB-B925-BA1E142538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BE375-B21C-47AE-AC09-FB4598638247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73E0CB5-8C01-4A33-9D50-E88A8C2879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1717427-BD74-4C24-AAE6-4D5AD5A851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8F31F-916D-4D75-90C3-EBDA845EA5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5401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CDD708-346E-450B-961C-F04764BB7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698577-46D3-42E5-B7BC-E20C417BC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822198-08FE-46FF-A723-9911CB016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D524-BA08-43CE-AF9B-0BA73EE728DA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88FDC7-C2AC-400A-9E47-C149420AB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99FAE5-58F7-49B0-81E5-C9438FF79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26CE-9B80-4C7F-B97E-2A7C36071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54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3B603E-C621-41F3-A348-FEF387E96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533B6F9-19AF-4985-94FB-2AE141671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F26071-8DF6-410E-BB36-127AD7704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D524-BA08-43CE-AF9B-0BA73EE728DA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220965-438D-48B9-B336-735087250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B18EFA-72AB-46C9-A497-63262C96B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26CE-9B80-4C7F-B97E-2A7C36071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39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1AA3D48-EEF8-4E40-B884-E84D451D4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D555B8A-3AF3-4B4F-B79D-4B362419F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93AA52-5C36-4113-B370-3C1656C3A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D524-BA08-43CE-AF9B-0BA73EE728DA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EC16BC-DEF1-47C7-8140-7C1104911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27DD5B-CB9B-47A2-8FBA-4C4620861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26CE-9B80-4C7F-B97E-2A7C36071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598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9D4A7-CD68-40A2-8EF3-68F60511A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D74A82-7519-4225-8F2C-953E577C2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A1C486-DE6A-4FC1-BA69-785464210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D524-BA08-43CE-AF9B-0BA73EE728DA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29E180-B4B9-452F-81EC-16251C51F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7AF010-AF4F-4888-952A-1049F12BC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26CE-9B80-4C7F-B97E-2A7C36071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16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FEE0C-DF0C-416B-A66F-79AF8171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CEACCE1-6C05-4363-A4AF-7150DC3A0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9F442D-3062-4103-A410-E9952768A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D524-BA08-43CE-AF9B-0BA73EE728DA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709428-848D-4524-8F00-A78ED365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096939-EE99-425C-9E56-B6813BFC5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26CE-9B80-4C7F-B97E-2A7C36071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967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F8772-C468-4B86-A3EF-B8D6BF166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45688-0425-4979-A2EA-D4A288A4B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CFA6EED-2130-43DC-A30F-4CE95AEB0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D0115DD-1B07-4BE6-9C4E-306AEE6DE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D524-BA08-43CE-AF9B-0BA73EE728DA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C37A2EA-7F42-4C92-85B0-96626661A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00BC90F-D136-46C3-947E-612B9DA79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26CE-9B80-4C7F-B97E-2A7C36071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49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FE9B1-21A3-4091-BD51-CA59A0FE3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6D496FF-1424-4F41-B7CA-5BFED49ED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03D803D-D991-4A30-A9C5-B1749C5344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89B88C2-3D8F-42F0-AD06-679BBC7CB7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2327B9-8183-44B8-BB74-6A6858BE3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088E071-50AA-4A30-996D-2D364429B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D524-BA08-43CE-AF9B-0BA73EE728DA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77E4612-0224-4B67-B9E1-11D215623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05451B7-BA4C-440C-961B-CFE9C6F35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26CE-9B80-4C7F-B97E-2A7C36071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826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C373B8-88B9-4D41-A1F9-1DADC1DA5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BF022D9-E495-48D6-A83F-B53006409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D524-BA08-43CE-AF9B-0BA73EE728DA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323518F-0951-4EED-9404-39DF64AE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D301DA4-E29D-4011-96CD-8C99FFC1F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26CE-9B80-4C7F-B97E-2A7C36071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043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3B707C2-2DCC-4A35-9436-0677E19DF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D524-BA08-43CE-AF9B-0BA73EE728DA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CBB01EB-A070-4C40-A6E3-CC7B2B273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FCB4352-3363-4F95-B069-758EBC11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26CE-9B80-4C7F-B97E-2A7C36071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687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63957-C423-4CEE-ABCC-8573A0D02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D24735-43FA-4DAC-8B04-8D8A6D635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4B9127-FE68-4AF4-A148-3BEA18FD3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4A0EA48-28FE-467E-BBF7-BC93BD045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D524-BA08-43CE-AF9B-0BA73EE728DA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7A318CA-BEAD-40B9-8F39-21E227C8D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B1E7E14-0678-4423-82F0-8C17E98E9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26CE-9B80-4C7F-B97E-2A7C36071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84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F3288-8D7A-4BCA-AA34-3667AA462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55A103C-6A87-4B86-B227-E4E7058586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D818DD7-0E31-4843-A6E7-AFD605637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5F1BEF-0A3B-4188-9864-160892E50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D524-BA08-43CE-AF9B-0BA73EE728DA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BD84099-5362-4D64-8363-DB0D7F03A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7963DF2-08FA-4E37-8BC3-BEABA5E2D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526CE-9B80-4C7F-B97E-2A7C36071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160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D450ABE-73A6-4932-A7B1-D15F3895E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0217CBF-872F-4236-9F21-E03695984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F3CC6B-B62E-499F-AF10-C64F15326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1D524-BA08-43CE-AF9B-0BA73EE728DA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AF4AEE-430B-47D0-B973-FD6AD06EB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6FA633-E0E7-43B4-AC5F-C80ECC9BC5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526CE-9B80-4C7F-B97E-2A7C36071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30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BC7B5D-C3F0-4E6E-A8E3-D0775ED11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10434"/>
            <a:ext cx="9144000" cy="1788459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relações interpessoais na escola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CD10D6-5156-4997-9ADE-469B44FFC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2235"/>
            <a:ext cx="9144000" cy="887506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Alvaro Chrispino</a:t>
            </a:r>
          </a:p>
          <a:p>
            <a:r>
              <a:rPr lang="pt-BR" dirty="0"/>
              <a:t>Coordenador do Programa de Pós-graduação em Ciência, Tecnologia e Educação PPCTE/CEFET/RJ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F3CD1ED-31EE-498A-9F05-A79CD4F07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875" y="834372"/>
            <a:ext cx="20002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442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8107AD-9450-4795-8527-7D42131CB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92" y="796834"/>
            <a:ext cx="10961914" cy="59401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highlight>
                  <a:srgbClr val="00FF00"/>
                </a:highlight>
              </a:rPr>
              <a:t>Teresa</a:t>
            </a:r>
            <a:r>
              <a:rPr lang="pt-BR" dirty="0"/>
              <a:t>: está bem.</a:t>
            </a:r>
          </a:p>
          <a:p>
            <a:pPr marL="0" indent="0">
              <a:buNone/>
            </a:pPr>
            <a:r>
              <a:rPr lang="pt-BR" dirty="0"/>
              <a:t>Eu: Que acontecerá se Julieta disser que quer brincar sozinha com Teresa?</a:t>
            </a:r>
          </a:p>
          <a:p>
            <a:pPr marL="0" indent="0">
              <a:buNone/>
            </a:pPr>
            <a:r>
              <a:rPr lang="pt-BR" dirty="0">
                <a:highlight>
                  <a:srgbClr val="00FF00"/>
                </a:highlight>
              </a:rPr>
              <a:t>Teresa</a:t>
            </a:r>
            <a:r>
              <a:rPr lang="pt-BR" dirty="0"/>
              <a:t>: Então, eu posso brincar com Carla amanhã.</a:t>
            </a:r>
          </a:p>
          <a:p>
            <a:pPr marL="0" indent="0">
              <a:buNone/>
            </a:pPr>
            <a:r>
              <a:rPr lang="pt-BR" dirty="0">
                <a:highlight>
                  <a:srgbClr val="FFFF00"/>
                </a:highlight>
              </a:rPr>
              <a:t>Carla</a:t>
            </a:r>
            <a:r>
              <a:rPr lang="pt-BR" dirty="0"/>
              <a:t>: em todo o recreio.</a:t>
            </a:r>
          </a:p>
          <a:p>
            <a:pPr marL="0" indent="0">
              <a:buNone/>
            </a:pPr>
            <a:r>
              <a:rPr lang="pt-BR" dirty="0"/>
              <a:t>Eu: Dessa forma, o plano é que Teresa pergunte a Julieta se quer saltar corda a três com Carla no próximo recreio. Se isso não funcionar, Teresa vai jogar com Carla durante o recreio de amanhã. </a:t>
            </a:r>
            <a:r>
              <a:rPr lang="pt-BR" dirty="0">
                <a:solidFill>
                  <a:srgbClr val="FF0000"/>
                </a:solidFill>
              </a:rPr>
              <a:t>(VI)</a:t>
            </a:r>
          </a:p>
          <a:p>
            <a:pPr marL="0" indent="0">
              <a:buNone/>
            </a:pPr>
            <a:r>
              <a:rPr lang="pt-BR" dirty="0"/>
              <a:t>Eu: Está solucionado o problema?</a:t>
            </a:r>
          </a:p>
          <a:p>
            <a:pPr marL="0" indent="0">
              <a:buNone/>
            </a:pPr>
            <a:r>
              <a:rPr lang="pt-BR" dirty="0">
                <a:highlight>
                  <a:srgbClr val="00FF00"/>
                </a:highlight>
              </a:rPr>
              <a:t>Am</a:t>
            </a:r>
            <a:r>
              <a:rPr lang="pt-BR" dirty="0">
                <a:highlight>
                  <a:srgbClr val="FFFF00"/>
                </a:highlight>
              </a:rPr>
              <a:t>bas</a:t>
            </a:r>
            <a:r>
              <a:rPr lang="pt-BR" dirty="0"/>
              <a:t>: SIM!</a:t>
            </a:r>
          </a:p>
          <a:p>
            <a:pPr marL="0" indent="0">
              <a:buNone/>
            </a:pPr>
            <a:r>
              <a:rPr lang="pt-BR" dirty="0"/>
              <a:t>Eu: Parabéns! Tiveram sucesso em encontrar uma solução!  </a:t>
            </a:r>
          </a:p>
          <a:p>
            <a:pPr marL="0" indent="0">
              <a:buNone/>
            </a:pPr>
            <a:r>
              <a:rPr lang="pt-BR" dirty="0"/>
              <a:t>(PORRO, 2004, p. 27-30).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8404FB9-C9FD-4852-BA18-32124330F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8949" y="4729604"/>
            <a:ext cx="2484594" cy="200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337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5CC1AC-CD61-4AF9-A1F0-C51D1C3BD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3918" y="169182"/>
            <a:ext cx="8919882" cy="1325563"/>
          </a:xfr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Síntese do Caso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C0BBA1-B732-4472-9A7A-D3913FF8B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89" y="1698172"/>
            <a:ext cx="11325497" cy="49900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(I) </a:t>
            </a:r>
            <a:r>
              <a:rPr lang="pt-BR" dirty="0"/>
              <a:t>Como você se sente a esse respeito?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=&gt; Falamos de sentimento, de emoção.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(II) </a:t>
            </a:r>
            <a:r>
              <a:rPr lang="pt-BR" dirty="0">
                <a:solidFill>
                  <a:prstClr val="black"/>
                </a:solidFill>
              </a:rPr>
              <a:t>“Teresa, eu...”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=&gt; Técnica de comunicação na primeira pessoa 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(III) </a:t>
            </a:r>
            <a:r>
              <a:rPr lang="pt-BR" dirty="0"/>
              <a:t>Eu: Obrigada, Carla. Agora, Teresa, é sua vez. O que aconteceu?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=&gt; exercício do diálogo. Tempo de falar e tempo de ouvir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(IV) </a:t>
            </a:r>
            <a:r>
              <a:rPr lang="pt-BR" dirty="0"/>
              <a:t>Eu: Vejamos se entendi bem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... =&gt; Técnica de escuta ativa  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(V) </a:t>
            </a:r>
            <a:r>
              <a:rPr lang="pt-BR" dirty="0"/>
              <a:t>Eu (a ambas): Então, parece que as duas querem brincar juntas, não é isso? Vamos ver se conseguem pensar em quatro maneiras que possam reunir-se para brincar. Quem tem uma ideia?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=&gt; busca pelo acordo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(VI) </a:t>
            </a:r>
            <a:r>
              <a:rPr lang="pt-BR" dirty="0"/>
              <a:t>Eu: Dessa forma, o plano é que Teresa pergunte a Julieta se quer saltar corda a três com Carla no próximo recreio. Se isso não funcionar, Teresa vai jogar com Carla durante o recreio de amanhã.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=&gt; síntese para o entendimento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94765C0-6490-4F05-A48F-C1A1DBACE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966" y="288814"/>
            <a:ext cx="1492624" cy="1205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8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863C0-9660-4A19-AA03-DB7498C18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8352" y="365125"/>
            <a:ext cx="8395447" cy="1325563"/>
          </a:xfr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Técnica da Escuta Ativa</a:t>
            </a:r>
            <a:br>
              <a:rPr lang="pt-BR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Chrispino et al 2012a, 2012b</a:t>
            </a:r>
            <a:endParaRPr lang="pt-BR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FE19CF-DD19-4CF1-8814-5E825D8E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3749"/>
            <a:ext cx="10515600" cy="43107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3600" dirty="0"/>
              <a:t>A escuta ativa é uma técnica de comunicação em que um ouvinte </a:t>
            </a:r>
          </a:p>
          <a:p>
            <a:pPr marL="857250" indent="-857250">
              <a:buAutoNum type="romanLcParenBoth"/>
            </a:pPr>
            <a:r>
              <a:rPr lang="pt-BR" sz="3600" dirty="0"/>
              <a:t>decodifica uma mensagem verbal, </a:t>
            </a:r>
          </a:p>
          <a:p>
            <a:pPr marL="857250" indent="-857250">
              <a:buAutoNum type="romanLcParenBoth"/>
            </a:pPr>
            <a:r>
              <a:rPr lang="pt-BR" sz="3600" dirty="0"/>
              <a:t>identifica a emoção precisa que está sendo expressada, e depois </a:t>
            </a:r>
          </a:p>
          <a:p>
            <a:pPr marL="857250" indent="-857250">
              <a:buAutoNum type="romanLcParenBoth"/>
            </a:pPr>
            <a:r>
              <a:rPr lang="pt-BR" sz="3600" dirty="0"/>
              <a:t>restabelece o conteúdo emocional da mensagem para quem estava falando, usando as mesmas palavras ou palavras similares àquelas usadas por ele.</a:t>
            </a:r>
          </a:p>
          <a:p>
            <a:pPr marL="0" indent="0" algn="r">
              <a:buNone/>
            </a:pPr>
            <a:r>
              <a:rPr lang="pt-BR" sz="3600" dirty="0"/>
              <a:t>Moore (1998, p. 148)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4D2E3E8-8DB7-4444-82A5-5EE4495DE4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071" y="220116"/>
            <a:ext cx="1999661" cy="161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39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90E91081-FF16-4A88-9EFE-B9F5DEB081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116900"/>
              </p:ext>
            </p:extLst>
          </p:nvPr>
        </p:nvGraphicFramePr>
        <p:xfrm>
          <a:off x="2155371" y="117566"/>
          <a:ext cx="9853750" cy="6625827"/>
        </p:xfrm>
        <a:graphic>
          <a:graphicData uri="http://schemas.openxmlformats.org/drawingml/2006/table">
            <a:tbl>
              <a:tblPr firstRow="1" firstCol="1" bandRow="1"/>
              <a:tblGrid>
                <a:gridCol w="9853750">
                  <a:extLst>
                    <a:ext uri="{9D8B030D-6E8A-4147-A177-3AD203B41FA5}">
                      <a16:colId xmlns:a16="http://schemas.microsoft.com/office/drawing/2014/main" val="2435406123"/>
                    </a:ext>
                  </a:extLst>
                </a:gridCol>
              </a:tblGrid>
              <a:tr h="351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b="1" cap="small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Escuta ativa</a:t>
                      </a:r>
                      <a:endParaRPr lang="pt-BR" sz="2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3708828"/>
                  </a:ext>
                </a:extLst>
              </a:tr>
              <a:tr h="1188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É a habilidade mais potente, interessante e útil na mediação de conflitos.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Serve para criar/ampliar empatia com as partes e para melhor entender o que se passa com cada uma das partes e na relação entre elas.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863161"/>
                  </a:ext>
                </a:extLst>
              </a:tr>
              <a:tr h="4280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 considerar sempre perguntas que levem a: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demonstrar interesse: “</a:t>
                      </a:r>
                      <a:r>
                        <a:rPr lang="pt-BR" sz="22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Poderia falar um pouco mais sobre isso</a:t>
                      </a: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?”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clarificar a situação: “</a:t>
                      </a:r>
                      <a:r>
                        <a:rPr lang="pt-BR" sz="22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você, o que fez nesse momento</a:t>
                      </a: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?”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Parafrasear ou repetir com as próprias palavras o que ouviu: “</a:t>
                      </a:r>
                      <a:r>
                        <a:rPr lang="pt-BR" sz="22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Então, você está me dizendo que isso</a:t>
                      </a: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...”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Refletir ou dizer com as próprias palavras que sentimento esta contido nas expressões do envolvido no conflito: </a:t>
                      </a:r>
                      <a:r>
                        <a:rPr lang="pt-BR" sz="22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“Você fica com raiva por que sempre é acusado de ser o culpado de tudo que acontece na sala</a:t>
                      </a: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.”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Resumir ou agrupar as informações ouvidas, dando oportunidade ao envolvido de corrigir o entendimento: “</a:t>
                      </a:r>
                      <a:r>
                        <a:rPr lang="pt-BR" sz="22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Pelo que você me diz, Fulano e Cicrano estão realmente envolvidos mas Beltrano não tem nada com isso tudo</a:t>
                      </a: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.”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777052"/>
                  </a:ext>
                </a:extLst>
              </a:tr>
              <a:tr h="7242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 ser dominada pelos docentes e ensinada aos alunos como ferramenta de relação social.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9954217"/>
                  </a:ext>
                </a:extLst>
              </a:tr>
            </a:tbl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A04F4E8A-5895-423C-A760-A610064BE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62" y="117566"/>
            <a:ext cx="1778520" cy="143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298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274181-4E72-42FD-957F-4E9090025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0" y="156755"/>
            <a:ext cx="8817428" cy="2086114"/>
          </a:xfr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Técnica da Comunicação </a:t>
            </a:r>
            <a:br>
              <a:rPr lang="pt-BR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1ª pessoa</a:t>
            </a:r>
            <a:r>
              <a:rPr lang="pt-BR" sz="3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pt-BR" sz="3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Chrispino et al 2012a, 2012b</a:t>
            </a:r>
            <a:endParaRPr lang="pt-BR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5814DF-647A-488C-A5B0-3F95BC1A4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06662"/>
            <a:ext cx="10772955" cy="4351338"/>
          </a:xfrm>
        </p:spPr>
        <p:txBody>
          <a:bodyPr>
            <a:normAutofit lnSpcReduction="10000"/>
          </a:bodyPr>
          <a:lstStyle/>
          <a:p>
            <a:r>
              <a:rPr lang="pt-BR" sz="3200" dirty="0"/>
              <a:t>Outra habilidade é a mensagem na primeira pessoa, que deve conter informações sobre a situação de que se trata; que sentimento/emoção lhe produz essa situação; por que essa situação lhe afeta (se você sabe) e o que se necessita que seja feito para superar a situação. Como exemplo, temos: </a:t>
            </a:r>
          </a:p>
          <a:p>
            <a:pPr marL="0" indent="0">
              <a:buNone/>
            </a:pPr>
            <a:r>
              <a:rPr lang="pt-BR" sz="3200" dirty="0"/>
              <a:t>“Quando chego a sala de aula e vejo estes papéis no chão (situação), me sinto mal (sentimento), porque para mim a ordem é importante. Além disso, tenho dito isso muitas vezes (razão). Necessito que a sala esteja mais limpa (necessidade)”. (TORREGO, 2001, p. 85).</a:t>
            </a:r>
          </a:p>
          <a:p>
            <a:endParaRPr lang="pt-BR" sz="32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6D53277-FE65-40D5-B9E9-A136BDA36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38" y="307120"/>
            <a:ext cx="1999661" cy="161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1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398433F3-C200-4C40-9737-E5F1E69750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358148"/>
              </p:ext>
            </p:extLst>
          </p:nvPr>
        </p:nvGraphicFramePr>
        <p:xfrm>
          <a:off x="1815738" y="143055"/>
          <a:ext cx="10215154" cy="6761798"/>
        </p:xfrm>
        <a:graphic>
          <a:graphicData uri="http://schemas.openxmlformats.org/drawingml/2006/table">
            <a:tbl>
              <a:tblPr firstRow="1" firstCol="1" bandRow="1"/>
              <a:tblGrid>
                <a:gridCol w="10215154">
                  <a:extLst>
                    <a:ext uri="{9D8B030D-6E8A-4147-A177-3AD203B41FA5}">
                      <a16:colId xmlns:a16="http://schemas.microsoft.com/office/drawing/2014/main" val="3358709044"/>
                    </a:ext>
                  </a:extLst>
                </a:gridCol>
              </a:tblGrid>
              <a:tr h="310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cap="small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Mensagem em primeira pessoa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578930"/>
                  </a:ext>
                </a:extLst>
              </a:tr>
              <a:tr h="978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objetivo é que a pessoa envolvida no conflito mude ou flexibilize seu comportamento quando conhece o quanto nos afeta aquilo que ela faz.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728025"/>
                  </a:ext>
                </a:extLst>
              </a:tr>
              <a:tr h="1163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 conter: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 situação nos incomoda;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 sentimento ela produz em nós;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 que nos afeta desta maneira, se o sabemos; 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que necessitamos para resolver a situação de conflito.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655206"/>
                  </a:ext>
                </a:extLst>
              </a:tr>
              <a:tr h="1862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Exemplo: 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pt-BR" sz="2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Quando chego em sala de aula e vejo estes papeis espalhados</a:t>
                      </a: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t-BR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situação</a:t>
                      </a: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pt-BR" sz="2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 sinto muito mal</a:t>
                      </a: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t-BR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sentimento</a:t>
                      </a: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pt-BR" sz="2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porque para mim a ordem é muito importante. Além disso, eu tenho lhe dito isso muitas vezes</a:t>
                      </a: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t-BR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razão</a:t>
                      </a: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 </a:t>
                      </a:r>
                      <a:r>
                        <a:rPr lang="pt-BR" sz="2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Necessito que a sala esteja mais limpa</a:t>
                      </a: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t-BR" sz="2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necessidade</a:t>
                      </a:r>
                      <a:r>
                        <a:rPr lang="pt-BR" sz="2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).”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053332"/>
                  </a:ext>
                </a:extLst>
              </a:tr>
              <a:tr h="6208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Pode ser ensinada a alunos ou a pessoas envolvidas em conflitos para melhorar a comunicação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943051"/>
                  </a:ext>
                </a:extLst>
              </a:tr>
            </a:tbl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19E8F904-48CE-414A-918D-1413BBE2F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31103" cy="131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831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19E8F904-48CE-414A-918D-1413BBE2F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4183" y="3960236"/>
            <a:ext cx="3002703" cy="2425965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9E9D94-668A-48EB-A6D8-40A261356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39" y="574998"/>
            <a:ext cx="9381309" cy="5811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/>
              <a:t>Um exemplo de estrutura de mensagem na primeira pessoa pode ser: </a:t>
            </a:r>
          </a:p>
          <a:p>
            <a:pPr marL="0" indent="0">
              <a:buNone/>
            </a:pPr>
            <a:r>
              <a:rPr lang="pt-BR" sz="3200" dirty="0"/>
              <a:t>São 13h35min e você entra em sala de aula. Os alunos não parecem dispostos a fazer silêncio para que possa iniciar a aula.</a:t>
            </a:r>
          </a:p>
          <a:p>
            <a:pPr marL="0" indent="0">
              <a:buNone/>
            </a:pPr>
            <a:r>
              <a:rPr lang="pt-BR" sz="3200" dirty="0"/>
              <a:t>Estrutura básica:</a:t>
            </a:r>
          </a:p>
          <a:p>
            <a:pPr marL="0" indent="0">
              <a:buNone/>
            </a:pPr>
            <a:endParaRPr lang="pt-BR" sz="3200" dirty="0"/>
          </a:p>
          <a:p>
            <a:r>
              <a:rPr lang="pt-BR" sz="3200" dirty="0"/>
              <a:t>Quando vocês  _______________</a:t>
            </a:r>
          </a:p>
          <a:p>
            <a:r>
              <a:rPr lang="pt-BR" sz="3200" dirty="0"/>
              <a:t>Sinto-me  ___________________</a:t>
            </a:r>
          </a:p>
          <a:p>
            <a:r>
              <a:rPr lang="pt-BR" sz="3200" dirty="0"/>
              <a:t>Porque _____________________</a:t>
            </a:r>
          </a:p>
          <a:p>
            <a:r>
              <a:rPr lang="pt-BR" sz="3200" dirty="0"/>
              <a:t>Necessito ___________________ </a:t>
            </a:r>
          </a:p>
        </p:txBody>
      </p:sp>
    </p:spTree>
    <p:extLst>
      <p:ext uri="{BB962C8B-B14F-4D97-AF65-F5344CB8AC3E}">
        <p14:creationId xmlns:p14="http://schemas.microsoft.com/office/powerpoint/2010/main" val="1330834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F71873-E502-4C28-92F6-C9A33B234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9770" y="327253"/>
            <a:ext cx="8284029" cy="1325563"/>
          </a:xfr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Esforço de síntese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AEE199-0DA9-4F3C-B6E1-B79701826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78966"/>
            <a:ext cx="10816088" cy="46597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err="1">
                <a:latin typeface="+mj-lt"/>
              </a:rPr>
              <a:t>Schwerter</a:t>
            </a:r>
            <a:r>
              <a:rPr lang="pt-BR" dirty="0">
                <a:latin typeface="+mj-lt"/>
              </a:rPr>
              <a:t> e Lopez (2001) escrevem sobre o assunto:</a:t>
            </a:r>
          </a:p>
          <a:p>
            <a:endParaRPr lang="pt-BR" dirty="0">
              <a:latin typeface="+mj-lt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t-BR" dirty="0">
                <a:latin typeface="+mj-lt"/>
              </a:rPr>
              <a:t>No contexto da reforma educativa em curso, o tema da </a:t>
            </a:r>
            <a:r>
              <a:rPr lang="pt-BR" b="1" dirty="0">
                <a:latin typeface="+mj-lt"/>
              </a:rPr>
              <a:t>convivência na escola </a:t>
            </a:r>
            <a:r>
              <a:rPr lang="pt-BR" dirty="0">
                <a:latin typeface="+mj-lt"/>
              </a:rPr>
              <a:t>aparece como necessidade [...], pois o clima e o ambiente em que se trabalha/estuda, condicionam os comportamentos individuais e coletivos em relação à satisfação e ao rendimento. Uma das variáveis determinantes para elevar a qualidade do ensino é o </a:t>
            </a:r>
            <a:r>
              <a:rPr lang="pt-BR" b="1" dirty="0">
                <a:latin typeface="+mj-lt"/>
              </a:rPr>
              <a:t>clima no interior da sala de aula e do estabelecimento em geral</a:t>
            </a:r>
            <a:r>
              <a:rPr lang="pt-BR" dirty="0">
                <a:latin typeface="+mj-lt"/>
              </a:rPr>
              <a:t>, pois, se os alunos e alunas estudam em um ambiente pouco acolhedor onde a violência entre eles e elas produz um ambiente tenso, terão mais dificuldades para concentrar-se na aprendizagem. </a:t>
            </a:r>
          </a:p>
          <a:p>
            <a:pPr marL="0" indent="0" algn="r">
              <a:lnSpc>
                <a:spcPct val="120000"/>
              </a:lnSpc>
              <a:buNone/>
            </a:pPr>
            <a:r>
              <a:rPr lang="pt-BR" sz="2100" dirty="0">
                <a:latin typeface="+mj-lt"/>
              </a:rPr>
              <a:t>( apud CHRISPINO; CHRISPINO, 2011)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37B3CE1-EEE1-4C90-8BD1-0541C9FDC4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044" y="182245"/>
            <a:ext cx="1999661" cy="161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1AEF2-7220-4426-9D39-68947E8B2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0" y="220116"/>
            <a:ext cx="8382000" cy="1325563"/>
          </a:xfr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49A284-20AD-4E33-96BA-08CB8F04F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/>
              <a:t>CHRISPINO, Á; CHRISPINO, R.S.P. Mediação do conflito escolar. 2ª edição revista e ampliada. São Paulo: Biruta, 2011.</a:t>
            </a:r>
          </a:p>
          <a:p>
            <a:pPr fontAlgn="base"/>
            <a:r>
              <a:rPr lang="pt-BR" sz="2700" dirty="0"/>
              <a:t>CHRISPINO, A.; </a:t>
            </a:r>
            <a:r>
              <a:rPr lang="pt-BR" dirty="0"/>
              <a:t>SANTOS, D. P. ; BARROS, G. N. P. . Aprender a comunicar-se: Primeiro passo para melhor convivência escolar. In: Monteiro, </a:t>
            </a:r>
            <a:r>
              <a:rPr lang="pt-BR" dirty="0" err="1"/>
              <a:t>Valdênia</a:t>
            </a:r>
            <a:r>
              <a:rPr lang="pt-BR" dirty="0"/>
              <a:t> Brito; Silva, Kelly Regina Santos da.. (Org.). Mediação de conflitos, direitos humanos e acesso à justiça. 1ed.Recife (PE): </a:t>
            </a:r>
            <a:r>
              <a:rPr lang="pt-BR" dirty="0" err="1"/>
              <a:t>Gajop</a:t>
            </a:r>
            <a:r>
              <a:rPr lang="pt-BR" dirty="0"/>
              <a:t>, 2012a.</a:t>
            </a:r>
          </a:p>
          <a:p>
            <a:pPr fontAlgn="base"/>
            <a:r>
              <a:rPr lang="pt-BR" sz="2700" dirty="0"/>
              <a:t>CHRISPINO, A.;</a:t>
            </a:r>
            <a:r>
              <a:rPr lang="pt-BR" dirty="0"/>
              <a:t> LAMEGO, M. Visão e políticas integradas no atendimento à violência escolar ou por que os males de Pandora não se resolvem com </a:t>
            </a:r>
            <a:r>
              <a:rPr lang="pt-BR" dirty="0" err="1"/>
              <a:t>D.Quixote</a:t>
            </a:r>
            <a:r>
              <a:rPr lang="pt-BR" dirty="0"/>
              <a:t>. In: Gomes, C.A.; Ferreira, G.A.; </a:t>
            </a:r>
            <a:r>
              <a:rPr lang="pt-BR" dirty="0" err="1"/>
              <a:t>Koehler</a:t>
            </a:r>
            <a:r>
              <a:rPr lang="pt-BR" dirty="0"/>
              <a:t>, S.M.F.. (Org.). Culturas de violência, culturas de paz - Da reflexão à ação de educadores, operadores do Direito e defensores dos direitos humanos. 1ed.Curitiba (PR): Editora CRV, 2012b, v. 1, p. 297-318.</a:t>
            </a:r>
          </a:p>
          <a:p>
            <a:r>
              <a:rPr lang="pt-BR" dirty="0"/>
              <a:t>MOORE, C. W. </a:t>
            </a:r>
            <a:r>
              <a:rPr lang="pt-BR" i="1" dirty="0"/>
              <a:t>O processo de mediação</a:t>
            </a:r>
            <a:r>
              <a:rPr lang="pt-BR" dirty="0"/>
              <a:t>: estratégias práticas para a resolução de conflitos. 2. ed. Porto Alegre: Artmed, 1998.</a:t>
            </a:r>
          </a:p>
          <a:p>
            <a:r>
              <a:rPr lang="pt-BR" dirty="0"/>
              <a:t>PORRO, B. La </a:t>
            </a:r>
            <a:r>
              <a:rPr lang="pt-BR" dirty="0" err="1"/>
              <a:t>resolucion</a:t>
            </a:r>
            <a:r>
              <a:rPr lang="pt-BR" dirty="0"/>
              <a:t> de </a:t>
            </a:r>
            <a:r>
              <a:rPr lang="pt-BR" dirty="0" err="1"/>
              <a:t>conflictos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aula. Buenos Aires: </a:t>
            </a:r>
            <a:r>
              <a:rPr lang="pt-BR" dirty="0" err="1"/>
              <a:t>Paidós</a:t>
            </a:r>
            <a:r>
              <a:rPr lang="pt-BR" dirty="0"/>
              <a:t>, 2004.</a:t>
            </a:r>
          </a:p>
          <a:p>
            <a:r>
              <a:rPr lang="pt-BR" dirty="0"/>
              <a:t>SCHWERTER, A. M.L. e LOPEZ, </a:t>
            </a:r>
            <a:r>
              <a:rPr lang="pt-BR" dirty="0" err="1"/>
              <a:t>Ma.P.F</a:t>
            </a:r>
            <a:r>
              <a:rPr lang="pt-BR" dirty="0"/>
              <a:t>. </a:t>
            </a:r>
            <a:r>
              <a:rPr lang="pt-BR" dirty="0" err="1"/>
              <a:t>Boletin</a:t>
            </a:r>
            <a:r>
              <a:rPr lang="pt-BR" dirty="0"/>
              <a:t> Investig. Educ. 16, Fac. de Educação, Santiago do Chile, 2001.</a:t>
            </a:r>
          </a:p>
          <a:p>
            <a:r>
              <a:rPr lang="pt-BR" dirty="0"/>
              <a:t>TORREGO, J. C. </a:t>
            </a:r>
            <a:r>
              <a:rPr lang="pt-BR" i="1" dirty="0" err="1"/>
              <a:t>Mediación</a:t>
            </a:r>
            <a:r>
              <a:rPr lang="pt-BR" i="1" dirty="0"/>
              <a:t> de conflitos </a:t>
            </a:r>
            <a:r>
              <a:rPr lang="pt-BR" i="1" dirty="0" err="1"/>
              <a:t>en</a:t>
            </a:r>
            <a:r>
              <a:rPr lang="pt-BR" i="1" dirty="0"/>
              <a:t> </a:t>
            </a:r>
            <a:r>
              <a:rPr lang="pt-BR" i="1" dirty="0" err="1"/>
              <a:t>instituiciones</a:t>
            </a:r>
            <a:r>
              <a:rPr lang="pt-BR" i="1" dirty="0"/>
              <a:t> educativas</a:t>
            </a:r>
            <a:r>
              <a:rPr lang="pt-BR" dirty="0"/>
              <a:t>. Madrid: </a:t>
            </a:r>
            <a:r>
              <a:rPr lang="pt-BR" dirty="0" err="1"/>
              <a:t>Narcea</a:t>
            </a:r>
            <a:r>
              <a:rPr lang="pt-BR" dirty="0"/>
              <a:t>, 2001.</a:t>
            </a:r>
          </a:p>
          <a:p>
            <a:r>
              <a:rPr lang="pt-BR" dirty="0"/>
              <a:t>VISCARDI, N. Violência no espaço escolar e crise do Estado do Bem-Estar. Considerações para o caso do Uruguai. </a:t>
            </a:r>
            <a:r>
              <a:rPr lang="pt-BR" i="1" dirty="0"/>
              <a:t>In</a:t>
            </a:r>
            <a:r>
              <a:rPr lang="pt-BR" dirty="0"/>
              <a:t> Silva, Luiz Heron da. (org.). Século XXI: Qual conhecimento? Qual currículo? Petrópolis: Vozes, 1999.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06B82A1-B90F-4B83-905B-936806CB5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51" y="75108"/>
            <a:ext cx="1999661" cy="161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54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CFF53-ADFF-45B8-975C-C4C15DE65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024" y="374397"/>
            <a:ext cx="8946775" cy="1323773"/>
          </a:xfr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Violência e negação do diálogo</a:t>
            </a:r>
            <a:br>
              <a:rPr lang="pt-BR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Chrispino </a:t>
            </a:r>
            <a:r>
              <a:rPr lang="pt-BR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Chrispino, 2011</a:t>
            </a:r>
            <a:endParaRPr lang="pt-B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6EE4C5-CA28-4740-8B9E-4B4756659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451" y="1854925"/>
            <a:ext cx="11234057" cy="48071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A violência na escola realiza, de algum modo, um estranho retrocesso. Estranho dado que </a:t>
            </a:r>
            <a:r>
              <a:rPr lang="pt-BR" b="1" dirty="0"/>
              <a:t>a violência é, por definição, a negação da palavra e do diálogo, sendo precisamente o que deveria permanecer fora da escola</a:t>
            </a:r>
            <a:r>
              <a:rPr lang="pt-BR" dirty="0"/>
              <a:t>. Retrocesso em relação à capacidade do sistema educativo de se ampliar cumprindo com sua função de transmissão de valores e de conhecimento de uma geração a outra. </a:t>
            </a:r>
          </a:p>
          <a:p>
            <a:pPr marL="0" indent="0">
              <a:buNone/>
            </a:pPr>
            <a:r>
              <a:rPr lang="pt-BR" dirty="0"/>
              <a:t>Paradoxalmente, no momento em que o sistema público logra expandir-se a vastos setores sociais e ter uma função educativa integradora, de acesso ao mundo social e do trabalho, a violência parece instalar-se nos locais de ensino, </a:t>
            </a:r>
            <a:r>
              <a:rPr lang="pt-BR" b="1" dirty="0"/>
              <a:t>pondo em questão a capacidade dos sistemas de educação para se transformarem em sistemas de integração social.</a:t>
            </a:r>
            <a:r>
              <a:rPr lang="pt-BR" dirty="0"/>
              <a:t> </a:t>
            </a:r>
          </a:p>
          <a:p>
            <a:pPr marL="0" indent="0" algn="r">
              <a:buNone/>
            </a:pPr>
            <a:r>
              <a:rPr lang="pt-BR" dirty="0"/>
              <a:t>(</a:t>
            </a:r>
            <a:r>
              <a:rPr lang="pt-BR" dirty="0" err="1"/>
              <a:t>Viscardi</a:t>
            </a:r>
            <a:r>
              <a:rPr lang="pt-BR" dirty="0"/>
              <a:t>, 1999, p. 347) (grifos nossos)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571FCA2-0D11-461F-9DD0-F1CABD88B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0" y="187094"/>
            <a:ext cx="1740968" cy="140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46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5D4A93-3E2C-458F-9988-D4E3786A2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124" y="1763486"/>
            <a:ext cx="7226579" cy="2012996"/>
          </a:xfrm>
        </p:spPr>
        <p:txBody>
          <a:bodyPr>
            <a:normAutofit/>
          </a:bodyPr>
          <a:lstStyle/>
          <a:p>
            <a:pPr algn="ctr"/>
            <a:r>
              <a:rPr lang="pt-BR" sz="4800"/>
              <a:t>“</a:t>
            </a:r>
            <a:r>
              <a:rPr lang="pt-BR" sz="4800" i="1"/>
              <a:t>Fazem falta os mediadores</a:t>
            </a:r>
            <a:r>
              <a:rPr lang="pt-BR" sz="4800"/>
              <a:t>” </a:t>
            </a:r>
            <a:br>
              <a:rPr lang="pt-BR" sz="6000"/>
            </a:br>
            <a:r>
              <a:rPr lang="pt-BR" sz="2800"/>
              <a:t>27/05/94</a:t>
            </a:r>
            <a:endParaRPr lang="pt-BR" sz="6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D62490-C93C-4D24-8C06-0D40997C3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389" y="4140925"/>
            <a:ext cx="10515600" cy="24932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3600" dirty="0"/>
              <a:t>“um colegial em cada cinco e um estudante de cada quatro diz que não sabem com quem falar quando necessitam (...) </a:t>
            </a:r>
          </a:p>
          <a:p>
            <a:pPr marL="0" indent="0">
              <a:buNone/>
            </a:pPr>
            <a:r>
              <a:rPr lang="pt-BR" sz="3600" dirty="0"/>
              <a:t>Menos de 3% dos adolescentes se confiam a profissionais: médicos, professores ou animadores.”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B994D37-7D5B-47C1-A670-B25163D3B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7593" y="600189"/>
            <a:ext cx="4638675" cy="98107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8F7F3BED-6308-4009-AC1D-189843FA7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534" y="147905"/>
            <a:ext cx="2280230" cy="1842259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D17BC042-BF27-4BDE-B2C2-8989AD61D2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5703" y="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34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FD0815-7787-444E-9FEC-0AB220043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541" y="365125"/>
            <a:ext cx="8894653" cy="1325563"/>
          </a:xfrm>
          <a:solidFill>
            <a:srgbClr val="C00000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 exercício de comunicação interpessoal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4C0FA1-10F4-4ADC-9FBB-5C71AF481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211" y="2014420"/>
            <a:ext cx="10515600" cy="4524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3200" dirty="0"/>
              <a:t>Para conhecermos as vantagens e limitações da comunicação, busquemos um caso (Porro, 2004, cap. 2) sobre o uso de comunicação em ambiente escolar. </a:t>
            </a:r>
          </a:p>
          <a:p>
            <a:pPr marL="0" indent="0">
              <a:buNone/>
            </a:pPr>
            <a:r>
              <a:rPr lang="pt-BR" sz="3200" dirty="0"/>
              <a:t>Conta-nos que ela foi procurada por </a:t>
            </a:r>
            <a:r>
              <a:rPr lang="pt-BR" sz="3200" b="1" dirty="0"/>
              <a:t>Carla</a:t>
            </a:r>
            <a:r>
              <a:rPr lang="pt-BR" sz="3200" dirty="0"/>
              <a:t> que, entre lágrimas, lhe diz: “Teresa não quer jogar comigo.” </a:t>
            </a:r>
          </a:p>
          <a:p>
            <a:pPr marL="0" indent="0">
              <a:buNone/>
            </a:pPr>
            <a:r>
              <a:rPr lang="pt-BR" sz="3200" dirty="0"/>
              <a:t>Ocorre que Carla assistiu ao seu curso intensivo de “</a:t>
            </a:r>
            <a:r>
              <a:rPr lang="pt-BR" sz="3200" b="1" dirty="0"/>
              <a:t>Como falar até entender-se</a:t>
            </a:r>
            <a:r>
              <a:rPr lang="pt-BR" sz="3200" dirty="0"/>
              <a:t>” e, por isso, trouxe-lhe o problema. Passemos à reprodução da conversa que é, na verdade, o exercício prático do curso. </a:t>
            </a:r>
          </a:p>
          <a:p>
            <a:pPr marL="0" indent="0">
              <a:buNone/>
            </a:pPr>
            <a:r>
              <a:rPr lang="pt-BR" sz="3200" dirty="0"/>
              <a:t>Preciso de dois voluntários...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F8487A8-1D21-4C7B-96B5-833AA1631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675" y="220116"/>
            <a:ext cx="1999661" cy="161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87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60BD5C-2FDF-4F7F-B16D-6CD091FA6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8354" y="234496"/>
            <a:ext cx="8395446" cy="1325563"/>
          </a:xfr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Estudo de caso real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BEC0AF-5EE7-41BB-9CC5-993D400B7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41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/>
              <a:t>Eu: Qual é o problema?</a:t>
            </a:r>
          </a:p>
          <a:p>
            <a:pPr marL="0" indent="0">
              <a:buNone/>
            </a:pPr>
            <a:r>
              <a:rPr lang="pt-BR" sz="2400" dirty="0">
                <a:highlight>
                  <a:srgbClr val="FFFF00"/>
                </a:highlight>
              </a:rPr>
              <a:t>Carla</a:t>
            </a:r>
            <a:r>
              <a:rPr lang="pt-BR" sz="2400" dirty="0"/>
              <a:t> (soluçando): Teresa não quer jogar comigo!</a:t>
            </a:r>
          </a:p>
          <a:p>
            <a:pPr marL="0" indent="0">
              <a:buNone/>
            </a:pPr>
            <a:r>
              <a:rPr lang="pt-BR" sz="2400" dirty="0"/>
              <a:t>Eu: Você está assim aflita porque Teresa não quer brincar com você. Teresa sabe que você quer brincar com ela? </a:t>
            </a:r>
          </a:p>
          <a:p>
            <a:pPr marL="0" indent="0">
              <a:buNone/>
            </a:pPr>
            <a:r>
              <a:rPr lang="pt-BR" sz="2400" dirty="0">
                <a:highlight>
                  <a:srgbClr val="FFFF00"/>
                </a:highlight>
              </a:rPr>
              <a:t>Carla</a:t>
            </a:r>
            <a:r>
              <a:rPr lang="pt-BR" sz="2400" dirty="0"/>
              <a:t> (engolindo as lágrimas): Sim. Eu a convidei para brincar hoje pela manhã e ela me disse que sim. Agora está brincando com Julieta.</a:t>
            </a:r>
          </a:p>
          <a:p>
            <a:pPr marL="0" indent="0">
              <a:buNone/>
            </a:pPr>
            <a:r>
              <a:rPr lang="pt-BR" sz="2400" dirty="0"/>
              <a:t>Eu: Ah! Então Teresa concordou em brincar com você e, em vez de fazê-lo, está jogando com Julieta. </a:t>
            </a:r>
            <a:r>
              <a:rPr lang="pt-BR" sz="2400" u="sng" dirty="0"/>
              <a:t>Como você se sente a esse respeito?</a:t>
            </a:r>
            <a:r>
              <a:rPr lang="pt-BR" sz="2400" dirty="0">
                <a:solidFill>
                  <a:srgbClr val="FF0000"/>
                </a:solidFill>
              </a:rPr>
              <a:t> (I)</a:t>
            </a:r>
          </a:p>
          <a:p>
            <a:pPr marL="0" indent="0">
              <a:buNone/>
            </a:pPr>
            <a:r>
              <a:rPr lang="pt-BR" sz="2400" dirty="0">
                <a:highlight>
                  <a:srgbClr val="FFFF00"/>
                </a:highlight>
              </a:rPr>
              <a:t>Carla</a:t>
            </a:r>
            <a:r>
              <a:rPr lang="pt-BR" sz="2400" dirty="0"/>
              <a:t>: Zangada.</a:t>
            </a:r>
          </a:p>
          <a:p>
            <a:pPr marL="0" indent="0">
              <a:buNone/>
            </a:pPr>
            <a:r>
              <a:rPr lang="pt-BR" sz="2400" dirty="0"/>
              <a:t>Eu: Você gostaria de </a:t>
            </a:r>
            <a:r>
              <a:rPr lang="pt-BR" sz="2400" i="1" u="sng" dirty="0"/>
              <a:t>conversar até entender-se </a:t>
            </a:r>
            <a:r>
              <a:rPr lang="pt-BR" sz="2400" dirty="0"/>
              <a:t>com Teresa?</a:t>
            </a:r>
          </a:p>
          <a:p>
            <a:pPr marL="0" indent="0">
              <a:buNone/>
            </a:pPr>
            <a:r>
              <a:rPr lang="pt-BR" sz="2400" dirty="0">
                <a:highlight>
                  <a:srgbClr val="FFFF00"/>
                </a:highlight>
              </a:rPr>
              <a:t>Carla</a:t>
            </a:r>
            <a:r>
              <a:rPr lang="pt-BR" sz="2400" dirty="0"/>
              <a:t>: Sim, mas ela não vai querer.</a:t>
            </a:r>
          </a:p>
          <a:p>
            <a:pPr marL="0" indent="0">
              <a:buNone/>
            </a:pPr>
            <a:endParaRPr lang="pt-BR" sz="24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1D18DAE-5D9B-4815-A4DE-E77526B3A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675" y="89487"/>
            <a:ext cx="1999661" cy="161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26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4EF78D-2AFB-4DCE-BA45-4AD892FE9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1702"/>
            <a:ext cx="10515600" cy="602197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BR" sz="2400" dirty="0">
                <a:solidFill>
                  <a:prstClr val="black"/>
                </a:solidFill>
              </a:rPr>
              <a:t>Eu: Vou perguntar a ela. Você está pronta para falar agora ou necessita de mais tempo para recobrar a calma?</a:t>
            </a:r>
          </a:p>
          <a:p>
            <a:pPr marL="0" lvl="0" indent="0">
              <a:buNone/>
            </a:pPr>
            <a:r>
              <a:rPr lang="pt-BR" sz="2400" dirty="0">
                <a:solidFill>
                  <a:prstClr val="black"/>
                </a:solidFill>
                <a:highlight>
                  <a:srgbClr val="FFFF00"/>
                </a:highlight>
              </a:rPr>
              <a:t>Carla</a:t>
            </a:r>
            <a:r>
              <a:rPr lang="pt-BR" sz="2400" dirty="0">
                <a:solidFill>
                  <a:prstClr val="black"/>
                </a:solidFill>
              </a:rPr>
              <a:t>: Creio que estou pronta (inspira o ar ruidosamente)</a:t>
            </a:r>
          </a:p>
          <a:p>
            <a:pPr marL="444500" lvl="0" indent="0">
              <a:buNone/>
            </a:pPr>
            <a:r>
              <a:rPr lang="pt-BR" sz="2400" dirty="0">
                <a:solidFill>
                  <a:prstClr val="black"/>
                </a:solidFill>
              </a:rPr>
              <a:t>Carla espera enquanto me dirijo a Teresa e lhe faço um sinal para que se aproxime.</a:t>
            </a:r>
          </a:p>
          <a:p>
            <a:pPr marL="0" lvl="0" indent="0">
              <a:buNone/>
            </a:pPr>
            <a:r>
              <a:rPr lang="pt-BR" sz="2400" dirty="0">
                <a:solidFill>
                  <a:prstClr val="black"/>
                </a:solidFill>
              </a:rPr>
              <a:t>Eu: Carla quer </a:t>
            </a:r>
            <a:r>
              <a:rPr lang="pt-BR" sz="2400" i="1" u="sng" dirty="0">
                <a:solidFill>
                  <a:prstClr val="black"/>
                </a:solidFill>
              </a:rPr>
              <a:t>falar até entender-se</a:t>
            </a:r>
            <a:r>
              <a:rPr lang="pt-BR" sz="2400" dirty="0">
                <a:solidFill>
                  <a:prstClr val="black"/>
                </a:solidFill>
              </a:rPr>
              <a:t> contigo.</a:t>
            </a:r>
          </a:p>
          <a:p>
            <a:pPr marL="444500" lvl="0" indent="0">
              <a:buNone/>
            </a:pPr>
            <a:r>
              <a:rPr lang="pt-BR" sz="2400" dirty="0">
                <a:solidFill>
                  <a:prstClr val="black"/>
                </a:solidFill>
              </a:rPr>
              <a:t>Teresa e eu nos aproximamos de Carla e as três ficamos de pé, olhando-nos.</a:t>
            </a:r>
          </a:p>
          <a:p>
            <a:pPr marL="0" lvl="0" indent="0">
              <a:buNone/>
            </a:pPr>
            <a:r>
              <a:rPr lang="pt-BR" sz="2400" dirty="0">
                <a:solidFill>
                  <a:prstClr val="black"/>
                </a:solidFill>
              </a:rPr>
              <a:t>Eu: Carla, conte-nos o que se passou.</a:t>
            </a:r>
          </a:p>
          <a:p>
            <a:pPr marL="0" lvl="0" indent="0">
              <a:buNone/>
            </a:pPr>
            <a:r>
              <a:rPr lang="pt-BR" sz="2400" dirty="0">
                <a:solidFill>
                  <a:prstClr val="black"/>
                </a:solidFill>
                <a:highlight>
                  <a:srgbClr val="FFFF00"/>
                </a:highlight>
              </a:rPr>
              <a:t>Carla</a:t>
            </a:r>
            <a:r>
              <a:rPr lang="pt-BR" sz="2400" dirty="0">
                <a:solidFill>
                  <a:prstClr val="black"/>
                </a:solidFill>
              </a:rPr>
              <a:t>: Teresa disse que ia brincar comigo e depois se foi com Julieta.</a:t>
            </a:r>
          </a:p>
          <a:p>
            <a:pPr marL="0" lvl="0" indent="0">
              <a:buNone/>
            </a:pPr>
            <a:r>
              <a:rPr lang="pt-BR" sz="2400" dirty="0">
                <a:solidFill>
                  <a:prstClr val="black"/>
                </a:solidFill>
              </a:rPr>
              <a:t>Eu: Quando convidou Teresa a brincar, ela lhe disse que sim e logo se foi brincar com outra.</a:t>
            </a:r>
          </a:p>
          <a:p>
            <a:pPr marL="0" lvl="0" indent="0">
              <a:buNone/>
            </a:pPr>
            <a:r>
              <a:rPr lang="pt-BR" sz="2400" dirty="0">
                <a:solidFill>
                  <a:prstClr val="black"/>
                </a:solidFill>
                <a:highlight>
                  <a:srgbClr val="FFFF00"/>
                </a:highlight>
              </a:rPr>
              <a:t>Carla</a:t>
            </a:r>
            <a:r>
              <a:rPr lang="pt-BR" sz="2400" dirty="0">
                <a:solidFill>
                  <a:prstClr val="black"/>
                </a:solidFill>
              </a:rPr>
              <a:t>: sim.</a:t>
            </a:r>
          </a:p>
          <a:p>
            <a:pPr marL="0" lvl="0" indent="0">
              <a:buNone/>
            </a:pPr>
            <a:r>
              <a:rPr lang="pt-BR" sz="2400" dirty="0">
                <a:solidFill>
                  <a:prstClr val="black"/>
                </a:solidFill>
              </a:rPr>
              <a:t>Eu: Pode dizer a Teresa como se sente? Comece dizendo “Teresa, eu...” </a:t>
            </a:r>
            <a:r>
              <a:rPr lang="pt-BR" sz="2400" dirty="0">
                <a:solidFill>
                  <a:srgbClr val="FF0000"/>
                </a:solidFill>
              </a:rPr>
              <a:t>(II)</a:t>
            </a:r>
          </a:p>
          <a:p>
            <a:pPr marL="0" lvl="0" indent="0">
              <a:buNone/>
            </a:pPr>
            <a:r>
              <a:rPr lang="pt-BR" sz="2400" dirty="0">
                <a:solidFill>
                  <a:prstClr val="black"/>
                </a:solidFill>
                <a:highlight>
                  <a:srgbClr val="FFFF00"/>
                </a:highlight>
              </a:rPr>
              <a:t>Carla</a:t>
            </a:r>
            <a:r>
              <a:rPr lang="pt-BR" sz="2400" dirty="0">
                <a:solidFill>
                  <a:prstClr val="black"/>
                </a:solidFill>
              </a:rPr>
              <a:t> (a Teresa): Teresa, eu estou zangada porque você não quer brincar comigo 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0396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A5A599-759A-467F-80C2-691830D7A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136" y="231955"/>
            <a:ext cx="10944497" cy="63647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400" dirty="0"/>
              <a:t>Eu: Obrigada, Carla. Agora, Teresa, é sua vez. O que aconteceu? </a:t>
            </a:r>
            <a:r>
              <a:rPr lang="pt-BR" sz="2400" dirty="0">
                <a:solidFill>
                  <a:srgbClr val="FF0000"/>
                </a:solidFill>
              </a:rPr>
              <a:t>(III)</a:t>
            </a:r>
          </a:p>
          <a:p>
            <a:pPr marL="0" indent="0">
              <a:buNone/>
            </a:pPr>
            <a:r>
              <a:rPr lang="pt-BR" sz="2400" dirty="0">
                <a:highlight>
                  <a:srgbClr val="00FF00"/>
                </a:highlight>
              </a:rPr>
              <a:t>Teresa</a:t>
            </a:r>
            <a:r>
              <a:rPr lang="pt-BR" sz="2400" dirty="0"/>
              <a:t>: Bom, Julieta me convidou primeiro e, por isso, tive que brincar com ela.</a:t>
            </a:r>
          </a:p>
          <a:p>
            <a:pPr marL="0" indent="0">
              <a:buNone/>
            </a:pPr>
            <a:r>
              <a:rPr lang="pt-BR" sz="2400" dirty="0"/>
              <a:t>Eu: Então, Julieta lhe convidou para brincar antes de Carla.</a:t>
            </a:r>
          </a:p>
          <a:p>
            <a:pPr marL="0" indent="0">
              <a:buNone/>
            </a:pPr>
            <a:r>
              <a:rPr lang="pt-BR" sz="2400" dirty="0">
                <a:highlight>
                  <a:srgbClr val="00FF00"/>
                </a:highlight>
              </a:rPr>
              <a:t>Teresa</a:t>
            </a:r>
            <a:r>
              <a:rPr lang="pt-BR" sz="2400" dirty="0"/>
              <a:t>: Sim. Julieta me convidou primeiro.</a:t>
            </a:r>
          </a:p>
          <a:p>
            <a:pPr marL="0" indent="0">
              <a:buNone/>
            </a:pPr>
            <a:r>
              <a:rPr lang="pt-BR" sz="2400" dirty="0"/>
              <a:t>Eu: Vejamos se entendi bem. Julieta lhe convidou primeiro. Carla lhe convidou para brincar hoje pela manhã, e você disse que sim a ambas. Como você se sente agora? </a:t>
            </a:r>
            <a:r>
              <a:rPr lang="pt-BR" sz="2400" dirty="0">
                <a:solidFill>
                  <a:srgbClr val="FF0000"/>
                </a:solidFill>
              </a:rPr>
              <a:t>(IV)</a:t>
            </a:r>
          </a:p>
          <a:p>
            <a:pPr marL="0" indent="0">
              <a:buNone/>
            </a:pPr>
            <a:r>
              <a:rPr lang="pt-BR" sz="2400" dirty="0">
                <a:highlight>
                  <a:srgbClr val="00FF00"/>
                </a:highlight>
              </a:rPr>
              <a:t>Teresa</a:t>
            </a:r>
            <a:r>
              <a:rPr lang="pt-BR" sz="2400" dirty="0"/>
              <a:t>: Mal. Porque não quero que Carla fique zangada comigo.</a:t>
            </a:r>
          </a:p>
          <a:p>
            <a:pPr marL="0" indent="0">
              <a:buNone/>
            </a:pPr>
            <a:r>
              <a:rPr lang="pt-BR" sz="2400" dirty="0"/>
              <a:t>Eu: Então, para você é importante seguir sendo amiga de Carla. Bem, quando Carla lhe convidou para brincar essa manhã, você queria brincar com ela?</a:t>
            </a:r>
          </a:p>
          <a:p>
            <a:pPr marL="0" indent="0">
              <a:buNone/>
            </a:pPr>
            <a:r>
              <a:rPr lang="pt-BR" sz="2400" dirty="0">
                <a:highlight>
                  <a:srgbClr val="00FF00"/>
                </a:highlight>
              </a:rPr>
              <a:t>Teresa</a:t>
            </a:r>
            <a:r>
              <a:rPr lang="pt-BR" sz="2400" dirty="0"/>
              <a:t>: Sim.</a:t>
            </a:r>
          </a:p>
          <a:p>
            <a:pPr marL="0" indent="0">
              <a:buNone/>
            </a:pPr>
            <a:r>
              <a:rPr lang="pt-BR" sz="2400" dirty="0"/>
              <a:t>Eu: Pode dizer isso a Carla?</a:t>
            </a:r>
          </a:p>
          <a:p>
            <a:pPr marL="0" indent="0">
              <a:buNone/>
            </a:pPr>
            <a:r>
              <a:rPr lang="pt-BR" sz="2400" dirty="0">
                <a:highlight>
                  <a:srgbClr val="00FF00"/>
                </a:highlight>
              </a:rPr>
              <a:t>Teresa</a:t>
            </a:r>
            <a:r>
              <a:rPr lang="pt-BR" sz="2400" dirty="0"/>
              <a:t> (a Carla): Sinceramente, eu queria brincar com você, Carla. É só porque Julieta me convidou primeiro.</a:t>
            </a:r>
          </a:p>
          <a:p>
            <a:pPr marL="0" indent="0">
              <a:buNone/>
            </a:pPr>
            <a:r>
              <a:rPr lang="pt-BR" sz="2400" dirty="0"/>
              <a:t>Eu (a ambas): Então, parece que as duas querem brincar juntas, não é isso? (ambas concordam). Vamos ver se conseguem pensar em quatro maneiras que possam reunir-se para brincar. Quem tem uma ideia? </a:t>
            </a:r>
            <a:r>
              <a:rPr lang="pt-BR" sz="2400" dirty="0">
                <a:solidFill>
                  <a:srgbClr val="FF0000"/>
                </a:solidFill>
              </a:rPr>
              <a:t>(V)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86789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730A8F-C64C-4F3F-970A-D7874CD5C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7566"/>
            <a:ext cx="11049001" cy="662286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t-BR" sz="2400" dirty="0">
                <a:highlight>
                  <a:srgbClr val="00FF00"/>
                </a:highlight>
              </a:rPr>
              <a:t>Teresa</a:t>
            </a:r>
            <a:r>
              <a:rPr lang="pt-BR" sz="2400" dirty="0"/>
              <a:t>: Eu poderia brincar com Carla amanhã.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sz="2400" dirty="0">
                <a:solidFill>
                  <a:prstClr val="black"/>
                </a:solidFill>
                <a:highlight>
                  <a:srgbClr val="FFFF00"/>
                </a:highlight>
              </a:rPr>
              <a:t>Carla</a:t>
            </a:r>
            <a:r>
              <a:rPr lang="pt-BR" sz="2400" dirty="0"/>
              <a:t>: Não. Quero jogar hoje.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sz="2400" dirty="0"/>
              <a:t>Eu: Carla, você se recorda das regras da </a:t>
            </a:r>
            <a:r>
              <a:rPr lang="pt-BR" sz="2400" i="1" dirty="0"/>
              <a:t>Tempestade de ideias</a:t>
            </a:r>
            <a:r>
              <a:rPr lang="pt-BR" sz="2400" dirty="0"/>
              <a:t>? Primeiro, propomos muitas ideias. Logo, no passo seguinte, vemos o que nos parecem as ideias apresentadas. Muito bem. Teresa e Carla podem jogar amanhã. Essa é uma ideia (levanto um dedo e sigo contando a medida que novas ideias surgem). Quem tem outra ideia?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sz="2400" dirty="0">
                <a:highlight>
                  <a:srgbClr val="FFFF00"/>
                </a:highlight>
              </a:rPr>
              <a:t>Carla</a:t>
            </a:r>
            <a:r>
              <a:rPr lang="pt-BR" sz="2400" dirty="0"/>
              <a:t>: Podemos jogar no próximo recreio?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sz="2400" dirty="0"/>
              <a:t>Eu: Já são duas ideias. De que outro modo poderiam juntar-se para brincar?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sz="2400" dirty="0">
                <a:highlight>
                  <a:srgbClr val="00FF00"/>
                </a:highlight>
              </a:rPr>
              <a:t>Teresa</a:t>
            </a:r>
            <a:r>
              <a:rPr lang="pt-BR" sz="2400" dirty="0"/>
              <a:t>: poderíamos brincar depois das aulas.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sz="2400" dirty="0">
                <a:highlight>
                  <a:srgbClr val="FFFF00"/>
                </a:highlight>
              </a:rPr>
              <a:t>Carla</a:t>
            </a:r>
            <a:r>
              <a:rPr lang="pt-BR" sz="2400" dirty="0"/>
              <a:t>: Poderíamos fazer juntas as atividades nas horas livres.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t-BR" sz="2400" dirty="0"/>
              <a:t>Eu: Muito bem, já temos as quatro ideias. Há alguma outra? (não respondem). Agora, qual das ideias agrada a vocês duas?</a:t>
            </a:r>
          </a:p>
          <a:p>
            <a:pPr marL="0" indent="0">
              <a:lnSpc>
                <a:spcPct val="110000"/>
              </a:lnSpc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10487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1085BF-5E85-488A-82E4-E88C72746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13508"/>
            <a:ext cx="10787743" cy="63616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dirty="0">
                <a:highlight>
                  <a:srgbClr val="FFFF00"/>
                </a:highlight>
              </a:rPr>
              <a:t>Carla</a:t>
            </a:r>
            <a:r>
              <a:rPr lang="pt-BR" sz="2600" dirty="0"/>
              <a:t>: Jogar no próximo recreio.</a:t>
            </a:r>
          </a:p>
          <a:p>
            <a:pPr marL="0" indent="0">
              <a:buNone/>
            </a:pPr>
            <a:r>
              <a:rPr lang="pt-BR" sz="2600" dirty="0"/>
              <a:t>Eu: Parece bem para você, Teresa?</a:t>
            </a:r>
          </a:p>
          <a:p>
            <a:pPr marL="0" indent="0">
              <a:buNone/>
            </a:pPr>
            <a:r>
              <a:rPr lang="pt-BR" sz="2600" dirty="0">
                <a:highlight>
                  <a:srgbClr val="00FF00"/>
                </a:highlight>
              </a:rPr>
              <a:t>Teresa</a:t>
            </a:r>
            <a:r>
              <a:rPr lang="pt-BR" sz="2600" dirty="0"/>
              <a:t>: É que eu e Julieta pensamos em continuar brincando nesse próximo recreio.</a:t>
            </a:r>
          </a:p>
          <a:p>
            <a:pPr marL="0" indent="0">
              <a:buNone/>
            </a:pPr>
            <a:r>
              <a:rPr lang="pt-BR" sz="2600" dirty="0">
                <a:highlight>
                  <a:srgbClr val="FFFF00"/>
                </a:highlight>
              </a:rPr>
              <a:t>Carla</a:t>
            </a:r>
            <a:r>
              <a:rPr lang="pt-BR" sz="2600" dirty="0"/>
              <a:t>: Eu posso brincar também?</a:t>
            </a:r>
          </a:p>
          <a:p>
            <a:pPr marL="0" indent="0">
              <a:buNone/>
            </a:pPr>
            <a:r>
              <a:rPr lang="pt-BR" sz="2600" dirty="0">
                <a:highlight>
                  <a:srgbClr val="00FF00"/>
                </a:highlight>
              </a:rPr>
              <a:t>Teresa</a:t>
            </a:r>
            <a:r>
              <a:rPr lang="pt-BR" sz="2600" dirty="0"/>
              <a:t>: Claro.</a:t>
            </a:r>
          </a:p>
          <a:p>
            <a:pPr marL="0" indent="0">
              <a:buNone/>
            </a:pPr>
            <a:r>
              <a:rPr lang="pt-BR" sz="2600" dirty="0"/>
              <a:t>Eu: Assim, a vocês duas agrada a ideia de Carla brincar junto com Teresa e Julieta no próximo recreio. Para que essa ideia funcione, o que deve acontecer antes?</a:t>
            </a:r>
          </a:p>
          <a:p>
            <a:pPr marL="0" indent="0">
              <a:buNone/>
            </a:pPr>
            <a:r>
              <a:rPr lang="pt-BR" sz="2600" dirty="0">
                <a:highlight>
                  <a:srgbClr val="00FF00"/>
                </a:highlight>
              </a:rPr>
              <a:t>Teresa</a:t>
            </a:r>
            <a:r>
              <a:rPr lang="pt-BR" sz="2600" dirty="0"/>
              <a:t>: Tenho que decidir com Julieta.</a:t>
            </a:r>
          </a:p>
          <a:p>
            <a:pPr marL="0" indent="0">
              <a:buNone/>
            </a:pPr>
            <a:r>
              <a:rPr lang="pt-BR" sz="2600" dirty="0"/>
              <a:t>Eu: Tem ideia sobre que brincadeira podiam fazer a três?</a:t>
            </a:r>
          </a:p>
          <a:p>
            <a:pPr marL="0" indent="0">
              <a:buNone/>
            </a:pPr>
            <a:r>
              <a:rPr lang="pt-BR" sz="2600" dirty="0">
                <a:highlight>
                  <a:srgbClr val="FFFF00"/>
                </a:highlight>
              </a:rPr>
              <a:t>Carla</a:t>
            </a:r>
            <a:r>
              <a:rPr lang="pt-BR" sz="2600" dirty="0"/>
              <a:t>: poderíamos saltar corda.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51227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2107</Words>
  <Application>Microsoft Office PowerPoint</Application>
  <PresentationFormat>Widescreen</PresentationFormat>
  <Paragraphs>133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Tema do Office</vt:lpstr>
      <vt:lpstr>As relações interpessoais na escola </vt:lpstr>
      <vt:lpstr>Violência e negação do diálogo Chrispino e Chrispino, 2011</vt:lpstr>
      <vt:lpstr>“Fazem falta os mediadores”  27/05/94</vt:lpstr>
      <vt:lpstr>Um exercício de comunicação interpessoal </vt:lpstr>
      <vt:lpstr>Estudo de caso real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Síntese do Caso </vt:lpstr>
      <vt:lpstr>Técnica da Escuta Ativa Chrispino et al 2012a, 2012b</vt:lpstr>
      <vt:lpstr>Apresentação do PowerPoint</vt:lpstr>
      <vt:lpstr>Técnica da Comunicação  na 1ª pessoa  Chrispino et al 2012a, 2012b</vt:lpstr>
      <vt:lpstr>Apresentação do PowerPoint</vt:lpstr>
      <vt:lpstr>Apresentação do PowerPoint</vt:lpstr>
      <vt:lpstr>Esforço de síntese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construções das relações interpessoais na escola</dc:title>
  <dc:creator>Alvaro Chrispino</dc:creator>
  <cp:lastModifiedBy>Alvaro Chrispino</cp:lastModifiedBy>
  <cp:revision>29</cp:revision>
  <cp:lastPrinted>2017-10-24T23:39:04Z</cp:lastPrinted>
  <dcterms:created xsi:type="dcterms:W3CDTF">2017-10-10T14:35:10Z</dcterms:created>
  <dcterms:modified xsi:type="dcterms:W3CDTF">2017-10-24T23:49:09Z</dcterms:modified>
</cp:coreProperties>
</file>