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268" r:id="rId3"/>
    <p:sldId id="270" r:id="rId4"/>
    <p:sldId id="271" r:id="rId5"/>
    <p:sldId id="272" r:id="rId6"/>
    <p:sldId id="274" r:id="rId7"/>
    <p:sldId id="275" r:id="rId8"/>
    <p:sldId id="277" r:id="rId9"/>
    <p:sldId id="278" r:id="rId10"/>
    <p:sldId id="334" r:id="rId11"/>
    <p:sldId id="280" r:id="rId12"/>
    <p:sldId id="259" r:id="rId13"/>
    <p:sldId id="261" r:id="rId14"/>
    <p:sldId id="263" r:id="rId15"/>
    <p:sldId id="264" r:id="rId16"/>
    <p:sldId id="265" r:id="rId17"/>
    <p:sldId id="267" r:id="rId18"/>
    <p:sldId id="283" r:id="rId19"/>
    <p:sldId id="285" r:id="rId20"/>
    <p:sldId id="287" r:id="rId21"/>
    <p:sldId id="289" r:id="rId22"/>
    <p:sldId id="291" r:id="rId23"/>
    <p:sldId id="293" r:id="rId24"/>
    <p:sldId id="296" r:id="rId25"/>
    <p:sldId id="313" r:id="rId26"/>
    <p:sldId id="299" r:id="rId27"/>
    <p:sldId id="314" r:id="rId28"/>
    <p:sldId id="315" r:id="rId29"/>
    <p:sldId id="316" r:id="rId30"/>
    <p:sldId id="317" r:id="rId31"/>
    <p:sldId id="319" r:id="rId32"/>
    <p:sldId id="321" r:id="rId3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6163" autoAdjust="0"/>
  </p:normalViewPr>
  <p:slideViewPr>
    <p:cSldViewPr snapToGrid="0">
      <p:cViewPr varScale="1">
        <p:scale>
          <a:sx n="110" d="100"/>
          <a:sy n="110" d="100"/>
        </p:scale>
        <p:origin x="594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9D0BB-7BC2-470A-B7E2-D4AC208AC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C3DE52-998A-455D-8AA2-ACA6630E1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0EA11D-3F71-4D0C-A905-FCE792F0A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544D7C-AA20-44AF-A28E-E98A4142B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AE4470-1F83-44CF-96BB-953EF2A6E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73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7E42B-5DCB-45F3-AB09-817BF5676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7A68A87-D1E6-406C-99B2-73518722C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B80CA9-2BB1-4489-9C89-7DCD247CC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AB0B2A-CD64-4E68-B0F8-CEB0CB1AB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4F642C-F841-4AA0-ACA0-1B76E836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47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E14D45-4141-4A59-8192-D77588A81D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9B5FB6-5A25-4EC2-A671-C8F7C6372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34B8CC-419C-4EA2-8761-6F8E12B5F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7207AB-0A59-49DB-9C7F-240ACF6EF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EB7CD6-B908-49C6-A80F-8C242B83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285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29208C-DA7B-4472-8CA5-1B0870E94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7F9990-D35A-4834-B95E-3326A8CD1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048223-43BD-46EC-A2D9-6F8267BE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361188-1FCB-4F6E-96A9-5494D0167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7CC733-5FF9-4FDF-A87B-324527194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7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58B31-1E5F-407D-A92B-7F8274C13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FE10BB-8ACA-4506-8A7D-32AD85B7C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CDEEA7-8F51-4EA5-915E-DACC3785E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B93704-B162-4E4C-BB19-D34CCA332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9EBC48-E8AB-44FB-8746-BA81DD65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81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DC8AF-2C6D-4281-AEE7-03F9417E9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1D5D29-EA55-459D-998F-CD92EDCEE5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FE869D-D28A-44D5-B1AD-C0033F715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1D0989-26F8-4D95-A03C-683492EF5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09FE88-5F3F-4E0C-8027-7FBDB8086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1E4DF6-6A69-4685-82D3-A611F8974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42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EB001-CC2B-4F97-8F26-2998D6DE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4C7079-59AA-4BB2-86BA-C6319AABB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DE792B2-D4DD-446D-9A2C-CF0FEC41B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91DF419-3391-4F8E-81A5-51932077E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054D59D-4777-4811-B887-675CBC1379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BF42122-B391-4D73-A41F-141C18D1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0F1667-FBE3-4A4A-AACC-0C8923987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A86F770-F332-4611-BED3-954258F1C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87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E8B0CF-0413-4A7F-82F3-F8100A1F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5944A0D-F7EE-44B7-93F2-4CD3B2EC4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2745D1B-33AE-47AD-809A-FCD260A78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7F23982-5DDF-4AA3-83BA-A6583C4F5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99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5ADFCE4-9A97-474A-AA47-7E4FC0970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1677246-D078-4948-A52C-73EBF3AE2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D20772A-B54B-418F-BBA4-0BD3A4F27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91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6C6F42-E5ED-47DA-BCCD-B40D964E7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0A4184-2584-4363-9A97-4EC63950F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D3E8E8C-2E12-4368-87B7-F3898D880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57799CF-ABD5-48C4-980F-CD1AF16A3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8FFA38-AAF4-4F7F-B2E5-6114015D3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6AF770-F513-41CC-BA6C-3DDAA7F4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080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95525-3E55-4649-9CCA-217DCB0C4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61F6094-3BB5-415C-AF01-14089069C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2E3724-5A0A-4E5E-9AE4-66C1692E7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FA680B-57A3-4D69-9C61-DD46B6695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7C6C34-20EC-4025-B908-FFF509C8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E4940A-EBB5-4EE7-82B9-A3CD93580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681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FF080F4-CEA7-4151-836F-B9B492453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556FBC-49B0-4CC2-8330-F108DB899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5ED9E2-6A1E-4C70-A2A4-FEA08B834C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09CC3-FFB7-44EE-8DAD-C5A61F41C6D9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BDDE3F-468B-4C09-B884-F6A4222F8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1FF737-7D91-48B6-9B2A-906EAC922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070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D357BFE-C442-4DF0-B991-7B2CC245D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41CC5EFE-747C-4F46-A687-7E65038DC9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724185"/>
            <a:ext cx="10515600" cy="3409627"/>
          </a:xfrm>
        </p:spPr>
        <p:txBody>
          <a:bodyPr>
            <a:normAutofit/>
          </a:bodyPr>
          <a:lstStyle/>
          <a:p>
            <a:r>
              <a:rPr lang="pt-BR" dirty="0"/>
              <a:t>ERA</a:t>
            </a:r>
            <a:r>
              <a:rPr lang="pt-BR" baseline="0" dirty="0"/>
              <a:t> UMA VEZ...</a:t>
            </a:r>
            <a:br>
              <a:rPr lang="pt-BR" baseline="0" dirty="0"/>
            </a:br>
            <a:r>
              <a:rPr lang="pt-BR" dirty="0"/>
              <a:t>A ESTIMULANTE ARTE DE CONTAR HISTÓRIAS</a:t>
            </a:r>
            <a:br>
              <a:rPr lang="pt-BR" dirty="0"/>
            </a:br>
            <a:br>
              <a:rPr lang="pt-BR" dirty="0"/>
            </a:br>
            <a:r>
              <a:rPr lang="pt-BR" sz="4000" dirty="0"/>
              <a:t>Experimentações sensoriais através das histórias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4340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266A626-B26E-4350-B0E1-59CD0E3F80F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73666" y="1419010"/>
            <a:ext cx="10515600" cy="1325563"/>
          </a:xfrm>
        </p:spPr>
        <p:txBody>
          <a:bodyPr/>
          <a:lstStyle/>
          <a:p>
            <a:r>
              <a:rPr lang="pt-BR" dirty="0"/>
              <a:t>O FAZER DE CONTA</a:t>
            </a:r>
            <a:br>
              <a:rPr lang="pt-BR" dirty="0"/>
            </a:br>
            <a:r>
              <a:rPr lang="pt-BR" dirty="0"/>
              <a:t>E O FAZER DE NOVO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B3DFFCD-D350-4BE4-A029-F183753A3FFE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973666" y="3142981"/>
            <a:ext cx="10515600" cy="2901358"/>
          </a:xfrm>
        </p:spPr>
        <p:txBody>
          <a:bodyPr/>
          <a:lstStyle/>
          <a:p>
            <a:r>
              <a:rPr lang="pt-BR" dirty="0"/>
              <a:t>Experiência</a:t>
            </a:r>
          </a:p>
          <a:p>
            <a:r>
              <a:rPr lang="pt-BR" dirty="0"/>
              <a:t>Apropriação</a:t>
            </a:r>
          </a:p>
          <a:p>
            <a:r>
              <a:rPr lang="pt-BR" dirty="0"/>
              <a:t>Segurança</a:t>
            </a:r>
          </a:p>
        </p:txBody>
      </p:sp>
    </p:spTree>
    <p:extLst>
      <p:ext uri="{BB962C8B-B14F-4D97-AF65-F5344CB8AC3E}">
        <p14:creationId xmlns:p14="http://schemas.microsoft.com/office/powerpoint/2010/main" val="3585845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91F94C0-CBD3-483B-9045-C582FB87B9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02734" y="198295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>CADA</a:t>
            </a:r>
            <a:r>
              <a:rPr lang="pt-BR" baseline="0" dirty="0"/>
              <a:t> POVO, EM CADA REGIÃO DO PLANETA CRIA SEUS MITOS PARA EXPLICAR A SUA REALIDADE</a:t>
            </a:r>
            <a:br>
              <a:rPr lang="pt-BR" baseline="0" dirty="0"/>
            </a:br>
            <a:br>
              <a:rPr lang="pt-BR" dirty="0"/>
            </a:br>
            <a:r>
              <a:rPr lang="pt-BR" dirty="0"/>
              <a:t>E ESTAS NARRATIVAS SÃO TRANSMITIDAS DE FORMA ORAL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913ABFA-6503-4D89-819E-38120B0CE13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02734" y="4242063"/>
            <a:ext cx="10515600" cy="2543970"/>
          </a:xfrm>
        </p:spPr>
        <p:txBody>
          <a:bodyPr/>
          <a:lstStyle/>
          <a:p>
            <a:r>
              <a:rPr lang="pt-BR" dirty="0"/>
              <a:t>Muitas vezes em formato de versos com rimas e repetições</a:t>
            </a:r>
            <a:r>
              <a:rPr lang="pt-BR" baseline="0" dirty="0"/>
              <a:t> para memorização fácil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246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015ED1B-1EA1-4761-B733-896336239B5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02734" y="1465505"/>
            <a:ext cx="10515600" cy="1325563"/>
          </a:xfrm>
        </p:spPr>
        <p:txBody>
          <a:bodyPr/>
          <a:lstStyle/>
          <a:p>
            <a:r>
              <a:rPr lang="pt-BR" dirty="0"/>
              <a:t>COLETÂNEAS DE CONTOS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375EA2D-08A5-42DC-B296-F7EE33F556A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02734" y="2926005"/>
            <a:ext cx="10515600" cy="2839364"/>
          </a:xfrm>
        </p:spPr>
        <p:txBody>
          <a:bodyPr/>
          <a:lstStyle/>
          <a:p>
            <a:r>
              <a:rPr lang="pt-BR" dirty="0"/>
              <a:t>Da oralidade para a escrita</a:t>
            </a:r>
          </a:p>
          <a:p>
            <a:r>
              <a:rPr lang="pt-BR" dirty="0"/>
              <a:t>Da escrita para a oralidade</a:t>
            </a:r>
          </a:p>
          <a:p>
            <a:r>
              <a:rPr lang="pt-BR" dirty="0"/>
              <a:t>Recontos:</a:t>
            </a:r>
            <a:r>
              <a:rPr lang="pt-BR" baseline="0" dirty="0"/>
              <a:t> Reescrita em linguagem contemporânea</a:t>
            </a:r>
          </a:p>
          <a:p>
            <a:pPr lvl="1"/>
            <a:r>
              <a:rPr lang="pt-BR" dirty="0"/>
              <a:t>Ilustrados e com foco</a:t>
            </a:r>
            <a:r>
              <a:rPr lang="pt-BR" baseline="0" dirty="0"/>
              <a:t> no público infantil e jovem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1235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3078683-37B0-48F4-9FC6-4A33FE05431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248528"/>
            <a:ext cx="10515600" cy="1325563"/>
          </a:xfrm>
        </p:spPr>
        <p:txBody>
          <a:bodyPr/>
          <a:lstStyle/>
          <a:p>
            <a:r>
              <a:rPr lang="pt-BR" dirty="0"/>
              <a:t>O NARRADOR NA SOCIEDADE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B652A82-118D-411A-A9BC-C1A1F972F64E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2709028"/>
            <a:ext cx="10515600" cy="3133833"/>
          </a:xfrm>
        </p:spPr>
        <p:txBody>
          <a:bodyPr/>
          <a:lstStyle/>
          <a:p>
            <a:r>
              <a:rPr lang="pt-BR" dirty="0"/>
              <a:t>Papel fundamental</a:t>
            </a:r>
            <a:r>
              <a:rPr lang="pt-BR" baseline="0" dirty="0"/>
              <a:t> na manutenção da memória daquela comunidade</a:t>
            </a:r>
          </a:p>
          <a:p>
            <a:pPr lvl="1"/>
            <a:r>
              <a:rPr lang="pt-BR" dirty="0"/>
              <a:t>Como sabemos sobre nossos avós?</a:t>
            </a:r>
          </a:p>
          <a:p>
            <a:pPr lvl="1"/>
            <a:r>
              <a:rPr lang="pt-BR" dirty="0"/>
              <a:t>E bisavós?</a:t>
            </a:r>
          </a:p>
          <a:p>
            <a:pPr lvl="1"/>
            <a:r>
              <a:rPr lang="pt-BR" dirty="0"/>
              <a:t>E tataravós?</a:t>
            </a:r>
          </a:p>
          <a:p>
            <a:pPr lvl="1"/>
            <a:r>
              <a:rPr lang="pt-BR" dirty="0"/>
              <a:t>Qual o lugar dos mais velhos na escala social?</a:t>
            </a:r>
          </a:p>
          <a:p>
            <a:pPr lvl="1"/>
            <a:r>
              <a:rPr lang="pt-BR" dirty="0"/>
              <a:t>Temos tempo para conversar sobre memórias?</a:t>
            </a:r>
          </a:p>
        </p:txBody>
      </p:sp>
    </p:spTree>
    <p:extLst>
      <p:ext uri="{BB962C8B-B14F-4D97-AF65-F5344CB8AC3E}">
        <p14:creationId xmlns:p14="http://schemas.microsoft.com/office/powerpoint/2010/main" val="2202406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12DF93A-4126-4A37-A7BA-10250AF30A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251939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A TRANSMISSÃO DE</a:t>
            </a:r>
            <a:r>
              <a:rPr lang="pt-BR" baseline="0" dirty="0"/>
              <a:t> CONHECIMENTO PARA A FORMAÇÃO E EDUCAÇÃO DA COMUNIDADE A QUE PERTENCE TAMBÉM É OUTRA CARACTERÍSTICA IMPORTANTE NO QUE SE REFERE A SUA ATUAÇÃO NA SOCIEDADE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826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2BD6EC5-2B9C-4B2B-A48A-7DB6CDA844A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70467" y="276621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OS MESTRES DO PASSADO NOS INSPIRAM NO</a:t>
            </a:r>
            <a:r>
              <a:rPr lang="pt-BR" baseline="0" dirty="0"/>
              <a:t> ENCONTRO DO CONTADOR DE HISTÓRIAS QUE VIVE DENTRO DE CADA UM DE NÓS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0755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9153EE7-5003-4CB2-BE27-202C297F87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15606" y="935176"/>
            <a:ext cx="10515600" cy="1325563"/>
          </a:xfrm>
        </p:spPr>
        <p:txBody>
          <a:bodyPr>
            <a:normAutofit/>
          </a:bodyPr>
          <a:lstStyle/>
          <a:p>
            <a:r>
              <a:rPr lang="pt-BR" sz="3600" dirty="0"/>
              <a:t>POR NÃO HAVER ESCRITA O NARRADOR APRENDEU...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FC26BC-9C85-44F1-9450-0EDF56A52F0E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70467" y="2260739"/>
            <a:ext cx="10515600" cy="3955243"/>
          </a:xfrm>
        </p:spPr>
        <p:txBody>
          <a:bodyPr/>
          <a:lstStyle/>
          <a:p>
            <a:r>
              <a:rPr lang="pt-BR" dirty="0"/>
              <a:t>A usar a voz de</a:t>
            </a:r>
            <a:r>
              <a:rPr lang="pt-BR" baseline="0" dirty="0"/>
              <a:t> forma a imprimir ritmo e clima à narrativa</a:t>
            </a:r>
          </a:p>
          <a:p>
            <a:r>
              <a:rPr lang="pt-BR" baseline="0" dirty="0"/>
              <a:t>A servir-se de gestos, presença e expressões faciais</a:t>
            </a:r>
          </a:p>
          <a:p>
            <a:r>
              <a:rPr lang="pt-BR" baseline="0" dirty="0"/>
              <a:t>A recorrer a onomatopeias</a:t>
            </a:r>
          </a:p>
          <a:p>
            <a:r>
              <a:rPr lang="pt-BR" baseline="0" dirty="0"/>
              <a:t>A usar instrumentos musicais e repetições</a:t>
            </a:r>
          </a:p>
          <a:p>
            <a:endParaRPr lang="pt-BR" baseline="0" dirty="0"/>
          </a:p>
          <a:p>
            <a:r>
              <a:rPr lang="pt-BR" baseline="0" dirty="0"/>
              <a:t>Recursos que tornam o momento do conto algo envolvente e magnético, despertando curiosidade, sentidos, sentimentos e emoções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0647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B076D29-7D6A-4E33-A006-D624DD393D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465505"/>
            <a:ext cx="10515600" cy="1325563"/>
          </a:xfrm>
        </p:spPr>
        <p:txBody>
          <a:bodyPr/>
          <a:lstStyle/>
          <a:p>
            <a:r>
              <a:rPr lang="pt-BR" dirty="0"/>
              <a:t>E NO BRASIL?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9DB473C-0950-4C23-A16C-F3143463DC2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2926005"/>
            <a:ext cx="10515600" cy="4351338"/>
          </a:xfrm>
        </p:spPr>
        <p:txBody>
          <a:bodyPr/>
          <a:lstStyle/>
          <a:p>
            <a:r>
              <a:rPr lang="pt-BR" dirty="0"/>
              <a:t>Literatura de Cordel</a:t>
            </a:r>
          </a:p>
          <a:p>
            <a:pPr lvl="1"/>
            <a:r>
              <a:rPr lang="pt-BR" dirty="0"/>
              <a:t>Folhetos</a:t>
            </a:r>
            <a:r>
              <a:rPr lang="pt-BR" baseline="0" dirty="0"/>
              <a:t> em rima, com elo entre escrita, leitura e tradição oral.</a:t>
            </a:r>
          </a:p>
          <a:p>
            <a:pPr lvl="1"/>
            <a:r>
              <a:rPr lang="pt-BR" baseline="0" dirty="0"/>
              <a:t>Leitura declamada ou cantada em voz alta, em reuniões familiares ou de amigos.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4830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E15D6C5-2E8B-49A1-9FCB-9B9D24C7206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73666" y="1759972"/>
            <a:ext cx="10515600" cy="1325563"/>
          </a:xfrm>
        </p:spPr>
        <p:txBody>
          <a:bodyPr/>
          <a:lstStyle/>
          <a:p>
            <a:r>
              <a:rPr lang="pt-BR" dirty="0"/>
              <a:t>PARA NÓS BRASILEIROS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67D301-6288-4271-AC2B-3CAFCF2B978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973666" y="3220472"/>
            <a:ext cx="10515600" cy="4351338"/>
          </a:xfrm>
        </p:spPr>
        <p:txBody>
          <a:bodyPr/>
          <a:lstStyle/>
          <a:p>
            <a:r>
              <a:rPr lang="pt-BR" dirty="0"/>
              <a:t>Memórias estão</a:t>
            </a:r>
            <a:r>
              <a:rPr lang="pt-BR" baseline="0" dirty="0"/>
              <a:t> ligadas a parentes próximos: avô, tia, pai ou mãe.</a:t>
            </a:r>
          </a:p>
          <a:p>
            <a:r>
              <a:rPr lang="pt-BR" baseline="0" dirty="0"/>
              <a:t>A Professor@ ocupa também este papel para as novas gerações.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2384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6B95FFE-5E3B-4306-847D-4A249CF76A3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775471"/>
            <a:ext cx="10515600" cy="1325563"/>
          </a:xfrm>
        </p:spPr>
        <p:txBody>
          <a:bodyPr/>
          <a:lstStyle/>
          <a:p>
            <a:r>
              <a:rPr lang="pt-BR" dirty="0"/>
              <a:t>MAS..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86F5AA5-655D-44CC-9A6C-F5CDB74338C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3235971"/>
            <a:ext cx="10515600" cy="4351338"/>
          </a:xfrm>
        </p:spPr>
        <p:txBody>
          <a:bodyPr/>
          <a:lstStyle/>
          <a:p>
            <a:r>
              <a:rPr lang="pt-BR" dirty="0"/>
              <a:t>Ler</a:t>
            </a:r>
            <a:r>
              <a:rPr lang="pt-BR" baseline="0" dirty="0"/>
              <a:t> é contar histórias?</a:t>
            </a:r>
          </a:p>
          <a:p>
            <a:r>
              <a:rPr lang="pt-BR" baseline="0" dirty="0"/>
              <a:t>Teatro é contar histórias?</a:t>
            </a:r>
          </a:p>
          <a:p>
            <a:r>
              <a:rPr lang="pt-BR" baseline="0" dirty="0"/>
              <a:t>Manipular fantoches é contar histórias?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878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51F4138-CB7D-4B9A-A1B9-6F0861753B9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341518"/>
            <a:ext cx="10515600" cy="1325563"/>
          </a:xfrm>
        </p:spPr>
        <p:txBody>
          <a:bodyPr/>
          <a:lstStyle/>
          <a:p>
            <a:r>
              <a:rPr lang="pt-BR" dirty="0"/>
              <a:t>O DESEJO</a:t>
            </a:r>
            <a:r>
              <a:rPr lang="pt-BR" baseline="0" dirty="0"/>
              <a:t> DE CONTAR HISTÓRIAS É DA NATUREZA HUMANA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4E421D-844E-40ED-BA79-AD0DDC9D582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3428999"/>
            <a:ext cx="10515600" cy="1909467"/>
          </a:xfrm>
        </p:spPr>
        <p:txBody>
          <a:bodyPr/>
          <a:lstStyle/>
          <a:p>
            <a:r>
              <a:rPr lang="pt-BR" dirty="0"/>
              <a:t>Dividir</a:t>
            </a:r>
            <a:r>
              <a:rPr lang="pt-BR" baseline="0" dirty="0"/>
              <a:t> com o outro o que experimentamos com nossos sentidos é necessário para nossa sobrevivência como espécie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0494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F108570-0DD4-4D19-9643-CFE88868CD9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604989"/>
            <a:ext cx="10515600" cy="1325563"/>
          </a:xfrm>
        </p:spPr>
        <p:txBody>
          <a:bodyPr/>
          <a:lstStyle/>
          <a:p>
            <a:r>
              <a:rPr lang="pt-BR" dirty="0"/>
              <a:t>OS</a:t>
            </a:r>
            <a:r>
              <a:rPr lang="pt-BR" baseline="0" dirty="0"/>
              <a:t> 3 ELEMENTOS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25A4200-7328-4EDF-BB8A-BA55665CE5A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3065489"/>
            <a:ext cx="10515600" cy="4351338"/>
          </a:xfrm>
        </p:spPr>
        <p:txBody>
          <a:bodyPr/>
          <a:lstStyle/>
          <a:p>
            <a:r>
              <a:rPr lang="pt-BR" dirty="0"/>
              <a:t>O CONTO</a:t>
            </a:r>
          </a:p>
          <a:p>
            <a:r>
              <a:rPr lang="pt-BR" dirty="0"/>
              <a:t>O CONTADOR</a:t>
            </a:r>
          </a:p>
          <a:p>
            <a:r>
              <a:rPr lang="pt-BR" dirty="0"/>
              <a:t>O PÚBLICO</a:t>
            </a:r>
          </a:p>
        </p:txBody>
      </p:sp>
    </p:spTree>
    <p:extLst>
      <p:ext uri="{BB962C8B-B14F-4D97-AF65-F5344CB8AC3E}">
        <p14:creationId xmlns:p14="http://schemas.microsoft.com/office/powerpoint/2010/main" val="4160100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66A7DA-FA1F-4F16-9244-086AA3E8543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204247"/>
            <a:ext cx="10515600" cy="1325563"/>
          </a:xfrm>
        </p:spPr>
        <p:txBody>
          <a:bodyPr/>
          <a:lstStyle/>
          <a:p>
            <a:r>
              <a:rPr lang="pt-BR" dirty="0"/>
              <a:t>A FINALIDADE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3A0EC91-B1A7-47EE-8AEE-448A99ADCD61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2664747"/>
            <a:ext cx="10515600" cy="4351338"/>
          </a:xfrm>
        </p:spPr>
        <p:txBody>
          <a:bodyPr/>
          <a:lstStyle/>
          <a:p>
            <a:r>
              <a:rPr lang="pt-BR" dirty="0"/>
              <a:t>Criar SENTIMENTO</a:t>
            </a:r>
            <a:r>
              <a:rPr lang="pt-BR" baseline="0" dirty="0"/>
              <a:t> DE PERTENCIMENTO</a:t>
            </a:r>
          </a:p>
          <a:p>
            <a:r>
              <a:rPr lang="pt-BR" baseline="0" dirty="0"/>
              <a:t>União pela historia</a:t>
            </a:r>
          </a:p>
          <a:p>
            <a:r>
              <a:rPr lang="pt-BR" baseline="0" dirty="0"/>
              <a:t>Participar daquela cultura</a:t>
            </a:r>
          </a:p>
          <a:p>
            <a:r>
              <a:rPr lang="pt-BR" baseline="0" dirty="0"/>
              <a:t>Nos identificarmos com o outro</a:t>
            </a:r>
          </a:p>
          <a:p>
            <a:r>
              <a:rPr lang="pt-BR" baseline="0" dirty="0"/>
              <a:t>Viver as mesmas emoções, expectativas, frustrações, medos e anseios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6309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7F7D8FE-7C6A-4BB3-B7C1-B4C00301C2A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225985"/>
            <a:ext cx="10515600" cy="1325563"/>
          </a:xfrm>
        </p:spPr>
        <p:txBody>
          <a:bodyPr/>
          <a:lstStyle/>
          <a:p>
            <a:r>
              <a:rPr lang="pt-BR" dirty="0"/>
              <a:t>DIFERENÇAS ENTR</a:t>
            </a:r>
            <a:r>
              <a:rPr lang="pt-BR" baseline="0" dirty="0"/>
              <a:t>E CONTAR E LER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F416A6A-E760-41E2-9467-F573EC4FBAE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2686485"/>
            <a:ext cx="10515600" cy="4351338"/>
          </a:xfrm>
        </p:spPr>
        <p:txBody>
          <a:bodyPr/>
          <a:lstStyle/>
          <a:p>
            <a:r>
              <a:rPr lang="pt-BR" dirty="0"/>
              <a:t>Quando</a:t>
            </a:r>
            <a:r>
              <a:rPr lang="pt-BR" baseline="0" dirty="0"/>
              <a:t> ouvimos as palavras despertam imagens internas</a:t>
            </a:r>
          </a:p>
          <a:p>
            <a:r>
              <a:rPr lang="pt-BR" baseline="0" dirty="0"/>
              <a:t>Na leitura o centro da percepção é visual</a:t>
            </a:r>
          </a:p>
          <a:p>
            <a:r>
              <a:rPr lang="pt-BR" baseline="0" dirty="0"/>
              <a:t>O som incorpora</a:t>
            </a:r>
          </a:p>
          <a:p>
            <a:r>
              <a:rPr lang="pt-BR" baseline="0" dirty="0"/>
              <a:t>A visão isola</a:t>
            </a:r>
          </a:p>
          <a:p>
            <a:r>
              <a:rPr lang="pt-BR" baseline="0" dirty="0"/>
              <a:t>Contar implica em INTERAÇÃO, IMPROVISAÇÃO, EXPRESSÃO CORPORAL, PRESENÇA E SENSIBILIDADE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5580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8899C66-ABF7-4B1A-B3C8-BA6FE09C29E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425854"/>
            <a:ext cx="10515600" cy="1325563"/>
          </a:xfrm>
        </p:spPr>
        <p:txBody>
          <a:bodyPr/>
          <a:lstStyle/>
          <a:p>
            <a:r>
              <a:rPr lang="pt-BR" dirty="0"/>
              <a:t>O</a:t>
            </a:r>
            <a:r>
              <a:rPr lang="pt-BR" baseline="0" dirty="0"/>
              <a:t> QUE PROMOVE MAIS </a:t>
            </a:r>
            <a:br>
              <a:rPr lang="pt-BR" baseline="0" dirty="0"/>
            </a:br>
            <a:r>
              <a:rPr lang="pt-BR" baseline="0" dirty="0"/>
              <a:t>PROCESSOS CRIATIVOS?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821A4BC-7D14-419E-AE5E-010926BB629E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320336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A</a:t>
            </a:r>
            <a:r>
              <a:rPr lang="pt-BR" baseline="0" dirty="0"/>
              <a:t> Som ou a Imagem?</a:t>
            </a:r>
          </a:p>
          <a:p>
            <a:pPr marL="0" indent="0">
              <a:buNone/>
            </a:pPr>
            <a:r>
              <a:rPr lang="pt-BR" baseline="0" dirty="0"/>
              <a:t>O Livro ou o Cinema?</a:t>
            </a:r>
          </a:p>
        </p:txBody>
      </p:sp>
    </p:spTree>
    <p:extLst>
      <p:ext uri="{BB962C8B-B14F-4D97-AF65-F5344CB8AC3E}">
        <p14:creationId xmlns:p14="http://schemas.microsoft.com/office/powerpoint/2010/main" val="2764445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68A1D85-5B63-42AC-BEA2-D4DAC33ABFB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15778" y="2937844"/>
            <a:ext cx="1156044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O</a:t>
            </a:r>
            <a:r>
              <a:rPr lang="pt-BR" baseline="0" dirty="0"/>
              <a:t> teatro, assim como a utilização de fantoches e objetivos se apropriam dos contos mas diferem do ato de contar histórias.</a:t>
            </a:r>
            <a:br>
              <a:rPr lang="pt-BR" baseline="0" dirty="0"/>
            </a:br>
            <a:r>
              <a:rPr lang="pt-BR" dirty="0"/>
              <a:t>São processos diferentes, mas que convivem e ampliam o leque de opções para o educador, por exemplo.</a:t>
            </a:r>
            <a:br>
              <a:rPr lang="pt-BR" dirty="0"/>
            </a:br>
            <a:r>
              <a:rPr lang="pt-BR" dirty="0"/>
              <a:t>Cabendo a busca por nossa identidade dentro desta diversidade de expressões artísticas.</a:t>
            </a:r>
          </a:p>
        </p:txBody>
      </p:sp>
    </p:spTree>
    <p:extLst>
      <p:ext uri="{BB962C8B-B14F-4D97-AF65-F5344CB8AC3E}">
        <p14:creationId xmlns:p14="http://schemas.microsoft.com/office/powerpoint/2010/main" val="35694752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C6CA67B5-6328-468E-8E95-7358AA289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5CBF0EB-58D5-4681-8C6D-7F83CE5E52F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8268" y="1124542"/>
            <a:ext cx="10515600" cy="1325563"/>
          </a:xfrm>
        </p:spPr>
        <p:txBody>
          <a:bodyPr/>
          <a:lstStyle/>
          <a:p>
            <a:r>
              <a:rPr lang="pt-BR" dirty="0"/>
              <a:t>TIPOS</a:t>
            </a:r>
            <a:r>
              <a:rPr lang="pt-BR" baseline="0" dirty="0"/>
              <a:t> DE CONTOS</a:t>
            </a: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B231DCC-FE47-4191-A94E-653CD28DC3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0128" y="1245634"/>
            <a:ext cx="6713672" cy="475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2705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D357BFE-C442-4DF0-B991-7B2CC245D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E9F42F17-5701-4BB3-957F-BD92418D158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70467" y="289020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CABE</a:t>
            </a:r>
            <a:r>
              <a:rPr lang="pt-BR" baseline="0" dirty="0"/>
              <a:t> AO NARRADOR CONHECER OS DIVERSOS TIPOS E ESCOLHER COM O QUAL SE SENTE CONFORTÁVEL, QUE TENHA DIÁLOGO COM SUA PERSONALIDADE.</a:t>
            </a:r>
            <a:br>
              <a:rPr lang="pt-BR" baseline="0" dirty="0"/>
            </a:br>
            <a:r>
              <a:rPr lang="pt-BR" baseline="0" dirty="0"/>
              <a:t>OU AINDA ESCOLHER CADA TIPO DE ACORDO COM</a:t>
            </a:r>
            <a:r>
              <a:rPr lang="pt-BR" dirty="0"/>
              <a:t> SUA INTENCIONALIDADE</a:t>
            </a:r>
          </a:p>
        </p:txBody>
      </p:sp>
    </p:spTree>
    <p:extLst>
      <p:ext uri="{BB962C8B-B14F-4D97-AF65-F5344CB8AC3E}">
        <p14:creationId xmlns:p14="http://schemas.microsoft.com/office/powerpoint/2010/main" val="42554689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D357BFE-C442-4DF0-B991-7B2CC245D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64EC49D8-7EA0-459E-8FEB-B6200D2353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73666" y="276621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FUNDAMENTAL</a:t>
            </a:r>
            <a:r>
              <a:rPr lang="pt-BR" baseline="0" dirty="0"/>
              <a:t> É QUE A ESCOLHA SEJA ORIENTADA COM BASE NA EMOÇÃO QUE O CONTO PROVOCA NO CONTADOR, POIS SOMENTE O QUE LHE TOCA SERÁ CAPAZ DE TOCAR O OUVINTE.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83364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D357BFE-C442-4DF0-B991-7B2CC245D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92868159-CE3C-4B16-BC86-0B5204D88A0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73666" y="247289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>JÁ</a:t>
            </a:r>
            <a:r>
              <a:rPr lang="pt-BR" baseline="0" dirty="0"/>
              <a:t> OUVIRAM ISSO?</a:t>
            </a:r>
            <a:br>
              <a:rPr lang="pt-BR" baseline="0" dirty="0"/>
            </a:br>
            <a:br>
              <a:rPr lang="pt-BR" baseline="0" dirty="0"/>
            </a:br>
            <a:r>
              <a:rPr lang="pt-BR" baseline="0" dirty="0"/>
              <a:t>“NINGUÉM</a:t>
            </a:r>
            <a:r>
              <a:rPr lang="pt-BR" dirty="0"/>
              <a:t> DÁ O QUE NÃO TEM...”</a:t>
            </a:r>
          </a:p>
        </p:txBody>
      </p:sp>
    </p:spTree>
    <p:extLst>
      <p:ext uri="{BB962C8B-B14F-4D97-AF65-F5344CB8AC3E}">
        <p14:creationId xmlns:p14="http://schemas.microsoft.com/office/powerpoint/2010/main" val="1411062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D357BFE-C442-4DF0-B991-7B2CC245D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BFB84E1B-05B0-460E-B302-3F92DAA8B0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295023"/>
            <a:ext cx="10515600" cy="1325563"/>
          </a:xfrm>
        </p:spPr>
        <p:txBody>
          <a:bodyPr/>
          <a:lstStyle/>
          <a:p>
            <a:r>
              <a:rPr lang="pt-BR" dirty="0"/>
              <a:t>REPERTÓRIO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0BC3675-EF51-4AB6-ACA1-1CB44D80BC0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2755523"/>
            <a:ext cx="10515600" cy="4351338"/>
          </a:xfrm>
        </p:spPr>
        <p:txBody>
          <a:bodyPr/>
          <a:lstStyle/>
          <a:p>
            <a:r>
              <a:rPr lang="pt-BR" dirty="0"/>
              <a:t>Não há motivos para restringir nosso repertório</a:t>
            </a:r>
            <a:r>
              <a:rPr lang="pt-BR" baseline="0" dirty="0"/>
              <a:t> apenas aos contos do lugar onde nascemos ou vivemos.</a:t>
            </a:r>
          </a:p>
          <a:p>
            <a:r>
              <a:rPr lang="pt-BR" baseline="0" dirty="0"/>
              <a:t>Assim como nos alimentamos de comidas trazidas de diferentes países que acabaram se incorporando ao nosso cardápio, podemos os alimentar e oferecer alimentos simbólicos</a:t>
            </a:r>
            <a:r>
              <a:rPr lang="pt-BR" dirty="0"/>
              <a:t> que nos chegaram vindos de longe.</a:t>
            </a:r>
          </a:p>
        </p:txBody>
      </p:sp>
    </p:spTree>
    <p:extLst>
      <p:ext uri="{BB962C8B-B14F-4D97-AF65-F5344CB8AC3E}">
        <p14:creationId xmlns:p14="http://schemas.microsoft.com/office/powerpoint/2010/main" val="245937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13E0813-7871-468B-9130-D2EC30E5DB4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2441898"/>
            <a:ext cx="10515600" cy="1325563"/>
          </a:xfrm>
        </p:spPr>
        <p:txBody>
          <a:bodyPr/>
          <a:lstStyle/>
          <a:p>
            <a:r>
              <a:rPr lang="pt-BR" dirty="0"/>
              <a:t>TODOS SOMOS CONTADORES DE HISTÓRIAS</a:t>
            </a:r>
          </a:p>
        </p:txBody>
      </p:sp>
    </p:spTree>
    <p:extLst>
      <p:ext uri="{BB962C8B-B14F-4D97-AF65-F5344CB8AC3E}">
        <p14:creationId xmlns:p14="http://schemas.microsoft.com/office/powerpoint/2010/main" val="36084657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D357BFE-C442-4DF0-B991-7B2CC245D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0ED50654-0E23-4FF2-80EF-2906FAA8B78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202033"/>
            <a:ext cx="10515600" cy="1325563"/>
          </a:xfrm>
        </p:spPr>
        <p:txBody>
          <a:bodyPr/>
          <a:lstStyle/>
          <a:p>
            <a:r>
              <a:rPr lang="pt-BR" dirty="0"/>
              <a:t>CUIDADO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3DCB85D-6474-4F1C-94E0-3E3A1042F33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2662533"/>
            <a:ext cx="10515600" cy="4351338"/>
          </a:xfrm>
        </p:spPr>
        <p:txBody>
          <a:bodyPr/>
          <a:lstStyle/>
          <a:p>
            <a:r>
              <a:rPr lang="pt-BR" dirty="0"/>
              <a:t>Há apenas que se ter um</a:t>
            </a:r>
            <a:r>
              <a:rPr lang="pt-BR" baseline="0" dirty="0"/>
              <a:t> cuidado. Quando escolhemos contar uma história de outra cultura, estamos fazendo uma homenagem a ela e é preciso conhecer um pouco mais sobre o lugar e as pessoas que aparecem na narrativa, bem como sobre o povo que a conta, caso contrário, pode-se falar coisas sem saber o que de fato significam e tornar a narração vazia e sem sentido.</a:t>
            </a:r>
          </a:p>
          <a:p>
            <a:endParaRPr lang="pt-BR" baseline="0" dirty="0"/>
          </a:p>
          <a:p>
            <a:r>
              <a:rPr lang="pt-BR" baseline="0" dirty="0"/>
              <a:t>Cuidado com as pesquisas superficiais demais.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11485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D357BFE-C442-4DF0-B991-7B2CC245D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17F6C725-7493-42F0-9F91-5DFBE70BF6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186535"/>
            <a:ext cx="10515600" cy="1325563"/>
          </a:xfrm>
        </p:spPr>
        <p:txBody>
          <a:bodyPr/>
          <a:lstStyle/>
          <a:p>
            <a:r>
              <a:rPr lang="pt-BR" dirty="0"/>
              <a:t>EXEMPLOS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4569627-CF5F-4CC3-9324-647994604E0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2647035"/>
            <a:ext cx="10515600" cy="4351338"/>
          </a:xfrm>
        </p:spPr>
        <p:txBody>
          <a:bodyPr/>
          <a:lstStyle/>
          <a:p>
            <a:r>
              <a:rPr lang="pt-BR" dirty="0"/>
              <a:t>CONTOS INDÍGENAS</a:t>
            </a:r>
          </a:p>
          <a:p>
            <a:pPr lvl="1"/>
            <a:r>
              <a:rPr lang="pt-BR" dirty="0"/>
              <a:t>Cuidado com imagem estereotipada, impregnada de preconceitos e um olhar estreito sobre uma cultura tão diversa.</a:t>
            </a:r>
          </a:p>
          <a:p>
            <a:pPr lvl="1"/>
            <a:endParaRPr lang="pt-BR" dirty="0"/>
          </a:p>
          <a:p>
            <a:r>
              <a:rPr lang="pt-BR" dirty="0"/>
              <a:t>CONTOS AFRICANOS</a:t>
            </a:r>
          </a:p>
          <a:p>
            <a:pPr lvl="1"/>
            <a:r>
              <a:rPr lang="pt-BR" dirty="0"/>
              <a:t>Não há uma única tradição africana válida para todas as regiões e todas as etnias.</a:t>
            </a:r>
          </a:p>
        </p:txBody>
      </p:sp>
    </p:spTree>
    <p:extLst>
      <p:ext uri="{BB962C8B-B14F-4D97-AF65-F5344CB8AC3E}">
        <p14:creationId xmlns:p14="http://schemas.microsoft.com/office/powerpoint/2010/main" val="36087094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D357BFE-C442-4DF0-B991-7B2CC245D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4BCEC8EF-F826-413A-B89D-AB3C9318160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2472894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ÓTIMO CURSO PARA NÓS</a:t>
            </a:r>
          </a:p>
        </p:txBody>
      </p:sp>
    </p:spTree>
    <p:extLst>
      <p:ext uri="{BB962C8B-B14F-4D97-AF65-F5344CB8AC3E}">
        <p14:creationId xmlns:p14="http://schemas.microsoft.com/office/powerpoint/2010/main" val="362277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AA884FF-7547-449F-B04B-0B20F67034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542996"/>
            <a:ext cx="10515600" cy="1325563"/>
          </a:xfrm>
        </p:spPr>
        <p:txBody>
          <a:bodyPr/>
          <a:lstStyle/>
          <a:p>
            <a:r>
              <a:rPr lang="pt-BR" dirty="0"/>
              <a:t>NOSSO CURSO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81ED43E-6E60-4DBC-9103-36D03F7A703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3003496"/>
            <a:ext cx="10515600" cy="1816477"/>
          </a:xfrm>
        </p:spPr>
        <p:txBody>
          <a:bodyPr/>
          <a:lstStyle/>
          <a:p>
            <a:r>
              <a:rPr lang="pt-BR" dirty="0"/>
              <a:t>O</a:t>
            </a:r>
            <a:r>
              <a:rPr lang="pt-BR" baseline="0" dirty="0"/>
              <a:t> lugar do conto e do contador na sociedade e nas diferentes culturas</a:t>
            </a:r>
          </a:p>
          <a:p>
            <a:r>
              <a:rPr lang="pt-BR" baseline="0" dirty="0"/>
              <a:t>Nossa identidade como narradores e aspectos técnicos</a:t>
            </a:r>
          </a:p>
          <a:p>
            <a:r>
              <a:rPr lang="pt-BR" baseline="0" dirty="0"/>
              <a:t>A contação de histórias na escola – aspectos artísticos e educativos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9645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B0F3AEC-E52F-4DFA-B70F-8667170E89E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620488"/>
            <a:ext cx="10515600" cy="1325563"/>
          </a:xfrm>
        </p:spPr>
        <p:txBody>
          <a:bodyPr/>
          <a:lstStyle/>
          <a:p>
            <a:r>
              <a:rPr lang="pt-BR" dirty="0"/>
              <a:t>AO</a:t>
            </a:r>
            <a:r>
              <a:rPr lang="pt-BR" baseline="0" dirty="0"/>
              <a:t> FINAL DO PERCURSO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EBC7D5-76AB-4134-90DC-3E09DC9D65A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3080988"/>
            <a:ext cx="10515600" cy="4351338"/>
          </a:xfrm>
        </p:spPr>
        <p:txBody>
          <a:bodyPr/>
          <a:lstStyle/>
          <a:p>
            <a:r>
              <a:rPr lang="pt-BR" dirty="0"/>
              <a:t>Segurança para trilhar seu caminho</a:t>
            </a:r>
          </a:p>
          <a:p>
            <a:r>
              <a:rPr lang="pt-BR" dirty="0"/>
              <a:t>Encantar e encantar-se</a:t>
            </a:r>
            <a:r>
              <a:rPr lang="pt-BR" baseline="0" dirty="0"/>
              <a:t> com a arte de partilhar afeto</a:t>
            </a:r>
          </a:p>
          <a:p>
            <a:r>
              <a:rPr lang="pt-BR" baseline="0" dirty="0"/>
              <a:t>Preencher a vida com esperanças e sonhos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1992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9AC5D7B-0F79-4BA8-9681-1A7B6B75366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70467" y="1090765"/>
            <a:ext cx="10515600" cy="1325563"/>
          </a:xfrm>
        </p:spPr>
        <p:txBody>
          <a:bodyPr/>
          <a:lstStyle/>
          <a:p>
            <a:r>
              <a:rPr lang="pt-BR" dirty="0"/>
              <a:t>OBJETIVOS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715A1C8-6851-40D0-8D8C-D8672B6D43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59"/>
          <a:stretch/>
        </p:blipFill>
        <p:spPr>
          <a:xfrm>
            <a:off x="1200150" y="2386739"/>
            <a:ext cx="9791700" cy="2209074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2CF957D4-4208-40BA-9C8D-E812F47E34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0150" y="4595813"/>
            <a:ext cx="97917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73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5682C59-9ED2-4279-AB6A-6647F0EAA30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73666" y="1481003"/>
            <a:ext cx="10515600" cy="1325563"/>
          </a:xfrm>
        </p:spPr>
        <p:txBody>
          <a:bodyPr/>
          <a:lstStyle/>
          <a:p>
            <a:r>
              <a:rPr lang="pt-BR" dirty="0"/>
              <a:t>A CRIAÇÃO DOS MITOS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6723071-B382-4B90-80EF-09C87E98F548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973666" y="2941503"/>
            <a:ext cx="10515600" cy="4351338"/>
          </a:xfrm>
        </p:spPr>
        <p:txBody>
          <a:bodyPr/>
          <a:lstStyle/>
          <a:p>
            <a:r>
              <a:rPr lang="pt-BR" dirty="0"/>
              <a:t>Imaginem</a:t>
            </a:r>
            <a:r>
              <a:rPr lang="pt-BR" baseline="0" dirty="0"/>
              <a:t> no início, como era um grande mistério o nascer do sol, ou a chuva, os raios e trovões.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9470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F104BFF-B0F7-484C-9A73-0ED30218A0A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2503891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A BUSCA DO HOMEM POR </a:t>
            </a:r>
            <a:br>
              <a:rPr lang="pt-BR" dirty="0"/>
            </a:br>
            <a:r>
              <a:rPr lang="pt-BR" dirty="0"/>
              <a:t>ESTABELECER</a:t>
            </a:r>
            <a:r>
              <a:rPr lang="pt-BR" baseline="0" dirty="0"/>
              <a:t> RELAÇÕES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3764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266A626-B26E-4350-B0E1-59CD0E3F80F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73666" y="1419010"/>
            <a:ext cx="10515600" cy="1325563"/>
          </a:xfrm>
        </p:spPr>
        <p:txBody>
          <a:bodyPr/>
          <a:lstStyle/>
          <a:p>
            <a:r>
              <a:rPr lang="pt-BR" dirty="0"/>
              <a:t>COMPREENSÃO DE CICLOS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B3DFFCD-D350-4BE4-A029-F183753A3FFE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973666" y="2879510"/>
            <a:ext cx="10515600" cy="4351338"/>
          </a:xfrm>
        </p:spPr>
        <p:txBody>
          <a:bodyPr/>
          <a:lstStyle/>
          <a:p>
            <a:r>
              <a:rPr lang="pt-BR" dirty="0"/>
              <a:t>Dia e Noite</a:t>
            </a:r>
          </a:p>
          <a:p>
            <a:r>
              <a:rPr lang="pt-BR" dirty="0"/>
              <a:t>Estações do Ano</a:t>
            </a:r>
          </a:p>
          <a:p>
            <a:r>
              <a:rPr lang="pt-BR" dirty="0"/>
              <a:t>Nascimento e Morte</a:t>
            </a:r>
          </a:p>
        </p:txBody>
      </p:sp>
    </p:spTree>
    <p:extLst>
      <p:ext uri="{BB962C8B-B14F-4D97-AF65-F5344CB8AC3E}">
        <p14:creationId xmlns:p14="http://schemas.microsoft.com/office/powerpoint/2010/main" val="1191713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878</Words>
  <Application>Microsoft Office PowerPoint</Application>
  <PresentationFormat>Widescreen</PresentationFormat>
  <Paragraphs>96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Tema do Office</vt:lpstr>
      <vt:lpstr>ERA UMA VEZ... A ESTIMULANTE ARTE DE CONTAR HISTÓRIAS  Experimentações sensoriais através das histórias</vt:lpstr>
      <vt:lpstr>O DESEJO DE CONTAR HISTÓRIAS É DA NATUREZA HUMANA</vt:lpstr>
      <vt:lpstr>TODOS SOMOS CONTADORES DE HISTÓRIAS</vt:lpstr>
      <vt:lpstr>NOSSO CURSO</vt:lpstr>
      <vt:lpstr>AO FINAL DO PERCURSO</vt:lpstr>
      <vt:lpstr>OBJETIVOS</vt:lpstr>
      <vt:lpstr>A CRIAÇÃO DOS MITOS</vt:lpstr>
      <vt:lpstr>A BUSCA DO HOMEM POR  ESTABELECER RELAÇÕES</vt:lpstr>
      <vt:lpstr>COMPREENSÃO DE CICLOS</vt:lpstr>
      <vt:lpstr>O FAZER DE CONTA E O FAZER DE NOVO</vt:lpstr>
      <vt:lpstr>CADA POVO, EM CADA REGIÃO DO PLANETA CRIA SEUS MITOS PARA EXPLICAR A SUA REALIDADE  E ESTAS NARRATIVAS SÃO TRANSMITIDAS DE FORMA ORAL</vt:lpstr>
      <vt:lpstr>COLETÂNEAS DE CONTOS</vt:lpstr>
      <vt:lpstr>O NARRADOR NA SOCIEDADE</vt:lpstr>
      <vt:lpstr>A TRANSMISSÃO DE CONHECIMENTO PARA A FORMAÇÃO E EDUCAÇÃO DA COMUNIDADE A QUE PERTENCE TAMBÉM É OUTRA CARACTERÍSTICA IMPORTANTE NO QUE SE REFERE A SUA ATUAÇÃO NA SOCIEDADE</vt:lpstr>
      <vt:lpstr>OS MESTRES DO PASSADO NOS INSPIRAM NO ENCONTRO DO CONTADOR DE HISTÓRIAS QUE VIVE DENTRO DE CADA UM DE NÓS</vt:lpstr>
      <vt:lpstr>POR NÃO HAVER ESCRITA O NARRADOR APRENDEU...</vt:lpstr>
      <vt:lpstr>E NO BRASIL?</vt:lpstr>
      <vt:lpstr>PARA NÓS BRASILEIROS</vt:lpstr>
      <vt:lpstr>MAS..</vt:lpstr>
      <vt:lpstr>OS 3 ELEMENTOS</vt:lpstr>
      <vt:lpstr>A FINALIDADE</vt:lpstr>
      <vt:lpstr>DIFERENÇAS ENTRE CONTAR E LER</vt:lpstr>
      <vt:lpstr>O QUE PROMOVE MAIS  PROCESSOS CRIATIVOS?</vt:lpstr>
      <vt:lpstr>O teatro, assim como a utilização de fantoches e objetivos se apropriam dos contos mas diferem do ato de contar histórias. São processos diferentes, mas que convivem e ampliam o leque de opções para o educador, por exemplo. Cabendo a busca por nossa identidade dentro desta diversidade de expressões artísticas.</vt:lpstr>
      <vt:lpstr>TIPOS DE CONTOS</vt:lpstr>
      <vt:lpstr>CABE AO NARRADOR CONHECER OS DIVERSOS TIPOS E ESCOLHER COM O QUAL SE SENTE CONFORTÁVEL, QUE TENHA DIÁLOGO COM SUA PERSONALIDADE. OU AINDA ESCOLHER CADA TIPO DE ACORDO COM SUA INTENCIONALIDADE</vt:lpstr>
      <vt:lpstr>FUNDAMENTAL É QUE A ESCOLHA SEJA ORIENTADA COM BASE NA EMOÇÃO QUE O CONTO PROVOCA NO CONTADOR, POIS SOMENTE O QUE LHE TOCA SERÁ CAPAZ DE TOCAR O OUVINTE.</vt:lpstr>
      <vt:lpstr>JÁ OUVIRAM ISSO?  “NINGUÉM DÁ O QUE NÃO TEM...”</vt:lpstr>
      <vt:lpstr>REPERTÓRIO</vt:lpstr>
      <vt:lpstr>CUIDADO</vt:lpstr>
      <vt:lpstr>EXEMPLOS</vt:lpstr>
      <vt:lpstr>ÓTIMO CURSO PARA NÓS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Elizabeth Mariza Marinho</dc:creator>
  <cp:lastModifiedBy>Elizabeth Mariza Marinho</cp:lastModifiedBy>
  <cp:revision>3</cp:revision>
  <dcterms:created xsi:type="dcterms:W3CDTF">2021-04-23T15:50:41Z</dcterms:created>
  <dcterms:modified xsi:type="dcterms:W3CDTF">2021-08-24T13:41:22Z</dcterms:modified>
</cp:coreProperties>
</file>