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25"/>
  </p:notesMasterIdLst>
  <p:sldIdLst>
    <p:sldId id="256" r:id="rId2"/>
    <p:sldId id="306" r:id="rId3"/>
    <p:sldId id="326" r:id="rId4"/>
    <p:sldId id="305" r:id="rId5"/>
    <p:sldId id="322" r:id="rId6"/>
    <p:sldId id="299" r:id="rId7"/>
    <p:sldId id="307" r:id="rId8"/>
    <p:sldId id="304" r:id="rId9"/>
    <p:sldId id="323" r:id="rId10"/>
    <p:sldId id="328" r:id="rId11"/>
    <p:sldId id="329" r:id="rId12"/>
    <p:sldId id="330" r:id="rId13"/>
    <p:sldId id="301" r:id="rId14"/>
    <p:sldId id="325" r:id="rId15"/>
    <p:sldId id="324" r:id="rId16"/>
    <p:sldId id="337" r:id="rId17"/>
    <p:sldId id="327" r:id="rId18"/>
    <p:sldId id="331" r:id="rId19"/>
    <p:sldId id="333" r:id="rId20"/>
    <p:sldId id="332" r:id="rId21"/>
    <p:sldId id="334" r:id="rId22"/>
    <p:sldId id="335" r:id="rId23"/>
    <p:sldId id="336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8" autoAdjust="0"/>
  </p:normalViewPr>
  <p:slideViewPr>
    <p:cSldViewPr>
      <p:cViewPr>
        <p:scale>
          <a:sx n="76" d="100"/>
          <a:sy n="76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A293-AD3F-4B59-B18E-5D90AD7C0376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6EE16-3A00-435B-A2EB-FE117622F2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EE16-3A00-435B-A2EB-FE117622F21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9CE52A-B1A4-4AED-8C5D-F595516D398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DC2EB6-F218-409E-979A-9DC9791036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71810D-1A52-43B0-8EA6-C098264A36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33B397-BC68-4F63-8E65-209D91FAEE2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D632F7-56AF-456A-B561-5D4B6FD1103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A4FA05-E024-47BB-B0FF-973B824D78E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58701F-9AEA-482F-B82A-A29D03E49B7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BD1218-8811-403F-9396-004CBAD12E7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FC890D-3888-4FFB-A753-47C6218D803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C07E8D-4643-4A43-9007-B96391C4D32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416725-C92F-4780-AF0E-CBBECDFD987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5A1F6D-0513-418D-A06F-9E2057B37C4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i2G3LvBb7c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X_ow1SKMys" TargetMode="External"/><Relationship Id="rId2" Type="http://schemas.openxmlformats.org/officeDocument/2006/relationships/hyperlink" Target="https://www.google.com.br/url?sa=t&amp;rct=j&amp;q=&amp;esrc=s&amp;source=web&amp;cd=1&amp;cad=rja&amp;uact=8&amp;ved=0ahUKEwjMoIOOu4rXAhUGipAKHYvKBE8QtwIIJzAA&amp;url=https://www.youtube.com/watch?v=1X_ow1SKMys&amp;usg=AOvVaw0N54rIrLI3BLJnnv15yez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1X_ow1SKMy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damarisgomesmaranhao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aris\Desktop\fabula%20mito%20do%20cuidado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15616" y="1498570"/>
            <a:ext cx="7056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u="sng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860032" y="1988840"/>
            <a:ext cx="3960440" cy="3024336"/>
          </a:xfrm>
        </p:spPr>
        <p:txBody>
          <a:bodyPr/>
          <a:lstStyle/>
          <a:p>
            <a:endParaRPr lang="pt-BR" sz="3200" dirty="0" smtClean="0">
              <a:latin typeface="Century Gothic" pitchFamily="34" charset="0"/>
            </a:endParaRPr>
          </a:p>
          <a:p>
            <a:r>
              <a:rPr lang="pt-BR" sz="3200" b="1" dirty="0" smtClean="0">
                <a:latin typeface="Century Gothic" pitchFamily="34" charset="0"/>
              </a:rPr>
              <a:t>Cuidado de si</a:t>
            </a:r>
          </a:p>
          <a:p>
            <a:r>
              <a:rPr lang="pt-BR" sz="3200" b="1" dirty="0" smtClean="0">
                <a:latin typeface="Century Gothic" pitchFamily="34" charset="0"/>
              </a:rPr>
              <a:t>Cuidado do outro</a:t>
            </a:r>
          </a:p>
          <a:p>
            <a:r>
              <a:rPr lang="pt-BR" sz="3200" b="1" dirty="0" smtClean="0">
                <a:latin typeface="Century Gothic" pitchFamily="34" charset="0"/>
              </a:rPr>
              <a:t>Cuidado da vida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4437112"/>
            <a:ext cx="417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pt-BR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pt-BR" dirty="0">
                <a:ea typeface="Times New Roman" pitchFamily="18" charset="0"/>
                <a:cs typeface="Arial" pitchFamily="34" charset="0"/>
              </a:rPr>
              <a:t>Damaris Gomes </a:t>
            </a:r>
            <a:r>
              <a:rPr lang="pt-BR" dirty="0" smtClean="0">
                <a:ea typeface="Times New Roman" pitchFamily="18" charset="0"/>
                <a:cs typeface="Arial" pitchFamily="34" charset="0"/>
              </a:rPr>
              <a:t>Maranhão</a:t>
            </a:r>
          </a:p>
          <a:p>
            <a:pPr lvl="0" algn="ctr" eaLnBrk="0" hangingPunct="0"/>
            <a:r>
              <a:rPr lang="pt-BR" sz="1600" dirty="0" smtClean="0">
                <a:ea typeface="Times New Roman" pitchFamily="18" charset="0"/>
                <a:cs typeface="Arial" pitchFamily="34" charset="0"/>
              </a:rPr>
              <a:t>INSTITUTO AVISALÁ</a:t>
            </a:r>
            <a:endParaRPr lang="pt-BR" sz="1600" dirty="0"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lang="pt-BR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dirty="0" smtClean="0">
                <a:ea typeface="Times New Roman" pitchFamily="18" charset="0"/>
                <a:cs typeface="Arial" pitchFamily="34" charset="0"/>
              </a:rPr>
              <a:t>INSTITUTO VERA CRUZ</a:t>
            </a:r>
            <a:endParaRPr lang="pt-BR" sz="1600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lang="pt-BR" sz="1600" dirty="0" smtClean="0">
                <a:ea typeface="Times New Roman" pitchFamily="18" charset="0"/>
                <a:cs typeface="Arial" pitchFamily="34" charset="0"/>
              </a:rPr>
              <a:t>CRECHES CEDUC  </a:t>
            </a:r>
          </a:p>
          <a:p>
            <a:pPr lvl="0" algn="ctr" eaLnBrk="0" hangingPunct="0"/>
            <a:r>
              <a:rPr lang="pt-BR" sz="1600" dirty="0" smtClean="0">
                <a:cs typeface="Arial" pitchFamily="34" charset="0"/>
              </a:rPr>
              <a:t>Consultora do MEC para a elaboração de recomendações sobre as experiências de cuidado na EI. </a:t>
            </a:r>
            <a:r>
              <a:rPr lang="pt-BR" sz="1050" dirty="0" smtClean="0">
                <a:cs typeface="Arial" pitchFamily="34" charset="0"/>
              </a:rPr>
              <a:t> </a:t>
            </a:r>
            <a:endParaRPr lang="pt-BR" sz="2400" dirty="0">
              <a:cs typeface="Arial" pitchFamily="34" charset="0"/>
            </a:endParaRPr>
          </a:p>
        </p:txBody>
      </p:sp>
      <p:pic>
        <p:nvPicPr>
          <p:cNvPr id="8" name="Imagem 7" descr="deborabeb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248472" cy="3672408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620688"/>
            <a:ext cx="309634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Cuidar não é especifico da “natureza”feminina</a:t>
            </a:r>
          </a:p>
          <a:p>
            <a:r>
              <a:rPr lang="pt-BR" dirty="0" smtClean="0"/>
              <a:t>Cuidar é uma atividade humana</a:t>
            </a:r>
          </a:p>
          <a:p>
            <a:r>
              <a:rPr lang="pt-BR" dirty="0" smtClean="0"/>
              <a:t>Cuidar é uma atividade de vida cotidiana</a:t>
            </a:r>
          </a:p>
          <a:p>
            <a:r>
              <a:rPr lang="pt-BR" dirty="0" smtClean="0"/>
              <a:t>Cuidar é uma atividade profissional </a:t>
            </a:r>
          </a:p>
          <a:p>
            <a:r>
              <a:rPr lang="pt-BR" dirty="0" smtClean="0"/>
              <a:t>Cuidar como ética ou como atividade humana é pouco valorizado, “invisível”, mas absolutamente importante e necessário em todo ciclo vital e em todas as classes sociais e contextos sócio-histórico-culturais</a:t>
            </a:r>
          </a:p>
          <a:p>
            <a:r>
              <a:rPr lang="pt-BR" b="1" dirty="0" smtClean="0"/>
              <a:t>Cuidar é o elo entre a  saúde e a educação</a:t>
            </a:r>
            <a:r>
              <a:rPr lang="pt-BR" dirty="0" smtClean="0"/>
              <a:t>. </a:t>
            </a:r>
          </a:p>
          <a:p>
            <a:r>
              <a:rPr lang="pt-BR" b="1" dirty="0" smtClean="0"/>
              <a:t>Contradições e conflitos no processo de compartilhar cuidados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Mas no que consiste o cuidado?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50405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Gentileza : suavidade, brandura, ternura, docilidade</a:t>
            </a:r>
          </a:p>
          <a:p>
            <a:r>
              <a:rPr lang="pt-BR" dirty="0" smtClean="0"/>
              <a:t>Resposta adequada à necessidade do outro de acordo com as circunstâncias.</a:t>
            </a:r>
          </a:p>
          <a:p>
            <a:r>
              <a:rPr lang="pt-BR" dirty="0" smtClean="0"/>
              <a:t>Atitude adequada frente a fragilidade do outro, sem destituí-lo de seu estatuto de ser humano</a:t>
            </a:r>
          </a:p>
          <a:p>
            <a:r>
              <a:rPr lang="pt-BR" dirty="0" smtClean="0"/>
              <a:t>Um gesto, uma forma de agir, ou de não agir, ajustados ou afinados às necessidades do outro, sem que necessariamente esse outro solicite.</a:t>
            </a:r>
          </a:p>
          <a:p>
            <a:r>
              <a:rPr lang="pt-BR" dirty="0" smtClean="0"/>
              <a:t>A </a:t>
            </a:r>
            <a:r>
              <a:rPr lang="pt-BR" b="1" dirty="0" smtClean="0"/>
              <a:t>substância negra</a:t>
            </a:r>
            <a:r>
              <a:rPr lang="pt-BR" dirty="0" smtClean="0"/>
              <a:t>: invisível, no sentido de que sua falta é sentida apenas quando ele não ocorre – “está na mesa”; </a:t>
            </a:r>
            <a:r>
              <a:rPr lang="pt-BR" i="1" dirty="0" smtClean="0"/>
              <a:t>enfermeira </a:t>
            </a:r>
            <a:r>
              <a:rPr lang="pt-BR" i="1" dirty="0" smtClean="0"/>
              <a:t>que auxilia o cirurgião.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r>
              <a:rPr lang="pt-BR" sz="3600" b="1" i="1" dirty="0" err="1" smtClean="0"/>
              <a:t>Care</a:t>
            </a:r>
            <a:r>
              <a:rPr lang="pt-BR" sz="3600" b="1" dirty="0" smtClean="0"/>
              <a:t> como gentileza e discrição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/>
          </a:bodyPr>
          <a:lstStyle/>
          <a:p>
            <a:r>
              <a:rPr lang="pt-BR" sz="3600" b="1" i="1" dirty="0" err="1" smtClean="0"/>
              <a:t>Care</a:t>
            </a:r>
            <a:r>
              <a:rPr lang="pt-BR" sz="3600" b="1" dirty="0" smtClean="0"/>
              <a:t> como trabalho sujo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179512" y="980728"/>
            <a:ext cx="4176464" cy="5616624"/>
          </a:xfrm>
        </p:spPr>
        <p:txBody>
          <a:bodyPr>
            <a:normAutofit fontScale="70000" lnSpcReduction="20000"/>
          </a:bodyPr>
          <a:lstStyle/>
          <a:p>
            <a:r>
              <a:rPr lang="pt-BR" sz="3000" dirty="0" smtClean="0"/>
              <a:t>Contato com os humores do corpo e as patologias da alma</a:t>
            </a:r>
          </a:p>
          <a:p>
            <a:r>
              <a:rPr lang="pt-BR" sz="3000" dirty="0" smtClean="0"/>
              <a:t>Trabalhos que implicam em entrar em contato com os dejetos e secreções do corpo humano, ou outros, que “procura-se não fazer” e, se possível delegar a outro. D</a:t>
            </a:r>
          </a:p>
          <a:p>
            <a:r>
              <a:rPr lang="pt-BR" sz="3000" dirty="0" smtClean="0"/>
              <a:t>Dimensões “impuras” – caráter perecível, animal, sexual. </a:t>
            </a:r>
          </a:p>
          <a:p>
            <a:r>
              <a:rPr lang="pt-BR" sz="3000" dirty="0" smtClean="0"/>
              <a:t>Somos corpos, vivos ou mortos. </a:t>
            </a:r>
          </a:p>
          <a:p>
            <a:r>
              <a:rPr lang="pt-BR" sz="3000" dirty="0" smtClean="0"/>
              <a:t>Corpo e mente – integrados – somos um corpo e temos um corpo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7" name="Picture 18" descr="higiene e ambientes creches 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908720"/>
            <a:ext cx="4529023" cy="5688632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971601" y="548681"/>
            <a:ext cx="7488832" cy="5040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2800" b="1" dirty="0" smtClean="0"/>
              <a:t>Como e com quem aprendemos a cuidar?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9552" y="49411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 smtClean="0"/>
              <a:t>Carol </a:t>
            </a:r>
            <a:r>
              <a:rPr lang="pt-BR" dirty="0" err="1" smtClean="0"/>
              <a:t>Gilligan</a:t>
            </a:r>
            <a:r>
              <a:rPr lang="pt-BR" dirty="0" smtClean="0"/>
              <a:t> - educação moral da mulher diferente da educação moral dos homens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Marie-Françoise </a:t>
            </a:r>
            <a:r>
              <a:rPr lang="pt-BR" dirty="0" err="1" smtClean="0"/>
              <a:t>Colliére</a:t>
            </a:r>
            <a:r>
              <a:rPr lang="pt-BR" dirty="0" smtClean="0"/>
              <a:t>- cuidados com a vida e cuidados com a cura</a:t>
            </a: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 smtClean="0"/>
          </a:p>
        </p:txBody>
      </p:sp>
      <p:pic>
        <p:nvPicPr>
          <p:cNvPr id="13" name="Picture 6" descr="leite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9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528392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15817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/>
              <a:t>Cuidar é uma forma de relação com o outro.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/>
              <a:t>Cuidar é  atitude que se desdobra em procedimentos com o objetivo de </a:t>
            </a:r>
            <a:r>
              <a:rPr lang="pt-BR" sz="2800" b="1" dirty="0" smtClean="0"/>
              <a:t>manter a vida, promover a saúde, a cura, o  conforto, a proteção e o  desenvolvimento humano. </a:t>
            </a:r>
          </a:p>
          <a:p>
            <a:endParaRPr lang="pt-BR" dirty="0"/>
          </a:p>
        </p:txBody>
      </p:sp>
      <p:pic>
        <p:nvPicPr>
          <p:cNvPr id="12" name="Espaço Reservado para Conteúdo 11" descr="IMG_20160710_2120504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413"/>
            <a:ext cx="4032448" cy="5086350"/>
          </a:xfr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Os atributos e objetivos do cuidar 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/>
              <a:t>Para cuidar é preciso:</a:t>
            </a:r>
          </a:p>
          <a:p>
            <a:r>
              <a:rPr lang="pt-BR" sz="2800" dirty="0" smtClean="0"/>
              <a:t> conhecer o outro,</a:t>
            </a:r>
          </a:p>
          <a:p>
            <a:r>
              <a:rPr lang="pt-BR" sz="2800" dirty="0" smtClean="0"/>
              <a:t> identificar suas necessidades,</a:t>
            </a:r>
          </a:p>
          <a:p>
            <a:r>
              <a:rPr lang="pt-BR" sz="2800" dirty="0" smtClean="0"/>
              <a:t> saber como atendê-las,</a:t>
            </a:r>
          </a:p>
          <a:p>
            <a:r>
              <a:rPr lang="pt-BR" sz="2800" dirty="0" smtClean="0"/>
              <a:t>saber  quais são os limites e potencialidades da pessoa que é foco de cuidados,  e  </a:t>
            </a:r>
          </a:p>
          <a:p>
            <a:r>
              <a:rPr lang="pt-BR" sz="2800" dirty="0" smtClean="0"/>
              <a:t>ter consciência dos próprios limites </a:t>
            </a:r>
          </a:p>
          <a:p>
            <a:pPr>
              <a:buNone/>
            </a:pPr>
            <a:r>
              <a:rPr lang="pt-BR" sz="2800" dirty="0" smtClean="0"/>
              <a:t>( Milton </a:t>
            </a:r>
            <a:r>
              <a:rPr lang="pt-BR" sz="2800" dirty="0" err="1" smtClean="0"/>
              <a:t>Mayroff</a:t>
            </a:r>
            <a:r>
              <a:rPr lang="pt-BR" sz="2800" dirty="0" smtClean="0"/>
              <a:t>, 1990).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04850"/>
            <a:ext cx="8640960" cy="635918"/>
          </a:xfrm>
        </p:spPr>
        <p:txBody>
          <a:bodyPr/>
          <a:lstStyle/>
          <a:p>
            <a:r>
              <a:rPr lang="pt-BR" sz="3200" b="1" dirty="0" smtClean="0"/>
              <a:t>O que precisamos saber para cuidar?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0"/>
            <a:ext cx="4572000" cy="725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/>
              <a:t>Avanços nas condições de vida e na saúde publica reduziram a mortalidade infantil.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/>
              <a:t>“Nova morbidade” determinada pelo modo de vida das famílias na comunidade, pelo cuidado e educação das crianças.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/>
              <a:t>  </a:t>
            </a:r>
            <a:r>
              <a:rPr lang="pt-BR" sz="2800" b="1" dirty="0" smtClean="0"/>
              <a:t>“Os 11 que sobrevivem”(</a:t>
            </a:r>
            <a:r>
              <a:rPr lang="pt-BR" sz="2800" dirty="0" smtClean="0"/>
              <a:t>Roberto Myers, 1992).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/>
              <a:t>Não basta sobreviver, mas promover ambientes que favoreçam o potencial de desenvolvimento e tenham acesso aos bens culturais desde bebês.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11480" cy="576064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1 em cada 5 mães são adolescentes ou meninas</a:t>
            </a:r>
            <a:endParaRPr lang="pt-BR" sz="2800" b="1" dirty="0"/>
          </a:p>
        </p:txBody>
      </p:sp>
      <p:pic>
        <p:nvPicPr>
          <p:cNvPr id="1026" name="Picture 2" descr="Dia das Mães --Mila Pamela e Rita (Foto: Carolina Teodora/G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83671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Em parceria com o MEC (Ministério da Educação) e OEI (Organização dos Estados Ibero-Americanos), a </a:t>
            </a:r>
            <a:r>
              <a:rPr lang="pt-BR" sz="2800" dirty="0" err="1" smtClean="0"/>
              <a:t>Flacso</a:t>
            </a:r>
            <a:r>
              <a:rPr lang="pt-BR" sz="2800" dirty="0" smtClean="0"/>
              <a:t> realizou uma pesquisa em 2015 com </a:t>
            </a:r>
            <a:r>
              <a:rPr lang="pt-BR" sz="2800" b="1" dirty="0" smtClean="0"/>
              <a:t>6.700 estudantes das sete capitais mais violentas do país.</a:t>
            </a:r>
          </a:p>
          <a:p>
            <a:r>
              <a:rPr lang="pt-BR" sz="2800" dirty="0" smtClean="0"/>
              <a:t> Divulgado no ano passado, é o último levantamento de maior fôlego feito no país.</a:t>
            </a:r>
          </a:p>
          <a:p>
            <a:r>
              <a:rPr lang="pt-BR" sz="2800" dirty="0" smtClean="0"/>
              <a:t>Mesmo que parcial, os dados indicam um cenário preocupante da </a:t>
            </a:r>
            <a:r>
              <a:rPr lang="pt-BR" sz="2800" b="1" dirty="0" smtClean="0"/>
              <a:t>escola como reprodutora da violência social, mas também produtora de uma violência particular.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54868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Quatro em cada dez estudantes (do 6º ano do ensino fundamental ao 3º do médio) afirmaram já terem sofrido violência física ou verbal dentro da escola no último ano.</a:t>
            </a:r>
          </a:p>
          <a:p>
            <a:r>
              <a:rPr lang="pt-BR" sz="2800" dirty="0" smtClean="0"/>
              <a:t>Em 65% dos casos, o agressor foi um colega –15% assumem já ter cometido alguma violência. Um quarto das agressões relatadas ocorreram dentro da sala de aula.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1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L</a:t>
            </a:r>
            <a:r>
              <a:rPr lang="pt-BR" sz="2400" dirty="0" smtClean="0"/>
              <a:t>atim  erudito “</a:t>
            </a:r>
            <a:r>
              <a:rPr lang="pt-BR" sz="2400" i="1" dirty="0" smtClean="0"/>
              <a:t>cura” </a:t>
            </a:r>
            <a:endParaRPr lang="pt-BR" sz="2400" dirty="0" smtClean="0"/>
          </a:p>
          <a:p>
            <a:r>
              <a:rPr lang="pt-BR" sz="2400" dirty="0" smtClean="0"/>
              <a:t>Latim antigo -  “</a:t>
            </a:r>
            <a:r>
              <a:rPr lang="pt-BR" sz="2400" i="1" dirty="0" smtClean="0"/>
              <a:t>coera” - </a:t>
            </a:r>
            <a:r>
              <a:rPr lang="pt-BR" sz="2400" dirty="0" smtClean="0"/>
              <a:t> expressa  atitude </a:t>
            </a:r>
            <a:r>
              <a:rPr lang="pt-BR" sz="2400" dirty="0"/>
              <a:t>de cuidado, de desvelo, de </a:t>
            </a:r>
            <a:r>
              <a:rPr lang="pt-BR" sz="2400" dirty="0" smtClean="0"/>
              <a:t>preocupação e </a:t>
            </a:r>
            <a:r>
              <a:rPr lang="pt-BR" sz="2400" dirty="0"/>
              <a:t>de inquietação pela pessoa amada </a:t>
            </a:r>
            <a:r>
              <a:rPr lang="pt-BR" sz="2400" dirty="0" smtClean="0"/>
              <a:t>ou por </a:t>
            </a:r>
            <a:r>
              <a:rPr lang="pt-BR" sz="2400" dirty="0"/>
              <a:t>um objeto de estimação. </a:t>
            </a:r>
            <a:endParaRPr lang="pt-BR" sz="2400" dirty="0" smtClean="0"/>
          </a:p>
          <a:p>
            <a:r>
              <a:rPr lang="pt-BR" sz="2400" i="1" dirty="0" err="1" smtClean="0"/>
              <a:t>Cogitarecogitatus</a:t>
            </a:r>
            <a:r>
              <a:rPr lang="pt-BR" sz="2400" dirty="0"/>
              <a:t> </a:t>
            </a:r>
            <a:r>
              <a:rPr lang="pt-BR" sz="2400" dirty="0" smtClean="0"/>
              <a:t>- cogitar</a:t>
            </a:r>
            <a:r>
              <a:rPr lang="pt-BR" sz="2400" dirty="0"/>
              <a:t>, pensar, </a:t>
            </a:r>
            <a:r>
              <a:rPr lang="pt-BR" sz="2400" dirty="0" smtClean="0"/>
              <a:t>colocar atenção</a:t>
            </a:r>
            <a:r>
              <a:rPr lang="pt-BR" sz="2400" dirty="0"/>
              <a:t>, mostrar interesse, revelar </a:t>
            </a:r>
            <a:r>
              <a:rPr lang="pt-BR" sz="2400" dirty="0" smtClean="0"/>
              <a:t>uma atitude </a:t>
            </a:r>
            <a:r>
              <a:rPr lang="pt-BR" sz="2400" dirty="0"/>
              <a:t>de desvelo e de </a:t>
            </a:r>
            <a:r>
              <a:rPr lang="pt-BR" sz="2400" dirty="0" smtClean="0"/>
              <a:t>preocupação</a:t>
            </a:r>
            <a:r>
              <a:rPr lang="pt-BR" sz="2400" dirty="0"/>
              <a:t>.</a:t>
            </a:r>
            <a:endParaRPr lang="pt-BR" sz="2400" dirty="0" smtClean="0"/>
          </a:p>
          <a:p>
            <a:r>
              <a:rPr lang="pt-BR" sz="2400" b="1" dirty="0" smtClean="0"/>
              <a:t>Polissêmica </a:t>
            </a:r>
            <a:r>
              <a:rPr lang="pt-BR" sz="2400" dirty="0" smtClean="0"/>
              <a:t>– tanto expressa o cuidado  com a sobrevivência de si mesmo como com o outro. </a:t>
            </a:r>
          </a:p>
          <a:p>
            <a:r>
              <a:rPr lang="pt-BR" sz="2400" b="1" dirty="0" smtClean="0"/>
              <a:t>Envolvimento afetivo ou ético com a sobrevivência e bem estar do outro</a:t>
            </a:r>
          </a:p>
          <a:p>
            <a:r>
              <a:rPr lang="pt-BR" sz="2400" b="1" dirty="0" smtClean="0"/>
              <a:t>Modo de ser no mundo, com as pessoas e coisas</a:t>
            </a:r>
          </a:p>
          <a:p>
            <a:r>
              <a:rPr lang="pt-BR" sz="2400" dirty="0" smtClean="0"/>
              <a:t>Francês – “Ocupar-se”          Inglês- </a:t>
            </a:r>
            <a:r>
              <a:rPr lang="pt-BR" sz="2400" dirty="0" err="1" smtClean="0"/>
              <a:t>Care</a:t>
            </a:r>
            <a:r>
              <a:rPr lang="pt-BR" sz="2400" dirty="0" smtClean="0"/>
              <a:t>   </a:t>
            </a:r>
          </a:p>
          <a:p>
            <a:pPr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Significado da palavra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347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836712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"Não temos diagnósticos. Estados e municípios não querem ver expostos dados negativos em geral, muito menos sobre a violência nas escolas", diz ela, ligada à </a:t>
            </a:r>
            <a:r>
              <a:rPr lang="pt-BR" sz="2400" dirty="0" err="1" smtClean="0"/>
              <a:t>Flacso</a:t>
            </a:r>
            <a:r>
              <a:rPr lang="pt-BR" sz="2400" dirty="0" smtClean="0"/>
              <a:t> (Faculdade Latino-Americana de Ciências Sociais). "No sistema privado talvez seja ainda mais difícil." </a:t>
            </a:r>
          </a:p>
          <a:p>
            <a:r>
              <a:rPr lang="pt-BR" sz="2400" dirty="0" smtClean="0"/>
              <a:t>Sem uma sistematização dos desafios, as escolas têm dificuldade de lidar com desafios de violência e </a:t>
            </a:r>
            <a:r>
              <a:rPr lang="pt-BR" sz="2400" dirty="0" err="1" smtClean="0"/>
              <a:t>bullying</a:t>
            </a:r>
            <a:r>
              <a:rPr lang="pt-BR" sz="2400" dirty="0" smtClean="0"/>
              <a:t> -uma sequência contínua de ataques. "A escola está muito ligada no ensino e aprendizagem e não olha corretamente para isso. Não consegue detectar inclusive casos extremos como esse".</a:t>
            </a:r>
          </a:p>
          <a:p>
            <a:r>
              <a:rPr lang="pt-BR" sz="2400" dirty="0" smtClean="0"/>
              <a:t>(Pesquisadora sobre violência nas escolas, Miriam </a:t>
            </a:r>
            <a:r>
              <a:rPr lang="pt-BR" sz="2400" dirty="0" err="1" smtClean="0"/>
              <a:t>Abramovay</a:t>
            </a:r>
            <a:r>
              <a:rPr lang="pt-BR" sz="2400" dirty="0" smtClean="0"/>
              <a:t>)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“Garoto de 7 anos destrói a sala”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23528" y="1556792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https://www.youtube.com/watch?v=li2G3LvBb7c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Menino </a:t>
            </a:r>
            <a:r>
              <a:rPr lang="pt-BR" sz="2800" dirty="0" smtClean="0"/>
              <a:t>de 3 anos CEI – Zona Sul </a:t>
            </a:r>
            <a:r>
              <a:rPr lang="pt-BR" sz="2800" dirty="0" smtClean="0"/>
              <a:t>–</a:t>
            </a: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 creche é o pai: instituição </a:t>
            </a:r>
            <a:r>
              <a:rPr lang="pt-BR" sz="2800" dirty="0" smtClean="0"/>
              <a:t>Pu</a:t>
            </a:r>
            <a:r>
              <a:rPr lang="pt-BR" sz="2800" dirty="0" smtClean="0"/>
              <a:t>blica </a:t>
            </a:r>
            <a:r>
              <a:rPr lang="pt-BR" sz="2800" dirty="0" smtClean="0"/>
              <a:t>ou projeção de uma </a:t>
            </a:r>
            <a:r>
              <a:rPr lang="pt-BR" sz="2800" dirty="0" err="1" smtClean="0"/>
              <a:t>familia</a:t>
            </a:r>
            <a:r>
              <a:rPr lang="pt-BR" sz="2800" dirty="0" smtClean="0"/>
              <a:t> idealizada. – caso de </a:t>
            </a:r>
            <a:r>
              <a:rPr lang="pt-BR" sz="2800" dirty="0" smtClean="0"/>
              <a:t>uma família </a:t>
            </a:r>
            <a:r>
              <a:rPr lang="pt-BR" sz="2800" dirty="0" smtClean="0"/>
              <a:t>disfuncional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 escola e a creche não dá conta sozinha – parcerias com outros serviços como os sociais e de saúde – construção social dos professores e profissionais de </a:t>
            </a:r>
            <a:r>
              <a:rPr lang="pt-BR" sz="2800" dirty="0" smtClean="0"/>
              <a:t>saúde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Comunidade – ESTADO </a:t>
            </a:r>
            <a:endParaRPr lang="pt-BR" sz="2800" dirty="0" smtClean="0"/>
          </a:p>
          <a:p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</p:spPr>
        <p:txBody>
          <a:bodyPr>
            <a:normAutofit/>
          </a:bodyPr>
          <a:lstStyle/>
          <a:p>
            <a:r>
              <a:rPr lang="pt-BR" u="sng" dirty="0" smtClean="0">
                <a:hlinkClick r:id="rId2"/>
              </a:rPr>
              <a:t>Palavra Cantada | Cuida com Cuidado - </a:t>
            </a:r>
            <a:r>
              <a:rPr lang="pt-BR" u="sng" dirty="0" err="1" smtClean="0">
                <a:hlinkClick r:id="rId2"/>
              </a:rPr>
              <a:t>YouTube</a:t>
            </a:r>
            <a:endParaRPr lang="pt-BR" dirty="0" smtClean="0"/>
          </a:p>
          <a:p>
            <a:r>
              <a:rPr lang="pt-BR" b="1" dirty="0" smtClean="0">
                <a:hlinkClick r:id="rId3"/>
              </a:rPr>
              <a:t>▶ 3:23</a:t>
            </a:r>
            <a:endParaRPr lang="pt-BR" dirty="0" smtClean="0"/>
          </a:p>
          <a:p>
            <a:r>
              <a:rPr lang="pt-BR" dirty="0" smtClean="0"/>
              <a:t>https://www.youtube.com/watch?v=1X_ow1SKMys</a:t>
            </a:r>
          </a:p>
          <a:p>
            <a:r>
              <a:rPr lang="pt-BR" dirty="0" smtClean="0"/>
              <a:t>17 de </a:t>
            </a:r>
            <a:r>
              <a:rPr lang="pt-BR" dirty="0" err="1" smtClean="0"/>
              <a:t>nov</a:t>
            </a:r>
            <a:r>
              <a:rPr lang="pt-BR" dirty="0" smtClean="0"/>
              <a:t> de 2016 - Vídeo enviado por Palavra Cantada Oficial</a:t>
            </a:r>
          </a:p>
          <a:p>
            <a:r>
              <a:rPr lang="pt-BR" b="1" dirty="0" smtClean="0"/>
              <a:t>Cuida Com Cuidado</a:t>
            </a:r>
            <a:r>
              <a:rPr lang="pt-BR" dirty="0" smtClean="0"/>
              <a:t> - Paulo </a:t>
            </a:r>
            <a:r>
              <a:rPr lang="pt-BR" dirty="0" err="1" smtClean="0"/>
              <a:t>Tatit</a:t>
            </a:r>
            <a:r>
              <a:rPr lang="pt-BR" dirty="0" smtClean="0"/>
              <a:t>/ Zé </a:t>
            </a:r>
            <a:r>
              <a:rPr lang="pt-BR" dirty="0" err="1" smtClean="0"/>
              <a:t>Tatit</a:t>
            </a:r>
            <a:r>
              <a:rPr lang="pt-BR" dirty="0" smtClean="0"/>
              <a:t> #</a:t>
            </a:r>
            <a:r>
              <a:rPr lang="pt-BR" dirty="0" err="1" smtClean="0"/>
              <a:t>LendoJuntos</a:t>
            </a:r>
            <a:r>
              <a:rPr lang="pt-BR" dirty="0" smtClean="0"/>
              <a:t> Paulo </a:t>
            </a:r>
            <a:r>
              <a:rPr lang="pt-BR" dirty="0" err="1" smtClean="0"/>
              <a:t>Tatit</a:t>
            </a:r>
            <a:r>
              <a:rPr lang="pt-BR" dirty="0" smtClean="0"/>
              <a:t>: voz, </a:t>
            </a:r>
            <a:r>
              <a:rPr lang="pt-BR" dirty="0" err="1" smtClean="0"/>
              <a:t>Ukelelê</a:t>
            </a:r>
            <a:r>
              <a:rPr lang="pt-BR" dirty="0" smtClean="0"/>
              <a:t>, Guitarra, Baixo e </a:t>
            </a:r>
          </a:p>
          <a:p>
            <a:r>
              <a:rPr lang="pt-BR" dirty="0" smtClean="0">
                <a:hlinkClick r:id="rId4"/>
              </a:rPr>
              <a:t>https://youtu.be/1X_ow1SKMys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Cuida com cuidado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/>
          <a:lstStyle/>
          <a:p>
            <a:r>
              <a:rPr lang="pt-BR" b="1" dirty="0" smtClean="0">
                <a:hlinkClick r:id="rId2"/>
              </a:rPr>
              <a:t>damarisgomesmaranhao@gmail.com</a:t>
            </a:r>
            <a:endParaRPr lang="pt-BR" b="1" dirty="0" smtClean="0"/>
          </a:p>
          <a:p>
            <a:r>
              <a:rPr lang="pt-BR" b="1" dirty="0" smtClean="0"/>
              <a:t> </a:t>
            </a:r>
            <a:r>
              <a:rPr lang="pt-BR" b="1" dirty="0" err="1" smtClean="0"/>
              <a:t>Facebook</a:t>
            </a:r>
            <a:r>
              <a:rPr lang="pt-BR" b="1" dirty="0" smtClean="0"/>
              <a:t> - Saúde e Bem Estar na Educação Infantil: creches e pré-escolas. </a:t>
            </a:r>
          </a:p>
          <a:p>
            <a:endParaRPr lang="pt-BR" dirty="0"/>
          </a:p>
        </p:txBody>
      </p:sp>
      <p:pic>
        <p:nvPicPr>
          <p:cNvPr id="4" name="Imagem 3" descr="capalivroFNDEE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22353" y="2866681"/>
            <a:ext cx="3240360" cy="2636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bula mito do cuidad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8388" y="1052513"/>
            <a:ext cx="7150100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381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dirty="0" smtClean="0"/>
              <a:t>Mito Grego Romano Era Pré-Cristã ( vídeo)</a:t>
            </a:r>
            <a:endParaRPr lang="pt-BR" sz="2800" baseline="30000" dirty="0"/>
          </a:p>
          <a:p>
            <a:r>
              <a:rPr lang="pt-BR" sz="3600" i="1" baseline="30000" dirty="0"/>
              <a:t>Certo dia, ao atravessar um rio, Cuidado</a:t>
            </a:r>
            <a:r>
              <a:rPr lang="pt-BR" sz="3600" i="1" dirty="0"/>
              <a:t> </a:t>
            </a:r>
            <a:r>
              <a:rPr lang="pt-BR" sz="3600" i="1" baseline="30000" dirty="0"/>
              <a:t>viu um pedaço de barro. Logo teve uma</a:t>
            </a:r>
            <a:r>
              <a:rPr lang="pt-BR" sz="3600" i="1" dirty="0"/>
              <a:t> </a:t>
            </a:r>
            <a:r>
              <a:rPr lang="pt-BR" sz="3600" i="1" baseline="30000" dirty="0" err="1"/>
              <a:t>idéia</a:t>
            </a:r>
            <a:r>
              <a:rPr lang="pt-BR" sz="3600" i="1" baseline="30000" dirty="0"/>
              <a:t> inspirada. Tomou um pouco do barro e</a:t>
            </a:r>
            <a:r>
              <a:rPr lang="pt-BR" sz="3600" i="1" dirty="0"/>
              <a:t> </a:t>
            </a:r>
            <a:r>
              <a:rPr lang="pt-BR" sz="3600" i="1" baseline="30000" dirty="0"/>
              <a:t>começou a dar-lhe forma. Enquanto contemplava</a:t>
            </a:r>
            <a:r>
              <a:rPr lang="pt-BR" sz="3600" i="1" dirty="0"/>
              <a:t> </a:t>
            </a:r>
            <a:r>
              <a:rPr lang="pt-BR" sz="3600" i="1" baseline="30000" dirty="0"/>
              <a:t>o que havia feito, apareceu </a:t>
            </a:r>
            <a:r>
              <a:rPr lang="pt-BR" sz="3600" i="1" baseline="30000" dirty="0" smtClean="0"/>
              <a:t>Júpiter.</a:t>
            </a:r>
            <a:r>
              <a:rPr lang="pt-BR" sz="3600" i="1" dirty="0" smtClean="0"/>
              <a:t> </a:t>
            </a:r>
            <a:r>
              <a:rPr lang="pt-BR" sz="3600" i="1" baseline="30000" dirty="0" smtClean="0"/>
              <a:t>Cuidado </a:t>
            </a:r>
            <a:r>
              <a:rPr lang="pt-BR" sz="3600" i="1" baseline="30000" dirty="0"/>
              <a:t>pediu-lhe que soprasse espírito</a:t>
            </a:r>
            <a:r>
              <a:rPr lang="pt-BR" sz="3600" i="1" dirty="0"/>
              <a:t> </a:t>
            </a:r>
            <a:r>
              <a:rPr lang="pt-BR" sz="3600" i="1" baseline="30000" dirty="0"/>
              <a:t>nele. O que Júpiter fez de bom grado</a:t>
            </a:r>
            <a:r>
              <a:rPr lang="pt-BR" sz="3600" i="1" dirty="0"/>
              <a:t>. </a:t>
            </a:r>
            <a:r>
              <a:rPr lang="pt-BR" sz="3600" i="1" baseline="30000" dirty="0"/>
              <a:t>Quando, porém, Cuidado quis dar um nome</a:t>
            </a:r>
            <a:r>
              <a:rPr lang="pt-BR" sz="3600" i="1" dirty="0"/>
              <a:t> </a:t>
            </a:r>
            <a:r>
              <a:rPr lang="pt-BR" sz="3600" i="1" baseline="30000" dirty="0"/>
              <a:t>à criatura que havia moldado, Júpiter proibiu. Exigiu que fosse imposto o seu</a:t>
            </a:r>
            <a:r>
              <a:rPr lang="pt-BR" sz="3600" i="1" dirty="0"/>
              <a:t> </a:t>
            </a:r>
            <a:r>
              <a:rPr lang="pt-BR" sz="3600" i="1" baseline="30000" dirty="0"/>
              <a:t>nome.</a:t>
            </a:r>
            <a:r>
              <a:rPr lang="pt-BR" sz="3600" i="1" dirty="0"/>
              <a:t> </a:t>
            </a:r>
            <a:r>
              <a:rPr lang="pt-BR" sz="3600" i="1" baseline="30000" dirty="0" smtClean="0"/>
              <a:t>Enquanto Júpiter e o Cuidado discutiam,</a:t>
            </a:r>
            <a:r>
              <a:rPr lang="pt-BR" sz="3600" i="1" dirty="0" smtClean="0"/>
              <a:t> </a:t>
            </a:r>
            <a:r>
              <a:rPr lang="pt-BR" sz="3600" i="1" baseline="30000" dirty="0" smtClean="0"/>
              <a:t>surgiu, de repente, a Terra. Quis também</a:t>
            </a:r>
            <a:r>
              <a:rPr lang="pt-BR" sz="3600" i="1" dirty="0" smtClean="0"/>
              <a:t> </a:t>
            </a:r>
            <a:r>
              <a:rPr lang="pt-BR" sz="3600" i="1" baseline="30000" dirty="0" smtClean="0"/>
              <a:t>ela conferir o seu nome à criatura, pois</a:t>
            </a:r>
            <a:r>
              <a:rPr lang="pt-BR" sz="3600" i="1" dirty="0" smtClean="0"/>
              <a:t> </a:t>
            </a:r>
            <a:r>
              <a:rPr lang="pt-BR" sz="3600" i="1" baseline="30000" dirty="0" smtClean="0"/>
              <a:t>fora feita de barro, material do corpo da</a:t>
            </a:r>
            <a:r>
              <a:rPr lang="pt-BR" sz="3600" i="1" dirty="0" smtClean="0"/>
              <a:t> </a:t>
            </a:r>
            <a:r>
              <a:rPr lang="pt-BR" sz="3600" i="1" baseline="30000" dirty="0" smtClean="0"/>
              <a:t>Terra.</a:t>
            </a:r>
            <a:endParaRPr lang="pt-BR" sz="3600" baseline="30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206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487888"/>
          </a:xfrm>
        </p:spPr>
        <p:txBody>
          <a:bodyPr>
            <a:normAutofit fontScale="92500" lnSpcReduction="10000"/>
          </a:bodyPr>
          <a:lstStyle/>
          <a:p>
            <a:r>
              <a:rPr lang="pt-BR" sz="3200" i="1" baseline="30000" dirty="0" smtClean="0"/>
              <a:t>Originou-se então uma discussão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generalizada.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De comum acordo pediram a Saturno que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funcionasse como árbitro. Este tomou a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seguinte decisão que pareceu justa: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Você, Júpiter, deu-lhe o espírito, receberá,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pois, de volta este espírito por ocasião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da morte da criatura.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Você, Terra, deu-lhe o corpo; receberá,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portanto, também de volta o seu corpo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quando essa criatura morrer.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Mas como você, Cuidado, foi quem, por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primeiro, moldou a criatura, ficará sob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seus cuidados enquanto viver.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E uma vez que entre vocês há acalorada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discussão acerca do nome, decido eu: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esta criatura será chamada Homem(a) , isto</a:t>
            </a:r>
            <a:r>
              <a:rPr lang="pt-BR" sz="3200" i="1" dirty="0" smtClean="0"/>
              <a:t> </a:t>
            </a:r>
            <a:r>
              <a:rPr lang="pt-BR" sz="3200" i="1" baseline="30000" dirty="0" smtClean="0"/>
              <a:t>é, feita de Húmus, que significa terra fértil.</a:t>
            </a:r>
            <a:r>
              <a:rPr lang="pt-BR" sz="3200" b="1" baseline="30000" dirty="0" smtClean="0"/>
              <a:t> </a:t>
            </a:r>
            <a:r>
              <a:rPr lang="pt-BR" sz="3200" b="1" baseline="30000" dirty="0" err="1" smtClean="0"/>
              <a:t>Zoboli</a:t>
            </a:r>
            <a:r>
              <a:rPr lang="pt-BR" sz="3200" b="1" baseline="30000" dirty="0" smtClean="0"/>
              <a:t> EL. A ética do cuidado. </a:t>
            </a:r>
            <a:r>
              <a:rPr lang="pt-BR" sz="3200" b="1" baseline="30000" dirty="0" err="1" smtClean="0"/>
              <a:t>Rev</a:t>
            </a:r>
            <a:r>
              <a:rPr lang="pt-BR" sz="3200" b="1" baseline="30000" dirty="0" smtClean="0"/>
              <a:t> </a:t>
            </a:r>
            <a:r>
              <a:rPr lang="pt-BR" sz="3200" b="1" baseline="30000" dirty="0" err="1" smtClean="0"/>
              <a:t>Esc</a:t>
            </a:r>
            <a:r>
              <a:rPr lang="pt-BR" sz="3200" b="1" baseline="30000" dirty="0" smtClean="0"/>
              <a:t> </a:t>
            </a:r>
            <a:r>
              <a:rPr lang="pt-BR" sz="3200" b="1" baseline="30000" dirty="0" err="1" smtClean="0"/>
              <a:t>Enferm</a:t>
            </a:r>
            <a:r>
              <a:rPr lang="pt-BR" sz="3200" b="1" baseline="30000" dirty="0" smtClean="0"/>
              <a:t> USP</a:t>
            </a:r>
            <a:r>
              <a:rPr lang="pt-BR" sz="3200" baseline="30000" dirty="0" smtClean="0"/>
              <a:t> </a:t>
            </a:r>
            <a:r>
              <a:rPr lang="pt-BR" sz="3200" b="1" baseline="30000" dirty="0" smtClean="0"/>
              <a:t>2004; 38(1):21-7</a:t>
            </a:r>
            <a:r>
              <a:rPr lang="pt-BR" sz="3200" baseline="30000" dirty="0" smtClean="0"/>
              <a:t>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ítulo 4"/>
          <p:cNvSpPr>
            <a:spLocks noGrp="1"/>
          </p:cNvSpPr>
          <p:nvPr>
            <p:ph type="title"/>
          </p:nvPr>
        </p:nvSpPr>
        <p:spPr>
          <a:xfrm>
            <a:off x="457200" y="548681"/>
            <a:ext cx="8229600" cy="8640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2800" dirty="0" smtClean="0"/>
              <a:t>Cuidar no senso comum é competência “natural” e “instintiva” da mulher. </a:t>
            </a:r>
          </a:p>
        </p:txBody>
      </p:sp>
      <p:pic>
        <p:nvPicPr>
          <p:cNvPr id="7" name="Picture 6" descr="http://www.imafotogaleria.com.br/img/din/cuid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00400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983832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O imperativo moral para as mulheres </a:t>
            </a:r>
            <a:r>
              <a:rPr lang="pt-BR" i="1" dirty="0" smtClean="0"/>
              <a:t>configura- se </a:t>
            </a:r>
            <a:r>
              <a:rPr lang="pt-BR" i="1" dirty="0"/>
              <a:t>na </a:t>
            </a:r>
            <a:r>
              <a:rPr lang="pt-BR" b="1" i="1" dirty="0"/>
              <a:t>obrigação de cuidar</a:t>
            </a:r>
            <a:r>
              <a:rPr lang="pt-BR" i="1" dirty="0"/>
              <a:t>, já para os </a:t>
            </a:r>
            <a:r>
              <a:rPr lang="pt-BR" i="1" dirty="0" smtClean="0"/>
              <a:t>homens, aparece </a:t>
            </a:r>
            <a:r>
              <a:rPr lang="pt-BR" i="1" dirty="0"/>
              <a:t>como o dever de </a:t>
            </a:r>
            <a:r>
              <a:rPr lang="pt-BR" b="1" i="1" dirty="0"/>
              <a:t>respeitar </a:t>
            </a:r>
            <a:r>
              <a:rPr lang="pt-BR" b="1" i="1" dirty="0" smtClean="0"/>
              <a:t>as pessoas </a:t>
            </a:r>
            <a:r>
              <a:rPr lang="pt-BR" b="1" i="1" dirty="0"/>
              <a:t>protegendo-as de qualquer </a:t>
            </a:r>
            <a:r>
              <a:rPr lang="pt-BR" b="1" i="1" dirty="0" smtClean="0"/>
              <a:t>interferência em </a:t>
            </a:r>
            <a:r>
              <a:rPr lang="pt-BR" b="1" i="1" dirty="0"/>
              <a:t>sua autonomia ou nos direitos à </a:t>
            </a:r>
            <a:r>
              <a:rPr lang="pt-BR" b="1" i="1" dirty="0" smtClean="0"/>
              <a:t>vida e </a:t>
            </a:r>
            <a:r>
              <a:rPr lang="pt-BR" b="1" i="1" dirty="0"/>
              <a:t>à </a:t>
            </a:r>
            <a:r>
              <a:rPr lang="pt-BR" b="1" i="1" dirty="0" err="1" smtClean="0"/>
              <a:t>auto-realização</a:t>
            </a:r>
            <a:r>
              <a:rPr lang="pt-BR" b="1" i="1" dirty="0" smtClean="0"/>
              <a:t> </a:t>
            </a:r>
            <a:r>
              <a:rPr lang="pt-BR" i="1" dirty="0" smtClean="0"/>
              <a:t>(</a:t>
            </a:r>
            <a:r>
              <a:rPr lang="pt-BR" i="1" dirty="0" err="1" smtClean="0"/>
              <a:t>Zobolli</a:t>
            </a:r>
            <a:r>
              <a:rPr lang="pt-BR" i="1" dirty="0" smtClean="0"/>
              <a:t>, 2005).</a:t>
            </a:r>
          </a:p>
          <a:p>
            <a:r>
              <a:rPr lang="pt-BR" dirty="0" smtClean="0"/>
              <a:t>Cuidado tem várias abordagens:  mitológica, religiosa</a:t>
            </a:r>
            <a:r>
              <a:rPr lang="pt-BR" dirty="0"/>
              <a:t>, </a:t>
            </a:r>
            <a:r>
              <a:rPr lang="pt-BR" dirty="0" smtClean="0"/>
              <a:t>filosófica</a:t>
            </a:r>
            <a:r>
              <a:rPr lang="pt-BR" dirty="0"/>
              <a:t>, </a:t>
            </a:r>
            <a:r>
              <a:rPr lang="pt-BR" dirty="0" smtClean="0"/>
              <a:t>psicológica </a:t>
            </a:r>
            <a:r>
              <a:rPr lang="pt-BR" dirty="0"/>
              <a:t>e a </a:t>
            </a:r>
            <a:r>
              <a:rPr lang="pt-BR" dirty="0" smtClean="0"/>
              <a:t>teológica</a:t>
            </a:r>
            <a:r>
              <a:rPr lang="pt-BR" dirty="0"/>
              <a:t> </a:t>
            </a:r>
            <a:r>
              <a:rPr lang="pt-BR" dirty="0" smtClean="0"/>
              <a:t>que </a:t>
            </a:r>
            <a:r>
              <a:rPr lang="pt-BR" dirty="0"/>
              <a:t>acabam por influir orientações éticas </a:t>
            </a:r>
            <a:r>
              <a:rPr lang="pt-BR" dirty="0" smtClean="0"/>
              <a:t>e comportamentos morais.</a:t>
            </a:r>
          </a:p>
          <a:p>
            <a:r>
              <a:rPr lang="pt-BR" dirty="0" smtClean="0"/>
              <a:t>Procedimentos – </a:t>
            </a:r>
            <a:r>
              <a:rPr lang="pt-BR" b="1" dirty="0" smtClean="0"/>
              <a:t>técnicas de </a:t>
            </a:r>
            <a:r>
              <a:rPr lang="pt-BR" b="1" dirty="0" smtClean="0"/>
              <a:t>cuidado </a:t>
            </a:r>
            <a:r>
              <a:rPr lang="pt-BR" dirty="0" smtClean="0"/>
              <a:t>– dependem de conhecimentos construídos na cultura e nas ciências, entre outros, na profissão de enfermagem.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A ética do cuidado (feminino)e da justiça (homens)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254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>
            <a:normAutofit fontScale="92500"/>
          </a:bodyPr>
          <a:lstStyle/>
          <a:p>
            <a:r>
              <a:rPr lang="pt-BR" i="1" dirty="0"/>
              <a:t>Elaborada particularmente pelas mulheres, em torno da fecundidade, a função dos cuidados viu a sua concepção profundamente modificada com o surgir da era cristã </a:t>
            </a:r>
            <a:r>
              <a:rPr lang="pt-BR" i="1" dirty="0" smtClean="0"/>
              <a:t>(assistência caritativa) e </a:t>
            </a:r>
            <a:r>
              <a:rPr lang="pt-BR" i="1" dirty="0"/>
              <a:t>a emergência da medicina </a:t>
            </a:r>
            <a:r>
              <a:rPr lang="pt-BR" i="1" dirty="0" smtClean="0"/>
              <a:t>“científica”. </a:t>
            </a:r>
          </a:p>
          <a:p>
            <a:r>
              <a:rPr lang="pt-BR" i="1" dirty="0" smtClean="0"/>
              <a:t> </a:t>
            </a:r>
            <a:r>
              <a:rPr lang="pt-BR" i="1" dirty="0"/>
              <a:t>Despojada dos seus saberes, privada de uma renovação de conhecimentos, esparsa em tarefas dissociadas, a função dos cuidados torna-se uma função subalterna desprovida do seu valor social e económico até ao dia em que, sob o impacto da pressão médica, se transforma em função de </a:t>
            </a:r>
            <a:r>
              <a:rPr lang="pt-BR" i="1" dirty="0" smtClean="0"/>
              <a:t>“tratar”( </a:t>
            </a:r>
            <a:r>
              <a:rPr lang="pt-BR" i="1" dirty="0" err="1" smtClean="0"/>
              <a:t>Colliere</a:t>
            </a:r>
            <a:r>
              <a:rPr lang="pt-BR" i="1" dirty="0" smtClean="0"/>
              <a:t>)</a:t>
            </a:r>
            <a:endParaRPr lang="pt-BR" i="1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Práticas e conhecimento sobre cuidar de si e do outro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9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7"/>
          </a:xfrm>
        </p:spPr>
        <p:txBody>
          <a:bodyPr>
            <a:normAutofit/>
          </a:bodyPr>
          <a:lstStyle/>
          <a:p>
            <a:r>
              <a:rPr lang="pt-BR" b="1" dirty="0" smtClean="0"/>
              <a:t>Carol </a:t>
            </a:r>
            <a:r>
              <a:rPr lang="pt-BR" b="1" dirty="0" err="1" smtClean="0"/>
              <a:t>Gilligan</a:t>
            </a:r>
            <a:r>
              <a:rPr lang="pt-BR" b="1" dirty="0" smtClean="0"/>
              <a:t> </a:t>
            </a:r>
            <a:r>
              <a:rPr lang="pt-BR" dirty="0" smtClean="0"/>
              <a:t>(1982, 2009)</a:t>
            </a:r>
          </a:p>
          <a:p>
            <a:r>
              <a:rPr lang="pt-BR" dirty="0" smtClean="0"/>
              <a:t>Critica à </a:t>
            </a:r>
            <a:r>
              <a:rPr lang="pt-BR" b="1" dirty="0" smtClean="0"/>
              <a:t>Lawrence </a:t>
            </a:r>
            <a:r>
              <a:rPr lang="pt-BR" b="1" dirty="0" err="1" smtClean="0"/>
              <a:t>Kolberg</a:t>
            </a:r>
            <a:r>
              <a:rPr lang="pt-BR" b="1" dirty="0" smtClean="0"/>
              <a:t> </a:t>
            </a:r>
            <a:r>
              <a:rPr lang="pt-BR" dirty="0" smtClean="0"/>
              <a:t>sobre a pesquisa sobre o desenvolvimento moral das crianças, pois ele entrevistou apenas  meninos – “viés </a:t>
            </a:r>
            <a:r>
              <a:rPr lang="pt-BR" dirty="0" err="1" smtClean="0"/>
              <a:t>androcentrado</a:t>
            </a:r>
            <a:r>
              <a:rPr lang="pt-BR" dirty="0" smtClean="0"/>
              <a:t>”. </a:t>
            </a:r>
          </a:p>
          <a:p>
            <a:r>
              <a:rPr lang="pt-BR" dirty="0" smtClean="0"/>
              <a:t>“</a:t>
            </a:r>
            <a:r>
              <a:rPr lang="pt-BR" b="1" dirty="0" smtClean="0"/>
              <a:t>Voz moral diferente</a:t>
            </a:r>
            <a:r>
              <a:rPr lang="pt-BR" dirty="0" smtClean="0"/>
              <a:t>”- baseada em </a:t>
            </a:r>
            <a:r>
              <a:rPr lang="pt-BR" b="1" dirty="0" smtClean="0"/>
              <a:t>critérios relacionais e contextuais </a:t>
            </a:r>
            <a:r>
              <a:rPr lang="pt-BR" dirty="0" smtClean="0"/>
              <a:t>e não na imparcialidade e nos critérios da lei conforme a </a:t>
            </a:r>
            <a:r>
              <a:rPr lang="pt-BR" b="1" dirty="0" smtClean="0"/>
              <a:t>ética da justiça</a:t>
            </a:r>
            <a:r>
              <a:rPr lang="pt-BR" dirty="0" smtClean="0"/>
              <a:t>, mais afeita aos homens. </a:t>
            </a:r>
          </a:p>
          <a:p>
            <a:r>
              <a:rPr lang="pt-BR" b="1" dirty="0" smtClean="0"/>
              <a:t>Joan </a:t>
            </a:r>
            <a:r>
              <a:rPr lang="pt-BR" b="1" dirty="0" err="1" smtClean="0"/>
              <a:t>Tronto</a:t>
            </a:r>
            <a:r>
              <a:rPr lang="pt-BR" b="1" dirty="0" smtClean="0"/>
              <a:t> </a:t>
            </a:r>
            <a:r>
              <a:rPr lang="pt-BR" dirty="0" smtClean="0"/>
              <a:t>(1993, 2009) “voz diferente” não era exclusiva das mulheres, mas as vozes daquelas e daqueles cuja </a:t>
            </a:r>
            <a:r>
              <a:rPr lang="pt-BR" b="1" dirty="0" smtClean="0"/>
              <a:t>experiência moral baseava-se em atividades que consistiam em cuidar dos outros.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pt-BR" sz="3600" b="1" dirty="0" smtClean="0"/>
              <a:t>Ética e Trabalho do “</a:t>
            </a:r>
            <a:r>
              <a:rPr lang="pt-BR" sz="3600" b="1" dirty="0" err="1" smtClean="0"/>
              <a:t>Care</a:t>
            </a:r>
            <a:r>
              <a:rPr lang="pt-BR" sz="3600" b="1" dirty="0" smtClean="0"/>
              <a:t>”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1267</TotalTime>
  <Words>1584</Words>
  <Application>Microsoft Office PowerPoint</Application>
  <PresentationFormat>Apresentação na tela (4:3)</PresentationFormat>
  <Paragraphs>102</Paragraphs>
  <Slides>23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Concurso</vt:lpstr>
      <vt:lpstr>Slide 1</vt:lpstr>
      <vt:lpstr>Significado da palavra</vt:lpstr>
      <vt:lpstr>Slide 3</vt:lpstr>
      <vt:lpstr>Slide 4</vt:lpstr>
      <vt:lpstr>Slide 5</vt:lpstr>
      <vt:lpstr>Cuidar no senso comum é competência “natural” e “instintiva” da mulher. </vt:lpstr>
      <vt:lpstr>A ética do cuidado (feminino)e da justiça (homens)</vt:lpstr>
      <vt:lpstr>Práticas e conhecimento sobre cuidar de si e do outro</vt:lpstr>
      <vt:lpstr>Ética e Trabalho do “Care”</vt:lpstr>
      <vt:lpstr>Mas no que consiste o cuidado?</vt:lpstr>
      <vt:lpstr>Care como gentileza e discrição</vt:lpstr>
      <vt:lpstr>Care como trabalho sujo</vt:lpstr>
      <vt:lpstr>Como e com quem aprendemos a cuidar?</vt:lpstr>
      <vt:lpstr>Os atributos e objetivos do cuidar </vt:lpstr>
      <vt:lpstr>O que precisamos saber para cuidar?</vt:lpstr>
      <vt:lpstr>Slide 16</vt:lpstr>
      <vt:lpstr>1 em cada 5 mães são adolescentes ou meninas</vt:lpstr>
      <vt:lpstr>Slide 18</vt:lpstr>
      <vt:lpstr>Slide 19</vt:lpstr>
      <vt:lpstr>Slide 20</vt:lpstr>
      <vt:lpstr>“Garoto de 7 anos destrói a sala”</vt:lpstr>
      <vt:lpstr>Cuida com cuidado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Escolas Promotoras da Saúde</dc:title>
  <dc:creator>Mãe</dc:creator>
  <cp:lastModifiedBy>Damaris Gomes Maranhão</cp:lastModifiedBy>
  <cp:revision>97</cp:revision>
  <dcterms:created xsi:type="dcterms:W3CDTF">2006-03-22T19:37:30Z</dcterms:created>
  <dcterms:modified xsi:type="dcterms:W3CDTF">2017-10-26T01:53:41Z</dcterms:modified>
</cp:coreProperties>
</file>