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477" r:id="rId2"/>
    <p:sldId id="256" r:id="rId3"/>
    <p:sldId id="266" r:id="rId4"/>
    <p:sldId id="502" r:id="rId5"/>
    <p:sldId id="503" r:id="rId6"/>
    <p:sldId id="486" r:id="rId7"/>
    <p:sldId id="466" r:id="rId8"/>
    <p:sldId id="467" r:id="rId9"/>
    <p:sldId id="465" r:id="rId10"/>
    <p:sldId id="484" r:id="rId11"/>
    <p:sldId id="485" r:id="rId12"/>
    <p:sldId id="412" r:id="rId13"/>
    <p:sldId id="409" r:id="rId14"/>
    <p:sldId id="413" r:id="rId15"/>
    <p:sldId id="418" r:id="rId16"/>
    <p:sldId id="419" r:id="rId17"/>
    <p:sldId id="421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60" r:id="rId26"/>
    <p:sldId id="461" r:id="rId27"/>
    <p:sldId id="462" r:id="rId28"/>
    <p:sldId id="463" r:id="rId29"/>
    <p:sldId id="464" r:id="rId30"/>
    <p:sldId id="422" r:id="rId31"/>
    <p:sldId id="423" r:id="rId32"/>
    <p:sldId id="424" r:id="rId33"/>
    <p:sldId id="425" r:id="rId34"/>
    <p:sldId id="426" r:id="rId35"/>
    <p:sldId id="328" r:id="rId36"/>
    <p:sldId id="329" r:id="rId37"/>
    <p:sldId id="330" r:id="rId38"/>
    <p:sldId id="331" r:id="rId39"/>
    <p:sldId id="389" r:id="rId40"/>
    <p:sldId id="269" r:id="rId41"/>
    <p:sldId id="332" r:id="rId42"/>
    <p:sldId id="393" r:id="rId43"/>
    <p:sldId id="396" r:id="rId44"/>
    <p:sldId id="447" r:id="rId45"/>
    <p:sldId id="455" r:id="rId46"/>
    <p:sldId id="456" r:id="rId47"/>
    <p:sldId id="457" r:id="rId48"/>
    <p:sldId id="458" r:id="rId49"/>
    <p:sldId id="326" r:id="rId50"/>
    <p:sldId id="333" r:id="rId51"/>
    <p:sldId id="479" r:id="rId52"/>
    <p:sldId id="480" r:id="rId53"/>
    <p:sldId id="481" r:id="rId54"/>
    <p:sldId id="372" r:id="rId55"/>
    <p:sldId id="278" r:id="rId56"/>
    <p:sldId id="482" r:id="rId57"/>
    <p:sldId id="483" r:id="rId58"/>
    <p:sldId id="497" r:id="rId59"/>
    <p:sldId id="498" r:id="rId60"/>
    <p:sldId id="476" r:id="rId61"/>
    <p:sldId id="279" r:id="rId62"/>
    <p:sldId id="280" r:id="rId63"/>
    <p:sldId id="281" r:id="rId64"/>
    <p:sldId id="282" r:id="rId65"/>
    <p:sldId id="283" r:id="rId66"/>
    <p:sldId id="337" r:id="rId67"/>
    <p:sldId id="347" r:id="rId68"/>
    <p:sldId id="348" r:id="rId69"/>
    <p:sldId id="349" r:id="rId70"/>
    <p:sldId id="338" r:id="rId71"/>
    <p:sldId id="339" r:id="rId72"/>
    <p:sldId id="489" r:id="rId73"/>
    <p:sldId id="500" r:id="rId74"/>
    <p:sldId id="499" r:id="rId75"/>
    <p:sldId id="377" r:id="rId76"/>
    <p:sldId id="340" r:id="rId77"/>
    <p:sldId id="341" r:id="rId78"/>
    <p:sldId id="346" r:id="rId79"/>
    <p:sldId id="287" r:id="rId80"/>
    <p:sldId id="291" r:id="rId81"/>
    <p:sldId id="292" r:id="rId82"/>
    <p:sldId id="501" r:id="rId83"/>
    <p:sldId id="343" r:id="rId84"/>
    <p:sldId id="299" r:id="rId85"/>
    <p:sldId id="490" r:id="rId86"/>
    <p:sldId id="289" r:id="rId87"/>
    <p:sldId id="351" r:id="rId88"/>
    <p:sldId id="344" r:id="rId89"/>
    <p:sldId id="345" r:id="rId90"/>
    <p:sldId id="371" r:id="rId91"/>
    <p:sldId id="390" r:id="rId92"/>
    <p:sldId id="380" r:id="rId93"/>
    <p:sldId id="382" r:id="rId94"/>
    <p:sldId id="379" r:id="rId95"/>
    <p:sldId id="383" r:id="rId96"/>
    <p:sldId id="385" r:id="rId97"/>
    <p:sldId id="386" r:id="rId98"/>
    <p:sldId id="387" r:id="rId99"/>
    <p:sldId id="388" r:id="rId100"/>
    <p:sldId id="350" r:id="rId101"/>
    <p:sldId id="488" r:id="rId102"/>
    <p:sldId id="496" r:id="rId103"/>
    <p:sldId id="491" r:id="rId104"/>
    <p:sldId id="492" r:id="rId105"/>
    <p:sldId id="493" r:id="rId106"/>
    <p:sldId id="324" r:id="rId107"/>
    <p:sldId id="327" r:id="rId10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3" d="100"/>
          <a:sy n="63" d="100"/>
        </p:scale>
        <p:origin x="-132" y="-2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1DFB0-BC66-44D3-AFFC-4BB126757399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06324-CBD6-46EE-87D6-64715BDEAC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56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5AB0D-A26F-446A-9DBF-9CC0E472F0CF}" type="datetimeFigureOut">
              <a:rPr lang="pt-BR" smtClean="0"/>
              <a:pPr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87580-B90D-4193-9916-198A5C93DA7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file:///C:\Users\Roberto\Desktop\6%20-%20Nossa%20Regiao%202009%20-%20Patos%20de%20MG.MP3" TargetMode="External"/><Relationship Id="rId7" Type="http://schemas.openxmlformats.org/officeDocument/2006/relationships/image" Target="../media/image67.png"/><Relationship Id="rId2" Type="http://schemas.openxmlformats.org/officeDocument/2006/relationships/audio" Target="file:///C:\000%20-%20PALESTRAS%20-%20luca\6%20-%20Nossa%20Regiao%202009%20-%20Manaus.mp3" TargetMode="External"/><Relationship Id="rId1" Type="http://schemas.openxmlformats.org/officeDocument/2006/relationships/audio" Target="file:///C:\000%20-%20PALESTRAS%20-%20luca\6%20-%20Nossa%20Regiao%202009%20-%20Lucas%20do%20Rio%20Verde%20-%20MT.mp3" TargetMode="External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C:\Users\Roberto\Desktop\6%20-%20Nossa%20Regiao%202009%20-%20Patos%20de%20MG.MP3" TargetMode="External"/><Relationship Id="rId9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numphotos.com/archive/C.aspx?VP=XSpecific_MAG.PhotographerDetail_VPage&amp;pid=2K7O3R131ZOS&amp;nm=Inge%20Morath%20%C2%A9%20The%20Inge%20Morath%20Foundation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-2143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O LÚDICO, A APRENDIZAGEM E A CIDADE</a:t>
            </a:r>
            <a:endParaRPr lang="pt-BR" b="1" dirty="0">
              <a:solidFill>
                <a:srgbClr val="002060"/>
              </a:solidFill>
            </a:endParaRPr>
          </a:p>
        </p:txBody>
      </p:sp>
      <p:pic>
        <p:nvPicPr>
          <p:cNvPr id="4" name="Espaço Reservado para Conteúdo 3" descr="Feira de trocas -desenhando -  12 out 2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648472"/>
            <a:ext cx="9144000" cy="64238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lab 4 julho - branca de neve e carrinho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564" y="0"/>
            <a:ext cx="9151437" cy="68635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524000" y="610136"/>
            <a:ext cx="928687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 – Preocupa-se com o ambiente relacional da escola e com a qualidade das interações dos adultos com as crianças.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 – Abre mão de ser sempre o centro das atenções e incentiva as interações entre  as crianças.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 – Incentiva o faz de conta, a brincadeira, o lúdico, a imaginação.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 – Respeita e incentiva o imenso potencial de aprendizagem de qualquer criança que tem seu interesse mobilizado, despertado.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 – Sabe que existe um mundo fora dos muros da escola e também leva isso em conta ao pensar suas práticas.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 – Incentiva suas crianças a dialogar entre si, a tomar decisões e 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criar regras coletivamente.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 – Não tem medo das novas tecnologias.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 – Procura avaliar positivamente.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524000" y="1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chemeClr val="tx2"/>
                </a:solidFill>
              </a:rPr>
              <a:t>O que faz o(a) Educador(a) que leva em conta esses 8 princípios?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524000" y="610136"/>
            <a:ext cx="928687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 – Preocupa-se com o ambiente relacional e com a qualidade das interações dos adultos com as crianças. (Urbanismo para pessoas)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 – Pensa-se no sentido de incentivar as interações entre  as crianças.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 –  Que tipo de equipamentos e de urbanismo incentiva o brincar e o imaginar?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 – Qualquer pessoa que se interessa por qualquer assunto passa a ter um imenso potencial de aprendizagem. Espaços de aprendizagem.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 – Pensa-se como um espaço de educação permanente.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 – Procura oferecer lugares – reais e virtuais – em que seja possível dialogar, debater, tomar decisões e a  criar regras coletivamente.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 – Não tem medo das novas tecnologias. Muito pelo contrário.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 – Procura avaliar positivamente. Que tipo de cidade constrói              auto-confiança? Auto-avaliação = Cidadania Consciente?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524000" y="1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tx2"/>
                </a:solidFill>
              </a:rPr>
              <a:t>E o que faz uma CIDADE que leva em conta esses 8 princípios?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Gomm - 09 mar 2014 - 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982664"/>
            <a:ext cx="9144000" cy="51435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Feira de trocas 3 escoteiro escolhendo - 12 out 2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614" y="1"/>
            <a:ext cx="5183402" cy="6911203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Feira de trocas 3 taz 1 - 12 out 2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043" y="0"/>
            <a:ext cx="5490383" cy="6928110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Feira de trocas 3 taz 2 - 12 out 2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8415" y="-16740"/>
            <a:ext cx="6196949" cy="6874740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Conteúdo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5697538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sz="3600" b="1" dirty="0">
                <a:solidFill>
                  <a:schemeClr val="tx2"/>
                </a:solidFill>
              </a:rPr>
              <a:t>  </a:t>
            </a:r>
          </a:p>
          <a:p>
            <a:pPr>
              <a:buFont typeface="Arial" charset="0"/>
              <a:buNone/>
            </a:pPr>
            <a:r>
              <a:rPr lang="en-US" b="1" dirty="0" smtClean="0">
                <a:solidFill>
                  <a:schemeClr val="tx2"/>
                </a:solidFill>
              </a:rPr>
              <a:t>T. .S. Elliot:</a:t>
            </a:r>
          </a:p>
          <a:p>
            <a:pPr>
              <a:buFont typeface="Arial" charset="0"/>
              <a:buNone/>
            </a:pPr>
            <a:r>
              <a:rPr lang="en-US" b="1" dirty="0" smtClean="0">
                <a:solidFill>
                  <a:schemeClr val="tx2"/>
                </a:solidFill>
              </a:rPr>
              <a:t>  “</a:t>
            </a:r>
            <a:r>
              <a:rPr lang="en-US" b="1" dirty="0" err="1" smtClean="0">
                <a:solidFill>
                  <a:schemeClr val="tx2"/>
                </a:solidFill>
              </a:rPr>
              <a:t>Onde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está</a:t>
            </a:r>
            <a:r>
              <a:rPr lang="en-US" b="1" dirty="0" smtClean="0">
                <a:solidFill>
                  <a:schemeClr val="tx2"/>
                </a:solidFill>
              </a:rPr>
              <a:t> a </a:t>
            </a:r>
            <a:r>
              <a:rPr lang="en-US" b="1" dirty="0" err="1" smtClean="0">
                <a:solidFill>
                  <a:schemeClr val="tx2"/>
                </a:solidFill>
              </a:rPr>
              <a:t>sabedoria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que</a:t>
            </a:r>
            <a:r>
              <a:rPr lang="en-US" b="1" dirty="0" smtClean="0">
                <a:solidFill>
                  <a:schemeClr val="tx2"/>
                </a:solidFill>
              </a:rPr>
              <a:t>  </a:t>
            </a:r>
            <a:r>
              <a:rPr lang="en-US" b="1" dirty="0" err="1" smtClean="0">
                <a:solidFill>
                  <a:schemeClr val="tx2"/>
                </a:solidFill>
              </a:rPr>
              <a:t>perdemos</a:t>
            </a:r>
            <a:r>
              <a:rPr lang="en-US" b="1" dirty="0" smtClean="0">
                <a:solidFill>
                  <a:schemeClr val="tx2"/>
                </a:solidFill>
              </a:rPr>
              <a:t> no </a:t>
            </a:r>
            <a:r>
              <a:rPr lang="en-US" b="1" dirty="0" err="1" smtClean="0">
                <a:solidFill>
                  <a:schemeClr val="tx2"/>
                </a:solidFill>
              </a:rPr>
              <a:t>conhecimento</a:t>
            </a:r>
            <a:r>
              <a:rPr lang="en-US" b="1" dirty="0" smtClean="0">
                <a:solidFill>
                  <a:schemeClr val="tx2"/>
                </a:solidFill>
              </a:rPr>
              <a:t>?</a:t>
            </a:r>
          </a:p>
          <a:p>
            <a:pPr>
              <a:buFont typeface="Arial" charset="0"/>
              <a:buNone/>
            </a:pPr>
            <a:r>
              <a:rPr lang="en-US" b="1" dirty="0" smtClean="0">
                <a:solidFill>
                  <a:schemeClr val="tx2"/>
                </a:solidFill>
              </a:rPr>
              <a:t>   </a:t>
            </a:r>
            <a:r>
              <a:rPr lang="en-US" b="1" dirty="0" err="1" smtClean="0">
                <a:solidFill>
                  <a:schemeClr val="tx2"/>
                </a:solidFill>
              </a:rPr>
              <a:t>Onde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está</a:t>
            </a:r>
            <a:r>
              <a:rPr lang="en-US" b="1" dirty="0" smtClean="0">
                <a:solidFill>
                  <a:schemeClr val="tx2"/>
                </a:solidFill>
              </a:rPr>
              <a:t> o </a:t>
            </a:r>
            <a:r>
              <a:rPr lang="en-US" b="1" dirty="0" err="1" smtClean="0">
                <a:solidFill>
                  <a:schemeClr val="tx2"/>
                </a:solidFill>
              </a:rPr>
              <a:t>conhecimento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que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perdemos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na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informação</a:t>
            </a:r>
            <a:r>
              <a:rPr lang="en-US" b="1" dirty="0" smtClean="0">
                <a:solidFill>
                  <a:schemeClr val="tx2"/>
                </a:solidFill>
              </a:rPr>
              <a:t>?”</a:t>
            </a:r>
            <a:endParaRPr lang="pt-BR" b="1" dirty="0" smtClean="0">
              <a:solidFill>
                <a:schemeClr val="tx2"/>
              </a:solidFill>
            </a:endParaRPr>
          </a:p>
        </p:txBody>
      </p:sp>
      <p:pic>
        <p:nvPicPr>
          <p:cNvPr id="3" name="Imagem 2" descr="Frank &amp; Ernest - Enlightenme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9720" y="3571876"/>
            <a:ext cx="8483432" cy="2401906"/>
          </a:xfrm>
          <a:prstGeom prst="rect">
            <a:avLst/>
          </a:prstGeom>
        </p:spPr>
      </p:pic>
      <p:sp>
        <p:nvSpPr>
          <p:cNvPr id="4" name="CaixaDeTexto 4"/>
          <p:cNvSpPr txBox="1">
            <a:spLocks noChangeArrowheads="1"/>
          </p:cNvSpPr>
          <p:nvPr/>
        </p:nvSpPr>
        <p:spPr bwMode="auto">
          <a:xfrm>
            <a:off x="7739075" y="5929331"/>
            <a:ext cx="2643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i="1" dirty="0">
                <a:solidFill>
                  <a:schemeClr val="tx2"/>
                </a:solidFill>
              </a:rPr>
              <a:t>Frank  and Ernst - </a:t>
            </a:r>
            <a:r>
              <a:rPr lang="en-US" sz="1400" i="1" dirty="0" err="1">
                <a:solidFill>
                  <a:schemeClr val="tx2"/>
                </a:solidFill>
              </a:rPr>
              <a:t>Thaves</a:t>
            </a:r>
            <a:r>
              <a:rPr lang="en-US" sz="1400" i="1" dirty="0">
                <a:solidFill>
                  <a:schemeClr val="tx2"/>
                </a:solidFill>
              </a:rPr>
              <a:t> </a:t>
            </a:r>
            <a:endParaRPr lang="pt-BR" sz="14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Mordillo - vaca e por do s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09985" y="0"/>
            <a:ext cx="5066679" cy="6858000"/>
          </a:xfrm>
        </p:spPr>
      </p:pic>
      <p:sp>
        <p:nvSpPr>
          <p:cNvPr id="6" name="CaixaDeTexto 7"/>
          <p:cNvSpPr txBox="1">
            <a:spLocks noChangeArrowheads="1"/>
          </p:cNvSpPr>
          <p:nvPr/>
        </p:nvSpPr>
        <p:spPr bwMode="auto">
          <a:xfrm>
            <a:off x="-4834014" y="2786059"/>
            <a:ext cx="8643998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900" dirty="0"/>
              <a:t>   </a:t>
            </a:r>
            <a:r>
              <a:rPr lang="en-US" sz="1900" b="1" dirty="0">
                <a:solidFill>
                  <a:schemeClr val="tx2"/>
                </a:solidFill>
              </a:rPr>
              <a:t>lucapr4@gmail.com</a:t>
            </a:r>
            <a:endParaRPr lang="pt-BR" sz="1900" b="1" dirty="0">
              <a:solidFill>
                <a:schemeClr val="tx2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824192" y="648866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Mordillo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lab fb - 4 de julho - branca de neve e batm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770" y="28799"/>
            <a:ext cx="9141230" cy="67283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Cirandinha - crianças 1 - 31 jan 2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725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25 maio 2013 - Col. Lauro Esmanhoto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980728"/>
            <a:ext cx="9144000" cy="4968552"/>
          </a:xfrm>
        </p:spPr>
      </p:pic>
    </p:spTree>
    <p:extLst>
      <p:ext uri="{BB962C8B-B14F-4D97-AF65-F5344CB8AC3E}">
        <p14:creationId xmlns:p14="http://schemas.microsoft.com/office/powerpoint/2010/main" val="25394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Cirandinha - crianças 3 - 31 jan 2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2402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lab 2 julho - close - carregando caix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70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lab 2 julho - no centro do labirin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382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stro - no centro-tomb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1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34" y="692696"/>
            <a:ext cx="9145067" cy="5149552"/>
          </a:xfrm>
        </p:spPr>
      </p:pic>
    </p:spTree>
    <p:extLst>
      <p:ext uri="{BB962C8B-B14F-4D97-AF65-F5344CB8AC3E}">
        <p14:creationId xmlns:p14="http://schemas.microsoft.com/office/powerpoint/2010/main" val="28449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448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37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9" descr="SIONA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"/>
            <a:ext cx="9144000" cy="642754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CaixaDeTexto 7"/>
          <p:cNvSpPr txBox="1">
            <a:spLocks noChangeArrowheads="1"/>
          </p:cNvSpPr>
          <p:nvPr/>
        </p:nvSpPr>
        <p:spPr bwMode="auto">
          <a:xfrm>
            <a:off x="1095340" y="6488668"/>
            <a:ext cx="9858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     </a:t>
            </a:r>
            <a:r>
              <a:rPr lang="en-US" b="1" dirty="0">
                <a:solidFill>
                  <a:schemeClr val="tx2"/>
                </a:solidFill>
              </a:rPr>
              <a:t>luca </a:t>
            </a:r>
            <a:r>
              <a:rPr lang="en-US" b="1" dirty="0" err="1">
                <a:solidFill>
                  <a:schemeClr val="tx2"/>
                </a:solidFill>
              </a:rPr>
              <a:t>rischbieter</a:t>
            </a:r>
            <a:r>
              <a:rPr lang="en-US" b="1" dirty="0">
                <a:solidFill>
                  <a:schemeClr val="tx2"/>
                </a:solidFill>
              </a:rPr>
              <a:t>                                                                                             lucapr4@gmail.com </a:t>
            </a:r>
            <a:endParaRPr lang="pt-BR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36" y="476672"/>
            <a:ext cx="9106212" cy="5881400"/>
          </a:xfrm>
        </p:spPr>
      </p:pic>
    </p:spTree>
    <p:extLst>
      <p:ext uri="{BB962C8B-B14F-4D97-AF65-F5344CB8AC3E}">
        <p14:creationId xmlns:p14="http://schemas.microsoft.com/office/powerpoint/2010/main" val="27885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51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418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76" y="14487"/>
            <a:ext cx="9140924" cy="6855693"/>
          </a:xfrm>
        </p:spPr>
      </p:pic>
    </p:spTree>
    <p:extLst>
      <p:ext uri="{BB962C8B-B14F-4D97-AF65-F5344CB8AC3E}">
        <p14:creationId xmlns:p14="http://schemas.microsoft.com/office/powerpoint/2010/main" val="9208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78" y="1"/>
            <a:ext cx="9134822" cy="6851117"/>
          </a:xfrm>
        </p:spPr>
      </p:pic>
    </p:spTree>
    <p:extLst>
      <p:ext uri="{BB962C8B-B14F-4D97-AF65-F5344CB8AC3E}">
        <p14:creationId xmlns:p14="http://schemas.microsoft.com/office/powerpoint/2010/main" val="39794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2656"/>
            <a:ext cx="9144000" cy="5949280"/>
          </a:xfrm>
        </p:spPr>
      </p:pic>
    </p:spTree>
    <p:extLst>
      <p:ext uri="{BB962C8B-B14F-4D97-AF65-F5344CB8AC3E}">
        <p14:creationId xmlns:p14="http://schemas.microsoft.com/office/powerpoint/2010/main" val="106026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22 jan 2014 - piratas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50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18 dez 2013 - beatriz P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556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30 jan 2014 - Dança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276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3" descr="Casa Lab - 03 fev 2014 - Guilherem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07 fev 2014 - tijol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3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ordillo - vaca e por do s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744" y="0"/>
            <a:ext cx="5429256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24000" y="500043"/>
            <a:ext cx="34290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</a:rPr>
              <a:t>Educadoras(</a:t>
            </a:r>
            <a:r>
              <a:rPr lang="pt-BR" sz="2800" b="1" dirty="0" err="1">
                <a:solidFill>
                  <a:srgbClr val="002060"/>
                </a:solidFill>
              </a:rPr>
              <a:t>es</a:t>
            </a:r>
            <a:r>
              <a:rPr lang="pt-BR" sz="2800" b="1" dirty="0">
                <a:solidFill>
                  <a:srgbClr val="002060"/>
                </a:solidFill>
              </a:rPr>
              <a:t>) </a:t>
            </a:r>
          </a:p>
          <a:p>
            <a:pPr algn="ctr"/>
            <a:endParaRPr lang="pt-BR" sz="2800" b="1" dirty="0">
              <a:solidFill>
                <a:srgbClr val="002060"/>
              </a:solidFill>
            </a:endParaRPr>
          </a:p>
          <a:p>
            <a:pPr algn="ctr"/>
            <a:r>
              <a:rPr lang="pt-BR" sz="2800" b="1" dirty="0">
                <a:solidFill>
                  <a:srgbClr val="002060"/>
                </a:solidFill>
              </a:rPr>
              <a:t>e</a:t>
            </a:r>
          </a:p>
          <a:p>
            <a:pPr algn="ctr"/>
            <a:endParaRPr lang="pt-BR" sz="2800" b="1" dirty="0">
              <a:solidFill>
                <a:srgbClr val="002060"/>
              </a:solidFill>
            </a:endParaRPr>
          </a:p>
          <a:p>
            <a:pPr algn="ctr"/>
            <a:r>
              <a:rPr lang="pt-BR" sz="2800" b="1" dirty="0">
                <a:solidFill>
                  <a:srgbClr val="002060"/>
                </a:solidFill>
              </a:rPr>
              <a:t>&lt;&lt;O DOM DE NÃO MIRRAR&gt;&gt;</a:t>
            </a:r>
          </a:p>
          <a:p>
            <a:endParaRPr lang="pt-BR" sz="2800" b="1" dirty="0">
              <a:solidFill>
                <a:srgbClr val="002060"/>
              </a:solidFill>
            </a:endParaRPr>
          </a:p>
          <a:p>
            <a:endParaRPr lang="pt-BR" sz="2800" b="1" dirty="0">
              <a:solidFill>
                <a:srgbClr val="002060"/>
              </a:solidFill>
            </a:endParaRPr>
          </a:p>
          <a:p>
            <a:endParaRPr lang="pt-BR" sz="2800" b="1" dirty="0">
              <a:solidFill>
                <a:srgbClr val="002060"/>
              </a:solidFill>
            </a:endParaRPr>
          </a:p>
          <a:p>
            <a:r>
              <a:rPr lang="pt-BR" sz="2800" b="1" dirty="0">
                <a:solidFill>
                  <a:srgbClr val="002060"/>
                </a:solidFill>
              </a:rPr>
              <a:t>Meu objetivo: </a:t>
            </a:r>
          </a:p>
          <a:p>
            <a:endParaRPr lang="pt-BR" sz="2800" b="1" dirty="0">
              <a:solidFill>
                <a:srgbClr val="002060"/>
              </a:solidFill>
            </a:endParaRPr>
          </a:p>
          <a:p>
            <a:r>
              <a:rPr lang="pt-BR" sz="2800" b="1" dirty="0">
                <a:solidFill>
                  <a:srgbClr val="002060"/>
                </a:solidFill>
              </a:rPr>
              <a:t>Dar o que pensar...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596430" y="648866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Mordillo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07 fev 2014 - tijol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8861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sa Lab - 04 junho 2013 - 1 - w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2971" y="0"/>
            <a:ext cx="9106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sa Lab - 04 junho 2013 - 2 - 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12 ago - tijjolos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635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Cmei Ioko Hara - 31 ago 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-30244"/>
            <a:ext cx="9144000" cy="6888244"/>
          </a:xfrm>
        </p:spPr>
      </p:pic>
    </p:spTree>
    <p:extLst>
      <p:ext uri="{BB962C8B-B14F-4D97-AF65-F5344CB8AC3E}">
        <p14:creationId xmlns:p14="http://schemas.microsoft.com/office/powerpoint/2010/main" val="28505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tx2"/>
                </a:solidFill>
              </a:rPr>
              <a:t>INTRODUÇÃO - A CRISE DA INSTITUIÇÃO ESCOLAR 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4100" name="CaixaDeTexto 3"/>
          <p:cNvSpPr txBox="1">
            <a:spLocks noChangeArrowheads="1"/>
          </p:cNvSpPr>
          <p:nvPr/>
        </p:nvSpPr>
        <p:spPr bwMode="auto">
          <a:xfrm>
            <a:off x="5167306" y="5786454"/>
            <a:ext cx="2643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Jim </a:t>
            </a:r>
            <a:r>
              <a:rPr lang="en-US" sz="1600" i="1" dirty="0" err="1">
                <a:solidFill>
                  <a:schemeClr val="accent1"/>
                </a:solidFill>
              </a:rPr>
              <a:t>Meddick</a:t>
            </a:r>
            <a:endParaRPr lang="pt-BR" sz="1600" i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32" y="1785926"/>
            <a:ext cx="435771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3" descr="Calvin TV in english 1 - 85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2357430"/>
            <a:ext cx="9144000" cy="2928938"/>
          </a:xfrm>
        </p:spPr>
      </p:pic>
      <p:sp>
        <p:nvSpPr>
          <p:cNvPr id="3" name="CaixaDeTexto 2"/>
          <p:cNvSpPr txBox="1"/>
          <p:nvPr/>
        </p:nvSpPr>
        <p:spPr>
          <a:xfrm>
            <a:off x="4024298" y="857233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>
                <a:solidFill>
                  <a:schemeClr val="tx2"/>
                </a:solidFill>
              </a:rPr>
              <a:t>“As vezes eu penso que </a:t>
            </a:r>
          </a:p>
          <a:p>
            <a:pPr algn="r"/>
            <a:r>
              <a:rPr lang="pt-BR" i="1" dirty="0">
                <a:solidFill>
                  <a:schemeClr val="tx2"/>
                </a:solidFill>
              </a:rPr>
              <a:t>aprendo mais quando </a:t>
            </a:r>
          </a:p>
          <a:p>
            <a:pPr algn="r"/>
            <a:r>
              <a:rPr lang="pt-BR" i="1" dirty="0">
                <a:solidFill>
                  <a:schemeClr val="tx2"/>
                </a:solidFill>
              </a:rPr>
              <a:t>fico em casa, em vez de </a:t>
            </a:r>
          </a:p>
          <a:p>
            <a:pPr algn="r"/>
            <a:r>
              <a:rPr lang="pt-BR" i="1" dirty="0">
                <a:solidFill>
                  <a:schemeClr val="tx2"/>
                </a:solidFill>
              </a:rPr>
              <a:t>ir para a escola”</a:t>
            </a:r>
          </a:p>
        </p:txBody>
      </p:sp>
      <p:cxnSp>
        <p:nvCxnSpPr>
          <p:cNvPr id="5" name="Conector de seta reta 4"/>
          <p:cNvCxnSpPr/>
          <p:nvPr/>
        </p:nvCxnSpPr>
        <p:spPr>
          <a:xfrm rot="16200000" flipV="1">
            <a:off x="9267932" y="2185894"/>
            <a:ext cx="585620" cy="357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7816258" y="5429264"/>
            <a:ext cx="28517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Calvin &amp; Hobbes – Bill </a:t>
            </a:r>
            <a:r>
              <a:rPr lang="en-US" sz="1600" dirty="0" err="1">
                <a:solidFill>
                  <a:schemeClr val="tx2"/>
                </a:solidFill>
                <a:latin typeface="Calibri" pitchFamily="34" charset="0"/>
              </a:rPr>
              <a:t>Waterson</a:t>
            </a:r>
            <a:endParaRPr lang="pt-BR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524000" y="5715016"/>
            <a:ext cx="528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Qual o equivalente disso com seus aprendizes? O que a TV e as novas mídias estão ensinando, quando eles(as) não estão na escola? 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881158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chemeClr val="tx2"/>
                </a:solidFill>
              </a:rPr>
              <a:t>O </a:t>
            </a:r>
            <a:r>
              <a:rPr lang="en-US" sz="4000" b="1" dirty="0" err="1">
                <a:solidFill>
                  <a:schemeClr val="tx2"/>
                </a:solidFill>
              </a:rPr>
              <a:t>mundo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mudou</a:t>
            </a:r>
            <a:r>
              <a:rPr lang="en-US" sz="4000" b="1" dirty="0">
                <a:solidFill>
                  <a:srgbClr val="0070C0"/>
                </a:solidFill>
              </a:rPr>
              <a:t>…</a:t>
            </a:r>
            <a:endParaRPr lang="pt-BR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z - users e windows do meu TOSHIBA USADO\Users\Acer\AppData\Local\Microsoft\Windows\Temporary Internet Files\Content.Outlook\4J5SFTAH\Sempe je march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428652"/>
            <a:ext cx="6286512" cy="7286652"/>
          </a:xfrm>
          <a:prstGeom prst="rect">
            <a:avLst/>
          </a:prstGeom>
          <a:noFill/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7881951" y="2143117"/>
            <a:ext cx="2428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E as </a:t>
            </a:r>
            <a:r>
              <a:rPr lang="en-US" sz="4000" dirty="0" err="1">
                <a:solidFill>
                  <a:schemeClr val="tx2"/>
                </a:solidFill>
              </a:rPr>
              <a:t>famílias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err="1">
                <a:solidFill>
                  <a:schemeClr val="tx2"/>
                </a:solidFill>
              </a:rPr>
              <a:t>também</a:t>
            </a:r>
            <a:r>
              <a:rPr lang="en-US" sz="4000" dirty="0">
                <a:solidFill>
                  <a:schemeClr val="tx2"/>
                </a:solidFill>
              </a:rPr>
              <a:t>.</a:t>
            </a:r>
            <a:endParaRPr lang="pt-BR" sz="4000" dirty="0">
              <a:solidFill>
                <a:schemeClr val="tx2"/>
              </a:solidFill>
            </a:endParaRPr>
          </a:p>
        </p:txBody>
      </p:sp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1524000" y="6519864"/>
            <a:ext cx="1143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</a:rPr>
              <a:t>Sempé</a:t>
            </a:r>
            <a:endParaRPr lang="pt-BR" sz="1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Espaço Reservado para Conteúdo 3" descr="Manolito nada desde março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857375"/>
            <a:ext cx="9144000" cy="3143250"/>
          </a:xfrm>
        </p:spPr>
      </p:pic>
      <p:sp>
        <p:nvSpPr>
          <p:cNvPr id="6147" name="CaixaDeTexto 4"/>
          <p:cNvSpPr txBox="1">
            <a:spLocks noChangeArrowheads="1"/>
          </p:cNvSpPr>
          <p:nvPr/>
        </p:nvSpPr>
        <p:spPr bwMode="auto">
          <a:xfrm>
            <a:off x="7739064" y="5000625"/>
            <a:ext cx="29289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   </a:t>
            </a:r>
            <a:r>
              <a:rPr lang="en-US" sz="1600" dirty="0" err="1">
                <a:solidFill>
                  <a:schemeClr val="tx2"/>
                </a:solidFill>
              </a:rPr>
              <a:t>Mafalda</a:t>
            </a:r>
            <a:r>
              <a:rPr lang="en-US" sz="1600" dirty="0">
                <a:solidFill>
                  <a:schemeClr val="tx2"/>
                </a:solidFill>
              </a:rPr>
              <a:t> (</a:t>
            </a:r>
            <a:r>
              <a:rPr lang="en-US" sz="1600" dirty="0" err="1">
                <a:solidFill>
                  <a:schemeClr val="tx2"/>
                </a:solidFill>
              </a:rPr>
              <a:t>Manolito</a:t>
            </a:r>
            <a:r>
              <a:rPr lang="en-US" sz="1600" dirty="0">
                <a:solidFill>
                  <a:schemeClr val="tx2"/>
                </a:solidFill>
              </a:rPr>
              <a:t>) - </a:t>
            </a:r>
            <a:r>
              <a:rPr lang="en-US" sz="1600" dirty="0" err="1">
                <a:solidFill>
                  <a:schemeClr val="tx2"/>
                </a:solidFill>
              </a:rPr>
              <a:t>Quino</a:t>
            </a:r>
            <a:endParaRPr lang="pt-BR" sz="1600" dirty="0">
              <a:solidFill>
                <a:schemeClr val="tx2"/>
              </a:solidFill>
            </a:endParaRPr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881158" y="714356"/>
            <a:ext cx="807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</a:rPr>
              <a:t>AS “CRIANÇAS DO OITAVO DIA”...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Espaço Reservado para Conteúdo 3" descr="Libertad e a escola 2a - a sra me fasci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988840"/>
            <a:ext cx="9144000" cy="3357562"/>
          </a:xfrm>
        </p:spPr>
      </p:pic>
      <p:sp>
        <p:nvSpPr>
          <p:cNvPr id="8195" name="CaixaDeTexto 3"/>
          <p:cNvSpPr txBox="1">
            <a:spLocks noChangeArrowheads="1"/>
          </p:cNvSpPr>
          <p:nvPr/>
        </p:nvSpPr>
        <p:spPr bwMode="auto">
          <a:xfrm>
            <a:off x="7381876" y="5517233"/>
            <a:ext cx="328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dirty="0" err="1">
                <a:solidFill>
                  <a:schemeClr val="tx2"/>
                </a:solidFill>
              </a:rPr>
              <a:t>Mafalda</a:t>
            </a:r>
            <a:r>
              <a:rPr lang="en-US" sz="1400" dirty="0">
                <a:solidFill>
                  <a:schemeClr val="tx2"/>
                </a:solidFill>
              </a:rPr>
              <a:t> (</a:t>
            </a:r>
            <a:r>
              <a:rPr lang="en-US" sz="1400" dirty="0" err="1">
                <a:solidFill>
                  <a:schemeClr val="tx2"/>
                </a:solidFill>
              </a:rPr>
              <a:t>Liberdade</a:t>
            </a:r>
            <a:r>
              <a:rPr lang="en-US" sz="1400" dirty="0">
                <a:solidFill>
                  <a:schemeClr val="tx2"/>
                </a:solidFill>
              </a:rPr>
              <a:t>) - </a:t>
            </a:r>
            <a:r>
              <a:rPr lang="en-US" sz="1400" dirty="0" err="1">
                <a:solidFill>
                  <a:schemeClr val="tx2"/>
                </a:solidFill>
              </a:rPr>
              <a:t>Quino</a:t>
            </a:r>
            <a:endParaRPr lang="pt-BR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524000" y="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“Liberdade é a possibilidade de participar da coisa pública”. </a:t>
            </a:r>
          </a:p>
          <a:p>
            <a:r>
              <a:rPr lang="pt-BR" sz="4000" b="1" dirty="0">
                <a:solidFill>
                  <a:schemeClr val="bg1"/>
                </a:solidFill>
              </a:rPr>
              <a:t>Alexis de </a:t>
            </a:r>
            <a:r>
              <a:rPr lang="pt-BR" sz="4000" b="1" dirty="0" err="1">
                <a:solidFill>
                  <a:schemeClr val="bg1"/>
                </a:solidFill>
              </a:rPr>
              <a:t>Tocqueville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1524000" y="1189037"/>
            <a:ext cx="9144000" cy="1143000"/>
          </a:xfrm>
        </p:spPr>
        <p:txBody>
          <a:bodyPr/>
          <a:lstStyle/>
          <a:p>
            <a:pPr eaLnBrk="1" hangingPunct="1"/>
            <a:r>
              <a:rPr lang="en-US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3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crise</a:t>
            </a:r>
            <a:r>
              <a:rPr lang="en-US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escola</a:t>
            </a:r>
            <a:r>
              <a:rPr lang="en-US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tem </a:t>
            </a:r>
            <a:r>
              <a:rPr lang="en-US" sz="3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reflexos</a:t>
            </a:r>
            <a:r>
              <a:rPr lang="en-US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pedagógicos</a:t>
            </a:r>
            <a:r>
              <a:rPr lang="en-US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mas</a:t>
            </a:r>
            <a:r>
              <a:rPr lang="en-US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suas</a:t>
            </a:r>
            <a:r>
              <a:rPr lang="en-US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raízes</a:t>
            </a:r>
            <a:r>
              <a:rPr lang="en-US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são</a:t>
            </a:r>
            <a:r>
              <a:rPr lang="en-US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sociológicas</a:t>
            </a:r>
            <a:endParaRPr lang="pt-BR" sz="3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Espaço Reservado para Conteúdo 2"/>
          <p:cNvSpPr>
            <a:spLocks noGrp="1"/>
          </p:cNvSpPr>
          <p:nvPr>
            <p:ph idx="1"/>
          </p:nvPr>
        </p:nvSpPr>
        <p:spPr>
          <a:xfrm>
            <a:off x="1524000" y="1988841"/>
            <a:ext cx="9144000" cy="486916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t-BR" i="1" dirty="0" smtClean="0">
                <a:solidFill>
                  <a:schemeClr val="tx2"/>
                </a:solidFill>
              </a:rPr>
              <a:t>   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t-BR" sz="2800" b="1" i="1" dirty="0">
                <a:solidFill>
                  <a:schemeClr val="tx2"/>
                </a:solidFill>
              </a:rPr>
              <a:t>    Pede-se à escola que instrua uma juventude cuja adesão ao projeto de escolarização não está mais garantida.</a:t>
            </a:r>
            <a:r>
              <a:rPr lang="pt-BR" sz="2800" b="1" dirty="0">
                <a:solidFill>
                  <a:schemeClr val="tx2"/>
                </a:solidFill>
              </a:rPr>
              <a:t>                                                    </a:t>
            </a:r>
            <a:r>
              <a:rPr lang="pt-BR" sz="2400" dirty="0">
                <a:solidFill>
                  <a:schemeClr val="tx2"/>
                </a:solidFill>
              </a:rPr>
              <a:t>(P. </a:t>
            </a:r>
            <a:r>
              <a:rPr lang="pt-BR" sz="2400" dirty="0" err="1">
                <a:solidFill>
                  <a:schemeClr val="tx2"/>
                </a:solidFill>
              </a:rPr>
              <a:t>Perrenoud</a:t>
            </a:r>
            <a:r>
              <a:rPr lang="pt-BR" sz="2400" dirty="0">
                <a:solidFill>
                  <a:schemeClr val="tx2"/>
                </a:solidFill>
              </a:rPr>
              <a:t>)</a:t>
            </a:r>
          </a:p>
          <a:p>
            <a:pPr eaLnBrk="1" hangingPunct="1">
              <a:buFont typeface="Arial" charset="0"/>
              <a:buNone/>
              <a:defRPr/>
            </a:pPr>
            <a:endParaRPr lang="pt-BR" sz="2800" dirty="0">
              <a:solidFill>
                <a:schemeClr val="tx2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pt-BR" sz="2800" dirty="0">
                <a:solidFill>
                  <a:schemeClr val="tx2"/>
                </a:solidFill>
                <a:latin typeface="+mj-lt"/>
              </a:rPr>
              <a:t>    A escola encontra-se em uma situação sem precedentes em que precisa</a:t>
            </a:r>
            <a:r>
              <a:rPr lang="pt-BR" sz="2800" b="1" dirty="0">
                <a:solidFill>
                  <a:schemeClr val="tx2"/>
                </a:solidFill>
                <a:latin typeface="+mj-lt"/>
              </a:rPr>
              <a:t>, </a:t>
            </a:r>
            <a:r>
              <a:rPr lang="pt-BR" sz="2800" b="1" i="1" dirty="0">
                <a:solidFill>
                  <a:schemeClr val="tx2"/>
                </a:solidFill>
                <a:latin typeface="+mj-lt"/>
              </a:rPr>
              <a:t>para funcionar, começar por criar as condições que tornam possível esse funcionamento.                         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t-BR" sz="2400" dirty="0">
                <a:solidFill>
                  <a:schemeClr val="tx2"/>
                </a:solidFill>
                <a:latin typeface="+mj-lt"/>
              </a:rPr>
              <a:t>     (A. Prost)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3" descr="Robo Kevin Escola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38282" y="1928802"/>
            <a:ext cx="8929718" cy="285752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666845" y="642918"/>
            <a:ext cx="5294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tx2"/>
                </a:solidFill>
              </a:rPr>
              <a:t>O círculo que precisamos reverter: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24000" y="2332038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pt-BR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pt-BR" dirty="0" smtClean="0">
              <a:solidFill>
                <a:schemeClr val="tx2"/>
              </a:solidFill>
            </a:endParaRPr>
          </a:p>
          <a:p>
            <a:pPr algn="ctr">
              <a:lnSpc>
                <a:spcPct val="110000"/>
              </a:lnSpc>
              <a:buNone/>
            </a:pPr>
            <a:endParaRPr lang="pt-BR" i="1" dirty="0" smtClean="0">
              <a:solidFill>
                <a:schemeClr val="tx2"/>
              </a:solidFill>
            </a:endParaRPr>
          </a:p>
          <a:p>
            <a:pPr algn="ctr">
              <a:lnSpc>
                <a:spcPct val="110000"/>
              </a:lnSpc>
              <a:buNone/>
            </a:pPr>
            <a:endParaRPr lang="pt-BR" i="1" dirty="0" smtClean="0">
              <a:solidFill>
                <a:schemeClr val="tx2"/>
              </a:solidFill>
            </a:endParaRPr>
          </a:p>
          <a:p>
            <a:pPr algn="ctr">
              <a:lnSpc>
                <a:spcPct val="110000"/>
              </a:lnSpc>
              <a:buNone/>
            </a:pPr>
            <a:endParaRPr lang="pt-BR" b="1" i="1" dirty="0" smtClean="0">
              <a:solidFill>
                <a:schemeClr val="tx2"/>
              </a:solidFill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b="1" i="1" dirty="0" smtClean="0">
                <a:solidFill>
                  <a:schemeClr val="tx2"/>
                </a:solidFill>
              </a:rPr>
              <a:t>“A sala de aula é uma monarquia.”</a:t>
            </a:r>
            <a:r>
              <a:rPr lang="pt-BR" sz="1900" b="1" dirty="0">
                <a:solidFill>
                  <a:schemeClr val="tx2"/>
                </a:solidFill>
              </a:rPr>
              <a:t>  (Émile </a:t>
            </a:r>
            <a:r>
              <a:rPr lang="pt-BR" sz="1900" b="1" dirty="0" err="1">
                <a:solidFill>
                  <a:schemeClr val="tx2"/>
                </a:solidFill>
              </a:rPr>
              <a:t>Durkheim</a:t>
            </a:r>
            <a:r>
              <a:rPr lang="pt-BR" sz="1900" b="1" dirty="0">
                <a:solidFill>
                  <a:schemeClr val="tx2"/>
                </a:solidFill>
              </a:rPr>
              <a:t>)</a:t>
            </a:r>
            <a:r>
              <a:rPr lang="pt-BR" b="1" dirty="0" smtClean="0">
                <a:solidFill>
                  <a:schemeClr val="tx2"/>
                </a:solidFill>
              </a:rPr>
              <a:t> </a:t>
            </a:r>
          </a:p>
          <a:p>
            <a:pPr algn="ctr">
              <a:lnSpc>
                <a:spcPct val="110000"/>
              </a:lnSpc>
              <a:buNone/>
            </a:pPr>
            <a:endParaRPr lang="pt-BR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pt-BR" dirty="0"/>
          </a:p>
        </p:txBody>
      </p:sp>
      <p:pic>
        <p:nvPicPr>
          <p:cNvPr id="4" name="Picture 2" descr="C:\1 - HQ e Cartoons\AsterixEscol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1428736"/>
            <a:ext cx="9143999" cy="319882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881158" y="428605"/>
            <a:ext cx="8501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/>
                </a:solidFill>
              </a:rPr>
              <a:t>Como?  Perguntando:</a:t>
            </a:r>
          </a:p>
          <a:p>
            <a:pPr algn="ctr"/>
            <a:r>
              <a:rPr lang="pt-BR" sz="2800" b="1" dirty="0">
                <a:solidFill>
                  <a:schemeClr val="tx2"/>
                </a:solidFill>
              </a:rPr>
              <a:t>O que mais podemos fazer na escola, além de dar aulas?</a:t>
            </a:r>
          </a:p>
        </p:txBody>
      </p:sp>
    </p:spTree>
    <p:extLst>
      <p:ext uri="{BB962C8B-B14F-4D97-AF65-F5344CB8AC3E}">
        <p14:creationId xmlns:p14="http://schemas.microsoft.com/office/powerpoint/2010/main" val="18498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Conteúdo 2"/>
          <p:cNvSpPr>
            <a:spLocks noGrp="1"/>
          </p:cNvSpPr>
          <p:nvPr>
            <p:ph idx="1"/>
          </p:nvPr>
        </p:nvSpPr>
        <p:spPr>
          <a:xfrm>
            <a:off x="3309938" y="214314"/>
            <a:ext cx="7358062" cy="5214937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en-US" altLang="pt-BR" sz="4000" b="1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pt-BR" sz="4000" b="1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pt-BR" sz="4000" b="1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pt-BR" sz="4000" b="1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pt-BR" sz="4000" b="1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pt-BR" sz="4000" b="1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pt-BR" sz="4000" b="1">
              <a:solidFill>
                <a:srgbClr val="FF0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pt-BR" altLang="pt-BR" sz="4000" b="1">
              <a:solidFill>
                <a:srgbClr val="FF0000"/>
              </a:solidFill>
            </a:endParaRPr>
          </a:p>
        </p:txBody>
      </p:sp>
      <p:sp>
        <p:nvSpPr>
          <p:cNvPr id="2051" name="CaixaDeTexto 4"/>
          <p:cNvSpPr txBox="1">
            <a:spLocks noChangeArrowheads="1"/>
          </p:cNvSpPr>
          <p:nvPr/>
        </p:nvSpPr>
        <p:spPr bwMode="auto">
          <a:xfrm>
            <a:off x="4810126" y="6215063"/>
            <a:ext cx="5857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pt-BR" altLang="pt-BR" sz="2000" b="1">
              <a:solidFill>
                <a:srgbClr val="FF0000"/>
              </a:solidFill>
              <a:latin typeface="Bell MT" pitchFamily="18" charset="0"/>
            </a:endParaRPr>
          </a:p>
          <a:p>
            <a:pPr eaLnBrk="1" hangingPunct="1"/>
            <a:endParaRPr lang="pt-BR" altLang="pt-BR" sz="1600">
              <a:latin typeface="Calibri" pitchFamily="34" charset="0"/>
            </a:endParaRPr>
          </a:p>
        </p:txBody>
      </p:sp>
      <p:pic>
        <p:nvPicPr>
          <p:cNvPr id="2052" name="Imagem 5" descr="sempé bola de gude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CaixaDeTexto 6"/>
          <p:cNvSpPr txBox="1">
            <a:spLocks noChangeArrowheads="1"/>
          </p:cNvSpPr>
          <p:nvPr/>
        </p:nvSpPr>
        <p:spPr bwMode="auto">
          <a:xfrm>
            <a:off x="8167689" y="5357814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400" b="1" i="1">
                <a:solidFill>
                  <a:schemeClr val="tx2"/>
                </a:solidFill>
                <a:latin typeface="Calibri" pitchFamily="34" charset="0"/>
              </a:rPr>
              <a:t>Sempé</a:t>
            </a:r>
            <a:endParaRPr lang="pt-BR" altLang="pt-BR" sz="14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3254" name="CaixaDeTexto 5"/>
          <p:cNvSpPr txBox="1">
            <a:spLocks noChangeArrowheads="1"/>
          </p:cNvSpPr>
          <p:nvPr/>
        </p:nvSpPr>
        <p:spPr bwMode="auto">
          <a:xfrm>
            <a:off x="1515615" y="822826"/>
            <a:ext cx="87868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2060"/>
                </a:solidFill>
                <a:latin typeface="+mj-lt"/>
              </a:rPr>
              <a:t>“O homem brinca somente quando é homem no pleno sentido da palavra, e somente é homem pleno quando  brinca</a:t>
            </a:r>
            <a:r>
              <a:rPr lang="pt-BR" sz="2400" b="1" i="1" dirty="0">
                <a:solidFill>
                  <a:srgbClr val="002060"/>
                </a:solidFill>
                <a:latin typeface="+mj-lt"/>
              </a:rPr>
              <a:t>.</a:t>
            </a:r>
            <a:r>
              <a:rPr lang="pt-BR" sz="2400" b="1" dirty="0">
                <a:solidFill>
                  <a:srgbClr val="002060"/>
                </a:solidFill>
                <a:latin typeface="+mj-lt"/>
              </a:rPr>
              <a:t>” 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  <a:p>
            <a:pPr>
              <a:defRPr/>
            </a:pPr>
            <a:endParaRPr lang="pt-BR" sz="1200" b="1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pt-BR" sz="1200" b="1" dirty="0">
                <a:solidFill>
                  <a:schemeClr val="tx2"/>
                </a:solidFill>
              </a:rPr>
              <a:t>Schiller, em “A educação estética do homem” - 1795</a:t>
            </a:r>
            <a:endParaRPr lang="en-US" sz="1200" b="1" dirty="0">
              <a:solidFill>
                <a:schemeClr val="tx2"/>
              </a:solidFill>
            </a:endParaRPr>
          </a:p>
          <a:p>
            <a:pPr>
              <a:defRPr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524000" y="-5324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Onde procurar as respostas? Na BOA Educação Infantil !</a:t>
            </a:r>
          </a:p>
        </p:txBody>
      </p:sp>
    </p:spTree>
    <p:extLst>
      <p:ext uri="{BB962C8B-B14F-4D97-AF65-F5344CB8AC3E}">
        <p14:creationId xmlns:p14="http://schemas.microsoft.com/office/powerpoint/2010/main" val="399275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279576" y="54868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www.lucapr.com.br</a:t>
            </a:r>
          </a:p>
        </p:txBody>
      </p:sp>
    </p:spTree>
    <p:extLst>
      <p:ext uri="{BB962C8B-B14F-4D97-AF65-F5344CB8AC3E}">
        <p14:creationId xmlns:p14="http://schemas.microsoft.com/office/powerpoint/2010/main" val="427806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Luca\genevePRimagem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61914"/>
            <a:ext cx="4743450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7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Imagens\PRcap1pa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"/>
            <a:ext cx="517683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8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Luca\genevePRimagem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686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0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Imagens\PRcap5pa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6" y="107951"/>
            <a:ext cx="4856163" cy="66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7072338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pt-BR" b="1" dirty="0" smtClean="0">
                <a:solidFill>
                  <a:schemeClr val="tx2"/>
                </a:solidFill>
              </a:rPr>
              <a:t>OITO MENSAGENS PARA ALUNOS(AS) E EDUCADORES(AS), DA EDUCAÇÃO INFANTIL AO ENSINO MÉDIO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 </a:t>
            </a:r>
          </a:p>
          <a:p>
            <a:pPr algn="just">
              <a:spcBef>
                <a:spcPts val="0"/>
              </a:spcBef>
              <a:buNone/>
            </a:pPr>
            <a:endParaRPr lang="pt-BR" b="1" dirty="0" smtClean="0">
              <a:solidFill>
                <a:schemeClr val="tx2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1 – “Sinta-se em casa” (Preocupar-se com a qualidade das interações entre adultos e crianças).</a:t>
            </a:r>
          </a:p>
          <a:p>
            <a:pPr algn="just">
              <a:spcBef>
                <a:spcPts val="0"/>
              </a:spcBef>
              <a:buNone/>
            </a:pPr>
            <a:endParaRPr lang="pt-BR" b="1" dirty="0" smtClean="0">
              <a:solidFill>
                <a:schemeClr val="tx2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2 – “Interaja com os outros” (Incentivar as interações entre crianças, em contextos desafiadores e seguros).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 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3 – “Brinque, invente, imagine, faça de conta” (Incentivar o jogo e a imaginação).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 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4 – “Aprenda o que quiser, quando quiser, como quiser” (Incentivar aprendizagens de todos os tipos, sejam elas "precoces" ou "tardias").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 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5 – “Sim, existe um mundo fora dos muros da escola” (Respeitar a herança da Escola Nova e valorizar os passeios, a cooperação, a abertura para o mundo).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 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6 – “Ajude a criar, mudar e a respeitar regras, assuma responsabilidades” (Procurar meios para dar cada vez mais responsabilidades para as crianças, em todos os níveis).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 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7 – “As novas tecnologias são nossas aliadas” (Buscar caminhos para que artefatos cada vez mais leves, baratos e conectados possam ser incorporados aos processos educativos).</a:t>
            </a:r>
          </a:p>
          <a:p>
            <a:pPr algn="just">
              <a:spcBef>
                <a:spcPts val="0"/>
              </a:spcBef>
              <a:buNone/>
            </a:pPr>
            <a:endParaRPr lang="pt-BR" b="1" dirty="0" smtClean="0">
              <a:solidFill>
                <a:schemeClr val="tx2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2"/>
                </a:solidFill>
              </a:rPr>
              <a:t>8 – “Avaliar positivamente é mais importante do que dar notas” (Qualquer pessoa – crianças são pessoas! - pode fazer alguma coisa com competência).</a:t>
            </a:r>
          </a:p>
          <a:p>
            <a:pPr algn="ctr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São Paulo - rua calma - 25 out 20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5538" y="0"/>
            <a:ext cx="7006454" cy="70064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24000" y="0"/>
            <a:ext cx="91440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Como? 8</a:t>
            </a:r>
            <a:r>
              <a:rPr lang="pt-BR" sz="2000" b="1" dirty="0">
                <a:solidFill>
                  <a:schemeClr val="tx2"/>
                </a:solidFill>
              </a:rPr>
              <a:t> mensagens para crianças e educadoras(es)...</a:t>
            </a:r>
          </a:p>
          <a:p>
            <a:endParaRPr lang="pt-BR" sz="2200" b="1" dirty="0">
              <a:solidFill>
                <a:schemeClr val="tx2"/>
              </a:solidFill>
            </a:endParaRPr>
          </a:p>
          <a:p>
            <a:r>
              <a:rPr lang="pt-BR" sz="2400" b="1" dirty="0">
                <a:solidFill>
                  <a:schemeClr val="tx2"/>
                </a:solidFill>
              </a:rPr>
              <a:t>1 – “Sinta-se em casa” (Preocupar-se com a qualidade das interações entre adultos e crianças). Como fazer com que </a:t>
            </a:r>
            <a:r>
              <a:rPr lang="pt-BR" sz="2400" b="1" dirty="0" err="1">
                <a:solidFill>
                  <a:schemeClr val="tx2"/>
                </a:solidFill>
              </a:rPr>
              <a:t>todxs</a:t>
            </a:r>
            <a:r>
              <a:rPr lang="pt-BR" sz="2400" b="1" dirty="0">
                <a:solidFill>
                  <a:schemeClr val="tx2"/>
                </a:solidFill>
              </a:rPr>
              <a:t> se sintam mais “em casa”?</a:t>
            </a:r>
          </a:p>
          <a:p>
            <a:pPr algn="r"/>
            <a:r>
              <a:rPr lang="pt-BR" sz="2200" b="1" dirty="0">
                <a:solidFill>
                  <a:schemeClr val="tx2"/>
                </a:solidFill>
              </a:rPr>
              <a:t>Deborah </a:t>
            </a:r>
            <a:r>
              <a:rPr lang="pt-BR" sz="2200" b="1" dirty="0" err="1">
                <a:solidFill>
                  <a:schemeClr val="tx2"/>
                </a:solidFill>
              </a:rPr>
              <a:t>Meier</a:t>
            </a:r>
            <a:r>
              <a:rPr lang="pt-BR" sz="2200" b="1" dirty="0">
                <a:solidFill>
                  <a:schemeClr val="tx2"/>
                </a:solidFill>
              </a:rPr>
              <a:t> e as virtudes das escolas pequenas, no Ensino Médio: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>
              <a:solidFill>
                <a:schemeClr val="tx2"/>
              </a:solidFill>
            </a:endParaRPr>
          </a:p>
          <a:p>
            <a:pPr lvl="8"/>
            <a:endParaRPr lang="pt-BR" sz="2200" dirty="0">
              <a:solidFill>
                <a:schemeClr val="tx2"/>
              </a:solidFill>
            </a:endParaRPr>
          </a:p>
          <a:p>
            <a:pPr lvl="8"/>
            <a:endParaRPr lang="pt-BR" sz="2200" dirty="0">
              <a:solidFill>
                <a:schemeClr val="tx2"/>
              </a:solidFill>
            </a:endParaRPr>
          </a:p>
          <a:p>
            <a:pPr lvl="8"/>
            <a:endParaRPr lang="pt-BR" sz="2200" dirty="0">
              <a:solidFill>
                <a:schemeClr val="tx2"/>
              </a:solidFill>
            </a:endParaRPr>
          </a:p>
          <a:p>
            <a:pPr lvl="8"/>
            <a:endParaRPr lang="pt-BR" sz="2200" dirty="0">
              <a:solidFill>
                <a:schemeClr val="tx2"/>
              </a:solidFill>
            </a:endParaRPr>
          </a:p>
          <a:p>
            <a:pPr lvl="8"/>
            <a:endParaRPr lang="pt-BR" sz="2200" dirty="0">
              <a:solidFill>
                <a:schemeClr val="tx2"/>
              </a:solidFill>
            </a:endParaRPr>
          </a:p>
          <a:p>
            <a:pPr lvl="4"/>
            <a:r>
              <a:rPr lang="pt-BR" sz="2200" dirty="0">
                <a:solidFill>
                  <a:schemeClr val="tx2"/>
                </a:solidFill>
              </a:rPr>
              <a:t>Até mesmo no Ensino Médio,</a:t>
            </a:r>
            <a:r>
              <a:rPr lang="pt-BR" sz="2200" b="1" dirty="0">
                <a:solidFill>
                  <a:schemeClr val="tx2"/>
                </a:solidFill>
              </a:rPr>
              <a:t> é necessário </a:t>
            </a:r>
            <a:r>
              <a:rPr lang="pt-BR" sz="2200" b="1" i="1" dirty="0">
                <a:solidFill>
                  <a:schemeClr val="tx2"/>
                </a:solidFill>
              </a:rPr>
              <a:t>manter vivas as idéias e o espírito da boa educação infantil</a:t>
            </a:r>
            <a:r>
              <a:rPr lang="pt-BR" sz="2200" b="1" dirty="0">
                <a:solidFill>
                  <a:schemeClr val="tx2"/>
                </a:solidFill>
              </a:rPr>
              <a:t>.</a:t>
            </a:r>
          </a:p>
          <a:p>
            <a:pPr lvl="4"/>
            <a:r>
              <a:rPr lang="en-US" dirty="0">
                <a:solidFill>
                  <a:schemeClr val="tx2"/>
                </a:solidFill>
              </a:rPr>
              <a:t>Deborah Meier, “The power of their ideas”. Boston, Beacon Press, 1995. </a:t>
            </a:r>
            <a:r>
              <a:rPr lang="en-US" dirty="0" err="1">
                <a:solidFill>
                  <a:schemeClr val="tx2"/>
                </a:solidFill>
              </a:rPr>
              <a:t>Página</a:t>
            </a:r>
            <a:r>
              <a:rPr lang="en-US" dirty="0">
                <a:solidFill>
                  <a:schemeClr val="tx2"/>
                </a:solidFill>
              </a:rPr>
              <a:t> 30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12" y="2214554"/>
            <a:ext cx="392909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Bom Retiro - planta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614" y="1"/>
            <a:ext cx="5183402" cy="69112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Bom Retiro n- Sofia e Ali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480" y="53156"/>
            <a:ext cx="5214974" cy="69532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Bom Retiro - Corcel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071547"/>
            <a:ext cx="9144000" cy="45026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19536" y="692696"/>
            <a:ext cx="8229600" cy="5257800"/>
          </a:xfrm>
        </p:spPr>
        <p:txBody>
          <a:bodyPr/>
          <a:lstStyle/>
          <a:p>
            <a:r>
              <a:rPr lang="pt-BR" b="1" dirty="0" smtClean="0">
                <a:solidFill>
                  <a:schemeClr val="tx2"/>
                </a:solidFill>
              </a:rPr>
              <a:t>Quais são os “ursinhos de pelúcia” de seus estudantes?</a:t>
            </a:r>
          </a:p>
          <a:p>
            <a:endParaRPr lang="pt-BR" b="1" dirty="0" smtClean="0">
              <a:solidFill>
                <a:srgbClr val="0070C0"/>
              </a:solidFill>
            </a:endParaRPr>
          </a:p>
          <a:p>
            <a:endParaRPr lang="pt-BR" b="1" dirty="0" smtClean="0">
              <a:solidFill>
                <a:srgbClr val="0070C0"/>
              </a:solidFill>
            </a:endParaRPr>
          </a:p>
          <a:p>
            <a:endParaRPr lang="pt-BR" b="1" dirty="0" smtClean="0">
              <a:solidFill>
                <a:srgbClr val="0070C0"/>
              </a:solidFill>
            </a:endParaRPr>
          </a:p>
          <a:p>
            <a:endParaRPr lang="pt-BR" b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pt-BR" b="1" dirty="0" smtClean="0">
              <a:solidFill>
                <a:srgbClr val="0070C0"/>
              </a:solidFill>
            </a:endParaRPr>
          </a:p>
          <a:p>
            <a:endParaRPr lang="pt-BR" b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pt-BR" sz="16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BR" sz="1600" dirty="0">
                <a:solidFill>
                  <a:schemeClr val="tx2"/>
                </a:solidFill>
              </a:rPr>
              <a:t>Bill </a:t>
            </a:r>
            <a:r>
              <a:rPr lang="pt-BR" sz="1600" dirty="0" err="1">
                <a:solidFill>
                  <a:schemeClr val="tx2"/>
                </a:solidFill>
              </a:rPr>
              <a:t>Waterson</a:t>
            </a:r>
            <a:r>
              <a:rPr lang="pt-BR" sz="1600" dirty="0">
                <a:solidFill>
                  <a:schemeClr val="tx2"/>
                </a:solidFill>
              </a:rPr>
              <a:t> – Calvin &amp; Hobbes</a:t>
            </a:r>
          </a:p>
        </p:txBody>
      </p:sp>
      <p:pic>
        <p:nvPicPr>
          <p:cNvPr id="4" name="Imagem 3" descr="Jeu 3 - Calvin - O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3000372"/>
            <a:ext cx="3686172" cy="2214578"/>
          </a:xfrm>
          <a:prstGeom prst="rect">
            <a:avLst/>
          </a:prstGeom>
        </p:spPr>
      </p:pic>
      <p:pic>
        <p:nvPicPr>
          <p:cNvPr id="5" name="Imagem 4" descr="Jeu 4 - Calvin - OT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0116" y="4429132"/>
            <a:ext cx="3703514" cy="2231128"/>
          </a:xfrm>
          <a:prstGeom prst="rect">
            <a:avLst/>
          </a:prstGeom>
        </p:spPr>
      </p:pic>
      <p:cxnSp>
        <p:nvCxnSpPr>
          <p:cNvPr id="7" name="Conector de seta reta 6"/>
          <p:cNvCxnSpPr/>
          <p:nvPr/>
        </p:nvCxnSpPr>
        <p:spPr>
          <a:xfrm>
            <a:off x="5024430" y="4572008"/>
            <a:ext cx="857256" cy="3857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4824" y="2678900"/>
            <a:ext cx="2643176" cy="22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8310578" y="4773096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2"/>
                </a:solidFill>
              </a:rPr>
              <a:t>Linus – Charles Schultz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357166"/>
            <a:ext cx="9144000" cy="6143668"/>
          </a:xfrm>
          <a:noFill/>
        </p:spPr>
      </p:pic>
      <p:sp>
        <p:nvSpPr>
          <p:cNvPr id="3" name="Retângulo 2"/>
          <p:cNvSpPr/>
          <p:nvPr/>
        </p:nvSpPr>
        <p:spPr>
          <a:xfrm>
            <a:off x="1524000" y="0"/>
            <a:ext cx="8429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2 – “Interaja com os outros” Como incentivar as interações entre crianças?</a:t>
            </a:r>
            <a:endParaRPr lang="pt-BR" dirty="0"/>
          </a:p>
        </p:txBody>
      </p:sp>
      <p:sp>
        <p:nvSpPr>
          <p:cNvPr id="4" name="CaixaDeTexto 4"/>
          <p:cNvSpPr txBox="1">
            <a:spLocks noChangeArrowheads="1"/>
          </p:cNvSpPr>
          <p:nvPr/>
        </p:nvSpPr>
        <p:spPr bwMode="auto">
          <a:xfrm>
            <a:off x="1524001" y="6488114"/>
            <a:ext cx="9358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Freinet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err="1">
                <a:solidFill>
                  <a:schemeClr val="tx2"/>
                </a:solidFill>
              </a:rPr>
              <a:t>seus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alunos</a:t>
            </a:r>
            <a:r>
              <a:rPr lang="en-US" b="1" dirty="0">
                <a:solidFill>
                  <a:schemeClr val="tx2"/>
                </a:solidFill>
              </a:rPr>
              <a:t> e a </a:t>
            </a:r>
            <a:r>
              <a:rPr lang="en-US" b="1" dirty="0" err="1">
                <a:solidFill>
                  <a:schemeClr val="tx2"/>
                </a:solidFill>
              </a:rPr>
              <a:t>imprensa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err="1">
                <a:solidFill>
                  <a:schemeClr val="tx2"/>
                </a:solidFill>
              </a:rPr>
              <a:t>em</a:t>
            </a:r>
            <a:r>
              <a:rPr lang="en-US" b="1" dirty="0">
                <a:solidFill>
                  <a:schemeClr val="tx2"/>
                </a:solidFill>
              </a:rPr>
              <a:t> Saint Paul, </a:t>
            </a:r>
            <a:r>
              <a:rPr lang="en-US" b="1" dirty="0" err="1">
                <a:solidFill>
                  <a:schemeClr val="tx2"/>
                </a:solidFill>
              </a:rPr>
              <a:t>França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err="1">
                <a:solidFill>
                  <a:schemeClr val="tx2"/>
                </a:solidFill>
              </a:rPr>
              <a:t>por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volta</a:t>
            </a:r>
            <a:r>
              <a:rPr lang="en-US" b="1" dirty="0">
                <a:solidFill>
                  <a:schemeClr val="tx2"/>
                </a:solidFill>
              </a:rPr>
              <a:t> de 1925.</a:t>
            </a:r>
            <a:endParaRPr lang="pt-BR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Bom Retiro - Troca 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720" y="559535"/>
            <a:ext cx="9329626" cy="60260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Bom Retiro - troca 4 - 3 de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976" y="0"/>
            <a:ext cx="6935016" cy="69350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Parque Augusta e Gomm 11 jan 2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500043"/>
            <a:ext cx="9144000" cy="5844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arque Augusta e Gomm C Jan 2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381778"/>
            <a:ext cx="9144000" cy="5762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bcdn-sphotos-b-a.akamaihd.net/hphotos-ak-xpf1/v/t1.0-9/10995930_863975770356788_985541830314301021_n.jpg?oh=c3d482e022bcc7d72115c68590bcdc6c&amp;oe=565F7203&amp;__gda__=1453247682_e4bfe1e42a5e970e16764febf83b81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5716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CaixaDeTexto 2"/>
          <p:cNvSpPr txBox="1">
            <a:spLocks noChangeArrowheads="1"/>
          </p:cNvSpPr>
          <p:nvPr/>
        </p:nvSpPr>
        <p:spPr bwMode="auto">
          <a:xfrm>
            <a:off x="3595688" y="333376"/>
            <a:ext cx="6786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>
                <a:solidFill>
                  <a:srgbClr val="002060"/>
                </a:solidFill>
              </a:rPr>
              <a:t>2011 – 2015 – Incubadora pedagógica 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925638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Espaço Reservado para Conteúdo 3" descr="Freinet com crianças 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0"/>
            <a:ext cx="5429250" cy="6858000"/>
          </a:xfrm>
        </p:spPr>
      </p:pic>
      <p:sp>
        <p:nvSpPr>
          <p:cNvPr id="16387" name="CaixaDeTexto 3"/>
          <p:cNvSpPr txBox="1">
            <a:spLocks noChangeArrowheads="1"/>
          </p:cNvSpPr>
          <p:nvPr/>
        </p:nvSpPr>
        <p:spPr bwMode="auto">
          <a:xfrm>
            <a:off x="6959600" y="1"/>
            <a:ext cx="37084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 b="1" dirty="0">
                <a:solidFill>
                  <a:schemeClr val="tx2"/>
                </a:solidFill>
                <a:latin typeface="Calibri" pitchFamily="34" charset="0"/>
              </a:rPr>
              <a:t>“</a:t>
            </a:r>
            <a:r>
              <a:rPr lang="pt-PT" sz="2000" b="1" u="sng" dirty="0">
                <a:solidFill>
                  <a:schemeClr val="tx2"/>
                </a:solidFill>
                <a:latin typeface="Calibri" pitchFamily="34" charset="0"/>
              </a:rPr>
              <a:t>Em vez de me postar, sonolento, diante de um quadro de leitura, no começo da aula da tarde, partia com as crianças, pelos campos que circundavam a aldeia</a:t>
            </a:r>
            <a:r>
              <a:rPr lang="pt-PT" sz="2000" b="1" dirty="0">
                <a:solidFill>
                  <a:schemeClr val="tx2"/>
                </a:solidFill>
                <a:latin typeface="Calibri" pitchFamily="34" charset="0"/>
              </a:rPr>
              <a:t>. Ao atravessarmos as ruas, </a:t>
            </a:r>
            <a:r>
              <a:rPr lang="pt-PT" sz="2000" b="1" u="sng" dirty="0">
                <a:solidFill>
                  <a:schemeClr val="tx2"/>
                </a:solidFill>
                <a:latin typeface="Calibri" pitchFamily="34" charset="0"/>
              </a:rPr>
              <a:t>paravamos para admirar o ferreiro, o marceneiro ou o tecelão</a:t>
            </a:r>
            <a:r>
              <a:rPr lang="pt-PT" sz="2000" b="1" dirty="0">
                <a:solidFill>
                  <a:schemeClr val="tx2"/>
                </a:solidFill>
                <a:latin typeface="Calibri" pitchFamily="34" charset="0"/>
              </a:rPr>
              <a:t>, cujos gestos metódicos e seguros nos inspiravam o desejo de os imitar</a:t>
            </a:r>
            <a:r>
              <a:rPr lang="pt-PT" sz="2000" b="1" u="sng" dirty="0">
                <a:solidFill>
                  <a:schemeClr val="tx2"/>
                </a:solidFill>
                <a:latin typeface="Calibri" pitchFamily="34" charset="0"/>
              </a:rPr>
              <a:t>. Observávamos o campo nas diversas est</a:t>
            </a:r>
            <a:r>
              <a:rPr lang="pt-PT" sz="2000" b="1" dirty="0">
                <a:solidFill>
                  <a:schemeClr val="tx2"/>
                </a:solidFill>
                <a:latin typeface="Calibri" pitchFamily="34" charset="0"/>
              </a:rPr>
              <a:t>ações.  Já não examinávamos, como professor e alunos, em torno de nós</a:t>
            </a:r>
            <a:r>
              <a:rPr lang="pt-PT" sz="2000" b="1" u="sng" dirty="0">
                <a:solidFill>
                  <a:schemeClr val="tx2"/>
                </a:solidFill>
                <a:latin typeface="Calibri" pitchFamily="34" charset="0"/>
              </a:rPr>
              <a:t>, a flor ou o inseto, a pedra ou o regato</a:t>
            </a:r>
            <a:r>
              <a:rPr lang="pt-PT" sz="2000" b="1" dirty="0">
                <a:solidFill>
                  <a:schemeClr val="tx2"/>
                </a:solidFill>
                <a:latin typeface="Calibri" pitchFamily="34" charset="0"/>
              </a:rPr>
              <a:t>. Nós os sentiamos com todo o nosso ser, não só objetivamente, mas com toda a nossa sensibilidade natural</a:t>
            </a:r>
            <a:r>
              <a:rPr lang="pt-PT" sz="2000" b="1" u="sng" dirty="0">
                <a:solidFill>
                  <a:schemeClr val="tx2"/>
                </a:solidFill>
                <a:latin typeface="Calibri" pitchFamily="34" charset="0"/>
              </a:rPr>
              <a:t>. E traziamos as nossas riquezas: fósseis, nozes, avelãs, argila ou um ave morta..."</a:t>
            </a:r>
            <a:endParaRPr lang="pt-BR" sz="2000" b="1" u="sng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6388" name="CaixaDeTexto 3"/>
          <p:cNvSpPr txBox="1">
            <a:spLocks noChangeArrowheads="1"/>
          </p:cNvSpPr>
          <p:nvPr/>
        </p:nvSpPr>
        <p:spPr bwMode="auto">
          <a:xfrm>
            <a:off x="6953250" y="0"/>
            <a:ext cx="3714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reinet - Imprensa - letr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500042"/>
            <a:ext cx="9144000" cy="6066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Freinet - imprensa - gravura para impren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714356"/>
            <a:ext cx="9143999" cy="56435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Freinet - Imprensa - preparando para copi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428604"/>
            <a:ext cx="9144000" cy="57150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reinet - Imprensa - limógraf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428604"/>
            <a:ext cx="9144000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024562" y="1672698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381752" y="928670"/>
            <a:ext cx="442915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chemeClr val="accent1"/>
                </a:solidFill>
              </a:rPr>
              <a:t>Nosso bairro</a:t>
            </a:r>
          </a:p>
          <a:p>
            <a:endParaRPr lang="pt-BR" sz="2100" i="1" dirty="0">
              <a:solidFill>
                <a:schemeClr val="accent1"/>
              </a:solidFill>
            </a:endParaRPr>
          </a:p>
          <a:p>
            <a:r>
              <a:rPr lang="pt-BR" sz="2100" i="1" dirty="0">
                <a:solidFill>
                  <a:schemeClr val="tx2"/>
                </a:solidFill>
              </a:rPr>
              <a:t>Hoje nós foi passear no bairro.</a:t>
            </a:r>
          </a:p>
          <a:p>
            <a:r>
              <a:rPr lang="pt-BR" sz="2100" i="1" dirty="0">
                <a:solidFill>
                  <a:schemeClr val="tx2"/>
                </a:solidFill>
              </a:rPr>
              <a:t>Nós vimos um caminhão e um motoqueiro, que é o filho da Tia </a:t>
            </a:r>
            <a:r>
              <a:rPr lang="pt-BR" sz="2100" i="1" dirty="0" err="1">
                <a:solidFill>
                  <a:schemeClr val="tx2"/>
                </a:solidFill>
              </a:rPr>
              <a:t>Iraídes</a:t>
            </a:r>
            <a:r>
              <a:rPr lang="pt-BR" sz="2100" i="1" dirty="0">
                <a:solidFill>
                  <a:schemeClr val="tx2"/>
                </a:solidFill>
              </a:rPr>
              <a:t>. Na rua o Rafael não viu a </a:t>
            </a:r>
          </a:p>
          <a:p>
            <a:r>
              <a:rPr lang="pt-BR" sz="2100" i="1" dirty="0">
                <a:solidFill>
                  <a:schemeClr val="tx2"/>
                </a:solidFill>
              </a:rPr>
              <a:t>lama e pisou no meio.</a:t>
            </a:r>
          </a:p>
          <a:p>
            <a:endParaRPr lang="pt-BR" sz="2100" i="1" dirty="0">
              <a:solidFill>
                <a:schemeClr val="tx2"/>
              </a:solidFill>
            </a:endParaRPr>
          </a:p>
          <a:p>
            <a:r>
              <a:rPr lang="pt-BR" sz="2100" i="1" dirty="0">
                <a:solidFill>
                  <a:schemeClr val="tx2"/>
                </a:solidFill>
              </a:rPr>
              <a:t>Tinha também uma panificadora, bar, árvores e a nossa igreja e a dos crentes. Também vimos um campo de jogar bola e um cachorro. Cantamos músicas na rua e na volta vimos um cavalo.</a:t>
            </a:r>
          </a:p>
          <a:p>
            <a:endParaRPr lang="pt-BR" sz="2100" i="1" dirty="0">
              <a:solidFill>
                <a:schemeClr val="tx2"/>
              </a:solidFill>
            </a:endParaRPr>
          </a:p>
          <a:p>
            <a:r>
              <a:rPr lang="pt-BR" sz="2100" i="1" dirty="0">
                <a:solidFill>
                  <a:schemeClr val="tx2"/>
                </a:solidFill>
              </a:rPr>
              <a:t>Gostemos muito de sair passear.</a:t>
            </a:r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56792"/>
            <a:ext cx="44279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6 - Nossa Regiao 2009 - Lucas do Rio Verde - M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1938" y="3786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CaixaDeTexto 5"/>
          <p:cNvSpPr txBox="1">
            <a:spLocks noChangeArrowheads="1"/>
          </p:cNvSpPr>
          <p:nvPr/>
        </p:nvSpPr>
        <p:spPr bwMode="auto">
          <a:xfrm>
            <a:off x="6381750" y="3429001"/>
            <a:ext cx="2928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rgbClr val="FF0000"/>
                </a:solidFill>
              </a:rPr>
              <a:t>Lucas do Rio Verde - MT</a:t>
            </a:r>
          </a:p>
        </p:txBody>
      </p:sp>
      <p:sp>
        <p:nvSpPr>
          <p:cNvPr id="28678" name="CaixaDeTexto 6"/>
          <p:cNvSpPr txBox="1">
            <a:spLocks noChangeArrowheads="1"/>
          </p:cNvSpPr>
          <p:nvPr/>
        </p:nvSpPr>
        <p:spPr bwMode="auto">
          <a:xfrm>
            <a:off x="7953376" y="4714876"/>
            <a:ext cx="3929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rgbClr val="FF0000"/>
                </a:solidFill>
              </a:rPr>
              <a:t>Patos de Minas - MG</a:t>
            </a:r>
          </a:p>
        </p:txBody>
      </p:sp>
      <p:pic>
        <p:nvPicPr>
          <p:cNvPr id="8" name="6 - Nossa Regiao 2009 - Manau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875" y="2714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CaixaDeTexto 8"/>
          <p:cNvSpPr txBox="1">
            <a:spLocks noChangeArrowheads="1"/>
          </p:cNvSpPr>
          <p:nvPr/>
        </p:nvSpPr>
        <p:spPr bwMode="auto">
          <a:xfrm>
            <a:off x="6667500" y="2500313"/>
            <a:ext cx="2071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rgbClr val="FF0000"/>
                </a:solidFill>
              </a:rPr>
              <a:t>Manaus - AM</a:t>
            </a:r>
          </a:p>
          <a:p>
            <a:endParaRPr lang="pt-BR"/>
          </a:p>
        </p:txBody>
      </p:sp>
      <p:pic>
        <p:nvPicPr>
          <p:cNvPr id="10" name="6 - Nossa Regiao 2009 - Patos de MG.MP3">
            <a:hlinkClick r:id="" action="ppaction://media"/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096396" y="442913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7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Espaço Reservado para Conteúdo 3" descr="Era uma vez Dant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Espaço Reservado para Conteúdo 3" descr="Era uma vez Dante 2 - m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38438" y="0"/>
            <a:ext cx="662781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Espaço Reservado para Conteúdo 3" descr="Era uma vez Dante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mia1-1.xx.fbcdn.net/hphotos-xpf1/v/t1.0-9/11057672_896817880405910_5217305130953545903_n.jpg?oh=d651a07443d5c2bf635ec42c13d7be7b&amp;oe=56AACA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28" y="1"/>
            <a:ext cx="5857875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385002" y="2060848"/>
            <a:ext cx="3203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Casa Labirinto. </a:t>
            </a:r>
            <a:b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A gente não dá apenas asas à imaginação. </a:t>
            </a:r>
            <a:b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A gente "turbina". </a:t>
            </a:r>
            <a:b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pt-BR" u="sng" dirty="0">
                <a:solidFill>
                  <a:srgbClr val="0070C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  <a:endParaRPr lang="pt-BR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sempé bola de gud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282" y="5286388"/>
            <a:ext cx="1428760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7381884" y="6143644"/>
            <a:ext cx="161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solidFill>
                  <a:schemeClr val="tx2"/>
                </a:solidFill>
              </a:rPr>
              <a:t>Sempé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24000" y="188640"/>
            <a:ext cx="3000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2"/>
                </a:solidFill>
              </a:rPr>
              <a:t>Uma idéia fundamental: atividades, jogos e brincadeiras em duplas e em pequenos grupos</a:t>
            </a:r>
            <a:r>
              <a:rPr lang="pt-BR" sz="20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112224" y="4005065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</a:rPr>
              <a:t>A importância de jogos folclóricos como bola de gude ou </a:t>
            </a:r>
            <a:r>
              <a:rPr lang="pt-BR" sz="2000" b="1" i="1" dirty="0">
                <a:solidFill>
                  <a:schemeClr val="tx2"/>
                </a:solidFill>
              </a:rPr>
              <a:t>estátua.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524000" y="57148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3 – “Brinque, invente, imagine, faça de conta” Como incentivar sempre mais  o jogo e a imaginação?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107230"/>
            <a:ext cx="9143999" cy="268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00 - Andrea Siewerdt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357167"/>
            <a:ext cx="9143999" cy="6095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Batman pelas paredes - dez 2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95737" y="-45688"/>
            <a:ext cx="3571899" cy="69801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Gomm - 09 mar 2014 - 57 - grafiiti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928670"/>
            <a:ext cx="9219311" cy="5185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61" y="928670"/>
            <a:ext cx="4352925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66910" y="0"/>
            <a:ext cx="8229600" cy="1143000"/>
          </a:xfrm>
        </p:spPr>
        <p:txBody>
          <a:bodyPr/>
          <a:lstStyle/>
          <a:p>
            <a:r>
              <a:rPr lang="pt-BR" sz="3600" b="1" dirty="0">
                <a:solidFill>
                  <a:srgbClr val="002060"/>
                </a:solidFill>
              </a:rPr>
              <a:t>Perigo: coelho pronto para colorir!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elho da Pásco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1356" y="571480"/>
            <a:ext cx="5572164" cy="542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000 - PALESTRAS - luca\000 - PALESTRAS &amp; Cia\Coelho da Pásco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18" y="571480"/>
            <a:ext cx="5786478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 bwMode="auto">
          <a:xfrm>
            <a:off x="1738282" y="571480"/>
            <a:ext cx="822960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3200" b="1" kern="0" dirty="0">
                <a:solidFill>
                  <a:schemeClr val="tx2"/>
                </a:solidFill>
              </a:rPr>
              <a:t>Livros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3200" b="1" kern="0" dirty="0">
                <a:solidFill>
                  <a:schemeClr val="tx2"/>
                </a:solidFill>
              </a:rPr>
              <a:t>Folclore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3200" b="1" kern="0" dirty="0">
                <a:solidFill>
                  <a:schemeClr val="tx2"/>
                </a:solidFill>
              </a:rPr>
              <a:t>TV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3200" b="1" kern="0" dirty="0" err="1">
                <a:solidFill>
                  <a:schemeClr val="tx2"/>
                </a:solidFill>
              </a:rPr>
              <a:t>TICs</a:t>
            </a:r>
            <a:endParaRPr lang="pt-BR" sz="3200" b="1" kern="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pt-BR" sz="3200" b="1" kern="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pt-BR" sz="3200" b="1" kern="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3200" b="1" kern="0" dirty="0">
                <a:solidFill>
                  <a:schemeClr val="tx2"/>
                </a:solidFill>
              </a:rPr>
              <a:t>Dramatizações (“Eu sou o Sol”, “Uma árvore”, etc.)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3200" b="1" kern="0" dirty="0">
                <a:solidFill>
                  <a:schemeClr val="tx2"/>
                </a:solidFill>
              </a:rPr>
              <a:t>Campeonato de mentiras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3200" b="1" kern="0" dirty="0">
                <a:solidFill>
                  <a:schemeClr val="tx2"/>
                </a:solidFill>
              </a:rPr>
              <a:t>A Máquina do Tempo...</a:t>
            </a:r>
          </a:p>
        </p:txBody>
      </p:sp>
      <p:pic>
        <p:nvPicPr>
          <p:cNvPr id="5" name="Picture 2" descr="cap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6172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738282" y="714356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Henri </a:t>
            </a:r>
            <a:r>
              <a:rPr lang="pt-BR" sz="28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Wallon</a:t>
            </a:r>
            <a:r>
              <a:rPr lang="pt-BR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endParaRPr lang="pt-BR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pt-BR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 imaginação é indispensável ao psicólogo, ao matemático, ao físico. </a:t>
            </a:r>
          </a:p>
          <a:p>
            <a:pPr lvl="1"/>
            <a:r>
              <a:rPr lang="pt-BR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Aquele que se proíbe imaginar não descobre nada</a:t>
            </a:r>
          </a:p>
          <a:p>
            <a:endParaRPr lang="pt-BR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Richard Feynman: </a:t>
            </a:r>
          </a:p>
          <a:p>
            <a:pPr lvl="1"/>
            <a:endParaRPr lang="pt-BR" sz="2800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pt-BR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 criatividade científica é a imaginação numa camisa de força.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mia1-1.xx.fbcdn.net/hphotos-xfp1/v/t1.0-9/11933462_887087991378899_6621975142738556234_n.jpg?oh=e9ed7c108271f0ee158aa64964d2fd4f&amp;oe=5661550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-34155"/>
            <a:ext cx="7512382" cy="689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9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ylvia ashton warner - maori children 2 nada a ver com ela, mas serve!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928670"/>
            <a:ext cx="9144000" cy="592933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310314" y="9286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http://www.janesoceania.com/newzealand_postcards9/index2.htm</a:t>
            </a:r>
          </a:p>
        </p:txBody>
      </p:sp>
      <p:sp>
        <p:nvSpPr>
          <p:cNvPr id="5" name="Retângulo 4"/>
          <p:cNvSpPr/>
          <p:nvPr/>
        </p:nvSpPr>
        <p:spPr>
          <a:xfrm>
            <a:off x="1524000" y="1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300" b="1" dirty="0">
                <a:solidFill>
                  <a:schemeClr val="tx2"/>
                </a:solidFill>
              </a:rPr>
              <a:t>4 – “Aprenda o que quiser, quando quiser, como quiser” Como incentivar, sempre, aprendizagens de todos os tipos? (O exemplo da alfabetização)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ylvia ashton warner - 1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5357818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953256" y="5934670"/>
            <a:ext cx="3929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</a:rPr>
              <a:t>Sylvia Ashton Warner (1908-1984)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096100" y="4786323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2"/>
                </a:solidFill>
              </a:rPr>
              <a:t>O método das </a:t>
            </a:r>
          </a:p>
          <a:p>
            <a:r>
              <a:rPr lang="pt-BR" sz="2800" dirty="0">
                <a:solidFill>
                  <a:schemeClr val="tx2"/>
                </a:solidFill>
              </a:rPr>
              <a:t>Palavras Favoritas</a:t>
            </a:r>
          </a:p>
        </p:txBody>
      </p:sp>
      <p:pic>
        <p:nvPicPr>
          <p:cNvPr id="6" name="Imagem 5" descr="sylvia ashton warner clo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760" y="857232"/>
            <a:ext cx="2571736" cy="33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Casa Lab - CEI Cirandinha 25 abr 2014 - Fabi alf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"/>
            <a:ext cx="9172722" cy="68512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Freinet - na  carroça b - parte 2  21m 04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174230"/>
            <a:ext cx="9144000" cy="5683770"/>
          </a:xfrm>
        </p:spPr>
      </p:pic>
      <p:sp>
        <p:nvSpPr>
          <p:cNvPr id="5" name="Retângulo 4"/>
          <p:cNvSpPr/>
          <p:nvPr/>
        </p:nvSpPr>
        <p:spPr>
          <a:xfrm>
            <a:off x="152400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chemeClr val="tx2"/>
                </a:solidFill>
              </a:rPr>
              <a:t>5 – “Sim, existe um mundo fora dos muros da escola” (Respeitar a herança da Escola Nova e valorizar os passeios, a cooperação, a abertura para o mundo).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p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786" y="642918"/>
            <a:ext cx="7572428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00 - Andrea Siewerdt 4 - pai criança e árvo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428604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52596" y="1214423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t-BR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Didática:</a:t>
            </a:r>
          </a:p>
          <a:p>
            <a:pPr>
              <a:buNone/>
            </a:pPr>
            <a:endParaRPr lang="pt-BR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t-BR" sz="28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Itapereçu</a:t>
            </a:r>
            <a:r>
              <a:rPr lang="pt-BR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PR - Outono:</a:t>
            </a:r>
          </a:p>
          <a:p>
            <a:pPr>
              <a:buNone/>
            </a:pPr>
            <a:endParaRPr lang="pt-BR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t-BR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 que você sabe sobre _____ ?</a:t>
            </a:r>
          </a:p>
          <a:p>
            <a:pPr>
              <a:buNone/>
            </a:pPr>
            <a:endParaRPr lang="pt-BR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pt-BR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Exemplo: </a:t>
            </a:r>
          </a:p>
          <a:p>
            <a:pPr indent="0">
              <a:spcBef>
                <a:spcPts val="0"/>
              </a:spcBef>
              <a:buNone/>
            </a:pPr>
            <a:r>
              <a:rPr lang="pt-BR" sz="28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 que acontece com um sanduiche depois que você o engole? Faça um desenho...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5426" y="428604"/>
            <a:ext cx="9172575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CaixaDeTexto 4"/>
          <p:cNvSpPr txBox="1">
            <a:spLocks noChangeArrowheads="1"/>
          </p:cNvSpPr>
          <p:nvPr/>
        </p:nvSpPr>
        <p:spPr bwMode="auto">
          <a:xfrm>
            <a:off x="1524000" y="6429375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300" dirty="0" err="1">
                <a:hlinkClick r:id="rId3"/>
              </a:rPr>
              <a:t>Inge</a:t>
            </a:r>
            <a:r>
              <a:rPr lang="en-US" sz="1300" dirty="0">
                <a:hlinkClick r:id="rId3"/>
              </a:rPr>
              <a:t> </a:t>
            </a:r>
            <a:r>
              <a:rPr lang="en-US" sz="1300" dirty="0" err="1">
                <a:hlinkClick r:id="rId3"/>
              </a:rPr>
              <a:t>Morath</a:t>
            </a:r>
            <a:r>
              <a:rPr lang="en-US" sz="1300" dirty="0">
                <a:hlinkClick r:id="rId3"/>
              </a:rPr>
              <a:t> © The </a:t>
            </a:r>
            <a:r>
              <a:rPr lang="en-US" sz="1300" dirty="0" err="1">
                <a:hlinkClick r:id="rId3"/>
              </a:rPr>
              <a:t>Inge</a:t>
            </a:r>
            <a:r>
              <a:rPr lang="en-US" sz="1300" dirty="0">
                <a:hlinkClick r:id="rId3"/>
              </a:rPr>
              <a:t> </a:t>
            </a:r>
            <a:r>
              <a:rPr lang="en-US" sz="1300" dirty="0" err="1">
                <a:hlinkClick r:id="rId3"/>
              </a:rPr>
              <a:t>Morath</a:t>
            </a:r>
            <a:r>
              <a:rPr lang="en-US" sz="1300" dirty="0">
                <a:hlinkClick r:id="rId3"/>
              </a:rPr>
              <a:t> Foundation</a:t>
            </a:r>
            <a:endParaRPr lang="en-US" sz="1300" dirty="0"/>
          </a:p>
          <a:p>
            <a:pPr algn="r"/>
            <a:r>
              <a:rPr lang="en-US" sz="1300" dirty="0"/>
              <a:t>The painter Pablo PICASSO at his house in </a:t>
            </a:r>
            <a:r>
              <a:rPr lang="en-US" sz="1300" dirty="0" err="1"/>
              <a:t>Vallauris</a:t>
            </a:r>
            <a:r>
              <a:rPr lang="en-US" sz="1300" dirty="0"/>
              <a:t> in the South of France.1953</a:t>
            </a:r>
          </a:p>
          <a:p>
            <a:endParaRPr lang="pt-BR" dirty="0"/>
          </a:p>
        </p:txBody>
      </p:sp>
      <p:sp>
        <p:nvSpPr>
          <p:cNvPr id="11266" name="Título 1"/>
          <p:cNvSpPr>
            <a:spLocks noGrp="1"/>
          </p:cNvSpPr>
          <p:nvPr>
            <p:ph type="title"/>
          </p:nvPr>
        </p:nvSpPr>
        <p:spPr>
          <a:xfrm>
            <a:off x="1524000" y="1643050"/>
            <a:ext cx="8229600" cy="928688"/>
          </a:xfrm>
        </p:spPr>
        <p:txBody>
          <a:bodyPr/>
          <a:lstStyle/>
          <a:p>
            <a:pPr algn="l"/>
            <a:r>
              <a:rPr lang="en-US" b="1" i="1" dirty="0" err="1" smtClean="0">
                <a:solidFill>
                  <a:schemeClr val="bg1"/>
                </a:solidFill>
              </a:rPr>
              <a:t>Ele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sim</a:t>
            </a:r>
            <a:r>
              <a:rPr lang="en-US" b="1" i="1" dirty="0" smtClean="0">
                <a:solidFill>
                  <a:schemeClr val="bg1"/>
                </a:solidFill>
              </a:rPr>
              <a:t>, a </a:t>
            </a:r>
            <a:r>
              <a:rPr lang="en-US" b="1" i="1" dirty="0" err="1" smtClean="0">
                <a:solidFill>
                  <a:schemeClr val="bg1"/>
                </a:solidFill>
              </a:rPr>
              <a:t>senhora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não</a:t>
            </a:r>
            <a:r>
              <a:rPr lang="en-US" b="1" i="1" dirty="0" smtClean="0">
                <a:solidFill>
                  <a:schemeClr val="bg1"/>
                </a:solidFill>
              </a:rPr>
              <a:t>…</a:t>
            </a:r>
            <a:endParaRPr lang="pt-BR" b="1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reinet - na sala 4- parte 2 votaç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000108"/>
            <a:ext cx="9144000" cy="585789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24000" y="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6 – “Ajude a criar, mudar e a respeitar regras, assuma responsabilidades” Como dar cada vez mais responsabilidades para os(as) aprendizes, em todos os níveis?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24000" y="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7 – “As novas tecnologias são nossas aliadas” Como fazer para que artefatos cada vez mais leves, baratos e conectados sejam incorporados aos processos educativos?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57298"/>
            <a:ext cx="91440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8239140" y="1142985"/>
            <a:ext cx="24288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accent1"/>
                </a:solidFill>
              </a:rPr>
              <a:t>         PC </a:t>
            </a:r>
            <a:r>
              <a:rPr lang="pt-BR" sz="1400" dirty="0" err="1">
                <a:solidFill>
                  <a:schemeClr val="accent1"/>
                </a:solidFill>
              </a:rPr>
              <a:t>and</a:t>
            </a:r>
            <a:r>
              <a:rPr lang="pt-BR" sz="1400" dirty="0">
                <a:solidFill>
                  <a:schemeClr val="accent1"/>
                </a:solidFill>
              </a:rPr>
              <a:t> Pixel - </a:t>
            </a:r>
            <a:r>
              <a:rPr lang="pt-BR" sz="1400" dirty="0" err="1">
                <a:solidFill>
                  <a:schemeClr val="accent1"/>
                </a:solidFill>
              </a:rPr>
              <a:t>Thach</a:t>
            </a:r>
            <a:r>
              <a:rPr lang="pt-BR" sz="1400" dirty="0">
                <a:solidFill>
                  <a:schemeClr val="accent1"/>
                </a:solidFill>
              </a:rPr>
              <a:t> </a:t>
            </a:r>
            <a:r>
              <a:rPr lang="pt-BR" sz="1400" dirty="0" err="1">
                <a:solidFill>
                  <a:schemeClr val="accent1"/>
                </a:solidFill>
              </a:rPr>
              <a:t>Bui</a:t>
            </a:r>
            <a:r>
              <a:rPr lang="pt-BR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1666844" y="4214818"/>
            <a:ext cx="9001156" cy="256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800" b="1" dirty="0">
              <a:solidFill>
                <a:schemeClr val="accent1"/>
              </a:solidFill>
              <a:cs typeface="Times New Roman" pitchFamily="18" charset="0"/>
            </a:endParaRPr>
          </a:p>
          <a:p>
            <a:pPr eaLnBrk="0" hangingPunct="0"/>
            <a:r>
              <a:rPr lang="en-US" sz="2300" b="1" dirty="0">
                <a:solidFill>
                  <a:schemeClr val="tx2"/>
                </a:solidFill>
                <a:cs typeface="Times New Roman" pitchFamily="18" charset="0"/>
              </a:rPr>
              <a:t>Larry D. Rosen, </a:t>
            </a:r>
            <a:r>
              <a:rPr lang="en-US" sz="2300" b="1" dirty="0" err="1">
                <a:solidFill>
                  <a:schemeClr val="tx2"/>
                </a:solidFill>
                <a:cs typeface="Times New Roman" pitchFamily="18" charset="0"/>
              </a:rPr>
              <a:t>sobre</a:t>
            </a:r>
            <a:r>
              <a:rPr lang="en-US" sz="2300" b="1" dirty="0">
                <a:solidFill>
                  <a:schemeClr val="tx2"/>
                </a:solidFill>
                <a:cs typeface="Times New Roman" pitchFamily="18" charset="0"/>
              </a:rPr>
              <a:t> a </a:t>
            </a:r>
            <a:r>
              <a:rPr lang="en-US" sz="2300" b="1" i="1" dirty="0" err="1">
                <a:solidFill>
                  <a:schemeClr val="tx2"/>
                </a:solidFill>
                <a:cs typeface="Times New Roman" pitchFamily="18" charset="0"/>
              </a:rPr>
              <a:t>geração</a:t>
            </a:r>
            <a:r>
              <a:rPr lang="en-US" sz="2300" b="1" i="1" dirty="0">
                <a:solidFill>
                  <a:schemeClr val="tx2"/>
                </a:solidFill>
                <a:cs typeface="Times New Roman" pitchFamily="18" charset="0"/>
              </a:rPr>
              <a:t> Y</a:t>
            </a:r>
            <a:r>
              <a:rPr lang="en-US" sz="2300" b="1" dirty="0"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2"/>
                </a:solidFill>
                <a:cs typeface="Times New Roman" pitchFamily="18" charset="0"/>
              </a:rPr>
              <a:t>ou</a:t>
            </a:r>
            <a:r>
              <a:rPr lang="en-US" sz="23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2300" b="1" i="1" dirty="0" err="1">
                <a:solidFill>
                  <a:schemeClr val="tx2"/>
                </a:solidFill>
                <a:cs typeface="Times New Roman" pitchFamily="18" charset="0"/>
              </a:rPr>
              <a:t>igeneration</a:t>
            </a:r>
            <a:r>
              <a:rPr lang="en-US" sz="2300" b="1" dirty="0">
                <a:solidFill>
                  <a:schemeClr val="tx2"/>
                </a:solidFill>
                <a:cs typeface="Times New Roman" pitchFamily="18" charset="0"/>
              </a:rPr>
              <a:t>:</a:t>
            </a:r>
          </a:p>
          <a:p>
            <a:pPr eaLnBrk="0" hangingPunct="0"/>
            <a:endParaRPr lang="en-US" sz="1200" b="1" i="1" dirty="0">
              <a:solidFill>
                <a:schemeClr val="tx2"/>
              </a:solidFill>
              <a:cs typeface="Times New Roman" pitchFamily="18" charset="0"/>
            </a:endParaRPr>
          </a:p>
          <a:p>
            <a:pPr eaLnBrk="0" hangingPunct="0"/>
            <a:r>
              <a:rPr lang="pt-BR" sz="2300" b="1" i="1" dirty="0">
                <a:solidFill>
                  <a:schemeClr val="tx2"/>
                </a:solidFill>
              </a:rPr>
              <a:t>Precisamos de </a:t>
            </a:r>
            <a:r>
              <a:rPr lang="pt-BR" sz="2300" b="1" i="1" u="sng" dirty="0" err="1">
                <a:solidFill>
                  <a:schemeClr val="tx2"/>
                </a:solidFill>
              </a:rPr>
              <a:t>ideias</a:t>
            </a:r>
            <a:r>
              <a:rPr lang="pt-BR" sz="2300" b="1" i="1" dirty="0">
                <a:solidFill>
                  <a:schemeClr val="tx2"/>
                </a:solidFill>
              </a:rPr>
              <a:t> sobre como </a:t>
            </a:r>
            <a:r>
              <a:rPr lang="pt-BR" sz="2300" b="1" i="1" u="sng" dirty="0">
                <a:solidFill>
                  <a:schemeClr val="tx2"/>
                </a:solidFill>
              </a:rPr>
              <a:t>redirecionar  a intensa atividade gasta produzindo conteúdos </a:t>
            </a:r>
            <a:r>
              <a:rPr lang="pt-BR" sz="2300" b="1" i="1" dirty="0">
                <a:solidFill>
                  <a:schemeClr val="tx2"/>
                </a:solidFill>
              </a:rPr>
              <a:t>para longe do que os críticos acreditam ser besteiras </a:t>
            </a:r>
            <a:r>
              <a:rPr lang="pt-BR" sz="2300" b="1" i="1" u="sng" dirty="0">
                <a:solidFill>
                  <a:schemeClr val="tx2"/>
                </a:solidFill>
              </a:rPr>
              <a:t>em direção a projetos significativos que tenham relação com a educação</a:t>
            </a:r>
            <a:r>
              <a:rPr lang="pt-BR" sz="2300" b="1" i="1" dirty="0">
                <a:solidFill>
                  <a:schemeClr val="tx2"/>
                </a:solidFill>
              </a:rPr>
              <a:t>.</a:t>
            </a:r>
          </a:p>
          <a:p>
            <a:pPr eaLnBrk="0" hangingPunct="0"/>
            <a:endParaRPr lang="pt-BR" sz="1000" b="1" i="1" dirty="0">
              <a:solidFill>
                <a:schemeClr val="tx2"/>
              </a:solidFill>
              <a:cs typeface="Times New Roman" pitchFamily="18" charset="0"/>
            </a:endParaRPr>
          </a:p>
          <a:p>
            <a:pPr eaLnBrk="0" hangingPunct="0"/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(</a:t>
            </a:r>
            <a:r>
              <a:rPr lang="en-US" sz="1600" dirty="0" err="1">
                <a:solidFill>
                  <a:schemeClr val="tx2"/>
                </a:solidFill>
                <a:cs typeface="Times New Roman" pitchFamily="18" charset="0"/>
              </a:rPr>
              <a:t>Em</a:t>
            </a:r>
            <a:r>
              <a:rPr lang="en-US" sz="1600" dirty="0">
                <a:solidFill>
                  <a:schemeClr val="tx2"/>
                </a:solidFill>
                <a:cs typeface="Times New Roman" pitchFamily="18" charset="0"/>
              </a:rPr>
              <a:t>: </a:t>
            </a:r>
            <a:r>
              <a:rPr lang="en-US" sz="1600" i="1" dirty="0">
                <a:solidFill>
                  <a:schemeClr val="tx2"/>
                </a:solidFill>
                <a:cs typeface="Times New Roman" pitchFamily="18" charset="0"/>
              </a:rPr>
              <a:t>Rewired: Understanding the </a:t>
            </a:r>
            <a:r>
              <a:rPr lang="en-US" sz="1600" i="1" dirty="0" err="1">
                <a:solidFill>
                  <a:schemeClr val="tx2"/>
                </a:solidFill>
                <a:cs typeface="Times New Roman" pitchFamily="18" charset="0"/>
              </a:rPr>
              <a:t>igeneration</a:t>
            </a:r>
            <a:r>
              <a:rPr lang="en-US" sz="1600" i="1" dirty="0">
                <a:solidFill>
                  <a:schemeClr val="tx2"/>
                </a:solidFill>
                <a:cs typeface="Times New Roman" pitchFamily="18" charset="0"/>
              </a:rPr>
              <a:t> and the way they learn</a:t>
            </a:r>
            <a:r>
              <a:rPr lang="en-US" sz="1600" dirty="0">
                <a:solidFill>
                  <a:schemeClr val="tx2"/>
                </a:solidFill>
                <a:cs typeface="Times New Roman" pitchFamily="18" charset="0"/>
              </a:rPr>
              <a:t>. New York: MacMillan, 2010</a:t>
            </a: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US" sz="1600" dirty="0">
                <a:solidFill>
                  <a:schemeClr val="tx2"/>
                </a:solidFill>
                <a:cs typeface="Times New Roman" pitchFamily="18" charset="0"/>
              </a:rPr>
              <a:t>p. 128.)</a:t>
            </a:r>
            <a:endParaRPr lang="pt-BR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sa Lab - 1 julh 2013 - Flora e menino japones cujo nome eu si isquec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5286412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7096132" y="1714488"/>
            <a:ext cx="32861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MAIS </a:t>
            </a:r>
          </a:p>
          <a:p>
            <a:r>
              <a:rPr lang="pt-BR" sz="3200" b="1" dirty="0">
                <a:solidFill>
                  <a:srgbClr val="002060"/>
                </a:solidFill>
              </a:rPr>
              <a:t>INTERAÇÃO, </a:t>
            </a:r>
          </a:p>
          <a:p>
            <a:r>
              <a:rPr lang="pt-BR" sz="3200" b="1" dirty="0">
                <a:solidFill>
                  <a:srgbClr val="002060"/>
                </a:solidFill>
              </a:rPr>
              <a:t>MAIS LUDICIDADE, MAIS </a:t>
            </a:r>
          </a:p>
          <a:p>
            <a:r>
              <a:rPr lang="pt-BR" sz="3200" b="1" dirty="0">
                <a:solidFill>
                  <a:srgbClr val="002060"/>
                </a:solidFill>
              </a:rPr>
              <a:t>PROJETOS...</a:t>
            </a:r>
          </a:p>
        </p:txBody>
      </p:sp>
    </p:spTree>
    <p:extLst>
      <p:ext uri="{BB962C8B-B14F-4D97-AF65-F5344CB8AC3E}">
        <p14:creationId xmlns:p14="http://schemas.microsoft.com/office/powerpoint/2010/main" val="384483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24000" y="4149081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>
              <a:solidFill>
                <a:schemeClr val="accent1"/>
              </a:solidFill>
            </a:endParaRPr>
          </a:p>
          <a:p>
            <a:r>
              <a:rPr lang="pt-BR" sz="2000" b="1" dirty="0">
                <a:solidFill>
                  <a:schemeClr val="accent1"/>
                </a:solidFill>
              </a:rPr>
              <a:t> </a:t>
            </a:r>
          </a:p>
          <a:p>
            <a:r>
              <a:rPr lang="pt-BR" sz="2400" b="1" dirty="0">
                <a:solidFill>
                  <a:srgbClr val="002060"/>
                </a:solidFill>
              </a:rPr>
              <a:t>- As novas gerações de “pós telefones” celulares abrem perspectivas espetaculares, pois eles são “super lápis”, “super livros” e “super máquinas de registro e de comunicação”.</a:t>
            </a: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24744"/>
            <a:ext cx="914400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3" descr="Libertad e a escola 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857365"/>
            <a:ext cx="9144000" cy="2928937"/>
          </a:xfrm>
        </p:spPr>
      </p:pic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7381876" y="4786323"/>
            <a:ext cx="328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dirty="0" err="1">
                <a:solidFill>
                  <a:schemeClr val="tx2"/>
                </a:solidFill>
              </a:rPr>
              <a:t>Mafalda</a:t>
            </a:r>
            <a:r>
              <a:rPr lang="en-US" sz="1400" dirty="0">
                <a:solidFill>
                  <a:schemeClr val="tx2"/>
                </a:solidFill>
              </a:rPr>
              <a:t> (</a:t>
            </a:r>
            <a:r>
              <a:rPr lang="en-US" sz="1400" dirty="0" err="1">
                <a:solidFill>
                  <a:schemeClr val="tx2"/>
                </a:solidFill>
              </a:rPr>
              <a:t>Liberdade</a:t>
            </a:r>
            <a:r>
              <a:rPr lang="en-US" sz="1400" dirty="0">
                <a:solidFill>
                  <a:schemeClr val="tx2"/>
                </a:solidFill>
              </a:rPr>
              <a:t>) - </a:t>
            </a:r>
            <a:r>
              <a:rPr lang="en-US" sz="1400" dirty="0" err="1">
                <a:solidFill>
                  <a:schemeClr val="tx2"/>
                </a:solidFill>
              </a:rPr>
              <a:t>Quino</a:t>
            </a:r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66976" y="571480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</a:rPr>
              <a:t>Dois paradigmas se confrontam....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24000" y="1"/>
            <a:ext cx="9144000" cy="4525963"/>
          </a:xfrm>
        </p:spPr>
        <p:txBody>
          <a:bodyPr/>
          <a:lstStyle/>
          <a:p>
            <a:pPr>
              <a:buNone/>
            </a:pPr>
            <a:endParaRPr lang="pt-BR" sz="2200" b="1" dirty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pt-BR" sz="2200" b="1" dirty="0">
                <a:solidFill>
                  <a:schemeClr val="tx2"/>
                </a:solidFill>
              </a:rPr>
              <a:t>8 -  “Avaliar positivamente é mais importante do que dar notas” Como levar em conta o fato de que qualquer pessoa, mesmo, e especialmente, uma criança pode fazer alguma coisa com competência?</a:t>
            </a:r>
          </a:p>
          <a:p>
            <a:pPr>
              <a:buNone/>
            </a:pPr>
            <a:endParaRPr lang="pt-BR" dirty="0">
              <a:solidFill>
                <a:srgbClr val="0070C0"/>
              </a:solidFill>
            </a:endParaRPr>
          </a:p>
        </p:txBody>
      </p:sp>
      <p:pic>
        <p:nvPicPr>
          <p:cNvPr id="6" name="Imagem 5" descr="Frank &amp; Ernest - Error 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1158" y="2214554"/>
            <a:ext cx="8501090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3" descr="Felipe escola grandão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14488"/>
            <a:ext cx="91440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Espaço Reservado para Conteúdo 3" descr="Piaget escritorio 1 450 dpi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428604"/>
            <a:ext cx="9144000" cy="6429396"/>
          </a:xfrm>
        </p:spPr>
      </p:pic>
      <p:sp>
        <p:nvSpPr>
          <p:cNvPr id="52229" name="CaixaDeTexto 4"/>
          <p:cNvSpPr txBox="1">
            <a:spLocks noChangeArrowheads="1"/>
          </p:cNvSpPr>
          <p:nvPr/>
        </p:nvSpPr>
        <p:spPr bwMode="auto">
          <a:xfrm>
            <a:off x="7596189" y="6519864"/>
            <a:ext cx="3571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    </a:t>
            </a:r>
            <a:r>
              <a:rPr lang="en-US" sz="1500" b="1">
                <a:solidFill>
                  <a:schemeClr val="bg1"/>
                </a:solidFill>
              </a:rPr>
              <a:t>Jean Piaget em seu escritório</a:t>
            </a:r>
            <a:endParaRPr lang="pt-BR" sz="1500" b="1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</a:rPr>
              <a:t>PORTFÓLIOS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24000" y="285728"/>
            <a:ext cx="9144000" cy="6858000"/>
          </a:xfrm>
        </p:spPr>
        <p:txBody>
          <a:bodyPr rtlCol="0">
            <a:normAutofit fontScale="70000" lnSpcReduction="20000"/>
          </a:bodyPr>
          <a:lstStyle/>
          <a:p>
            <a:pPr algn="ctr">
              <a:buNone/>
              <a:defRPr/>
            </a:pPr>
            <a:r>
              <a:rPr lang="pt-BR" b="1" dirty="0" smtClean="0">
                <a:solidFill>
                  <a:schemeClr val="tx2"/>
                </a:solidFill>
              </a:rPr>
              <a:t>UMA IDÉIA PARA O FUTURO, EM 1808!</a:t>
            </a:r>
          </a:p>
          <a:p>
            <a:pPr>
              <a:buNone/>
              <a:defRPr/>
            </a:pPr>
            <a:endParaRPr lang="pt-BR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r>
              <a:rPr lang="pt-BR" sz="3300" b="1" dirty="0">
                <a:solidFill>
                  <a:schemeClr val="tx2"/>
                </a:solidFill>
              </a:rPr>
              <a:t>     O </a:t>
            </a:r>
            <a:r>
              <a:rPr lang="pt-BR" sz="3300" b="1" dirty="0" err="1">
                <a:solidFill>
                  <a:schemeClr val="tx2"/>
                </a:solidFill>
              </a:rPr>
              <a:t>suiço</a:t>
            </a:r>
            <a:r>
              <a:rPr lang="pt-BR" sz="3300" b="1" dirty="0">
                <a:solidFill>
                  <a:schemeClr val="tx2"/>
                </a:solidFill>
              </a:rPr>
              <a:t> Johann Heinrich </a:t>
            </a:r>
            <a:r>
              <a:rPr lang="pt-BR" sz="3300" b="1" dirty="0" err="1">
                <a:solidFill>
                  <a:schemeClr val="tx2"/>
                </a:solidFill>
              </a:rPr>
              <a:t>Pestalozzi</a:t>
            </a:r>
            <a:r>
              <a:rPr lang="pt-BR" sz="3300" b="1" dirty="0">
                <a:solidFill>
                  <a:schemeClr val="tx2"/>
                </a:solidFill>
              </a:rPr>
              <a:t> (1746-1827) é considerado o “pai” da pedagogia moderna e, para nos ajudar a refletir sobre avaliação, vamos dar um pulo à escola que ele dirigiu por vinte anos, na cidade de </a:t>
            </a:r>
            <a:r>
              <a:rPr lang="pt-BR" sz="3300" b="1" dirty="0" err="1">
                <a:solidFill>
                  <a:schemeClr val="tx2"/>
                </a:solidFill>
              </a:rPr>
              <a:t>Yverdon</a:t>
            </a:r>
            <a:r>
              <a:rPr lang="pt-BR" sz="3300" b="1" dirty="0">
                <a:solidFill>
                  <a:schemeClr val="tx2"/>
                </a:solidFill>
              </a:rPr>
              <a:t>, em seu país.</a:t>
            </a:r>
          </a:p>
          <a:p>
            <a:pPr>
              <a:buNone/>
              <a:defRPr/>
            </a:pPr>
            <a:r>
              <a:rPr lang="pt-BR" sz="3300" b="1" dirty="0">
                <a:solidFill>
                  <a:schemeClr val="tx2"/>
                </a:solidFill>
              </a:rPr>
              <a:t> </a:t>
            </a:r>
          </a:p>
          <a:p>
            <a:pPr>
              <a:buNone/>
              <a:defRPr/>
            </a:pPr>
            <a:r>
              <a:rPr lang="pt-BR" sz="3300" b="1" dirty="0">
                <a:solidFill>
                  <a:schemeClr val="tx2"/>
                </a:solidFill>
              </a:rPr>
              <a:t>     Estamos no final de 1808, e um professor da escola conta uma atividade que ainda é inspiradora para nós, mais de 200 anos mais tarde:  </a:t>
            </a:r>
          </a:p>
          <a:p>
            <a:pPr>
              <a:buNone/>
              <a:defRPr/>
            </a:pPr>
            <a:endParaRPr lang="pt-BR" sz="3300" b="1" dirty="0">
              <a:solidFill>
                <a:schemeClr val="tx2"/>
              </a:solidFill>
            </a:endParaRPr>
          </a:p>
          <a:p>
            <a:pPr lvl="1">
              <a:buNone/>
              <a:defRPr/>
            </a:pPr>
            <a:r>
              <a:rPr lang="pt-BR" sz="2900" b="1" i="1" dirty="0">
                <a:solidFill>
                  <a:schemeClr val="tx2"/>
                </a:solidFill>
              </a:rPr>
              <a:t>     O final do ano era empregado para fazer os cadernos do Ano Novo, que cada aluno enviava a seus pais, e nos quais estavam reunidos cuidadosamente desenhos, cartas geográficas, problemas matemáticos, narrativas de histórias, descrições de história natural e composições literárias.</a:t>
            </a:r>
          </a:p>
          <a:p>
            <a:pPr>
              <a:buNone/>
              <a:defRPr/>
            </a:pPr>
            <a:endParaRPr lang="pt-BR" sz="3300" b="1" dirty="0">
              <a:solidFill>
                <a:schemeClr val="tx2"/>
              </a:solidFill>
            </a:endParaRPr>
          </a:p>
          <a:p>
            <a:pPr>
              <a:buNone/>
              <a:defRPr/>
            </a:pPr>
            <a:r>
              <a:rPr lang="pt-BR" sz="3300" b="1" dirty="0">
                <a:solidFill>
                  <a:schemeClr val="tx2"/>
                </a:solidFill>
              </a:rPr>
              <a:t>     Cada aluno(a) montava um pequeno </a:t>
            </a:r>
            <a:r>
              <a:rPr lang="pt-BR" sz="3300" b="1" i="1" dirty="0">
                <a:solidFill>
                  <a:schemeClr val="tx2"/>
                </a:solidFill>
              </a:rPr>
              <a:t>portfólio</a:t>
            </a:r>
            <a:r>
              <a:rPr lang="pt-BR" sz="3300" b="1" dirty="0">
                <a:solidFill>
                  <a:schemeClr val="tx2"/>
                </a:solidFill>
              </a:rPr>
              <a:t>, com seus trabalhos favoritos. E esse conjunto de materiais era reunido e organizado não apenas para ficar dentro da escola, mas para ser mostrado aos pais e outras pessoas.</a:t>
            </a:r>
          </a:p>
          <a:p>
            <a:pPr>
              <a:defRPr/>
            </a:pPr>
            <a:endParaRPr lang="pt-BR" sz="2000" b="1" dirty="0">
              <a:solidFill>
                <a:schemeClr val="tx2"/>
              </a:solidFill>
            </a:endParaRPr>
          </a:p>
          <a:p>
            <a:pPr algn="r">
              <a:buNone/>
              <a:defRPr/>
            </a:pPr>
            <a:r>
              <a:rPr lang="pt-BR" sz="2000" b="1" dirty="0">
                <a:solidFill>
                  <a:schemeClr val="tx2"/>
                </a:solidFill>
              </a:rPr>
              <a:t>Roger de </a:t>
            </a:r>
            <a:r>
              <a:rPr lang="pt-BR" sz="2000" b="1" dirty="0" err="1">
                <a:solidFill>
                  <a:schemeClr val="tx2"/>
                </a:solidFill>
              </a:rPr>
              <a:t>Guimps</a:t>
            </a:r>
            <a:r>
              <a:rPr lang="pt-BR" sz="2000" b="1" dirty="0">
                <a:solidFill>
                  <a:schemeClr val="tx2"/>
                </a:solidFill>
              </a:rPr>
              <a:t>, citado por Michel </a:t>
            </a:r>
            <a:r>
              <a:rPr lang="pt-BR" sz="2000" b="1" dirty="0" err="1">
                <a:solidFill>
                  <a:schemeClr val="tx2"/>
                </a:solidFill>
              </a:rPr>
              <a:t>Söetard</a:t>
            </a:r>
            <a:r>
              <a:rPr lang="pt-BR" sz="2000" b="1" dirty="0">
                <a:solidFill>
                  <a:schemeClr val="tx2"/>
                </a:solidFill>
              </a:rPr>
              <a:t>, em: </a:t>
            </a:r>
            <a:r>
              <a:rPr lang="pt-BR" sz="2000" b="1" i="1" dirty="0" err="1">
                <a:solidFill>
                  <a:schemeClr val="tx2"/>
                </a:solidFill>
              </a:rPr>
              <a:t>Pestalozzi</a:t>
            </a:r>
            <a:r>
              <a:rPr lang="pt-BR" sz="2000" b="1" dirty="0">
                <a:solidFill>
                  <a:schemeClr val="tx2"/>
                </a:solidFill>
              </a:rPr>
              <a:t>. Paris: </a:t>
            </a:r>
            <a:r>
              <a:rPr lang="pt-BR" sz="2000" b="1" dirty="0" err="1">
                <a:solidFill>
                  <a:schemeClr val="tx2"/>
                </a:solidFill>
              </a:rPr>
              <a:t>P.U.F.</a:t>
            </a:r>
            <a:r>
              <a:rPr lang="pt-BR" sz="2000" b="1" dirty="0">
                <a:solidFill>
                  <a:schemeClr val="tx2"/>
                </a:solidFill>
              </a:rPr>
              <a:t>, 1995, página 104</a:t>
            </a:r>
            <a:r>
              <a:rPr lang="pt-BR" sz="2000" b="1" dirty="0">
                <a:solidFill>
                  <a:srgbClr val="0070C0"/>
                </a:solidFill>
              </a:rPr>
              <a:t>.</a:t>
            </a:r>
          </a:p>
          <a:p>
            <a:pPr>
              <a:buNone/>
              <a:defRPr/>
            </a:pPr>
            <a:endParaRPr lang="pt-B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Conteúdo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eaLnBrk="1" hangingPunct="1"/>
            <a:endParaRPr lang="pt-BR" i="1" dirty="0" smtClean="0">
              <a:solidFill>
                <a:schemeClr val="tx2"/>
              </a:solidFill>
            </a:endParaRPr>
          </a:p>
          <a:p>
            <a:pPr eaLnBrk="1" hangingPunct="1">
              <a:buNone/>
            </a:pPr>
            <a:r>
              <a:rPr lang="pt-BR" i="1" dirty="0" smtClean="0">
                <a:solidFill>
                  <a:schemeClr val="tx2"/>
                </a:solidFill>
              </a:rPr>
              <a:t>    Cada vez mais, escolas estão permitindo que estudantes incluam trabalhos de fora da escola, e esse é um progresso bem vindo. </a:t>
            </a:r>
            <a:r>
              <a:rPr lang="pt-BR" b="1" i="1" dirty="0" smtClean="0">
                <a:solidFill>
                  <a:schemeClr val="tx2"/>
                </a:solidFill>
              </a:rPr>
              <a:t>Escolas precisam reconhecer que o melhor trabalho de um(a) estudante pode não vir de dentro da classe</a:t>
            </a:r>
            <a:r>
              <a:rPr lang="pt-BR" i="1" dirty="0" smtClean="0">
                <a:solidFill>
                  <a:schemeClr val="tx2"/>
                </a:solidFill>
              </a:rPr>
              <a:t>, mas de um ensaio apaixonado escrito para um blog, ou que a melhor demonstração de espírito de liderança seja de um engajamento com um grupo em uma igreja.</a:t>
            </a:r>
            <a:endParaRPr lang="pt-BR" dirty="0" smtClean="0">
              <a:solidFill>
                <a:schemeClr val="tx2"/>
              </a:solidFill>
            </a:endParaRPr>
          </a:p>
          <a:p>
            <a:pPr eaLnBrk="1" hangingPunct="1">
              <a:buFont typeface="Arial" charset="0"/>
              <a:buNone/>
            </a:pPr>
            <a:endParaRPr lang="pt-BR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en-US" sz="1900" dirty="0">
                <a:solidFill>
                  <a:schemeClr val="tx2"/>
                </a:solidFill>
              </a:rPr>
              <a:t>David </a:t>
            </a:r>
            <a:r>
              <a:rPr lang="en-US" sz="1900" dirty="0" err="1">
                <a:solidFill>
                  <a:schemeClr val="tx2"/>
                </a:solidFill>
              </a:rPr>
              <a:t>Niguidula</a:t>
            </a:r>
            <a:r>
              <a:rPr lang="en-US" sz="1900" dirty="0">
                <a:solidFill>
                  <a:schemeClr val="tx2"/>
                </a:solidFill>
              </a:rPr>
              <a:t>, “Digital portfolios and curriculum maps: linking teacher and student work”, </a:t>
            </a:r>
            <a:r>
              <a:rPr lang="en-US" sz="1900" dirty="0" err="1">
                <a:solidFill>
                  <a:schemeClr val="tx2"/>
                </a:solidFill>
              </a:rPr>
              <a:t>em</a:t>
            </a:r>
            <a:r>
              <a:rPr lang="en-US" sz="1900" dirty="0">
                <a:solidFill>
                  <a:schemeClr val="tx2"/>
                </a:solidFill>
              </a:rPr>
              <a:t>: Jacobs, H.H. (ed.) </a:t>
            </a:r>
            <a:r>
              <a:rPr lang="pt-BR" sz="1900" i="1" dirty="0" err="1">
                <a:solidFill>
                  <a:schemeClr val="tx2"/>
                </a:solidFill>
              </a:rPr>
              <a:t>Curriculum</a:t>
            </a:r>
            <a:r>
              <a:rPr lang="pt-BR" sz="1900" i="1" dirty="0">
                <a:solidFill>
                  <a:schemeClr val="tx2"/>
                </a:solidFill>
              </a:rPr>
              <a:t> 21</a:t>
            </a:r>
            <a:r>
              <a:rPr lang="pt-BR" sz="1900" dirty="0">
                <a:solidFill>
                  <a:schemeClr val="tx2"/>
                </a:solidFill>
              </a:rPr>
              <a:t>: </a:t>
            </a:r>
            <a:r>
              <a:rPr lang="pt-BR" sz="1900" dirty="0" err="1">
                <a:solidFill>
                  <a:schemeClr val="tx2"/>
                </a:solidFill>
              </a:rPr>
              <a:t>essential</a:t>
            </a:r>
            <a:r>
              <a:rPr lang="pt-BR" sz="1900" dirty="0">
                <a:solidFill>
                  <a:schemeClr val="tx2"/>
                </a:solidFill>
              </a:rPr>
              <a:t> </a:t>
            </a:r>
            <a:r>
              <a:rPr lang="pt-BR" sz="1900" dirty="0" err="1">
                <a:solidFill>
                  <a:schemeClr val="tx2"/>
                </a:solidFill>
              </a:rPr>
              <a:t>education</a:t>
            </a:r>
            <a:r>
              <a:rPr lang="pt-BR" sz="1900" dirty="0">
                <a:solidFill>
                  <a:schemeClr val="tx2"/>
                </a:solidFill>
              </a:rPr>
              <a:t> for a </a:t>
            </a:r>
            <a:r>
              <a:rPr lang="pt-BR" sz="1900" dirty="0" err="1">
                <a:solidFill>
                  <a:schemeClr val="tx2"/>
                </a:solidFill>
              </a:rPr>
              <a:t>changing</a:t>
            </a:r>
            <a:r>
              <a:rPr lang="pt-BR" sz="1900" dirty="0">
                <a:solidFill>
                  <a:schemeClr val="tx2"/>
                </a:solidFill>
              </a:rPr>
              <a:t> world. </a:t>
            </a:r>
            <a:r>
              <a:rPr lang="en-US" sz="1900" dirty="0" err="1">
                <a:solidFill>
                  <a:schemeClr val="tx2"/>
                </a:solidFill>
              </a:rPr>
              <a:t>Aexandria</a:t>
            </a:r>
            <a:r>
              <a:rPr lang="en-US" sz="1900" dirty="0">
                <a:solidFill>
                  <a:schemeClr val="tx2"/>
                </a:solidFill>
              </a:rPr>
              <a:t> (EUA): ASCD, 2009, , </a:t>
            </a:r>
            <a:r>
              <a:rPr lang="en-US" sz="1900" dirty="0" err="1">
                <a:solidFill>
                  <a:schemeClr val="tx2"/>
                </a:solidFill>
              </a:rPr>
              <a:t>página</a:t>
            </a:r>
            <a:r>
              <a:rPr lang="en-US" sz="1900" dirty="0">
                <a:solidFill>
                  <a:schemeClr val="tx2"/>
                </a:solidFill>
              </a:rPr>
              <a:t> 158.</a:t>
            </a:r>
            <a:endParaRPr lang="pt-BR" sz="1900" dirty="0">
              <a:solidFill>
                <a:schemeClr val="tx2"/>
              </a:solidFill>
            </a:endParaRPr>
          </a:p>
          <a:p>
            <a:pPr eaLnBrk="1" hangingPunct="1"/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928689"/>
            <a:ext cx="8229600" cy="5197475"/>
          </a:xfrm>
        </p:spPr>
        <p:txBody>
          <a:bodyPr/>
          <a:lstStyle/>
          <a:p>
            <a:pPr eaLnBrk="1" hangingPunct="1">
              <a:buNone/>
            </a:pPr>
            <a:r>
              <a:rPr lang="pt-BR" i="1" dirty="0" smtClean="0">
                <a:solidFill>
                  <a:schemeClr val="tx2"/>
                </a:solidFill>
              </a:rPr>
              <a:t>   Em suma, </a:t>
            </a:r>
            <a:r>
              <a:rPr lang="pt-BR" b="1" i="1" dirty="0" smtClean="0">
                <a:solidFill>
                  <a:schemeClr val="tx2"/>
                </a:solidFill>
              </a:rPr>
              <a:t>é o processo de coletar, selecionar, e de refletir sobre o trabalho que torna um portfólio poderoso</a:t>
            </a:r>
            <a:r>
              <a:rPr lang="pt-BR" i="1" dirty="0" smtClean="0">
                <a:solidFill>
                  <a:schemeClr val="tx2"/>
                </a:solidFill>
              </a:rPr>
              <a:t>. O portfólio é uma representação do que estudantes sabem e são capazes de fazer, e a oportunidade de </a:t>
            </a:r>
            <a:r>
              <a:rPr lang="pt-BR" b="1" i="1" dirty="0" smtClean="0">
                <a:solidFill>
                  <a:schemeClr val="tx2"/>
                </a:solidFill>
              </a:rPr>
              <a:t>apresentar esse trabalho para uma audiência</a:t>
            </a:r>
            <a:r>
              <a:rPr lang="pt-BR" i="1" dirty="0" smtClean="0">
                <a:solidFill>
                  <a:schemeClr val="tx2"/>
                </a:solidFill>
              </a:rPr>
              <a:t> de colegas, pais e professores mostra que o mundo pode levar o seu  trabalho a sério.</a:t>
            </a:r>
          </a:p>
          <a:p>
            <a:pPr eaLnBrk="1" hangingPunct="1">
              <a:buFont typeface="Arial" charset="0"/>
              <a:buNone/>
            </a:pPr>
            <a:endParaRPr lang="pt-BR" dirty="0" smtClean="0">
              <a:solidFill>
                <a:schemeClr val="tx2"/>
              </a:solidFill>
            </a:endParaRPr>
          </a:p>
          <a:p>
            <a:pPr algn="r" eaLnBrk="1" hangingPunct="1">
              <a:buFont typeface="Arial" charset="0"/>
              <a:buNone/>
            </a:pPr>
            <a:r>
              <a:rPr lang="en-US" sz="1700" dirty="0">
                <a:solidFill>
                  <a:schemeClr val="tx2"/>
                </a:solidFill>
              </a:rPr>
              <a:t>Idem, </a:t>
            </a:r>
            <a:r>
              <a:rPr lang="en-US" sz="1700" dirty="0" err="1">
                <a:solidFill>
                  <a:schemeClr val="tx2"/>
                </a:solidFill>
              </a:rPr>
              <a:t>página</a:t>
            </a:r>
            <a:r>
              <a:rPr lang="en-US" sz="1700" dirty="0">
                <a:solidFill>
                  <a:schemeClr val="tx2"/>
                </a:solidFill>
              </a:rPr>
              <a:t> 166, 167</a:t>
            </a:r>
            <a:r>
              <a:rPr lang="en-US" sz="1700" dirty="0"/>
              <a:t>.</a:t>
            </a:r>
            <a:endParaRPr lang="pt-BR" sz="1700" dirty="0"/>
          </a:p>
          <a:p>
            <a:pPr eaLnBrk="1" hangingPunct="1"/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0"/>
            <a:ext cx="8229600" cy="6858000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endParaRPr lang="pt-BR" sz="900" dirty="0">
              <a:solidFill>
                <a:schemeClr val="tx2"/>
              </a:solidFill>
            </a:endParaRPr>
          </a:p>
          <a:p>
            <a:pPr>
              <a:buNone/>
              <a:defRPr/>
            </a:pPr>
            <a:r>
              <a:rPr lang="pt-BR" dirty="0" smtClean="0">
                <a:solidFill>
                  <a:schemeClr val="tx2"/>
                </a:solidFill>
              </a:rPr>
              <a:t> Todos nós nos acostumamos com um tipo de avaliação em que os erros eram mais valorizados que os acertos, e não é fácil começar a pensar e a agir de forma diferente.  </a:t>
            </a:r>
          </a:p>
          <a:p>
            <a:pPr>
              <a:buNone/>
              <a:defRPr/>
            </a:pPr>
            <a:endParaRPr lang="pt-BR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r>
              <a:rPr lang="pt-BR" dirty="0" smtClean="0">
                <a:solidFill>
                  <a:schemeClr val="tx2"/>
                </a:solidFill>
              </a:rPr>
              <a:t>Duas professoras norte-americanas falam sobre o que aconteceu quando começaram a praticar uma avaliação diferente: </a:t>
            </a:r>
          </a:p>
          <a:p>
            <a:pPr>
              <a:buNone/>
              <a:defRPr/>
            </a:pPr>
            <a:endParaRPr lang="pt-BR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pt-BR" i="1" dirty="0" smtClean="0">
                <a:solidFill>
                  <a:schemeClr val="tx2"/>
                </a:solidFill>
              </a:rPr>
              <a:t>Nós tivemos que treinar e constantemente lembrar a nós mesmas para olhar para o positivo, para aquilo que as crianças </a:t>
            </a:r>
            <a:r>
              <a:rPr lang="pt-BR" i="1" u="sng" dirty="0" smtClean="0">
                <a:solidFill>
                  <a:schemeClr val="tx2"/>
                </a:solidFill>
              </a:rPr>
              <a:t>podiam</a:t>
            </a:r>
            <a:r>
              <a:rPr lang="pt-BR" i="1" dirty="0" smtClean="0">
                <a:solidFill>
                  <a:schemeClr val="tx2"/>
                </a:solidFill>
              </a:rPr>
              <a:t> fazer.</a:t>
            </a:r>
            <a:endParaRPr lang="pt-BR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pt-BR" dirty="0" smtClean="0">
              <a:solidFill>
                <a:schemeClr val="tx2"/>
              </a:solidFill>
            </a:endParaRPr>
          </a:p>
          <a:p>
            <a:pPr algn="r">
              <a:buNone/>
              <a:defRPr/>
            </a:pPr>
            <a:r>
              <a:rPr lang="en-US" sz="1400" dirty="0">
                <a:solidFill>
                  <a:schemeClr val="tx2"/>
                </a:solidFill>
              </a:rPr>
              <a:t>Jane </a:t>
            </a:r>
            <a:r>
              <a:rPr lang="en-US" sz="1400" dirty="0" err="1">
                <a:solidFill>
                  <a:schemeClr val="tx2"/>
                </a:solidFill>
              </a:rPr>
              <a:t>Baskwill</a:t>
            </a:r>
            <a:r>
              <a:rPr lang="en-US" sz="1400" dirty="0">
                <a:solidFill>
                  <a:schemeClr val="tx2"/>
                </a:solidFill>
              </a:rPr>
              <a:t> e Paulette Whitman. </a:t>
            </a:r>
            <a:r>
              <a:rPr lang="en-US" sz="1400" i="1" dirty="0">
                <a:solidFill>
                  <a:schemeClr val="tx2"/>
                </a:solidFill>
              </a:rPr>
              <a:t>Evaluation: </a:t>
            </a:r>
            <a:r>
              <a:rPr lang="en-US" sz="1400" dirty="0">
                <a:solidFill>
                  <a:schemeClr val="tx2"/>
                </a:solidFill>
              </a:rPr>
              <a:t>whole language, whole child.</a:t>
            </a:r>
          </a:p>
          <a:p>
            <a:pPr algn="r">
              <a:buNone/>
              <a:defRPr/>
            </a:pPr>
            <a:r>
              <a:rPr lang="en-US" sz="1400" dirty="0">
                <a:solidFill>
                  <a:schemeClr val="tx2"/>
                </a:solidFill>
              </a:rPr>
              <a:t> Nova </a:t>
            </a:r>
            <a:r>
              <a:rPr lang="en-US" sz="1400" dirty="0" err="1">
                <a:solidFill>
                  <a:schemeClr val="tx2"/>
                </a:solidFill>
              </a:rPr>
              <a:t>Iorque</a:t>
            </a:r>
            <a:r>
              <a:rPr lang="en-US" sz="1400" dirty="0">
                <a:solidFill>
                  <a:schemeClr val="tx2"/>
                </a:solidFill>
              </a:rPr>
              <a:t>: Scholastic, 1988, </a:t>
            </a:r>
            <a:r>
              <a:rPr lang="en-US" sz="1400" dirty="0" err="1">
                <a:solidFill>
                  <a:schemeClr val="tx2"/>
                </a:solidFill>
              </a:rPr>
              <a:t>página</a:t>
            </a:r>
            <a:r>
              <a:rPr lang="en-US" sz="1400" dirty="0">
                <a:solidFill>
                  <a:schemeClr val="tx2"/>
                </a:solidFill>
              </a:rPr>
              <a:t> 3</a:t>
            </a:r>
            <a:r>
              <a:rPr lang="en-US" sz="1400" dirty="0"/>
              <a:t>.</a:t>
            </a:r>
            <a:endParaRPr lang="pt-BR" sz="1400" dirty="0"/>
          </a:p>
          <a:p>
            <a:pPr>
              <a:defRPr/>
            </a:pP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928689"/>
            <a:ext cx="8229600" cy="5197475"/>
          </a:xfrm>
        </p:spPr>
        <p:txBody>
          <a:bodyPr/>
          <a:lstStyle/>
          <a:p>
            <a:pPr eaLnBrk="1" hangingPunct="1">
              <a:buNone/>
            </a:pPr>
            <a:r>
              <a:rPr lang="pt-BR" i="1" dirty="0" smtClean="0">
                <a:solidFill>
                  <a:schemeClr val="tx2"/>
                </a:solidFill>
              </a:rPr>
              <a:t>    O objetivo principal do sistema de avaliação educacional deve ser treinar os alunos para que avaliem seus próprios progressos e seus próprios produtos. Os alunos devem poder </a:t>
            </a:r>
            <a:r>
              <a:rPr lang="pt-BR" b="1" i="1" dirty="0" smtClean="0">
                <a:solidFill>
                  <a:schemeClr val="tx2"/>
                </a:solidFill>
              </a:rPr>
              <a:t>aprender a auto-avaliação </a:t>
            </a:r>
            <a:r>
              <a:rPr lang="pt-BR" i="1" dirty="0" smtClean="0">
                <a:solidFill>
                  <a:schemeClr val="tx2"/>
                </a:solidFill>
              </a:rPr>
              <a:t>a partir dos exemplos que encontram na escola.</a:t>
            </a:r>
          </a:p>
          <a:p>
            <a:pPr eaLnBrk="1" hangingPunct="1">
              <a:buFont typeface="Arial" charset="0"/>
              <a:buNone/>
            </a:pPr>
            <a:endParaRPr lang="pt-BR" dirty="0" smtClean="0">
              <a:solidFill>
                <a:schemeClr val="tx2"/>
              </a:solidFill>
            </a:endParaRPr>
          </a:p>
          <a:p>
            <a:pPr algn="r" eaLnBrk="1" hangingPunct="1">
              <a:buFont typeface="Arial" charset="0"/>
              <a:buNone/>
            </a:pPr>
            <a:r>
              <a:rPr lang="en-US" sz="1700" dirty="0">
                <a:solidFill>
                  <a:schemeClr val="tx2"/>
                </a:solidFill>
              </a:rPr>
              <a:t>Ruth Mitchell, </a:t>
            </a:r>
            <a:r>
              <a:rPr lang="en-US" sz="1700" i="1" dirty="0">
                <a:solidFill>
                  <a:schemeClr val="tx2"/>
                </a:solidFill>
              </a:rPr>
              <a:t>Testing for learning:</a:t>
            </a:r>
            <a:r>
              <a:rPr lang="en-US" sz="1700" dirty="0">
                <a:solidFill>
                  <a:schemeClr val="tx2"/>
                </a:solidFill>
              </a:rPr>
              <a:t> how new approaches to evaluation can improve </a:t>
            </a:r>
            <a:r>
              <a:rPr lang="en-US" sz="1700" dirty="0" err="1">
                <a:solidFill>
                  <a:schemeClr val="tx2"/>
                </a:solidFill>
              </a:rPr>
              <a:t>american</a:t>
            </a:r>
            <a:r>
              <a:rPr lang="en-US" sz="1700" dirty="0">
                <a:solidFill>
                  <a:schemeClr val="tx2"/>
                </a:solidFill>
              </a:rPr>
              <a:t> schools. </a:t>
            </a:r>
            <a:r>
              <a:rPr lang="pt-BR" sz="1700" dirty="0">
                <a:solidFill>
                  <a:schemeClr val="tx2"/>
                </a:solidFill>
              </a:rPr>
              <a:t>Nova Iorque: </a:t>
            </a:r>
            <a:r>
              <a:rPr lang="pt-BR" sz="1700" dirty="0" err="1">
                <a:solidFill>
                  <a:schemeClr val="tx2"/>
                </a:solidFill>
              </a:rPr>
              <a:t>Macmillan</a:t>
            </a:r>
            <a:r>
              <a:rPr lang="pt-BR" sz="1700" dirty="0">
                <a:solidFill>
                  <a:schemeClr val="tx2"/>
                </a:solidFill>
              </a:rPr>
              <a:t>, 1992, página 19.</a:t>
            </a:r>
          </a:p>
          <a:p>
            <a:pPr eaLnBrk="1" hangingPunct="1"/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34361</TotalTime>
  <Words>1766</Words>
  <Application>Microsoft Office PowerPoint</Application>
  <PresentationFormat>Personalizar</PresentationFormat>
  <Paragraphs>250</Paragraphs>
  <Slides>107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107</vt:i4>
      </vt:variant>
    </vt:vector>
  </HeadingPairs>
  <TitlesOfParts>
    <vt:vector size="108" baseType="lpstr">
      <vt:lpstr>Tema do Office</vt:lpstr>
      <vt:lpstr>O LÚDICO, A APRENDIZAGEM E A CIDADE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INTRODUÇÃO - A CRISE DA INSTITUIÇÃO ESCOLAR </vt:lpstr>
      <vt:lpstr>O mundo mudou…</vt:lpstr>
      <vt:lpstr>Apresentação do PowerPoint</vt:lpstr>
      <vt:lpstr>Apresentação do PowerPoint</vt:lpstr>
      <vt:lpstr>Apresentação do PowerPoint</vt:lpstr>
      <vt:lpstr>A crise da escola tem reflexos pedagógicos, mas suas raízes são sociológicas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Perigo: coelho pronto para colorir!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Ele sim, a senhora não…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luca</dc:creator>
  <cp:lastModifiedBy>Sinpeem</cp:lastModifiedBy>
  <cp:revision>221</cp:revision>
  <dcterms:created xsi:type="dcterms:W3CDTF">2011-07-14T22:50:48Z</dcterms:created>
  <dcterms:modified xsi:type="dcterms:W3CDTF">2017-10-30T11:23:57Z</dcterms:modified>
</cp:coreProperties>
</file>