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7" r:id="rId3"/>
    <p:sldId id="268" r:id="rId4"/>
    <p:sldId id="258" r:id="rId5"/>
    <p:sldId id="259" r:id="rId6"/>
    <p:sldId id="261" r:id="rId7"/>
    <p:sldId id="269" r:id="rId8"/>
    <p:sldId id="270" r:id="rId9"/>
    <p:sldId id="260" r:id="rId10"/>
    <p:sldId id="262" r:id="rId11"/>
    <p:sldId id="263" r:id="rId12"/>
    <p:sldId id="271" r:id="rId13"/>
    <p:sldId id="272" r:id="rId14"/>
    <p:sldId id="273" r:id="rId15"/>
    <p:sldId id="264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9D0BB-7BC2-470A-B7E2-D4AC208AC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C3DE52-998A-455D-8AA2-ACA6630E1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0EA11D-3F71-4D0C-A905-FCE792F0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544D7C-AA20-44AF-A28E-E98A4142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AE4470-1F83-44CF-96BB-953EF2A6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73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7E42B-5DCB-45F3-AB09-817BF567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A68A87-D1E6-406C-99B2-73518722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B80CA9-2BB1-4489-9C89-7DCD247C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AB0B2A-CD64-4E68-B0F8-CEB0CB1A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4F642C-F841-4AA0-ACA0-1B76E836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47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E14D45-4141-4A59-8192-D77588A81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9B5FB6-5A25-4EC2-A671-C8F7C637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4B8CC-419C-4EA2-8761-6F8E12B5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207AB-0A59-49DB-9C7F-240ACF6E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EB7CD6-B908-49C6-A80F-8C242B83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9208C-DA7B-4472-8CA5-1B0870E9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F9990-D35A-4834-B95E-3326A8CD1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48223-43BD-46EC-A2D9-6F8267BE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61188-1FCB-4F6E-96A9-5494D016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7CC733-5FF9-4FDF-A87B-32452719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7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58B31-1E5F-407D-A92B-7F8274C1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FE10BB-8ACA-4506-8A7D-32AD85B7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CDEEA7-8F51-4EA5-915E-DACC3785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93704-B162-4E4C-BB19-D34CCA33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EBC48-E8AB-44FB-8746-BA81DD6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1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DC8AF-2C6D-4281-AEE7-03F9417E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D5D29-EA55-459D-998F-CD92EDCEE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FE869D-D28A-44D5-B1AD-C0033F71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1D0989-26F8-4D95-A03C-683492EF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09FE88-5F3F-4E0C-8027-7FBDB808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E4DF6-6A69-4685-82D3-A611F89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2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EB001-CC2B-4F97-8F26-2998D6DE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4C7079-59AA-4BB2-86BA-C6319AABB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E792B2-D4DD-446D-9A2C-CF0FEC41B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1DF419-3391-4F8E-81A5-51932077E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54D59D-4777-4811-B887-675CBC13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F42122-B391-4D73-A41F-141C18D1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0F1667-FBE3-4A4A-AACC-0C892398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86F770-F332-4611-BED3-954258F1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87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8B0CF-0413-4A7F-82F3-F8100A1F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944A0D-F7EE-44B7-93F2-4CD3B2EC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745D1B-33AE-47AD-809A-FCD260A7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F23982-5DDF-4AA3-83BA-A6583C4F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9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5ADFCE4-9A97-474A-AA47-7E4FC097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677246-D078-4948-A52C-73EBF3AE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20772A-B54B-418F-BBA4-0BD3A4F2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91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C6F42-E5ED-47DA-BCCD-B40D964E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0A4184-2584-4363-9A97-4EC63950F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3E8E8C-2E12-4368-87B7-F3898D880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7799CF-ABD5-48C4-980F-CD1AF16A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8FFA38-AAF4-4F7F-B2E5-6114015D3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6AF770-F513-41CC-BA6C-3DDAA7F4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0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95525-3E55-4649-9CCA-217DCB0C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1F6094-3BB5-415C-AF01-14089069C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E3724-5A0A-4E5E-9AE4-66C1692E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FA680B-57A3-4D69-9C61-DD46B669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7C6C34-20EC-4025-B908-FFF509C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4940A-EBB5-4EE7-82B9-A3CD9358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8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FF080F4-CEA7-4151-836F-B9B49245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56FBC-49B0-4CC2-8330-F108DB899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5ED9E2-6A1E-4C70-A2A4-FEA08B834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9CC3-FFB7-44EE-8DAD-C5A61F41C6D9}" type="datetimeFigureOut">
              <a:rPr lang="pt-BR" smtClean="0"/>
              <a:pPr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BDDE3F-468B-4C09-B884-F6A4222F8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FF737-7D91-48B6-9B2A-906EAC922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7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urriculo.sme.prefeitura.sp.gov.b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asenacionalcomum.mec.gov.br/a-ba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scielo.php?script=sci_arttext&amp;pid=S0100-15742014000100010&amp;lng=pt&amp;nrm=is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266092" y="1572456"/>
            <a:ext cx="10058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500" b="1" dirty="0"/>
              <a:t>A Base Nacional Comum Curricular e o Currículo da Cidade: pontos e contrapontos</a:t>
            </a:r>
          </a:p>
          <a:p>
            <a:pPr algn="ctr"/>
            <a:r>
              <a:rPr lang="pt-BR" sz="2500" b="1" dirty="0"/>
              <a:t>Currículo em ação no contexto contemporâneo</a:t>
            </a:r>
            <a:endParaRPr lang="pt-BR" sz="2500" dirty="0"/>
          </a:p>
          <a:p>
            <a:pPr algn="ctr"/>
            <a:endParaRPr lang="pt-BR" sz="2500" dirty="0"/>
          </a:p>
          <a:p>
            <a:pPr algn="r"/>
            <a:endParaRPr lang="pt-BR" sz="2500" dirty="0"/>
          </a:p>
          <a:p>
            <a:pPr algn="r"/>
            <a:r>
              <a:rPr lang="pt-BR" sz="2500" dirty="0" err="1"/>
              <a:t>Profa</a:t>
            </a:r>
            <a:r>
              <a:rPr lang="pt-BR" sz="2500" dirty="0"/>
              <a:t> Luciana Cury</a:t>
            </a:r>
          </a:p>
          <a:p>
            <a:pPr algn="r"/>
            <a:r>
              <a:rPr lang="pt-BR" sz="1500" dirty="0"/>
              <a:t>Pedagoga, Mestranda em Educação (Políticas Públicas) pela Universidade Cidade de São Paulo, especialista em Gestão Educacional e Escolar.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188592" y="6302326"/>
            <a:ext cx="144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23/08/2021</a:t>
            </a:r>
          </a:p>
        </p:txBody>
      </p:sp>
    </p:spTree>
    <p:extLst>
      <p:ext uri="{BB962C8B-B14F-4D97-AF65-F5344CB8AC3E}">
        <p14:creationId xmlns:p14="http://schemas.microsoft.com/office/powerpoint/2010/main" val="143859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335" y="979681"/>
            <a:ext cx="8175527" cy="477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281354" y="2982351"/>
            <a:ext cx="2461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Currículo da Cidade:</a:t>
            </a:r>
          </a:p>
          <a:p>
            <a:r>
              <a:rPr lang="pt-BR" dirty="0">
                <a:hlinkClick r:id="rId4"/>
              </a:rPr>
              <a:t>https://curriculo.sme.prefeitura.sp.gov.br/</a:t>
            </a:r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3582573" y="2500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A Base Nacional Comum Curricular e o Currículo da Cidade: pontos e contrapontos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40" y="71967"/>
            <a:ext cx="11443316" cy="678603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534572" y="3221502"/>
            <a:ext cx="31792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Base Nacional Comum Curricular:</a:t>
            </a:r>
          </a:p>
          <a:p>
            <a:r>
              <a:rPr lang="pt-BR" dirty="0">
                <a:hlinkClick r:id="rId3"/>
              </a:rPr>
              <a:t>http://basenacionalcomum.mec.gov.br/a-base</a:t>
            </a:r>
            <a:endParaRPr lang="pt-BR" dirty="0"/>
          </a:p>
          <a:p>
            <a:endParaRPr lang="pt-BR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9513" y="1039232"/>
            <a:ext cx="7872301" cy="443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tângulo 8"/>
          <p:cNvSpPr/>
          <p:nvPr/>
        </p:nvSpPr>
        <p:spPr>
          <a:xfrm>
            <a:off x="3582573" y="2500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A Base Nacional Comum Curricular e o Currículo da Cidade: pontos e contrapontos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582573" y="2500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A Base Nacional Comum Curricular e o Currículo da Cidade: pontos e contrapontos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41009" y="1223888"/>
          <a:ext cx="10016197" cy="4835696"/>
        </p:xfrm>
        <a:graphic>
          <a:graphicData uri="http://schemas.openxmlformats.org/drawingml/2006/table">
            <a:tbl>
              <a:tblPr/>
              <a:tblGrid>
                <a:gridCol w="533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FFFFFF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BNCC – Competências Gerais</a:t>
                      </a:r>
                      <a:endParaRPr lang="pt-BR" sz="15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rgbClr val="FFFFFF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CURRÍCULO DA CIDADE – Matriz de Saberes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Pensamento científico, crítico e criativo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Pensamento científico, crítico e criativo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Comunicação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Comunicação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Autoconhecimento e autocuidado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Autoconhecimento e autocuidado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Argumentação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Calibri"/>
                          <a:cs typeface="Times New Roman"/>
                        </a:rPr>
                        <a:t>Abertura à Diversidade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Empatia e cooperação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Calibri"/>
                          <a:cs typeface="Times New Roman"/>
                        </a:rPr>
                        <a:t>Resolução de Problemas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Responsabilidade e cidadania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Calibri"/>
                          <a:cs typeface="Times New Roman"/>
                        </a:rPr>
                        <a:t>Autonomia e Determinação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Conhecimento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Repertório cultural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Cultura digital</a:t>
                      </a: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Trabalho e projeto de vida</a:t>
                      </a:r>
                      <a:endParaRPr lang="pt-BR" sz="15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645919" y="1505242"/>
            <a:ext cx="85672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“escola do conhecimento para os ricos e como uma escola do acolhimento social para os pobres” (LIBÂNEO, 2012)</a:t>
            </a:r>
          </a:p>
          <a:p>
            <a:endParaRPr lang="pt-BR" sz="2800" dirty="0"/>
          </a:p>
          <a:p>
            <a:r>
              <a:rPr lang="pt-BR" sz="2800" dirty="0"/>
              <a:t>Um dos grandes perigos dos tempos atuais é uma escola a “duas velocidades”: por um lado, uma escola concebida essencialmente como um centro de acolhimento social para pobres, com uma forte retórica da cidadania e da participação. Por outro lado, uma escola claramente centrada na aprendizagem e nas tecnologias e formar os filhos dos ricos.( NÓVOA, 2009)</a:t>
            </a:r>
          </a:p>
        </p:txBody>
      </p:sp>
      <p:sp>
        <p:nvSpPr>
          <p:cNvPr id="4" name="Retângulo 3"/>
          <p:cNvSpPr/>
          <p:nvPr/>
        </p:nvSpPr>
        <p:spPr>
          <a:xfrm>
            <a:off x="5654239" y="261983"/>
            <a:ext cx="3311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DUAS ÚLTIMAS PROVOCAÇÕES...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096086" y="1702191"/>
            <a:ext cx="81311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/>
              <a:t>OBRIGADA!</a:t>
            </a:r>
          </a:p>
          <a:p>
            <a:pPr algn="ctr"/>
            <a:endParaRPr lang="pt-BR" sz="3000" dirty="0"/>
          </a:p>
          <a:p>
            <a:pPr algn="ctr"/>
            <a:r>
              <a:rPr lang="pt-BR" sz="3000" dirty="0"/>
              <a:t>luciana_cury@hotmail.com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815926" y="1308295"/>
            <a:ext cx="1045229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/>
              <a:t>BRASIL. </a:t>
            </a:r>
            <a:r>
              <a:rPr lang="pt-BR" sz="1500" b="1" dirty="0"/>
              <a:t>Resolução CNE/CP n. 2</a:t>
            </a:r>
            <a:r>
              <a:rPr lang="pt-BR" sz="1500" dirty="0"/>
              <a:t>, de 22 de dezembro de 2017. Institui e orienta a implantação da Base Nacional Comum Curricular, a ser respeitada obrigatoriamente ao longo das etapas e respectivas modalidades no âmbito da Educação Básica. Brasília, DF: MEC/CNE, 2017. </a:t>
            </a:r>
          </a:p>
          <a:p>
            <a:r>
              <a:rPr lang="pt-BR" sz="1500" dirty="0"/>
              <a:t>SÃO PAULO (Município). Secretaria Municipal de Educação. Coordenadoria Pedagógica. Currículo da Cidade: Ensino Fundamental: Língua Portuguesa. São Paulo: SME/COPED, 2017</a:t>
            </a:r>
          </a:p>
          <a:p>
            <a:r>
              <a:rPr lang="pt-BR" sz="1500" dirty="0"/>
              <a:t>AQUINO, Mirian de Albuquerque. </a:t>
            </a:r>
            <a:r>
              <a:rPr lang="pt-BR" sz="1500" b="1" dirty="0"/>
              <a:t>A ciência da informação: novos rumos sociais para um pensar </a:t>
            </a:r>
            <a:r>
              <a:rPr lang="pt-BR" sz="1500" b="1" dirty="0" err="1"/>
              <a:t>reconstrutivo</a:t>
            </a:r>
            <a:r>
              <a:rPr lang="pt-BR" sz="1500" b="1" dirty="0"/>
              <a:t> no mundo contemporâneo</a:t>
            </a:r>
            <a:r>
              <a:rPr lang="pt-BR" sz="1500" dirty="0"/>
              <a:t>.</a:t>
            </a:r>
            <a:r>
              <a:rPr lang="pt-BR" sz="1500" b="1" dirty="0"/>
              <a:t> </a:t>
            </a:r>
            <a:r>
              <a:rPr lang="pt-BR" sz="1500" dirty="0"/>
              <a:t>Ci. Inf</a:t>
            </a:r>
            <a:r>
              <a:rPr lang="pt-BR" sz="1500" b="1" dirty="0"/>
              <a:t>.</a:t>
            </a:r>
            <a:r>
              <a:rPr lang="pt-BR" sz="1500" dirty="0"/>
              <a:t>,  Brasília ,  v. 36, n. 3, p. 9-16,  dez.  2007 .   </a:t>
            </a:r>
          </a:p>
          <a:p>
            <a:r>
              <a:rPr lang="pt-BR" sz="1500" dirty="0"/>
              <a:t>GOODSON, </a:t>
            </a:r>
            <a:r>
              <a:rPr lang="pt-BR" sz="1500" dirty="0" err="1"/>
              <a:t>Ivor</a:t>
            </a:r>
            <a:r>
              <a:rPr lang="pt-BR" sz="1500" dirty="0"/>
              <a:t> F. </a:t>
            </a:r>
            <a:r>
              <a:rPr lang="pt-BR" sz="1500" b="1" dirty="0"/>
              <a:t>Currículo</a:t>
            </a:r>
            <a:r>
              <a:rPr lang="pt-BR" sz="1500" dirty="0"/>
              <a:t>: teoria e história. Apresentação de Tomaz Tadeu da Silva. Petrópolis, RJ: Vozes, 2018 (Coleção Ciências Sociais da Educação)</a:t>
            </a:r>
          </a:p>
          <a:p>
            <a:r>
              <a:rPr lang="pt-BR" sz="1600" dirty="0"/>
              <a:t>LIBÂNEO, José Carlos. O dualismo perverso na escola pública brasileira: escola do conhecimento para os ricos, escola do acolhimento social para os pobres. Educação e pesquisa, v.38, n.1, 2012,</a:t>
            </a:r>
            <a:endParaRPr lang="pt-BR" sz="1500" dirty="0"/>
          </a:p>
          <a:p>
            <a:r>
              <a:rPr lang="pt-BR" sz="1500" dirty="0"/>
              <a:t>LITTO, Fredric M.. </a:t>
            </a:r>
            <a:r>
              <a:rPr lang="pt-BR" sz="1500" b="1" dirty="0"/>
              <a:t>Repensando a educação em função de mudanças sócias e tecnológicas recentes</a:t>
            </a:r>
            <a:r>
              <a:rPr lang="pt-BR" sz="1500" dirty="0"/>
              <a:t>. In: Informática em </a:t>
            </a:r>
            <a:r>
              <a:rPr lang="pt-BR" sz="1500" dirty="0" err="1"/>
              <a:t>psicopedagogia</a:t>
            </a:r>
            <a:r>
              <a:rPr lang="pt-BR" sz="1500" dirty="0"/>
              <a:t>, Vera Barros de Oliveira (</a:t>
            </a:r>
            <a:r>
              <a:rPr lang="pt-BR" sz="1500" dirty="0" err="1"/>
              <a:t>org</a:t>
            </a:r>
            <a:r>
              <a:rPr lang="pt-BR" sz="1500" dirty="0"/>
              <a:t>). São Paulo; Editora </a:t>
            </a:r>
            <a:r>
              <a:rPr lang="pt-BR" sz="1500" dirty="0" err="1"/>
              <a:t>Senac</a:t>
            </a:r>
            <a:r>
              <a:rPr lang="pt-BR" sz="1500" dirty="0"/>
              <a:t> São Paulo, 1996</a:t>
            </a:r>
          </a:p>
          <a:p>
            <a:r>
              <a:rPr lang="pt-BR" sz="1500" dirty="0"/>
              <a:t>MORIN, Edgar. </a:t>
            </a:r>
            <a:r>
              <a:rPr lang="pt-BR" sz="1500" b="1" dirty="0"/>
              <a:t>O método 3: o conhecimento do conhecimento</a:t>
            </a:r>
            <a:r>
              <a:rPr lang="pt-BR" sz="1500" dirty="0"/>
              <a:t>. Porto Alegre: Sulina 1999.</a:t>
            </a:r>
          </a:p>
          <a:p>
            <a:r>
              <a:rPr lang="pt-BR" sz="1600" dirty="0"/>
              <a:t>NÓVOA, António. Professores: imagens do futuro presente. Lisboa: Educa, 2009</a:t>
            </a:r>
            <a:endParaRPr lang="pt-BR" sz="1500" dirty="0"/>
          </a:p>
          <a:p>
            <a:r>
              <a:rPr lang="pt-BR" sz="1500" dirty="0"/>
              <a:t>SILVA, Tomaz Tadeu </a:t>
            </a:r>
            <a:r>
              <a:rPr lang="pt-BR" sz="1500" dirty="0" err="1"/>
              <a:t>da.</a:t>
            </a:r>
            <a:r>
              <a:rPr lang="pt-BR" sz="1500" dirty="0"/>
              <a:t> </a:t>
            </a:r>
            <a:r>
              <a:rPr lang="pt-BR" sz="1500" b="1" dirty="0"/>
              <a:t>Documentos de identidade</a:t>
            </a:r>
            <a:r>
              <a:rPr lang="pt-BR" sz="1500" dirty="0"/>
              <a:t>: uma introdução às teorias de currículo.3ª ed. São Paulo: Autêntica. 2010.</a:t>
            </a:r>
          </a:p>
          <a:p>
            <a:r>
              <a:rPr lang="pt-BR" sz="1500" dirty="0"/>
              <a:t>YOUNG, Michael. Teoria do currículo: o que é e por que é importante.</a:t>
            </a:r>
            <a:r>
              <a:rPr lang="pt-BR" sz="1500" b="1" dirty="0"/>
              <a:t> Cad. </a:t>
            </a:r>
            <a:r>
              <a:rPr lang="pt-BR" sz="1500" b="1" dirty="0" err="1"/>
              <a:t>Pesqui</a:t>
            </a:r>
            <a:r>
              <a:rPr lang="pt-BR" sz="1500" dirty="0"/>
              <a:t>.,  São Paulo,  v. 44, n. 151, p. 190-202,  mar.  2014. Disponível em:  </a:t>
            </a:r>
            <a:r>
              <a:rPr lang="pt-BR" sz="1500" dirty="0">
                <a:hlinkClick r:id="rId3"/>
              </a:rPr>
              <a:t>http://www.scielo.br/scielo.</a:t>
            </a:r>
            <a:r>
              <a:rPr lang="pt-BR" sz="1500" dirty="0" err="1">
                <a:hlinkClick r:id="rId3"/>
              </a:rPr>
              <a:t>php</a:t>
            </a:r>
            <a:r>
              <a:rPr lang="pt-BR" sz="1500" dirty="0">
                <a:hlinkClick r:id="rId3"/>
              </a:rPr>
              <a:t>?script=</a:t>
            </a:r>
            <a:r>
              <a:rPr lang="pt-BR" sz="1500" dirty="0" err="1">
                <a:hlinkClick r:id="rId3"/>
              </a:rPr>
              <a:t>sci_arttext&amp;pid</a:t>
            </a:r>
            <a:r>
              <a:rPr lang="pt-BR" sz="1500" dirty="0">
                <a:hlinkClick r:id="rId3"/>
              </a:rPr>
              <a:t>=S0100-15742014000100010&amp;</a:t>
            </a:r>
            <a:r>
              <a:rPr lang="pt-BR" sz="1500" dirty="0" err="1">
                <a:hlinkClick r:id="rId3"/>
              </a:rPr>
              <a:t>lng</a:t>
            </a:r>
            <a:r>
              <a:rPr lang="pt-BR" sz="1500" dirty="0">
                <a:hlinkClick r:id="rId3"/>
              </a:rPr>
              <a:t>=</a:t>
            </a:r>
            <a:r>
              <a:rPr lang="pt-BR" sz="1500" dirty="0" err="1">
                <a:hlinkClick r:id="rId3"/>
              </a:rPr>
              <a:t>pt&amp;nrm</a:t>
            </a:r>
            <a:r>
              <a:rPr lang="pt-BR" sz="1500" dirty="0">
                <a:hlinkClick r:id="rId3"/>
              </a:rPr>
              <a:t>=</a:t>
            </a:r>
            <a:r>
              <a:rPr lang="pt-BR" sz="1500" dirty="0" err="1">
                <a:hlinkClick r:id="rId3"/>
              </a:rPr>
              <a:t>iso</a:t>
            </a:r>
            <a:endParaRPr lang="pt-BR" sz="1500" dirty="0"/>
          </a:p>
          <a:p>
            <a:endParaRPr lang="pt-BR" sz="1500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654239" y="261983"/>
            <a:ext cx="14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REFERENCIAS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157558" y="247916"/>
            <a:ext cx="5985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Contexto contemporâneo</a:t>
            </a:r>
            <a:endParaRPr lang="pt-BR" sz="2400" dirty="0">
              <a:solidFill>
                <a:schemeClr val="bg1"/>
              </a:solidFill>
            </a:endParaRPr>
          </a:p>
        </p:txBody>
      </p:sp>
      <p:pic>
        <p:nvPicPr>
          <p:cNvPr id="3" name="Picture 2" descr="Educação e a sociedade da informação - Instituto Victoria – INVIC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083" y="998184"/>
            <a:ext cx="4514215" cy="3385661"/>
          </a:xfrm>
          <a:prstGeom prst="rect">
            <a:avLst/>
          </a:prstGeom>
          <a:noFill/>
        </p:spPr>
      </p:pic>
      <p:pic>
        <p:nvPicPr>
          <p:cNvPr id="3076" name="Picture 4" descr="Sociedade da Informação e Conhecimento - ppt carrega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7741" y="1070097"/>
            <a:ext cx="6667256" cy="4894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25713" y="1219200"/>
            <a:ext cx="1090022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 única maneira de não ficar soterrado por essa complexidade e pelas mudanças é através da aprendizagem constante e da resposta imediata.</a:t>
            </a:r>
            <a:endParaRPr kumimoji="0" lang="pt-BR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Fredric </a:t>
            </a:r>
            <a:r>
              <a:rPr kumimoji="0" lang="pt-BR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Litto</a:t>
            </a:r>
            <a:endParaRPr kumimoji="0" lang="pt-BR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i="1" dirty="0"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 desafio dado à educação de fazer frente às constantes mudanças sociais, políticas e econômicas não é recente, assim como também não é recente a discussão sobre o papel do educador e da escola neste cenário globalizado de transformações constantes e de acúmulo de informação.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Neste cenário em constante transformação o avanço das tecnologias, principalmente as de comunicação, parecem pressionar ambientes escolares a se moldarem aos novos modos de relação entre pessoas. O virtual, a distância, síncrono e assíncrono deixam de ser terminologia exclusiva da cultura e cenários digitais e invadem o espaço presencial e relacional da escola trazendo questionamentos e, por vezes, denunciando diferenças geracionais e de letramento digital.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157558" y="247916"/>
            <a:ext cx="3443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Contexto contemporâneo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308295" y="1209821"/>
            <a:ext cx="9650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451429" y="1814286"/>
            <a:ext cx="992933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Nas discussões cotidianas, quando pensamos em currículo, pensamos apenas em conhecimento esquecendo-nos de que o conhecimento que constitui o currículo está inextricavelmente, centralmente, vitalmente envolvido naquilo que somos, naquilo que nos tornamos, na nossa identidade, na nossa subjetividade. (SILVA, 2010, p. 15).</a:t>
            </a:r>
            <a:endParaRPr kumimoji="0" lang="pt-P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157558" y="247916"/>
            <a:ext cx="616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Currículo em ação no contexto contemporâneo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998806" y="1266092"/>
            <a:ext cx="9650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36099" y="1842867"/>
            <a:ext cx="1084619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[...] conhecimento comporta necessariamente: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Uma competência (aptidão para produzir conhecimentos);</a:t>
            </a:r>
            <a:endParaRPr kumimoji="0" lang="pt-B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Uma atividade cognitiva (cogni</a:t>
            </a:r>
            <a:r>
              <a:rPr lang="pt-BR" sz="2500" dirty="0"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pt-B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ão) realizando-se em função da competência;</a:t>
            </a:r>
            <a:endParaRPr kumimoji="0" lang="pt-B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Um saber (resultante destas atividades) (MORIN, 1999)</a:t>
            </a:r>
            <a:endParaRPr kumimoji="0" lang="pt-B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157558" y="247916"/>
            <a:ext cx="616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Currículo em ação no contexto contemporâneo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09822" y="1237957"/>
            <a:ext cx="97348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856342" y="2104571"/>
            <a:ext cx="103051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É um novo tempo que abre passagem para intermináveis fluxos de informação e impõe-nos uma cultura digital atravessada por uma revolução centrada nas tecnologias de informação e comunicação, remodelando a base material da sociedade em ritmo acelerado.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000" dirty="0"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São características de uma sociedade da informação e do conhecimento que revelam não só a homogeneidade das formas sociais e de seus processos técnicos, mas também o novo aprendizado a partir do qual o indivíduo desenvolve a sua capacidade de processar todas as formas de informação e transformá-las em conhecimento. (AQUINO, 2007)</a:t>
            </a:r>
            <a:endParaRPr kumimoji="0" 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157558" y="247916"/>
            <a:ext cx="616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Currículo em ação no contexto contemporâneo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72458" y="1277258"/>
            <a:ext cx="9971313" cy="2800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As novas concepções de currículo procuram atender as demandas da sociedade e do mundo globalizado em que vivemos. Sem dúvida que os novos modos de produção e as novas relações de trabalho incidem no trabalho da escola e tem impacto nas propostas de educação escolar.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Um ponto de referência para o entendimento do que são estas novas concepções de educação é o acompanhamento e análise da Agenda 2030</a:t>
            </a:r>
            <a:r>
              <a:rPr lang="pt-BR" sz="2000" baseline="30000" dirty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que define objetivos e metas para diferentes temas, dentre eles para a educação. </a:t>
            </a:r>
            <a:endParaRPr kumimoji="0" 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49599" y="4574267"/>
            <a:ext cx="6212114" cy="1477328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 Agenda 2030 é um plano de ação para as pessoas, o planeta e a prosperidade, que busca fortalecer a paz universal. O plano indica 17 Objetivos de Desenvolvimento Sustentável, os ODS, e 169 metas, para erradicar a pobreza e promover vida digna para todos, dentro dos limites do planeta. (ONU, 2015)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15397" y="318254"/>
            <a:ext cx="6203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Currículo em ação no contexto contemporâneo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4256032" y="276051"/>
            <a:ext cx="4664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Currículo em ação no contexto contemporâneo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3" y="928688"/>
            <a:ext cx="1065847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1111348" y="5992837"/>
            <a:ext cx="388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https://odsbrasil.gov.br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529798" y="1097280"/>
          <a:ext cx="6260121" cy="3362178"/>
        </p:xfrm>
        <a:graphic>
          <a:graphicData uri="http://schemas.openxmlformats.org/drawingml/2006/table">
            <a:tbl>
              <a:tblPr/>
              <a:tblGrid>
                <a:gridCol w="2086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6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4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Teorias tradicionais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5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Teorias críticas</a:t>
                      </a:r>
                      <a:endParaRPr lang="pt-BR" sz="1200" kern="5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5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Teorias pós-críticas</a:t>
                      </a:r>
                      <a:endParaRPr lang="pt-BR" sz="1200" kern="5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36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Ensino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Aprendizagem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Avaliação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Metodologia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Didática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Organização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Planejamento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Eficiência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Objetivos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Ideologia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Reprodução cultural e social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Poder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Classe social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Capitalismo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Relações sociais de produção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Conscientização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Emancipação e libertação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Currículo oculto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Resistência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Identidade, alteridade, diferença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Subjetividade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Significação e discurso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Saber-poder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Representação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Cultura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Gênero, raça etnia, sexualidade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solidFill>
                            <a:srgbClr val="000000"/>
                          </a:solidFill>
                          <a:latin typeface="+mn-lt"/>
                          <a:ea typeface="Lucida Sans Unicode"/>
                          <a:cs typeface="Arial"/>
                        </a:rPr>
                        <a:t>Multiculturalismo</a:t>
                      </a:r>
                      <a:endParaRPr lang="pt-BR" sz="1200" kern="50" dirty="0">
                        <a:solidFill>
                          <a:srgbClr val="000000"/>
                        </a:solidFill>
                        <a:latin typeface="+mn-lt"/>
                        <a:ea typeface="Lucida Sans Unicode"/>
                        <a:cs typeface="font211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4256032" y="276051"/>
            <a:ext cx="4664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Currículo em ação no contexto contemporâneo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11348" y="1055077"/>
            <a:ext cx="3024554" cy="480131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Silva (2003) sintetiza a evolução histórica das diferentes teorias de currículo a partir do embate entre os conceitos de conhecimento e poder dentro das sociedades. As dinâmicas sociais de poder e dominação estabelecem o </a:t>
            </a:r>
            <a:r>
              <a:rPr lang="pt-BR" i="1" dirty="0"/>
              <a:t>lócus</a:t>
            </a:r>
            <a:r>
              <a:rPr lang="pt-BR" dirty="0"/>
              <a:t> de poder para o conhecimento considerado válido e é a partir desta definição de “validade”, portanto de poder, que se concebem propostas curriculares organizativas para o currículo.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1316</Words>
  <Application>Microsoft Office PowerPoint</Application>
  <PresentationFormat>Widescreen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Elizabeth Mariza Marinho</dc:creator>
  <cp:lastModifiedBy>Elizabeth Mariza Marinho</cp:lastModifiedBy>
  <cp:revision>45</cp:revision>
  <dcterms:created xsi:type="dcterms:W3CDTF">2021-04-23T15:50:41Z</dcterms:created>
  <dcterms:modified xsi:type="dcterms:W3CDTF">2021-08-24T20:09:26Z</dcterms:modified>
</cp:coreProperties>
</file>