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341" r:id="rId3"/>
    <p:sldId id="323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93" r:id="rId36"/>
    <p:sldId id="394" r:id="rId37"/>
    <p:sldId id="395" r:id="rId38"/>
    <p:sldId id="396" r:id="rId39"/>
    <p:sldId id="397" r:id="rId40"/>
    <p:sldId id="398" r:id="rId41"/>
    <p:sldId id="399" r:id="rId42"/>
    <p:sldId id="400" r:id="rId43"/>
    <p:sldId id="335" r:id="rId44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rival dos Santos" initials="LdS" lastIdx="1" clrIdx="0">
    <p:extLst>
      <p:ext uri="{19B8F6BF-5375-455C-9EA6-DF929625EA0E}">
        <p15:presenceInfo xmlns:p15="http://schemas.microsoft.com/office/powerpoint/2012/main" userId="1f15a05cea0979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J:\Joao%20Dantas\cor_estudantes_por_ano.xls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Plan1!$B$3</c:f>
              <c:strCache>
                <c:ptCount val="1"/>
                <c:pt idx="0">
                  <c:v>brancos</c:v>
                </c:pt>
              </c:strCache>
            </c:strRef>
          </c:tx>
          <c:cat>
            <c:strRef>
              <c:f>Plan1!$A$4:$A$10</c:f>
              <c:strCache>
                <c:ptCount val="7"/>
                <c:pt idx="0">
                  <c:v>6º ano</c:v>
                </c:pt>
                <c:pt idx="1">
                  <c:v>7º ano</c:v>
                </c:pt>
                <c:pt idx="2">
                  <c:v>8º ano</c:v>
                </c:pt>
                <c:pt idx="3">
                  <c:v>9º ano</c:v>
                </c:pt>
                <c:pt idx="4">
                  <c:v>1º ano</c:v>
                </c:pt>
                <c:pt idx="5">
                  <c:v>2º ano</c:v>
                </c:pt>
                <c:pt idx="6">
                  <c:v>3º ano</c:v>
                </c:pt>
              </c:strCache>
            </c:strRef>
          </c:cat>
          <c:val>
            <c:numRef>
              <c:f>Plan1!$B$4:$B$10</c:f>
              <c:numCache>
                <c:formatCode>General</c:formatCode>
                <c:ptCount val="7"/>
                <c:pt idx="0">
                  <c:v>12</c:v>
                </c:pt>
                <c:pt idx="1">
                  <c:v>16</c:v>
                </c:pt>
                <c:pt idx="2">
                  <c:v>6</c:v>
                </c:pt>
                <c:pt idx="3">
                  <c:v>6</c:v>
                </c:pt>
                <c:pt idx="4">
                  <c:v>7</c:v>
                </c:pt>
                <c:pt idx="5">
                  <c:v>5</c:v>
                </c:pt>
                <c:pt idx="6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8E-4D38-9500-E8920744C0DA}"/>
            </c:ext>
          </c:extLst>
        </c:ser>
        <c:ser>
          <c:idx val="1"/>
          <c:order val="1"/>
          <c:tx>
            <c:strRef>
              <c:f>Plan1!$C$3</c:f>
              <c:strCache>
                <c:ptCount val="1"/>
                <c:pt idx="0">
                  <c:v>pardos</c:v>
                </c:pt>
              </c:strCache>
            </c:strRef>
          </c:tx>
          <c:cat>
            <c:strRef>
              <c:f>Plan1!$A$4:$A$10</c:f>
              <c:strCache>
                <c:ptCount val="7"/>
                <c:pt idx="0">
                  <c:v>6º ano</c:v>
                </c:pt>
                <c:pt idx="1">
                  <c:v>7º ano</c:v>
                </c:pt>
                <c:pt idx="2">
                  <c:v>8º ano</c:v>
                </c:pt>
                <c:pt idx="3">
                  <c:v>9º ano</c:v>
                </c:pt>
                <c:pt idx="4">
                  <c:v>1º ano</c:v>
                </c:pt>
                <c:pt idx="5">
                  <c:v>2º ano</c:v>
                </c:pt>
                <c:pt idx="6">
                  <c:v>3º ano</c:v>
                </c:pt>
              </c:strCache>
            </c:strRef>
          </c:cat>
          <c:val>
            <c:numRef>
              <c:f>Plan1!$C$4:$C$10</c:f>
              <c:numCache>
                <c:formatCode>General</c:formatCode>
                <c:ptCount val="7"/>
                <c:pt idx="0">
                  <c:v>22</c:v>
                </c:pt>
                <c:pt idx="1">
                  <c:v>42</c:v>
                </c:pt>
                <c:pt idx="2">
                  <c:v>30</c:v>
                </c:pt>
                <c:pt idx="3">
                  <c:v>24</c:v>
                </c:pt>
                <c:pt idx="4">
                  <c:v>12</c:v>
                </c:pt>
                <c:pt idx="5">
                  <c:v>12</c:v>
                </c:pt>
                <c:pt idx="6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8E-4D38-9500-E8920744C0DA}"/>
            </c:ext>
          </c:extLst>
        </c:ser>
        <c:ser>
          <c:idx val="2"/>
          <c:order val="2"/>
          <c:tx>
            <c:strRef>
              <c:f>Plan1!$D$3</c:f>
              <c:strCache>
                <c:ptCount val="1"/>
                <c:pt idx="0">
                  <c:v>negros</c:v>
                </c:pt>
              </c:strCache>
            </c:strRef>
          </c:tx>
          <c:cat>
            <c:strRef>
              <c:f>Plan1!$A$4:$A$10</c:f>
              <c:strCache>
                <c:ptCount val="7"/>
                <c:pt idx="0">
                  <c:v>6º ano</c:v>
                </c:pt>
                <c:pt idx="1">
                  <c:v>7º ano</c:v>
                </c:pt>
                <c:pt idx="2">
                  <c:v>8º ano</c:v>
                </c:pt>
                <c:pt idx="3">
                  <c:v>9º ano</c:v>
                </c:pt>
                <c:pt idx="4">
                  <c:v>1º ano</c:v>
                </c:pt>
                <c:pt idx="5">
                  <c:v>2º ano</c:v>
                </c:pt>
                <c:pt idx="6">
                  <c:v>3º ano</c:v>
                </c:pt>
              </c:strCache>
            </c:strRef>
          </c:cat>
          <c:val>
            <c:numRef>
              <c:f>Plan1!$D$4:$D$10</c:f>
              <c:numCache>
                <c:formatCode>General</c:formatCode>
                <c:ptCount val="7"/>
                <c:pt idx="0">
                  <c:v>11</c:v>
                </c:pt>
                <c:pt idx="1">
                  <c:v>18</c:v>
                </c:pt>
                <c:pt idx="2">
                  <c:v>6</c:v>
                </c:pt>
                <c:pt idx="3">
                  <c:v>8</c:v>
                </c:pt>
                <c:pt idx="4">
                  <c:v>9</c:v>
                </c:pt>
                <c:pt idx="5">
                  <c:v>3</c:v>
                </c:pt>
                <c:pt idx="6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D8E-4D38-9500-E8920744C0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1837440"/>
        <c:axId val="241837824"/>
      </c:lineChart>
      <c:catAx>
        <c:axId val="24183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1837824"/>
        <c:crosses val="autoZero"/>
        <c:auto val="1"/>
        <c:lblAlgn val="ctr"/>
        <c:lblOffset val="100"/>
        <c:noMultiLvlLbl val="0"/>
      </c:catAx>
      <c:valAx>
        <c:axId val="241837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1837440"/>
        <c:crosses val="autoZero"/>
        <c:crossBetween val="between"/>
      </c:valAx>
    </c:plotArea>
    <c:legend>
      <c:legendPos val="r"/>
      <c:overlay val="0"/>
    </c:legend>
    <c:plotVisOnly val="1"/>
    <c:dispBlanksAs val="zero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23CB2CD-3F0E-4547-A606-535FABB64E3B}" type="datetimeFigureOut">
              <a:rPr lang="pt-BR"/>
              <a:pPr>
                <a:defRPr/>
              </a:pPr>
              <a:t>25/10/2017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5656C9D-393B-4E35-B322-0425BFF01BD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11339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Retângulo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AF84E-1011-475B-8DEC-C07E472E10D2}" type="datetimeFigureOut">
              <a:rPr lang="pt-BR"/>
              <a:pPr>
                <a:defRPr/>
              </a:pPr>
              <a:t>25/10/2017</a:t>
            </a:fld>
            <a:endParaRPr lang="pt-BR" dirty="0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F2050EB-5FBB-47F3-ABCA-A6E3AB2916F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5466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F4193-A60F-4999-BEED-224DD1242D40}" type="datetimeFigureOut">
              <a:rPr lang="pt-BR"/>
              <a:pPr>
                <a:defRPr/>
              </a:pPr>
              <a:t>25/10/2017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983-8A98-43FE-A0E9-9F0E2A31A7B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48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Retângulo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18329-F605-45E9-942C-7E65831ACA7B}" type="datetimeFigureOut">
              <a:rPr lang="pt-BR"/>
              <a:pPr>
                <a:defRPr/>
              </a:pPr>
              <a:t>25/10/2017</a:t>
            </a:fld>
            <a:endParaRPr lang="pt-BR" dirty="0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BEE45-D7D2-4C6D-B8BE-155B2A48AA8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599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FC569-8FD8-4A02-8598-F2B6DA06F092}" type="datetimeFigureOut">
              <a:rPr lang="pt-BR"/>
              <a:pPr>
                <a:defRPr/>
              </a:pPr>
              <a:t>25/10/2017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0F3A4-CB85-4ED6-BC74-2FBDD2C8B19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518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Retângulo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7CCAC-421A-4259-9A6A-A13CDB8607EC}" type="datetimeFigureOut">
              <a:rPr lang="pt-BR"/>
              <a:pPr>
                <a:defRPr/>
              </a:pPr>
              <a:t>25/10/2017</a:t>
            </a:fld>
            <a:endParaRPr lang="pt-BR" dirty="0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05C3AF1-98AB-46B2-AAC2-D27883F07CA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2928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0132F-7BB2-41D1-A534-D13E5B1F3BC8}" type="datetimeFigureOut">
              <a:rPr lang="pt-BR"/>
              <a:pPr>
                <a:defRPr/>
              </a:pPr>
              <a:t>25/10/2017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5A9AA-061E-4B28-A8AC-CEA1A699418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701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540BE-1A39-4113-A579-F911A0453E2D}" type="datetimeFigureOut">
              <a:rPr lang="pt-BR"/>
              <a:pPr>
                <a:defRPr/>
              </a:pPr>
              <a:t>25/10/2017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BAF65-8E68-47CD-A02F-D3D5E68E2FE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6251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D8317-2207-49C7-8C5E-AAE6DFE3CE9E}" type="datetimeFigureOut">
              <a:rPr lang="pt-BR"/>
              <a:pPr>
                <a:defRPr/>
              </a:pPr>
              <a:t>25/10/2017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4C773-1525-4EBE-905A-1E36DFC3490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3008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5C207-41F6-4236-A5A4-14FD33BAEE84}" type="datetimeFigureOut">
              <a:rPr lang="pt-BR"/>
              <a:pPr>
                <a:defRPr/>
              </a:pPr>
              <a:t>25/10/2017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D0AAE-5D25-483F-BDF5-201EB5F04C2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925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tângulo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01041-6F88-4952-AEB3-A64A239DA655}" type="datetimeFigureOut">
              <a:rPr lang="pt-BR"/>
              <a:pPr>
                <a:defRPr/>
              </a:pPr>
              <a:t>25/10/2017</a:t>
            </a:fld>
            <a:endParaRPr lang="pt-BR" dirty="0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90661-7E54-4E73-BFDE-9DA700F4E46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261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tângulo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pt-BR" noProof="0" dirty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61451-8FF7-44AA-B14E-4DD9D67FB960}" type="datetimeFigureOut">
              <a:rPr lang="pt-BR"/>
              <a:pPr>
                <a:defRPr/>
              </a:pPr>
              <a:t>25/10/2017</a:t>
            </a:fld>
            <a:endParaRPr lang="pt-BR" dirty="0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271B4-E486-4396-ACC4-B83F8B7F588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391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tângulo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029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DFDFEF00-C83A-4523-8E87-943214DC35E6}" type="datetimeFigureOut">
              <a:rPr lang="pt-BR"/>
              <a:pPr>
                <a:defRPr/>
              </a:pPr>
              <a:t>25/10/2017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3F3F3F"/>
                </a:solidFill>
              </a:defRPr>
            </a:lvl1pPr>
          </a:lstStyle>
          <a:p>
            <a:pPr>
              <a:defRPr/>
            </a:pPr>
            <a:fld id="{79D7F857-2C6A-4F69-A6D7-5BBD1F604FB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7" r:id="rId2"/>
    <p:sldLayoutId id="2147483803" r:id="rId3"/>
    <p:sldLayoutId id="2147483798" r:id="rId4"/>
    <p:sldLayoutId id="2147483799" r:id="rId5"/>
    <p:sldLayoutId id="2147483800" r:id="rId6"/>
    <p:sldLayoutId id="2147483804" r:id="rId7"/>
    <p:sldLayoutId id="2147483805" r:id="rId8"/>
    <p:sldLayoutId id="2147483806" r:id="rId9"/>
    <p:sldLayoutId id="2147483801" r:id="rId10"/>
    <p:sldLayoutId id="21474838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obadocerrado.blogspot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lourival.santos@ufms.b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3" descr="certificado 5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33375"/>
            <a:ext cx="4030663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428917"/>
            <a:ext cx="4248472" cy="281167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rgbClr val="FFFF00"/>
                </a:solidFill>
              </a:rPr>
              <a:t>Educação Intercultural Currículo e Diferenças na Escola brasileira </a:t>
            </a:r>
            <a:br>
              <a:rPr lang="pt-BR" sz="4400" dirty="0"/>
            </a:br>
            <a:br>
              <a:rPr lang="pt-BR" sz="2200" dirty="0">
                <a:solidFill>
                  <a:schemeClr val="accent1">
                    <a:satMod val="150000"/>
                  </a:schemeClr>
                </a:solidFill>
              </a:rPr>
            </a:br>
            <a:r>
              <a:rPr lang="pt-BR" sz="2200" dirty="0">
                <a:solidFill>
                  <a:schemeClr val="accent1">
                    <a:satMod val="150000"/>
                  </a:schemeClr>
                </a:solidFill>
              </a:rPr>
              <a:t> </a:t>
            </a:r>
            <a:r>
              <a:rPr lang="pt-BR" sz="3100" dirty="0">
                <a:solidFill>
                  <a:schemeClr val="accent1">
                    <a:satMod val="150000"/>
                  </a:schemeClr>
                </a:solidFill>
              </a:rPr>
              <a:t>28 º Congresso SINPEEM</a:t>
            </a:r>
            <a:br>
              <a:rPr lang="pt-BR" sz="3100" dirty="0">
                <a:solidFill>
                  <a:schemeClr val="accent1">
                    <a:satMod val="150000"/>
                  </a:schemeClr>
                </a:solidFill>
              </a:rPr>
            </a:br>
            <a:r>
              <a:rPr lang="pt-BR" sz="3100" dirty="0">
                <a:solidFill>
                  <a:schemeClr val="accent1">
                    <a:satMod val="150000"/>
                  </a:schemeClr>
                </a:solidFill>
              </a:rPr>
              <a:t> outubro de 2017</a:t>
            </a:r>
            <a:br>
              <a:rPr lang="pt-BR" sz="2200" dirty="0">
                <a:solidFill>
                  <a:schemeClr val="accent1">
                    <a:satMod val="150000"/>
                  </a:schemeClr>
                </a:solidFill>
              </a:rPr>
            </a:br>
            <a:br>
              <a:rPr lang="pt-BR" sz="2200" dirty="0">
                <a:solidFill>
                  <a:schemeClr val="accent1">
                    <a:satMod val="150000"/>
                  </a:schemeClr>
                </a:solidFill>
              </a:rPr>
            </a:br>
            <a:br>
              <a:rPr lang="pt-BR" sz="2200" dirty="0">
                <a:solidFill>
                  <a:schemeClr val="accent1">
                    <a:satMod val="150000"/>
                  </a:schemeClr>
                </a:solidFill>
              </a:rPr>
            </a:br>
            <a:br>
              <a:rPr lang="pt-BR" dirty="0">
                <a:solidFill>
                  <a:schemeClr val="accent1">
                    <a:satMod val="150000"/>
                  </a:schemeClr>
                </a:solidFill>
              </a:rPr>
            </a:br>
            <a:endParaRPr lang="pt-BR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258987"/>
            <a:ext cx="2000250" cy="161925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63826" y="55195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>
                <a:solidFill>
                  <a:schemeClr val="accent1">
                    <a:satMod val="150000"/>
                  </a:schemeClr>
                </a:solidFill>
              </a:rPr>
              <a:t>Prof. Dr. Lourival dos Santos (UFMS)</a:t>
            </a:r>
            <a:br>
              <a:rPr lang="pt-BR" b="1" dirty="0">
                <a:solidFill>
                  <a:schemeClr val="accent1">
                    <a:satMod val="150000"/>
                  </a:schemeClr>
                </a:solidFill>
              </a:rPr>
            </a:br>
            <a:r>
              <a:rPr lang="pt-BR" b="1" dirty="0">
                <a:solidFill>
                  <a:schemeClr val="accent1">
                    <a:satMod val="150000"/>
                  </a:schemeClr>
                </a:solidFill>
              </a:rPr>
              <a:t>lourival.santos@ufms.br</a:t>
            </a:r>
            <a:endParaRPr lang="pt-BR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175" cy="12969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u="sng" dirty="0">
                <a:solidFill>
                  <a:schemeClr val="accent1">
                    <a:satMod val="150000"/>
                  </a:schemeClr>
                </a:solidFill>
                <a:hlinkClick r:id="rId3"/>
              </a:rPr>
              <a:t>http://www.baobadocerrado.blogspot.com/</a:t>
            </a:r>
            <a:endParaRPr lang="pt-BR" sz="32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2214563"/>
            <a:ext cx="8229600" cy="4373562"/>
          </a:xfrm>
          <a:noFill/>
        </p:spPr>
      </p:pic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701759"/>
              </p:ext>
            </p:extLst>
          </p:nvPr>
        </p:nvGraphicFramePr>
        <p:xfrm>
          <a:off x="3868738" y="3184525"/>
          <a:ext cx="140493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Objeto de Shell de Gerenciador" showAsIcon="1" r:id="rId5" imgW="1405080" imgH="488520" progId="Package">
                  <p:embed/>
                </p:oleObj>
              </mc:Choice>
              <mc:Fallback>
                <p:oleObj name="Objeto de Shell de Gerenciador" showAsIcon="1" r:id="rId5" imgW="1405080" imgH="488520" progId="Package">
                  <p:embed/>
                  <p:pic>
                    <p:nvPicPr>
                      <p:cNvPr id="3" name="Objeto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68738" y="3184525"/>
                        <a:ext cx="1404937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9120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78925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CaixaDeTexto 2"/>
          <p:cNvSpPr txBox="1">
            <a:spLocks noChangeArrowheads="1"/>
          </p:cNvSpPr>
          <p:nvPr/>
        </p:nvSpPr>
        <p:spPr bwMode="auto">
          <a:xfrm>
            <a:off x="611188" y="188913"/>
            <a:ext cx="7777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pt-BR" altLang="pt-BR" sz="3600" dirty="0">
                <a:solidFill>
                  <a:schemeClr val="accent1"/>
                </a:solidFill>
                <a:latin typeface="Arial" panose="020B0604020202020204" pitchFamily="34" charset="0"/>
              </a:rPr>
              <a:t>www.baobadocerrado.blogspot.com</a:t>
            </a:r>
          </a:p>
        </p:txBody>
      </p:sp>
    </p:spTree>
    <p:extLst>
      <p:ext uri="{BB962C8B-B14F-4D97-AF65-F5344CB8AC3E}">
        <p14:creationId xmlns:p14="http://schemas.microsoft.com/office/powerpoint/2010/main" val="2783479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accent1">
                    <a:satMod val="150000"/>
                  </a:schemeClr>
                </a:solidFill>
              </a:rPr>
              <a:t>Preparando a Quizomba</a:t>
            </a:r>
          </a:p>
        </p:txBody>
      </p:sp>
      <p:pic>
        <p:nvPicPr>
          <p:cNvPr id="37891" name="Picture 4" descr="H:\palestras\selecao_JD\DSCF23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12875"/>
            <a:ext cx="60483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562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accent1">
                    <a:satMod val="150000"/>
                  </a:schemeClr>
                </a:solidFill>
              </a:rPr>
              <a:t>Sarau literatura africana</a:t>
            </a:r>
          </a:p>
        </p:txBody>
      </p:sp>
      <p:pic>
        <p:nvPicPr>
          <p:cNvPr id="40963" name="Picture 4" descr="DSCF231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488" y="1774825"/>
            <a:ext cx="6169025" cy="4625975"/>
          </a:xfrm>
        </p:spPr>
      </p:pic>
    </p:spTree>
    <p:extLst>
      <p:ext uri="{BB962C8B-B14F-4D97-AF65-F5344CB8AC3E}">
        <p14:creationId xmlns:p14="http://schemas.microsoft.com/office/powerpoint/2010/main" val="1909606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accent1">
                    <a:satMod val="150000"/>
                  </a:schemeClr>
                </a:solidFill>
              </a:rPr>
              <a:t>Teatro: Mãos brancas</a:t>
            </a:r>
          </a:p>
        </p:txBody>
      </p:sp>
      <p:pic>
        <p:nvPicPr>
          <p:cNvPr id="43011" name="Picture 4" descr="DSCF237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488" y="1774825"/>
            <a:ext cx="6169025" cy="4625975"/>
          </a:xfrm>
        </p:spPr>
      </p:pic>
    </p:spTree>
    <p:extLst>
      <p:ext uri="{BB962C8B-B14F-4D97-AF65-F5344CB8AC3E}">
        <p14:creationId xmlns:p14="http://schemas.microsoft.com/office/powerpoint/2010/main" val="125063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accent1">
                    <a:satMod val="150000"/>
                  </a:schemeClr>
                </a:solidFill>
              </a:rPr>
              <a:t>Teatro: Mãos brancas</a:t>
            </a:r>
          </a:p>
        </p:txBody>
      </p:sp>
      <p:pic>
        <p:nvPicPr>
          <p:cNvPr id="44035" name="Picture 4" descr="DSCF238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433513"/>
            <a:ext cx="6256337" cy="4692650"/>
          </a:xfrm>
        </p:spPr>
      </p:pic>
    </p:spTree>
    <p:extLst>
      <p:ext uri="{BB962C8B-B14F-4D97-AF65-F5344CB8AC3E}">
        <p14:creationId xmlns:p14="http://schemas.microsoft.com/office/powerpoint/2010/main" val="1552428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accent1">
                    <a:satMod val="150000"/>
                  </a:schemeClr>
                </a:solidFill>
              </a:rPr>
              <a:t>Exibição vídeo: Kiriku e a feiticeira</a:t>
            </a:r>
          </a:p>
        </p:txBody>
      </p:sp>
      <p:pic>
        <p:nvPicPr>
          <p:cNvPr id="45059" name="Picture 4" descr="DSCF238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433513"/>
            <a:ext cx="6256337" cy="4692650"/>
          </a:xfrm>
        </p:spPr>
      </p:pic>
    </p:spTree>
    <p:extLst>
      <p:ext uri="{BB962C8B-B14F-4D97-AF65-F5344CB8AC3E}">
        <p14:creationId xmlns:p14="http://schemas.microsoft.com/office/powerpoint/2010/main" val="2167523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85010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accent1">
                    <a:satMod val="150000"/>
                  </a:schemeClr>
                </a:solidFill>
              </a:rPr>
              <a:t>Maculelê</a:t>
            </a:r>
          </a:p>
        </p:txBody>
      </p:sp>
      <p:pic>
        <p:nvPicPr>
          <p:cNvPr id="48136" name="Picture 8" descr="H:\palestras\selecao_JD\DSCF2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7056784" cy="5292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55397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accent1">
                    <a:satMod val="150000"/>
                  </a:schemeClr>
                </a:solidFill>
              </a:rPr>
              <a:t>Capoeira</a:t>
            </a:r>
          </a:p>
        </p:txBody>
      </p:sp>
      <p:pic>
        <p:nvPicPr>
          <p:cNvPr id="48131" name="Picture 4" descr="H:\palestras\selecao_JD\DSCF2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6192837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983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2211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chemeClr val="accent1">
                    <a:satMod val="150000"/>
                  </a:schemeClr>
                </a:solidFill>
              </a:rPr>
              <a:t>Danças africanas e afro-brasileiras</a:t>
            </a:r>
          </a:p>
        </p:txBody>
      </p:sp>
      <p:pic>
        <p:nvPicPr>
          <p:cNvPr id="49155" name="Imagem 3" descr="DSCF26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6624637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223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pPr algn="ctr"/>
            <a:r>
              <a:rPr lang="pt-BR" dirty="0"/>
              <a:t>Roteiro da Exposição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1) Reflexões teóricas à partir da prática  docente  na formação de professores</a:t>
            </a:r>
          </a:p>
          <a:p>
            <a:r>
              <a:rPr lang="pt-BR" dirty="0"/>
              <a:t> 2)Relato de experiência docente: trajetória profissional na educação básica e na formação de professores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1968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Furnas do Dionísio (2016)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80" y="1774825"/>
            <a:ext cx="6961639" cy="4625975"/>
          </a:xfrm>
        </p:spPr>
      </p:pic>
    </p:spTree>
    <p:extLst>
      <p:ext uri="{BB962C8B-B14F-4D97-AF65-F5344CB8AC3E}">
        <p14:creationId xmlns:p14="http://schemas.microsoft.com/office/powerpoint/2010/main" val="4128449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Furnas do Dionísio (2016)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80" y="1774825"/>
            <a:ext cx="6961639" cy="4625975"/>
          </a:xfrm>
        </p:spPr>
      </p:pic>
    </p:spTree>
    <p:extLst>
      <p:ext uri="{BB962C8B-B14F-4D97-AF65-F5344CB8AC3E}">
        <p14:creationId xmlns:p14="http://schemas.microsoft.com/office/powerpoint/2010/main" val="2999204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Furnas do Dionísio (2016)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80" y="1774825"/>
            <a:ext cx="6961639" cy="4625975"/>
          </a:xfrm>
        </p:spPr>
      </p:pic>
    </p:spTree>
    <p:extLst>
      <p:ext uri="{BB962C8B-B14F-4D97-AF65-F5344CB8AC3E}">
        <p14:creationId xmlns:p14="http://schemas.microsoft.com/office/powerpoint/2010/main" val="1081778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Furnas do Dionísio (2016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80" y="1774825"/>
            <a:ext cx="6961639" cy="4625975"/>
          </a:xfrm>
        </p:spPr>
      </p:pic>
    </p:spTree>
    <p:extLst>
      <p:ext uri="{BB962C8B-B14F-4D97-AF65-F5344CB8AC3E}">
        <p14:creationId xmlns:p14="http://schemas.microsoft.com/office/powerpoint/2010/main" val="2990176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Furnas de São Miguel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80" y="1774825"/>
            <a:ext cx="6961639" cy="4625975"/>
          </a:xfrm>
        </p:spPr>
      </p:pic>
    </p:spTree>
    <p:extLst>
      <p:ext uri="{BB962C8B-B14F-4D97-AF65-F5344CB8AC3E}">
        <p14:creationId xmlns:p14="http://schemas.microsoft.com/office/powerpoint/2010/main" val="1241507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Furnas de São Miguel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80" y="1774825"/>
            <a:ext cx="6961639" cy="4625975"/>
          </a:xfrm>
        </p:spPr>
      </p:pic>
    </p:spTree>
    <p:extLst>
      <p:ext uri="{BB962C8B-B14F-4D97-AF65-F5344CB8AC3E}">
        <p14:creationId xmlns:p14="http://schemas.microsoft.com/office/powerpoint/2010/main" val="2506009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Furnas de São Miguel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80" y="1774825"/>
            <a:ext cx="6961639" cy="4625975"/>
          </a:xfrm>
        </p:spPr>
      </p:pic>
    </p:spTree>
    <p:extLst>
      <p:ext uri="{BB962C8B-B14F-4D97-AF65-F5344CB8AC3E}">
        <p14:creationId xmlns:p14="http://schemas.microsoft.com/office/powerpoint/2010/main" val="2495300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Furnas de São Miguel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80" y="1774825"/>
            <a:ext cx="6961639" cy="4625975"/>
          </a:xfrm>
        </p:spPr>
      </p:pic>
    </p:spTree>
    <p:extLst>
      <p:ext uri="{BB962C8B-B14F-4D97-AF65-F5344CB8AC3E}">
        <p14:creationId xmlns:p14="http://schemas.microsoft.com/office/powerpoint/2010/main" val="3251253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/>
              <a:t>Ações de ERER </a:t>
            </a:r>
            <a:r>
              <a:rPr lang="pt-BR" dirty="0"/>
              <a:t>na UFMS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556793"/>
            <a:ext cx="8363272" cy="4844008"/>
          </a:xfrm>
        </p:spPr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2011: Projeto de Extensão: História Oral de adolescentes negro(a)s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2012: Estágio Obrigatório: Opção dos estudantes: ERER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2013/2014: PIBID (de 8 para 20 bolsistas) e estagiários: ao redor de 30 aluno(a)s atuando na mesma escola</a:t>
            </a:r>
          </a:p>
        </p:txBody>
      </p:sp>
    </p:spTree>
    <p:extLst>
      <p:ext uri="{BB962C8B-B14F-4D97-AF65-F5344CB8AC3E}">
        <p14:creationId xmlns:p14="http://schemas.microsoft.com/office/powerpoint/2010/main" val="1219903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Histórico da ações ERER na UFMS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2015/2018: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Semeando Ancestralidade em Escolas Quilombolas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(financiamento FUNDECT)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partir de 2015: docente da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disciplina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Educação para as Relações Étnico-Raciais</a:t>
            </a:r>
          </a:p>
        </p:txBody>
      </p:sp>
    </p:spTree>
    <p:extLst>
      <p:ext uri="{BB962C8B-B14F-4D97-AF65-F5344CB8AC3E}">
        <p14:creationId xmlns:p14="http://schemas.microsoft.com/office/powerpoint/2010/main" val="2541310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800" dirty="0">
                <a:solidFill>
                  <a:srgbClr val="FFFF00"/>
                </a:solidFill>
              </a:rPr>
              <a:t>Intercultura: definições e problemas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00808"/>
            <a:ext cx="8261845" cy="4464496"/>
          </a:xfrm>
        </p:spPr>
        <p:txBody>
          <a:bodyPr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Brasil: sociedade multiétnica e culturalmente híbrida (CANCLINI, 1998; BHABHA, 1998 e GEERTZ, 1978)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Mal estar da sociedade do limiar do século XX e XXI: incertezas sobre o futuro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Entendimento dos “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entre-lugares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”: BHABHA, 1998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Como elaborar novas linguagens e modelos interculturais, para além do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monoculturalismo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e do multiculturalismo, que atendam os desafios contemporâneos?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361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pt-BR"/>
              <a:t>Objetivos das ações  executadas </a:t>
            </a:r>
            <a:r>
              <a:rPr lang="pt-BR" dirty="0"/>
              <a:t>na escola parceira e na UFMS</a:t>
            </a:r>
          </a:p>
        </p:txBody>
      </p:sp>
      <p:sp>
        <p:nvSpPr>
          <p:cNvPr id="1024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4825"/>
            <a:ext cx="8229600" cy="4966543"/>
          </a:xfrm>
        </p:spPr>
        <p:txBody>
          <a:bodyPr/>
          <a:lstStyle/>
          <a:p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Formar professores que atuem numa perspectiva intercultural, partindo da realidade da escola</a:t>
            </a:r>
          </a:p>
          <a:p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Criar sequencias didáticas a partir de diagnósticos das turmas onde atuam bolsistas e estagiários incentivando a formação de professores que refletem sobre sua ação</a:t>
            </a:r>
          </a:p>
        </p:txBody>
      </p:sp>
    </p:spTree>
    <p:extLst>
      <p:ext uri="{BB962C8B-B14F-4D97-AF65-F5344CB8AC3E}">
        <p14:creationId xmlns:p14="http://schemas.microsoft.com/office/powerpoint/2010/main" val="3424820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A cor da evasão (2011) escola JODAFI (Três </a:t>
            </a:r>
            <a:r>
              <a:rPr lang="pt-BR" dirty="0" err="1"/>
              <a:t>Lagoas,MS</a:t>
            </a:r>
            <a:r>
              <a:rPr lang="pt-BR" dirty="0"/>
              <a:t>)</a:t>
            </a: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/>
          </p:nvPr>
        </p:nvGraphicFramePr>
        <p:xfrm>
          <a:off x="899592" y="1916832"/>
          <a:ext cx="748883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0317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pt-BR" dirty="0"/>
              <a:t>Atividades desenvolvidas</a:t>
            </a:r>
          </a:p>
        </p:txBody>
      </p:sp>
      <p:sp>
        <p:nvSpPr>
          <p:cNvPr id="12291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4825"/>
            <a:ext cx="8229600" cy="4822527"/>
          </a:xfrm>
        </p:spPr>
        <p:txBody>
          <a:bodyPr/>
          <a:lstStyle/>
          <a:p>
            <a:r>
              <a:rPr lang="pt-BR" alt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Reuniões semanais de estudo e organização das ações na escola com os coordenares do projeto, supervisores e bolsistas;</a:t>
            </a:r>
          </a:p>
          <a:p>
            <a:r>
              <a:rPr lang="pt-BR" alt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Reuniões em equipes para confecção e execução de sequencias didáticas;</a:t>
            </a:r>
          </a:p>
          <a:p>
            <a:r>
              <a:rPr lang="pt-BR" alt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Ação curricular incluída no PPP da escola: E.E. João Dantas Filgueiras (Três Lagoas, MS)</a:t>
            </a:r>
          </a:p>
          <a:p>
            <a:r>
              <a:rPr lang="pt-BR" altLang="pt-BR" sz="2800" dirty="0">
                <a:latin typeface="Arial" panose="020B0604020202020204" pitchFamily="34" charset="0"/>
                <a:cs typeface="Arial" panose="020B0604020202020204" pitchFamily="34" charset="0"/>
              </a:rPr>
              <a:t>História Oral e reformulação curricular em comunidades Quilombolas</a:t>
            </a:r>
          </a:p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057178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/>
              <a:t>Produção </a:t>
            </a:r>
            <a:r>
              <a:rPr lang="pt-BR" dirty="0"/>
              <a:t>escrita de estudantes</a:t>
            </a:r>
          </a:p>
        </p:txBody>
      </p:sp>
    </p:spTree>
    <p:extLst>
      <p:ext uri="{BB962C8B-B14F-4D97-AF65-F5344CB8AC3E}">
        <p14:creationId xmlns:p14="http://schemas.microsoft.com/office/powerpoint/2010/main" val="3188098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chemeClr val="accent1">
                    <a:satMod val="150000"/>
                  </a:schemeClr>
                </a:solidFill>
              </a:rPr>
              <a:t>África </a:t>
            </a:r>
            <a:r>
              <a:rPr lang="pt-BR" sz="3600">
                <a:solidFill>
                  <a:schemeClr val="accent1">
                    <a:satMod val="150000"/>
                  </a:schemeClr>
                </a:solidFill>
              </a:rPr>
              <a:t>para que, </a:t>
            </a:r>
            <a:r>
              <a:rPr lang="pt-BR" sz="3600" dirty="0">
                <a:solidFill>
                  <a:schemeClr val="accent1">
                    <a:satMod val="150000"/>
                  </a:schemeClr>
                </a:solidFill>
              </a:rPr>
              <a:t>de onde e de quando?</a:t>
            </a:r>
          </a:p>
        </p:txBody>
      </p:sp>
      <p:sp>
        <p:nvSpPr>
          <p:cNvPr id="21507" name="Espaço Reservado para Conteúdo 2"/>
          <p:cNvSpPr>
            <a:spLocks noGrp="1"/>
          </p:cNvSpPr>
          <p:nvPr>
            <p:ph idx="1"/>
          </p:nvPr>
        </p:nvSpPr>
        <p:spPr>
          <a:xfrm>
            <a:off x="468313" y="1484313"/>
            <a:ext cx="8229600" cy="4625975"/>
          </a:xfrm>
        </p:spPr>
        <p:txBody>
          <a:bodyPr/>
          <a:lstStyle/>
          <a:p>
            <a:pPr eaLnBrk="1" hangingPunct="1"/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Apenas mais um conteúdo exótico?</a:t>
            </a:r>
          </a:p>
          <a:p>
            <a:pPr eaLnBrk="1" hangingPunct="1"/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Currículos da educação básica e das universidades são eurocêntricos e criados com objetivos avessos às proposta de reeducação étnico-racial</a:t>
            </a:r>
          </a:p>
          <a:p>
            <a:pPr eaLnBrk="1" hangingPunct="1"/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Auto estima de afro-brasileiros</a:t>
            </a:r>
          </a:p>
          <a:p>
            <a:pPr eaLnBrk="1" hangingPunct="1"/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Combate ao racismo: resistência à fábula das três raças</a:t>
            </a:r>
          </a:p>
          <a:p>
            <a:pPr eaLnBrk="1" hangingPunct="1"/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543708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chemeClr val="accent1">
                    <a:satMod val="150000"/>
                  </a:schemeClr>
                </a:solidFill>
              </a:rPr>
              <a:t>O desafio: obstáculos para as ações empreendidas</a:t>
            </a:r>
          </a:p>
        </p:txBody>
      </p:sp>
      <p:sp>
        <p:nvSpPr>
          <p:cNvPr id="12291" name="Espaço Reservado para Conteúdo 2"/>
          <p:cNvSpPr>
            <a:spLocks noGrp="1"/>
          </p:cNvSpPr>
          <p:nvPr>
            <p:ph idx="1"/>
          </p:nvPr>
        </p:nvSpPr>
        <p:spPr>
          <a:xfrm>
            <a:off x="539750" y="1557338"/>
            <a:ext cx="8158163" cy="49847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Resistência cultural: racista eu?</a:t>
            </a:r>
          </a:p>
          <a:p>
            <a:pPr eaLnBrk="1" hangingPunct="1">
              <a:defRPr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“Grades” ou “estruturas” curriculares: o desafio do planejamento</a:t>
            </a:r>
          </a:p>
          <a:p>
            <a:pPr eaLnBrk="1" hangingPunct="1">
              <a:defRPr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O que significa “partir da realidade do aluno”?</a:t>
            </a:r>
          </a:p>
          <a:p>
            <a:pPr eaLnBrk="1" hangingPunct="1">
              <a:defRPr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 escola como espaço de investigação</a:t>
            </a:r>
          </a:p>
          <a:p>
            <a:pPr eaLnBrk="1" hangingPunct="1">
              <a:defRPr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 escola que conhecemos é uma invenção ocidental: individualista, meritocrática, competitiva (Santos, 2005)</a:t>
            </a:r>
          </a:p>
          <a:p>
            <a:pPr eaLnBrk="1" hangingPunct="1">
              <a:defRPr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Escolas são aparelhos civilizatórios avessos as culturas populares </a:t>
            </a:r>
          </a:p>
          <a:p>
            <a:pPr marL="119062" indent="0" eaLnBrk="1" hangingPunct="1">
              <a:buFont typeface="Wingdings 2" panose="05020102010507070707" pitchFamily="18" charset="2"/>
              <a:buNone/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9099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chemeClr val="accent1">
                    <a:satMod val="150000"/>
                  </a:schemeClr>
                </a:solidFill>
              </a:rPr>
              <a:t>Respondendo ao desafio: África e Afro-Brasil na escola</a:t>
            </a:r>
          </a:p>
        </p:txBody>
      </p:sp>
      <p:sp>
        <p:nvSpPr>
          <p:cNvPr id="23555" name="Espaço Reservado para Conteúdo 2"/>
          <p:cNvSpPr>
            <a:spLocks noGrp="1"/>
          </p:cNvSpPr>
          <p:nvPr>
            <p:ph idx="1"/>
          </p:nvPr>
        </p:nvSpPr>
        <p:spPr>
          <a:xfrm>
            <a:off x="395288" y="1557338"/>
            <a:ext cx="8218487" cy="4857750"/>
          </a:xfrm>
        </p:spPr>
        <p:txBody>
          <a:bodyPr/>
          <a:lstStyle/>
          <a:p>
            <a:pPr eaLnBrk="1" hangingPunct="1"/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Descrição da experiência na Escola Estadual João Dantas em Três Lagoas (MS)</a:t>
            </a:r>
          </a:p>
          <a:p>
            <a:pPr eaLnBrk="1" hangingPunct="1"/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Apoio da equipe escolar: direção, coordenação, professores, alunos</a:t>
            </a:r>
          </a:p>
          <a:p>
            <a:pPr eaLnBrk="1" hangingPunct="1"/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Questionários e atividades de investigação</a:t>
            </a:r>
          </a:p>
          <a:p>
            <a:pPr eaLnBrk="1" hangingPunct="1"/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Ação conjunta possível graças a explicitação de objetivos e conteúdos</a:t>
            </a:r>
          </a:p>
          <a:p>
            <a:pPr marL="119062" indent="0" eaLnBrk="1" hangingPunct="1">
              <a:buNone/>
            </a:pPr>
            <a:endParaRPr lang="pt-BR" alt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pt-BR" altLang="pt-BR" dirty="0"/>
          </a:p>
          <a:p>
            <a:pPr eaLnBrk="1" hangingPunct="1"/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824794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pt-BR" dirty="0"/>
              <a:t>Algumas sequencias didáticas desenvolvidas (2013/2014)</a:t>
            </a:r>
          </a:p>
        </p:txBody>
      </p:sp>
      <p:sp>
        <p:nvSpPr>
          <p:cNvPr id="1331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Jogo de Mancala e as civilizações agrárias em África: o Egito Antigo</a:t>
            </a:r>
          </a:p>
          <a:p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Rainha Nzinga e a resistência à ocupação portuguesa no século XVII</a:t>
            </a:r>
          </a:p>
          <a:p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Mia Couto e a construção da identidade moçambicana (1976-1992)</a:t>
            </a:r>
          </a:p>
          <a:p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Hip Hop e a História dos negros nos Estados Unidos (1960-1980)</a:t>
            </a:r>
          </a:p>
          <a:p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Religiões afro-brasileiras: da perseguição à assimilação da Umbanda na Era Vargas;</a:t>
            </a:r>
          </a:p>
          <a:p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papel das máscaras entre os povos do Reino  Kuba (séculos XVI-XIX)</a:t>
            </a:r>
          </a:p>
        </p:txBody>
      </p:sp>
    </p:spTree>
    <p:extLst>
      <p:ext uri="{BB962C8B-B14F-4D97-AF65-F5344CB8AC3E}">
        <p14:creationId xmlns:p14="http://schemas.microsoft.com/office/powerpoint/2010/main" val="1133745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pt-BR" dirty="0"/>
              <a:t>Estratégias de ensino</a:t>
            </a:r>
          </a:p>
        </p:txBody>
      </p:sp>
      <p:sp>
        <p:nvSpPr>
          <p:cNvPr id="2560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Sequencias didáticas de 4 a 6 semanas de duração.</a:t>
            </a:r>
          </a:p>
          <a:p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Salas em círculos</a:t>
            </a:r>
          </a:p>
          <a:p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Atividades diagnósticas retomadas sempre ao final da sequencia</a:t>
            </a:r>
          </a:p>
          <a:p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Reescrita de textos com preocupação com gêneros textuais</a:t>
            </a:r>
          </a:p>
          <a:p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Avaliação tendo como parâmetros os objetivos das sequências</a:t>
            </a:r>
          </a:p>
        </p:txBody>
      </p:sp>
    </p:spTree>
    <p:extLst>
      <p:ext uri="{BB962C8B-B14F-4D97-AF65-F5344CB8AC3E}">
        <p14:creationId xmlns:p14="http://schemas.microsoft.com/office/powerpoint/2010/main" val="3114001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chemeClr val="accent1">
                    <a:satMod val="150000"/>
                  </a:schemeClr>
                </a:solidFill>
              </a:rPr>
              <a:t>Respondendo ao desafio: África na escola 2011-2014</a:t>
            </a:r>
          </a:p>
        </p:txBody>
      </p:sp>
      <p:sp>
        <p:nvSpPr>
          <p:cNvPr id="26627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Projeto interdisciplinar: Português, Educação Física, Capoeira, História, Matemática</a:t>
            </a:r>
          </a:p>
          <a:p>
            <a:pPr eaLnBrk="1" hangingPunct="1"/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Aulas de regência do estágio obrigatório temas: História e cultura africanas e afro-brasileiras</a:t>
            </a:r>
          </a:p>
          <a:p>
            <a:pPr eaLnBrk="1" hangingPunct="1"/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Semana da Consciência Negra: apresentação de produtos finais derivados dos projetos</a:t>
            </a:r>
          </a:p>
        </p:txBody>
      </p:sp>
    </p:spTree>
    <p:extLst>
      <p:ext uri="{BB962C8B-B14F-4D97-AF65-F5344CB8AC3E}">
        <p14:creationId xmlns:p14="http://schemas.microsoft.com/office/powerpoint/2010/main" val="3731522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Intercultura: definições e problemas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intercultura é objeto de estudo interdisciplinar e transversal</a:t>
            </a:r>
          </a:p>
          <a:p>
            <a:r>
              <a:rPr lang="pt-BR" dirty="0"/>
              <a:t>Teorizar a complexidade (para além da pluralidade e da diversidade)</a:t>
            </a:r>
          </a:p>
          <a:p>
            <a:r>
              <a:rPr lang="pt-BR" dirty="0"/>
              <a:t>Ambivalência ou hibridismo (para além da reciprocidade ou da evolução )</a:t>
            </a:r>
          </a:p>
        </p:txBody>
      </p:sp>
    </p:spTree>
    <p:extLst>
      <p:ext uri="{BB962C8B-B14F-4D97-AF65-F5344CB8AC3E}">
        <p14:creationId xmlns:p14="http://schemas.microsoft.com/office/powerpoint/2010/main" val="32399160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Projeto: Semeando Ancestralidade em Escolas Quilombolas (2016-2018)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Investigar o protagonismo dos negros no processo de ocupação das terras do sul do estado de Mato Grosso (</a:t>
            </a:r>
            <a:r>
              <a:rPr lang="pt-BR"/>
              <a:t>atual Mato </a:t>
            </a:r>
            <a:r>
              <a:rPr lang="pt-BR" dirty="0"/>
              <a:t>Grosso do Sul) por meio de História Oral de vida de quilombolas</a:t>
            </a:r>
          </a:p>
          <a:p>
            <a:r>
              <a:rPr lang="pt-BR" dirty="0"/>
              <a:t>Rever o projeto pedagógico das escolas, para que estes atendam às necessidades e sejam propulsores de produção de conhecimento junto às comunidades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19290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Projeto: Semeando Ancestralidade em Escolas Quilombolas (2016-2018)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Perspectiva </a:t>
            </a:r>
            <a:r>
              <a:rPr lang="pt-BR" dirty="0" err="1"/>
              <a:t>decolonial</a:t>
            </a:r>
            <a:r>
              <a:rPr lang="pt-BR" dirty="0"/>
              <a:t> de currículo escolar</a:t>
            </a:r>
          </a:p>
          <a:p>
            <a:r>
              <a:rPr lang="pt-BR" dirty="0"/>
              <a:t>Pensar o currículo em uma perspectiva crítica espaço de conflito e não como produto. Eles </a:t>
            </a:r>
            <a:r>
              <a:rPr lang="pt-BR"/>
              <a:t>são expressões  culturais </a:t>
            </a:r>
            <a:r>
              <a:rPr lang="pt-BR" dirty="0"/>
              <a:t>e espaço de luta</a:t>
            </a:r>
          </a:p>
          <a:p>
            <a:r>
              <a:rPr lang="pt-BR" dirty="0"/>
              <a:t> Investigar os problemas das comunidades por meio da interação da história oral de vida de líderes das comunidades e do </a:t>
            </a:r>
            <a:r>
              <a:rPr lang="pt-BR"/>
              <a:t>cultivo das ancestralidades, das territorialidades e das tradições   afrocentradas</a:t>
            </a:r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5391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Reeducação das relações étnico-raciais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Disciplina obrigatória nos cursos de licenciaturas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Superar as limitações da “disciplina”: ênfase no diálogo, nos processos e não do conteúdo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Diálogo como forma de explicitar diferenças e promover o convívio</a:t>
            </a:r>
          </a:p>
        </p:txBody>
      </p:sp>
    </p:spTree>
    <p:extLst>
      <p:ext uri="{BB962C8B-B14F-4D97-AF65-F5344CB8AC3E}">
        <p14:creationId xmlns:p14="http://schemas.microsoft.com/office/powerpoint/2010/main" val="2863340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Entre o Engenheiro e o Mambembe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"Tudo precisa ser permanentemente organizado, rigorosamente preparado para que o improviso possa acontecer” (António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Nóvoa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Contatos: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lourival.santos@ufms.br</a:t>
            </a: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Blog: baobadocerrado.blogspot.com</a:t>
            </a:r>
          </a:p>
          <a:p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NEABI/UFMS</a:t>
            </a:r>
          </a:p>
          <a:p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8110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Intercultura: definições e problemas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Valorizar as relações, processos, o “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entre-lugar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” ao invés de buscar subjetividades originárias e iniciais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Complexidade de relações de raça, etnia, gênero, classe social, de gerações numa perspectiva intersecional</a:t>
            </a:r>
          </a:p>
        </p:txBody>
      </p:sp>
    </p:spTree>
    <p:extLst>
      <p:ext uri="{BB962C8B-B14F-4D97-AF65-F5344CB8AC3E}">
        <p14:creationId xmlns:p14="http://schemas.microsoft.com/office/powerpoint/2010/main" val="2159830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Intercultura: desafios século XXI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Político: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igualdade de direitos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diferença pessoal e cultural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Social: Desenvolvimento Autônomo X respeito e solidariedade</a:t>
            </a:r>
          </a:p>
          <a:p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Educativo: Explicitar Conflitos X estimular cooperação</a:t>
            </a:r>
          </a:p>
          <a:p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Entrada de novos sujeitos no jogo político</a:t>
            </a:r>
          </a:p>
          <a:p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Questionamento da identidade nacional na qual fomos formados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3975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Definições de cultura (Geertz,1973)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08177"/>
            <a:ext cx="8229600" cy="4992624"/>
          </a:xfrm>
        </p:spPr>
        <p:txBody>
          <a:bodyPr/>
          <a:lstStyle/>
          <a:p>
            <a:r>
              <a:rPr lang="pt-BR" dirty="0"/>
              <a:t>Cultura é a totalidade acumulada de </a:t>
            </a:r>
            <a:r>
              <a:rPr lang="pt-BR" i="1" dirty="0"/>
              <a:t>padrões culturais</a:t>
            </a:r>
            <a:r>
              <a:rPr lang="pt-BR" dirty="0"/>
              <a:t>, ou seja, de “sistemas organizados de símbolos significantes”.</a:t>
            </a:r>
          </a:p>
          <a:p>
            <a:r>
              <a:rPr lang="pt-BR" dirty="0"/>
              <a:t>Há uma enorme </a:t>
            </a:r>
            <a:r>
              <a:rPr lang="pt-BR" i="1" dirty="0"/>
              <a:t>diversidade de padrões culturais existentes </a:t>
            </a:r>
            <a:r>
              <a:rPr lang="pt-BR" dirty="0"/>
              <a:t> na humanidade</a:t>
            </a:r>
          </a:p>
          <a:p>
            <a:r>
              <a:rPr lang="pt-BR" dirty="0"/>
              <a:t>A compreensão do ser humano está em suas particularidades culturais e não em aspectos universais e similares.</a:t>
            </a:r>
          </a:p>
          <a:p>
            <a:r>
              <a:rPr lang="pt-BR" dirty="0"/>
              <a:t>Abandonar a busca por identidades substantivas.</a:t>
            </a:r>
          </a:p>
        </p:txBody>
      </p:sp>
    </p:spTree>
    <p:extLst>
      <p:ext uri="{BB962C8B-B14F-4D97-AF65-F5344CB8AC3E}">
        <p14:creationId xmlns:p14="http://schemas.microsoft.com/office/powerpoint/2010/main" val="1684598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Mudança de paradigma conceitual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Para </a:t>
            </a:r>
            <a:r>
              <a:rPr lang="pt-BR" dirty="0" err="1"/>
              <a:t>Fleuri</a:t>
            </a:r>
            <a:r>
              <a:rPr lang="pt-BR" dirty="0"/>
              <a:t> (2002) o paradoxo da </a:t>
            </a:r>
            <a:r>
              <a:rPr lang="pt-BR" dirty="0" err="1"/>
              <a:t>plurivalência</a:t>
            </a:r>
            <a:r>
              <a:rPr lang="pt-BR" dirty="0"/>
              <a:t> semiótica só será resolvido se </a:t>
            </a:r>
            <a:r>
              <a:rPr lang="pt-BR" i="1" dirty="0"/>
              <a:t>ultrapassarmos  a dimensão das singularidades </a:t>
            </a:r>
            <a:r>
              <a:rPr lang="pt-BR" dirty="0"/>
              <a:t>de cada cultura e assumirmos a </a:t>
            </a:r>
            <a:r>
              <a:rPr lang="pt-BR" i="1" dirty="0"/>
              <a:t>dimensão contextual da intercultura.</a:t>
            </a:r>
          </a:p>
          <a:p>
            <a:r>
              <a:rPr lang="pt-BR" dirty="0"/>
              <a:t>Educação é a promoção de contextos e processos relacionais estratégicos que permitam a articulação entre diferentes contextos culturais</a:t>
            </a:r>
          </a:p>
        </p:txBody>
      </p:sp>
    </p:spTree>
    <p:extLst>
      <p:ext uri="{BB962C8B-B14F-4D97-AF65-F5344CB8AC3E}">
        <p14:creationId xmlns:p14="http://schemas.microsoft.com/office/powerpoint/2010/main" val="234440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Papel do Educador na Educação Intercultural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processo educativo consiste na criação e desenvolvimento de </a:t>
            </a:r>
            <a:r>
              <a:rPr lang="pt-BR" i="1" dirty="0"/>
              <a:t>contextos</a:t>
            </a:r>
            <a:r>
              <a:rPr lang="pt-BR" dirty="0"/>
              <a:t> educativos e não na transmissão e assimilação </a:t>
            </a:r>
            <a:r>
              <a:rPr lang="pt-BR" i="1" dirty="0"/>
              <a:t>disciplinar</a:t>
            </a:r>
            <a:r>
              <a:rPr lang="pt-BR" dirty="0"/>
              <a:t> de informações especializadas</a:t>
            </a:r>
          </a:p>
          <a:p>
            <a:r>
              <a:rPr lang="pt-BR" dirty="0"/>
              <a:t>Educador é um sujeito que se insere num processo educativo e interage com outros sujeitos preocupado em prever e preparar recursos capazes de ativar a elaboração e circulação de informações entre sujeitos</a:t>
            </a:r>
          </a:p>
        </p:txBody>
      </p:sp>
    </p:spTree>
    <p:extLst>
      <p:ext uri="{BB962C8B-B14F-4D97-AF65-F5344CB8AC3E}">
        <p14:creationId xmlns:p14="http://schemas.microsoft.com/office/powerpoint/2010/main" val="38006039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ódulo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ódulo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3346</TotalTime>
  <Words>1236</Words>
  <Application>Microsoft Office PowerPoint</Application>
  <PresentationFormat>Apresentação na tela (4:3)</PresentationFormat>
  <Paragraphs>122</Paragraphs>
  <Slides>43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Corbel</vt:lpstr>
      <vt:lpstr>Wingdings</vt:lpstr>
      <vt:lpstr>Wingdings 2</vt:lpstr>
      <vt:lpstr>Wingdings 3</vt:lpstr>
      <vt:lpstr>Módulo</vt:lpstr>
      <vt:lpstr>Pacote</vt:lpstr>
      <vt:lpstr>Educação Intercultural Currículo e Diferenças na Escola brasileira    28 º Congresso SINPEEM  outubro de 2017    </vt:lpstr>
      <vt:lpstr>Roteiro da Exposição</vt:lpstr>
      <vt:lpstr>Intercultura: definições e problemas</vt:lpstr>
      <vt:lpstr>Intercultura: definições e problemas</vt:lpstr>
      <vt:lpstr>Intercultura: definições e problemas</vt:lpstr>
      <vt:lpstr>Intercultura: desafios século XXI</vt:lpstr>
      <vt:lpstr>Definições de cultura (Geertz,1973)</vt:lpstr>
      <vt:lpstr>Mudança de paradigma conceitual</vt:lpstr>
      <vt:lpstr>Papel do Educador na Educação Intercultural</vt:lpstr>
      <vt:lpstr>http://www.baobadocerrado.blogspot.com/</vt:lpstr>
      <vt:lpstr>Apresentação do PowerPoint</vt:lpstr>
      <vt:lpstr>Preparando a Quizomba</vt:lpstr>
      <vt:lpstr>Sarau literatura africana</vt:lpstr>
      <vt:lpstr>Teatro: Mãos brancas</vt:lpstr>
      <vt:lpstr>Teatro: Mãos brancas</vt:lpstr>
      <vt:lpstr>Exibição vídeo: Kiriku e a feiticeira</vt:lpstr>
      <vt:lpstr>Maculelê</vt:lpstr>
      <vt:lpstr>Capoeira</vt:lpstr>
      <vt:lpstr>Danças africanas e afro-brasileiras</vt:lpstr>
      <vt:lpstr>Furnas do Dionísio (2016)</vt:lpstr>
      <vt:lpstr>Furnas do Dionísio (2016)</vt:lpstr>
      <vt:lpstr>Furnas do Dionísio (2016)</vt:lpstr>
      <vt:lpstr>Furnas do Dionísio (2016</vt:lpstr>
      <vt:lpstr>Furnas de São Miguel</vt:lpstr>
      <vt:lpstr>Furnas de São Miguel</vt:lpstr>
      <vt:lpstr>Furnas de São Miguel</vt:lpstr>
      <vt:lpstr>Furnas de São Miguel</vt:lpstr>
      <vt:lpstr>Ações de ERER na UFMS</vt:lpstr>
      <vt:lpstr>Histórico da ações ERER na UFMS</vt:lpstr>
      <vt:lpstr>Objetivos das ações  executadas na escola parceira e na UFMS</vt:lpstr>
      <vt:lpstr>A cor da evasão (2011) escola JODAFI (Três Lagoas,MS)</vt:lpstr>
      <vt:lpstr>Atividades desenvolvidas</vt:lpstr>
      <vt:lpstr>Produção escrita de estudantes</vt:lpstr>
      <vt:lpstr>África para que, de onde e de quando?</vt:lpstr>
      <vt:lpstr>O desafio: obstáculos para as ações empreendidas</vt:lpstr>
      <vt:lpstr>Respondendo ao desafio: África e Afro-Brasil na escola</vt:lpstr>
      <vt:lpstr>Algumas sequencias didáticas desenvolvidas (2013/2014)</vt:lpstr>
      <vt:lpstr>Estratégias de ensino</vt:lpstr>
      <vt:lpstr>Respondendo ao desafio: África na escola 2011-2014</vt:lpstr>
      <vt:lpstr>Projeto: Semeando Ancestralidade em Escolas Quilombolas (2016-2018) </vt:lpstr>
      <vt:lpstr>Projeto: Semeando Ancestralidade em Escolas Quilombolas (2016-2018) </vt:lpstr>
      <vt:lpstr>Reeducação das relações étnico-raciais</vt:lpstr>
      <vt:lpstr>Entre o Engenheiro e o Mambembe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História Oral e Formação de Professores de História em Educação Etnicorracial Prof. Dr. Lourival dos Santos (UFMS/NEHO-USP)</dc:title>
  <dc:creator>Lourival</dc:creator>
  <cp:lastModifiedBy>Lourival dos Santos</cp:lastModifiedBy>
  <cp:revision>116</cp:revision>
  <dcterms:created xsi:type="dcterms:W3CDTF">2011-11-10T12:44:40Z</dcterms:created>
  <dcterms:modified xsi:type="dcterms:W3CDTF">2017-10-25T14:24:40Z</dcterms:modified>
</cp:coreProperties>
</file>