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35"/>
  </p:notesMasterIdLst>
  <p:handoutMasterIdLst>
    <p:handoutMasterId r:id="rId36"/>
  </p:handoutMasterIdLst>
  <p:sldIdLst>
    <p:sldId id="256" r:id="rId2"/>
    <p:sldId id="406" r:id="rId3"/>
    <p:sldId id="407" r:id="rId4"/>
    <p:sldId id="352" r:id="rId5"/>
    <p:sldId id="353" r:id="rId6"/>
    <p:sldId id="408" r:id="rId7"/>
    <p:sldId id="404" r:id="rId8"/>
    <p:sldId id="368" r:id="rId9"/>
    <p:sldId id="343" r:id="rId10"/>
    <p:sldId id="369" r:id="rId11"/>
    <p:sldId id="371" r:id="rId12"/>
    <p:sldId id="396" r:id="rId13"/>
    <p:sldId id="395" r:id="rId14"/>
    <p:sldId id="405" r:id="rId15"/>
    <p:sldId id="409" r:id="rId16"/>
    <p:sldId id="410" r:id="rId17"/>
    <p:sldId id="411" r:id="rId18"/>
    <p:sldId id="412" r:id="rId19"/>
    <p:sldId id="413" r:id="rId20"/>
    <p:sldId id="414" r:id="rId21"/>
    <p:sldId id="415" r:id="rId22"/>
    <p:sldId id="416" r:id="rId23"/>
    <p:sldId id="417" r:id="rId24"/>
    <p:sldId id="418" r:id="rId25"/>
    <p:sldId id="419" r:id="rId26"/>
    <p:sldId id="420" r:id="rId27"/>
    <p:sldId id="421" r:id="rId28"/>
    <p:sldId id="422" r:id="rId29"/>
    <p:sldId id="423" r:id="rId30"/>
    <p:sldId id="424" r:id="rId31"/>
    <p:sldId id="425" r:id="rId32"/>
    <p:sldId id="427" r:id="rId33"/>
    <p:sldId id="426" r:id="rId3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581"/>
    <a:srgbClr val="000000"/>
    <a:srgbClr val="A2E3E6"/>
    <a:srgbClr val="FFBE0A"/>
    <a:srgbClr val="FFDD4A"/>
    <a:srgbClr val="00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>
      <p:cViewPr varScale="1">
        <p:scale>
          <a:sx n="128" d="100"/>
          <a:sy n="128" d="100"/>
        </p:scale>
        <p:origin x="-1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998BF-90E5-E44A-9635-5E229903A49E}" type="datetimeFigureOut">
              <a:rPr lang="pt-BR" smtClean="0"/>
              <a:t>26/10/17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142CC-FECC-5B45-9281-5CE0330DA5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726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D0D20E-F4FB-CC40-A661-C5E088E593B0}" type="datetime1">
              <a:rPr lang="pt-BR" altLang="pt-BR"/>
              <a:pPr/>
              <a:t>26/10/17</a:t>
            </a:fld>
            <a:endParaRPr lang="pt-BR" alt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3C0C41-586A-2A47-ABC2-7DB426F364BA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28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pitchFamily="-8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pitchFamily="-8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pitchFamily="-8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Qualidade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7BBC24A-BDC7-B741-94F6-13AD59DACBDB}" type="slidenum">
              <a:rPr lang="pt-BR" altLang="pt-BR" sz="1200"/>
              <a:pPr eaLnBrk="1" hangingPunct="1"/>
              <a:t>4</a:t>
            </a:fld>
            <a:endParaRPr lang="pt-BR" altLang="pt-B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/>
              <a:t>Qualidade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90FD16-3C64-134C-A007-C9D6177F2F2F}" type="slidenum">
              <a:rPr lang="pt-BR" altLang="pt-BR" sz="1200"/>
              <a:pPr eaLnBrk="1" hangingPunct="1"/>
              <a:t>5</a:t>
            </a:fld>
            <a:endParaRPr lang="pt-B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84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a typeface="Arial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</p:grpSp>
      <p:sp>
        <p:nvSpPr>
          <p:cNvPr id="585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585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9E987-CA8A-E345-A60E-F0E259DAB9B4}" type="slidenum">
              <a:rPr lang="en-US" altLang="pt-BR"/>
              <a:pPr/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08541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1E6C1-0AEC-7A44-8AA0-45C5DCCEE73B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33925-1174-0048-8BEB-4F016F77621F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BFF92-3227-A547-8C34-00BC972B2E80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EEFFC-E95D-E14F-BB05-687992FD1152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4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9E20E-E80B-5E41-B9AA-AB63495A2166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7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6A901-5DDD-C14B-BDB0-4154EF14581A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2EF5E-C26F-D74C-BF0C-B0F6A3F8D55A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36AE1-2B33-E54D-B5EC-03085DC5F23D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8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D90BE-532D-5A42-BF10-37BE46E18565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1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E009-600C-AE4A-8FC7-9480D86A3F99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5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F02C4-810A-684C-8E9D-0068B2DE60CA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BA895-89DE-B749-9A1A-F475EDFE025A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8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80CE63-80FC-0145-AB64-1F4814FC58DA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73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 i="0"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</a:endParaRPr>
            </a:p>
          </p:txBody>
        </p:sp>
        <p:sp>
          <p:nvSpPr>
            <p:cNvPr id="573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3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4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75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</p:grpSp>
      <p:sp>
        <p:nvSpPr>
          <p:cNvPr id="575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1357455-F9E3-FD4A-9191-809D6C4E003A}" type="slidenum">
              <a:rPr lang="en-US" altLang="pt-BR"/>
              <a:pPr/>
              <a:t>‹#›</a:t>
            </a:fld>
            <a:endParaRPr lang="en-US" altLang="pt-BR"/>
          </a:p>
        </p:txBody>
      </p:sp>
      <p:sp>
        <p:nvSpPr>
          <p:cNvPr id="5756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56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56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5756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9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11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11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11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pitchFamily="-111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8785225" cy="1431925"/>
          </a:xfrm>
        </p:spPr>
        <p:txBody>
          <a:bodyPr/>
          <a:lstStyle/>
          <a:p>
            <a:pPr eaLnBrk="1" hangingPunct="1"/>
            <a:r>
              <a:rPr lang="en-US" altLang="pt-BR" sz="4000" b="1" dirty="0">
                <a:ea typeface="ＭＳ Ｐゴシック" charset="-128"/>
              </a:rPr>
              <a:t/>
            </a:r>
            <a:br>
              <a:rPr lang="en-US" altLang="pt-BR" sz="4000" b="1" dirty="0">
                <a:ea typeface="ＭＳ Ｐゴシック" charset="-128"/>
              </a:rPr>
            </a:br>
            <a:r>
              <a:rPr lang="en-US" altLang="pt-BR" sz="4000" b="1" dirty="0" err="1" smtClean="0">
                <a:solidFill>
                  <a:srgbClr val="FFBE0A"/>
                </a:solidFill>
                <a:ea typeface="ＭＳ Ｐゴシック" charset="-128"/>
              </a:rPr>
              <a:t>Educação</a:t>
            </a:r>
            <a: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  <a:t> Intercultural</a:t>
            </a:r>
            <a:b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</a:br>
            <a:r>
              <a:rPr lang="en-US" altLang="pt-BR" sz="4000" b="1" dirty="0">
                <a:solidFill>
                  <a:srgbClr val="FFBE0A"/>
                </a:solidFill>
                <a:ea typeface="ＭＳ Ｐゴシック" charset="-128"/>
              </a:rPr>
              <a:t>e</a:t>
            </a:r>
            <a: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  <a:t/>
            </a:r>
            <a:b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</a:br>
            <a:r>
              <a:rPr lang="en-US" altLang="pt-BR" sz="4000" b="1" dirty="0" err="1" smtClean="0">
                <a:solidFill>
                  <a:srgbClr val="FFBE0A"/>
                </a:solidFill>
                <a:ea typeface="ＭＳ Ｐゴシック" charset="-128"/>
              </a:rPr>
              <a:t>Novas</a:t>
            </a:r>
            <a: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  <a:t> </a:t>
            </a:r>
            <a:r>
              <a:rPr lang="en-US" altLang="pt-BR" sz="4000" b="1" dirty="0" err="1" smtClean="0">
                <a:solidFill>
                  <a:srgbClr val="FFBE0A"/>
                </a:solidFill>
                <a:ea typeface="ＭＳ Ｐゴシック" charset="-128"/>
              </a:rPr>
              <a:t>Arquiteturas</a:t>
            </a:r>
            <a: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  <a:t> </a:t>
            </a:r>
            <a:r>
              <a:rPr lang="en-US" altLang="pt-BR" sz="4000" b="1" dirty="0" err="1" smtClean="0">
                <a:solidFill>
                  <a:srgbClr val="FFBE0A"/>
                </a:solidFill>
                <a:ea typeface="ＭＳ Ｐゴシック" charset="-128"/>
              </a:rPr>
              <a:t>Pedagógicas</a:t>
            </a:r>
            <a:endParaRPr lang="pt-BR" altLang="pt-BR" sz="4000" b="1" dirty="0">
              <a:solidFill>
                <a:srgbClr val="FFBE0A"/>
              </a:solidFill>
              <a:ea typeface="ＭＳ Ｐゴシック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743200"/>
            <a:ext cx="8424863" cy="3854450"/>
          </a:xfrm>
        </p:spPr>
        <p:txBody>
          <a:bodyPr/>
          <a:lstStyle/>
          <a:p>
            <a:pPr algn="r" eaLnBrk="1" hangingPunct="1">
              <a:buFont typeface="Wingdings" charset="2"/>
              <a:buNone/>
            </a:pPr>
            <a:r>
              <a:rPr lang="en-US" alt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 charset="0"/>
                <a:ea typeface="ＭＳ Ｐゴシック" charset="-128"/>
              </a:rPr>
              <a:t> </a:t>
            </a:r>
            <a:endParaRPr lang="pt-BR" altLang="pt-BR" sz="2800" b="1" dirty="0">
              <a:latin typeface="Candara" charset="0"/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>
                <a:solidFill>
                  <a:srgbClr val="FFDD4A"/>
                </a:solidFill>
                <a:latin typeface="Candara" charset="0"/>
                <a:ea typeface="ＭＳ Ｐゴシック" charset="-128"/>
              </a:rPr>
              <a:t>Prof. Dr. Ulisses F. Araújo</a:t>
            </a: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>
                <a:latin typeface="Candara" charset="0"/>
                <a:ea typeface="ＭＳ Ｐゴシック" charset="-128"/>
              </a:rPr>
              <a:t>Núcleo de Pesquisas em </a:t>
            </a: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>
                <a:latin typeface="Candara" charset="0"/>
                <a:ea typeface="ＭＳ Ｐゴシック" charset="-128"/>
              </a:rPr>
              <a:t>Novas Arquiteturas Pedagógicas</a:t>
            </a:r>
          </a:p>
          <a:p>
            <a:pPr algn="r" eaLnBrk="1" hangingPunct="1">
              <a:buFont typeface="Wingdings" charset="2"/>
              <a:buNone/>
            </a:pPr>
            <a:endParaRPr lang="pt-BR" altLang="pt-BR" sz="2800" b="1" dirty="0">
              <a:latin typeface="Candara" charset="0"/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>
                <a:latin typeface="Candara" charset="0"/>
                <a:ea typeface="ＭＳ Ｐゴシック" charset="-128"/>
              </a:rPr>
              <a:t>Universidade de São </a:t>
            </a:r>
            <a:r>
              <a:rPr lang="pt-BR" altLang="pt-BR" sz="2800" b="1" dirty="0" smtClean="0">
                <a:latin typeface="Candara" charset="0"/>
                <a:ea typeface="ＭＳ Ｐゴシック" charset="-128"/>
              </a:rPr>
              <a:t>Paulo</a:t>
            </a: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 smtClean="0">
                <a:latin typeface="Candara" charset="0"/>
                <a:ea typeface="ＭＳ Ｐゴシック" charset="-128"/>
              </a:rPr>
              <a:t>uliarau@usp.br</a:t>
            </a:r>
            <a:endParaRPr lang="pt-BR" altLang="pt-BR" sz="2800" b="1" dirty="0">
              <a:latin typeface="Candara" charset="0"/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</a:pPr>
            <a:endParaRPr lang="pt-BR" altLang="pt-BR" sz="2800" b="1" dirty="0"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</a:pPr>
            <a:endParaRPr lang="pt-BR" altLang="pt-BR" sz="2800" b="1" dirty="0">
              <a:latin typeface="Comic Sans MS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endParaRPr lang="pt-BR" altLang="pt-BR" dirty="0">
              <a:ea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b="1" dirty="0">
                <a:solidFill>
                  <a:srgbClr val="FFBE0A"/>
                </a:solidFill>
                <a:latin typeface="Candara" charset="0"/>
                <a:cs typeface="Candara" charset="0"/>
              </a:rPr>
              <a:t>Aprendizagem Baseada em Problemas e por Projetos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pt-BR" dirty="0">
              <a:ea typeface="ＭＳ Ｐゴシック" charset="-128"/>
            </a:endParaRPr>
          </a:p>
          <a:p>
            <a:r>
              <a:rPr lang="pt-BR" altLang="pt-BR" b="1" dirty="0">
                <a:latin typeface="Candara"/>
                <a:ea typeface="ＭＳ Ｐゴシック" charset="-128"/>
                <a:cs typeface="Candara"/>
              </a:rPr>
              <a:t>Segue os mesmos princípios da ABP, com o diferencial principal de que os problemas são enfrentados/estudados de forma coletiva e colaborativa, por um grupo de pessoas e não individualmente.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rgbClr val="FFBE0A"/>
                </a:solidFill>
                <a:ea typeface="ＭＳ Ｐゴシック" charset="-128"/>
              </a:rPr>
              <a:t>Design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 algn="just"/>
            <a:r>
              <a:rPr lang="pt-BR" altLang="pt-BR" sz="2800" b="1">
                <a:ea typeface="ＭＳ Ｐゴシック" charset="-128"/>
              </a:rPr>
              <a:t>Design Thinking é uma metodologia que integra colaboração multidisciplinar e iterativa à criação de produtos, sistemas e serviços inovadores, com foco no usuário final. </a:t>
            </a:r>
          </a:p>
          <a:p>
            <a:pPr algn="just">
              <a:buFont typeface="Wingdings" charset="2"/>
              <a:buNone/>
            </a:pPr>
            <a:endParaRPr lang="pt-BR" altLang="pt-BR" sz="1400">
              <a:ea typeface="ＭＳ Ｐゴシック" charset="-128"/>
            </a:endParaRPr>
          </a:p>
          <a:p>
            <a:pPr algn="just"/>
            <a:r>
              <a:rPr lang="pt-BR" altLang="pt-BR" sz="2800" b="1">
                <a:ea typeface="ＭＳ Ｐゴシック" charset="-128"/>
              </a:rPr>
              <a:t>É centrado no ser humano porque o processo de concepção de serviços inovadores, por exemplo, começa por examinar as necessidades, sonhos e comportamentos das pessoas a serem afetadas pelas soluções projetadas, ouvindo e compreendendo-as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C6D9F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3600" b="1">
                <a:solidFill>
                  <a:srgbClr val="FFBE0A"/>
                </a:solidFill>
                <a:ea typeface="ＭＳ Ｐゴシック" charset="-128"/>
              </a:rPr>
              <a:t>O processo de criação de soluções para o problema enfrentado: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9530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pt-BR" dirty="0">
              <a:latin typeface="Calibri" charset="0"/>
              <a:cs typeface="ＭＳ Ｐゴシック" charset="0"/>
            </a:endParaRPr>
          </a:p>
          <a:p>
            <a:pPr algn="just" eaLnBrk="1" hangingPunct="1">
              <a:buFont typeface="Arial" charset="0"/>
              <a:buNone/>
              <a:defRPr/>
            </a:pPr>
            <a:endParaRPr lang="pt-BR" sz="2800" b="1" dirty="0"/>
          </a:p>
          <a:p>
            <a:pPr algn="just" eaLnBrk="1" hangingPunct="1">
              <a:lnSpc>
                <a:spcPct val="150000"/>
              </a:lnSpc>
              <a:buFont typeface="Wingdings" charset="0"/>
              <a:buBlip>
                <a:blip r:embed="rId2"/>
              </a:buBlip>
              <a:defRPr/>
            </a:pPr>
            <a:endParaRPr lang="pt-BR" b="1" dirty="0">
              <a:solidFill>
                <a:srgbClr val="FFFF00"/>
              </a:solidFill>
              <a:latin typeface="Calibri" charset="0"/>
            </a:endParaRPr>
          </a:p>
        </p:txBody>
      </p:sp>
      <p:pic>
        <p:nvPicPr>
          <p:cNvPr id="43011" name="Picture 3" descr="Sin título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4038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12838"/>
          </a:xfrm>
          <a:ln>
            <a:solidFill>
              <a:srgbClr val="C6D9F1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pt-BR" altLang="pt-BR" sz="3600" b="1">
                <a:solidFill>
                  <a:srgbClr val="FFBE0A"/>
                </a:solidFill>
                <a:ea typeface="ＭＳ Ｐゴシック" charset="-128"/>
              </a:rPr>
              <a:t>Três etapas para o desenvolvimento dos protótipos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9530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pt-BR" dirty="0">
              <a:latin typeface="Calibri" charset="0"/>
              <a:cs typeface="ＭＳ Ｐゴシック" charset="0"/>
            </a:endParaRPr>
          </a:p>
          <a:p>
            <a:pPr algn="just" eaLnBrk="1" hangingPunct="1">
              <a:buFont typeface="Arial" charset="0"/>
              <a:buNone/>
              <a:defRPr/>
            </a:pPr>
            <a:endParaRPr lang="pt-BR" sz="2800" b="1" dirty="0"/>
          </a:p>
        </p:txBody>
      </p:sp>
      <p:pic>
        <p:nvPicPr>
          <p:cNvPr id="41987" name="Picture 3" descr="proces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6976"/>
          </a:xfrm>
        </p:spPr>
        <p:txBody>
          <a:bodyPr>
            <a:noAutofit/>
          </a:bodyPr>
          <a:lstStyle/>
          <a:p>
            <a:r>
              <a:rPr lang="pt-BR" altLang="pt-BR" sz="4000" b="1" dirty="0" smtClean="0">
                <a:solidFill>
                  <a:srgbClr val="FFBE0A"/>
                </a:solidFill>
                <a:ea typeface="ＭＳ Ｐゴシック" charset="-128"/>
              </a:rPr>
              <a:t>Princípios Gerais para estratégias formativas </a:t>
            </a:r>
            <a:r>
              <a:rPr lang="pt-BR" altLang="pt-BR" sz="3600" b="1" dirty="0" smtClean="0">
                <a:solidFill>
                  <a:srgbClr val="FFBE0A"/>
                </a:solidFill>
                <a:ea typeface="ＭＳ Ｐゴシック" charset="-128"/>
              </a:rPr>
              <a:t/>
            </a:r>
            <a:br>
              <a:rPr lang="pt-BR" altLang="pt-BR" sz="3600" b="1" dirty="0" smtClean="0">
                <a:solidFill>
                  <a:srgbClr val="FFBE0A"/>
                </a:solidFill>
                <a:ea typeface="ＭＳ Ｐゴシック" charset="-128"/>
              </a:rPr>
            </a:br>
            <a:r>
              <a:rPr lang="pt-BR" altLang="pt-BR" sz="3600" b="1" dirty="0" smtClean="0">
                <a:solidFill>
                  <a:srgbClr val="FFBE0A"/>
                </a:solidFill>
                <a:ea typeface="ＭＳ Ｐゴシック" charset="-128"/>
              </a:rPr>
              <a:t>(criar um novo </a:t>
            </a:r>
            <a:r>
              <a:rPr lang="pt-BR" altLang="pt-BR" sz="3600" b="1" dirty="0" err="1" smtClean="0">
                <a:solidFill>
                  <a:srgbClr val="FFBE0A"/>
                </a:solidFill>
                <a:ea typeface="ＭＳ Ｐゴシック" charset="-128"/>
              </a:rPr>
              <a:t>mindset</a:t>
            </a:r>
            <a:r>
              <a:rPr lang="pt-BR" altLang="pt-BR" sz="3600" b="1" dirty="0" smtClean="0">
                <a:solidFill>
                  <a:srgbClr val="FFBE0A"/>
                </a:solidFill>
                <a:ea typeface="ＭＳ Ｐゴシック" charset="-128"/>
              </a:rPr>
              <a:t>)</a:t>
            </a:r>
            <a:endParaRPr lang="pt-BR" altLang="pt-BR" sz="3600" dirty="0">
              <a:solidFill>
                <a:srgbClr val="FFBE0A"/>
              </a:solidFill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763000" cy="49225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1200"/>
              </a:spcAft>
              <a:buNone/>
              <a:defRPr/>
            </a:pPr>
            <a:endParaRPr lang="pt-BR" sz="3600" b="1" dirty="0" smtClean="0">
              <a:solidFill>
                <a:srgbClr val="FFFF00"/>
              </a:solidFill>
            </a:endParaRPr>
          </a:p>
          <a:p>
            <a:pPr marL="0" indent="0" algn="ctr">
              <a:spcAft>
                <a:spcPts val="1200"/>
              </a:spcAft>
              <a:buNone/>
              <a:defRPr/>
            </a:pPr>
            <a:r>
              <a:rPr lang="pt-BR" sz="3600" b="1" dirty="0" smtClean="0">
                <a:solidFill>
                  <a:srgbClr val="FFFF00"/>
                </a:solidFill>
              </a:rPr>
              <a:t>Novas Arquiteturas Pedagógicas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endParaRPr lang="pt-BR" sz="2800" b="1" dirty="0"/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pt-BR" sz="2800" b="1" dirty="0" smtClean="0"/>
              <a:t>Aprender </a:t>
            </a:r>
            <a:r>
              <a:rPr lang="pt-BR" sz="2800" b="1" dirty="0"/>
              <a:t>Fazendo 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pt-BR" sz="2800" b="1" dirty="0" smtClean="0"/>
              <a:t>Aprendizagem Baseada em Problemas e por projetos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pt-BR" sz="2800" b="1" dirty="0"/>
              <a:t>Ambientes </a:t>
            </a:r>
            <a:r>
              <a:rPr lang="pt-BR" sz="2800" b="1" dirty="0" smtClean="0"/>
              <a:t>Colaborativos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pt-BR" sz="2800" b="1" dirty="0" smtClean="0"/>
              <a:t>Design </a:t>
            </a:r>
            <a:r>
              <a:rPr lang="pt-BR" sz="2800" b="1" dirty="0" err="1" smtClean="0"/>
              <a:t>Thinking</a:t>
            </a:r>
            <a:endParaRPr lang="pt-BR" sz="2800" b="1" dirty="0" smtClean="0"/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pt-BR" sz="2800" b="1" dirty="0" smtClean="0"/>
              <a:t>Cultura </a:t>
            </a:r>
            <a:r>
              <a:rPr lang="pt-BR" sz="2800" b="1" dirty="0" err="1" smtClean="0"/>
              <a:t>Maker</a:t>
            </a:r>
            <a:endParaRPr lang="pt-BR" sz="2800" b="1" dirty="0"/>
          </a:p>
          <a:p>
            <a:pPr marL="0" indent="0">
              <a:spcAft>
                <a:spcPts val="1200"/>
              </a:spcAft>
              <a:buNone/>
              <a:defRPr/>
            </a:pPr>
            <a:endParaRPr lang="pt-BR" sz="2800" b="1" dirty="0" smtClean="0"/>
          </a:p>
          <a:p>
            <a:pPr marL="0" indent="0">
              <a:spcAft>
                <a:spcPts val="1200"/>
              </a:spcAft>
              <a:buNone/>
              <a:defRPr/>
            </a:pPr>
            <a:endParaRPr lang="pt-BR" sz="2800" b="1" dirty="0" smtClean="0">
              <a:ln>
                <a:solidFill>
                  <a:srgbClr val="000000">
                    <a:alpha val="6000"/>
                  </a:srgb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5161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BE0A"/>
                </a:solidFill>
              </a:rPr>
              <a:t>Trabalho em grupo com foco nos Direitos Humanos:</a:t>
            </a:r>
            <a:endParaRPr lang="pt-BR" dirty="0">
              <a:solidFill>
                <a:srgbClr val="FFBE0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1600" b="1" dirty="0">
                <a:effectLst/>
                <a:latin typeface="Candara"/>
                <a:cs typeface="Candara"/>
              </a:rPr>
              <a:t>BRUNA CID SILVA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, GABRIEL </a:t>
            </a:r>
            <a:r>
              <a:rPr lang="pt-BR" sz="1600" b="1" dirty="0">
                <a:effectLst/>
                <a:latin typeface="Candara"/>
                <a:cs typeface="Candara"/>
              </a:rPr>
              <a:t>DA SILVA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BENETTI, GIORGIO BERARDI, </a:t>
            </a:r>
          </a:p>
          <a:p>
            <a:pPr marL="0" indent="0" algn="ctr">
              <a:buNone/>
            </a:pPr>
            <a:r>
              <a:rPr lang="pt-BR" sz="1600" b="1" dirty="0" smtClean="0">
                <a:effectLst/>
                <a:latin typeface="Candara"/>
                <a:cs typeface="Candara"/>
              </a:rPr>
              <a:t>JULIANA GOIS FIGUEIREDO, LANDERSON TEIXEIRA, LEVI </a:t>
            </a:r>
            <a:r>
              <a:rPr lang="pt-BR" sz="1600" b="1" dirty="0">
                <a:effectLst/>
                <a:latin typeface="Candara"/>
                <a:cs typeface="Candara"/>
              </a:rPr>
              <a:t>GOMES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LOURENÇO, </a:t>
            </a:r>
          </a:p>
          <a:p>
            <a:pPr marL="0" indent="0" algn="ctr">
              <a:buNone/>
            </a:pPr>
            <a:r>
              <a:rPr lang="pt-BR" sz="1600" b="1" dirty="0" smtClean="0">
                <a:effectLst/>
                <a:latin typeface="Candara"/>
                <a:cs typeface="Candara"/>
              </a:rPr>
              <a:t>MARCOS </a:t>
            </a:r>
            <a:r>
              <a:rPr lang="pt-BR" sz="1600" b="1" dirty="0">
                <a:effectLst/>
                <a:latin typeface="Candara"/>
                <a:cs typeface="Candara"/>
              </a:rPr>
              <a:t>AURÉLIO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OLIVEIRA, MARCOS </a:t>
            </a:r>
            <a:r>
              <a:rPr lang="pt-BR" sz="1600" b="1" dirty="0">
                <a:effectLst/>
                <a:latin typeface="Candara"/>
                <a:cs typeface="Candara"/>
              </a:rPr>
              <a:t>VINICIUS VICENTE DA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SILVA</a:t>
            </a:r>
            <a:endParaRPr lang="pt-BR" sz="1600" b="1" dirty="0">
              <a:effectLst/>
              <a:latin typeface="Candara"/>
              <a:cs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3318"/>
            <a:ext cx="9144000" cy="39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3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pt-BR" b="1" i="1" dirty="0" smtClean="0">
                <a:latin typeface="Arial"/>
                <a:cs typeface="Arial"/>
              </a:rPr>
              <a:t>Prototipação  - compostagem</a:t>
            </a:r>
            <a:endParaRPr lang="pt-BR" dirty="0">
              <a:latin typeface="Arial"/>
              <a:cs typeface="Arial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Wingdings" charset="0"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algn="just">
              <a:buFont typeface="Wingdings" charset="0"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latin typeface="Arial"/>
                <a:cs typeface="Arial"/>
              </a:rPr>
              <a:t>					</a:t>
            </a:r>
            <a:r>
              <a:rPr lang="pt-BR" sz="2800" b="1" dirty="0" smtClean="0">
                <a:latin typeface="Arial"/>
                <a:cs typeface="Arial"/>
              </a:rPr>
              <a:t>Grupo</a:t>
            </a:r>
          </a:p>
          <a:p>
            <a:pPr algn="just">
              <a:buFont typeface="Wingdings" charset="0"/>
              <a:buNone/>
              <a:defRPr/>
            </a:pPr>
            <a:endParaRPr lang="pt-BR" sz="2800" b="1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pt-BR" sz="2800" b="1" dirty="0" smtClean="0">
                <a:latin typeface="Arial"/>
                <a:cs typeface="Arial"/>
              </a:rPr>
              <a:t> </a:t>
            </a:r>
            <a:r>
              <a:rPr lang="pt-BR" sz="2800" dirty="0" smtClean="0">
                <a:latin typeface="Arial"/>
                <a:cs typeface="Arial"/>
              </a:rPr>
              <a:t>MIRELLA CASAGRANDE</a:t>
            </a:r>
          </a:p>
          <a:p>
            <a:pPr>
              <a:defRPr/>
            </a:pPr>
            <a:r>
              <a:rPr lang="pt-BR" sz="2800" dirty="0" smtClean="0">
                <a:latin typeface="Arial"/>
                <a:cs typeface="Arial"/>
              </a:rPr>
              <a:t>NAYARA BORGES SALES</a:t>
            </a:r>
          </a:p>
          <a:p>
            <a:pPr>
              <a:defRPr/>
            </a:pPr>
            <a:r>
              <a:rPr lang="pt-BR" sz="2800" dirty="0" smtClean="0">
                <a:latin typeface="Arial"/>
                <a:cs typeface="Arial"/>
              </a:rPr>
              <a:t>PEDRO MONTEIRO DOS SANTOS NETO</a:t>
            </a:r>
          </a:p>
          <a:p>
            <a:pPr>
              <a:defRPr/>
            </a:pPr>
            <a:r>
              <a:rPr lang="pt-BR" sz="2800" dirty="0" smtClean="0">
                <a:latin typeface="Arial"/>
                <a:cs typeface="Arial"/>
              </a:rPr>
              <a:t>THAÍS PUCCI NOGUEIRA</a:t>
            </a:r>
          </a:p>
          <a:p>
            <a:pPr algn="just">
              <a:buFont typeface="Wingdings" charset="0"/>
              <a:buNone/>
              <a:defRPr/>
            </a:pPr>
            <a:endParaRPr lang="pt-BR" b="1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285750" algn="just">
              <a:buFont typeface="Monotype Sorts" charset="0"/>
              <a:buNone/>
              <a:defRPr/>
            </a:pPr>
            <a:endParaRPr lang="pt-BR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34353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m 6" descr="20150325_152443_HD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93600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Espaço Reservado para Conteúdo 3" descr="IMG-20150326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0124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m 19" descr="doenç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0"/>
            <a:ext cx="651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592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dic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r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m 10" descr="C:\Users\amari_000\Downloads\TAB 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9494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m 11" descr="C:\Users\amari_000\Downloads\asadfadf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42785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m 13" descr="C:\Users\amari_000\Downloads\THAÍS\065d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3058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m 14" descr="C:\Users\amari_000\Downloads\THAÍS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4675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15760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8440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BE0A"/>
                </a:solidFill>
              </a:rPr>
              <a:t>Trabalho em grupo com foco nos Direitos Humanos:</a:t>
            </a:r>
            <a:endParaRPr lang="pt-BR" dirty="0">
              <a:solidFill>
                <a:srgbClr val="FFBE0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1600" b="1" dirty="0">
                <a:effectLst/>
                <a:latin typeface="Candara"/>
                <a:cs typeface="Candara"/>
              </a:rPr>
              <a:t>BRUNA CID SILVA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, GABRIEL </a:t>
            </a:r>
            <a:r>
              <a:rPr lang="pt-BR" sz="1600" b="1" dirty="0">
                <a:effectLst/>
                <a:latin typeface="Candara"/>
                <a:cs typeface="Candara"/>
              </a:rPr>
              <a:t>DA SILVA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BENETTI, GIORGIO BERARDI, </a:t>
            </a:r>
          </a:p>
          <a:p>
            <a:pPr marL="0" indent="0" algn="ctr">
              <a:buNone/>
            </a:pPr>
            <a:r>
              <a:rPr lang="pt-BR" sz="1600" b="1" dirty="0" smtClean="0">
                <a:effectLst/>
                <a:latin typeface="Candara"/>
                <a:cs typeface="Candara"/>
              </a:rPr>
              <a:t>JULIANA GOIS FIGUEIREDO, LANDERSON TEIXEIRA, LEVI </a:t>
            </a:r>
            <a:r>
              <a:rPr lang="pt-BR" sz="1600" b="1" dirty="0">
                <a:effectLst/>
                <a:latin typeface="Candara"/>
                <a:cs typeface="Candara"/>
              </a:rPr>
              <a:t>GOMES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LOURENÇO, </a:t>
            </a:r>
          </a:p>
          <a:p>
            <a:pPr marL="0" indent="0" algn="ctr">
              <a:buNone/>
            </a:pPr>
            <a:r>
              <a:rPr lang="pt-BR" sz="1600" b="1" dirty="0" smtClean="0">
                <a:effectLst/>
                <a:latin typeface="Candara"/>
                <a:cs typeface="Candara"/>
              </a:rPr>
              <a:t>MARCOS </a:t>
            </a:r>
            <a:r>
              <a:rPr lang="pt-BR" sz="1600" b="1" dirty="0">
                <a:effectLst/>
                <a:latin typeface="Candara"/>
                <a:cs typeface="Candara"/>
              </a:rPr>
              <a:t>AURÉLIO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OLIVEIRA, MARCOS </a:t>
            </a:r>
            <a:r>
              <a:rPr lang="pt-BR" sz="1600" b="1" dirty="0">
                <a:effectLst/>
                <a:latin typeface="Candara"/>
                <a:cs typeface="Candara"/>
              </a:rPr>
              <a:t>VINICIUS VICENTE DA </a:t>
            </a:r>
            <a:r>
              <a:rPr lang="pt-BR" sz="1600" b="1" dirty="0" smtClean="0">
                <a:effectLst/>
                <a:latin typeface="Candara"/>
                <a:cs typeface="Candara"/>
              </a:rPr>
              <a:t>SILVA</a:t>
            </a:r>
            <a:endParaRPr lang="pt-BR" sz="1600" b="1" dirty="0">
              <a:effectLst/>
              <a:latin typeface="Candara"/>
              <a:cs typeface="Canda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3318"/>
            <a:ext cx="9144000" cy="39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9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7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6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6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>
                <a:solidFill>
                  <a:srgbClr val="FFBE0A"/>
                </a:solidFill>
                <a:latin typeface="Candara" charset="0"/>
                <a:cs typeface="Candara" charset="0"/>
              </a:rPr>
              <a:t>A terceira revolução educacional</a:t>
            </a:r>
            <a:br>
              <a:rPr lang="pt-BR" b="1">
                <a:solidFill>
                  <a:srgbClr val="FFBE0A"/>
                </a:solidFill>
                <a:latin typeface="Candara" charset="0"/>
                <a:cs typeface="Candara" charset="0"/>
              </a:rPr>
            </a:br>
            <a:endParaRPr lang="pt-BR"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algn="just"/>
            <a:r>
              <a:rPr lang="pt-BR" b="1" dirty="0">
                <a:latin typeface="Candara" charset="0"/>
                <a:cs typeface="Candara" charset="0"/>
              </a:rPr>
              <a:t>Democratização e universalização</a:t>
            </a:r>
          </a:p>
          <a:p>
            <a:pPr algn="just">
              <a:buFont typeface="Wingdings" charset="0"/>
              <a:buNone/>
            </a:pPr>
            <a:endParaRPr lang="pt-BR" b="1" dirty="0">
              <a:latin typeface="Candara" charset="0"/>
              <a:cs typeface="Candara" charset="0"/>
            </a:endParaRPr>
          </a:p>
          <a:p>
            <a:pPr algn="just"/>
            <a:r>
              <a:rPr lang="pt-BR" b="1" dirty="0">
                <a:latin typeface="Candara" charset="0"/>
                <a:cs typeface="Candara" charset="0"/>
              </a:rPr>
              <a:t>A inclusão na sala de aula das diferenças </a:t>
            </a:r>
            <a:r>
              <a:rPr lang="pt-BR" b="1" dirty="0">
                <a:solidFill>
                  <a:srgbClr val="FFFF00"/>
                </a:solidFill>
                <a:latin typeface="Candara" charset="0"/>
                <a:cs typeface="Candara" charset="0"/>
              </a:rPr>
              <a:t>sociais, econômicas, psíquicas, físicas, culturais, religiosas, raciais, ideológicas e de gênero</a:t>
            </a:r>
            <a:r>
              <a:rPr lang="pt-BR" b="1" dirty="0">
                <a:latin typeface="Candara" charset="0"/>
                <a:cs typeface="Candara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028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r"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7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9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644008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648200" y="3124200"/>
          <a:ext cx="44958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6" imgW="15238095" imgH="11428571" progId="">
                  <p:embed/>
                </p:oleObj>
              </mc:Choice>
              <mc:Fallback>
                <p:oleObj r:id="rId6" imgW="15238095" imgH="114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124200"/>
                        <a:ext cx="449580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666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666633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2977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8785225" cy="1431925"/>
          </a:xfrm>
        </p:spPr>
        <p:txBody>
          <a:bodyPr/>
          <a:lstStyle/>
          <a:p>
            <a:pPr eaLnBrk="1" hangingPunct="1"/>
            <a:r>
              <a:rPr lang="en-US" altLang="pt-BR" sz="4000" b="1" dirty="0">
                <a:ea typeface="ＭＳ Ｐゴシック" charset="-128"/>
              </a:rPr>
              <a:t/>
            </a:r>
            <a:br>
              <a:rPr lang="en-US" altLang="pt-BR" sz="4000" b="1" dirty="0">
                <a:ea typeface="ＭＳ Ｐゴシック" charset="-128"/>
              </a:rPr>
            </a:br>
            <a:r>
              <a:rPr lang="en-US" altLang="pt-BR" sz="4000" b="1" dirty="0" err="1" smtClean="0">
                <a:solidFill>
                  <a:srgbClr val="FFBE0A"/>
                </a:solidFill>
                <a:ea typeface="ＭＳ Ｐゴシック" charset="-128"/>
              </a:rPr>
              <a:t>Educação</a:t>
            </a:r>
            <a: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  <a:t> Intercultural</a:t>
            </a:r>
            <a:b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</a:br>
            <a:r>
              <a:rPr lang="en-US" altLang="pt-BR" sz="4000" b="1" dirty="0">
                <a:solidFill>
                  <a:srgbClr val="FFBE0A"/>
                </a:solidFill>
                <a:ea typeface="ＭＳ Ｐゴシック" charset="-128"/>
              </a:rPr>
              <a:t>e</a:t>
            </a:r>
            <a: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  <a:t/>
            </a:r>
            <a:b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</a:br>
            <a:r>
              <a:rPr lang="en-US" altLang="pt-BR" sz="4000" b="1" dirty="0" err="1" smtClean="0">
                <a:solidFill>
                  <a:srgbClr val="FFBE0A"/>
                </a:solidFill>
                <a:ea typeface="ＭＳ Ｐゴシック" charset="-128"/>
              </a:rPr>
              <a:t>Novas</a:t>
            </a:r>
            <a: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  <a:t> </a:t>
            </a:r>
            <a:r>
              <a:rPr lang="en-US" altLang="pt-BR" sz="4000" b="1" dirty="0" err="1" smtClean="0">
                <a:solidFill>
                  <a:srgbClr val="FFBE0A"/>
                </a:solidFill>
                <a:ea typeface="ＭＳ Ｐゴシック" charset="-128"/>
              </a:rPr>
              <a:t>Arquiteturas</a:t>
            </a:r>
            <a:r>
              <a:rPr lang="en-US" altLang="pt-BR" sz="4000" b="1" dirty="0" smtClean="0">
                <a:solidFill>
                  <a:srgbClr val="FFBE0A"/>
                </a:solidFill>
                <a:ea typeface="ＭＳ Ｐゴシック" charset="-128"/>
              </a:rPr>
              <a:t> </a:t>
            </a:r>
            <a:r>
              <a:rPr lang="en-US" altLang="pt-BR" sz="4000" b="1" dirty="0" err="1" smtClean="0">
                <a:solidFill>
                  <a:srgbClr val="FFBE0A"/>
                </a:solidFill>
                <a:ea typeface="ＭＳ Ｐゴシック" charset="-128"/>
              </a:rPr>
              <a:t>Pedagógicas</a:t>
            </a:r>
            <a:endParaRPr lang="pt-BR" altLang="pt-BR" sz="4000" b="1" dirty="0">
              <a:solidFill>
                <a:srgbClr val="FFBE0A"/>
              </a:solidFill>
              <a:ea typeface="ＭＳ Ｐゴシック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743200"/>
            <a:ext cx="8424863" cy="3854450"/>
          </a:xfrm>
        </p:spPr>
        <p:txBody>
          <a:bodyPr/>
          <a:lstStyle/>
          <a:p>
            <a:pPr algn="r" eaLnBrk="1" hangingPunct="1">
              <a:buFont typeface="Wingdings" charset="2"/>
              <a:buNone/>
            </a:pPr>
            <a:r>
              <a:rPr lang="en-US" alt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ndara" charset="0"/>
                <a:ea typeface="ＭＳ Ｐゴシック" charset="-128"/>
              </a:rPr>
              <a:t> </a:t>
            </a:r>
            <a:endParaRPr lang="pt-BR" altLang="pt-BR" sz="2800" b="1" dirty="0">
              <a:latin typeface="Candara" charset="0"/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>
                <a:solidFill>
                  <a:srgbClr val="FFDD4A"/>
                </a:solidFill>
                <a:latin typeface="Candara" charset="0"/>
                <a:ea typeface="ＭＳ Ｐゴシック" charset="-128"/>
              </a:rPr>
              <a:t>Prof. Dr. Ulisses F. Araújo</a:t>
            </a: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>
                <a:latin typeface="Candara" charset="0"/>
                <a:ea typeface="ＭＳ Ｐゴシック" charset="-128"/>
              </a:rPr>
              <a:t>Núcleo de Pesquisas em </a:t>
            </a: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>
                <a:latin typeface="Candara" charset="0"/>
                <a:ea typeface="ＭＳ Ｐゴシック" charset="-128"/>
              </a:rPr>
              <a:t>Novas Arquiteturas Pedagógicas</a:t>
            </a:r>
          </a:p>
          <a:p>
            <a:pPr algn="r" eaLnBrk="1" hangingPunct="1">
              <a:buFont typeface="Wingdings" charset="2"/>
              <a:buNone/>
            </a:pPr>
            <a:endParaRPr lang="pt-BR" altLang="pt-BR" sz="2800" b="1" dirty="0">
              <a:latin typeface="Candara" charset="0"/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>
                <a:latin typeface="Candara" charset="0"/>
                <a:ea typeface="ＭＳ Ｐゴシック" charset="-128"/>
              </a:rPr>
              <a:t>Universidade de São </a:t>
            </a:r>
            <a:r>
              <a:rPr lang="pt-BR" altLang="pt-BR" sz="2800" b="1" dirty="0" smtClean="0">
                <a:latin typeface="Candara" charset="0"/>
                <a:ea typeface="ＭＳ Ｐゴシック" charset="-128"/>
              </a:rPr>
              <a:t>Paulo</a:t>
            </a:r>
          </a:p>
          <a:p>
            <a:pPr algn="r" eaLnBrk="1" hangingPunct="1">
              <a:buFont typeface="Wingdings" charset="2"/>
              <a:buNone/>
            </a:pPr>
            <a:r>
              <a:rPr lang="pt-BR" altLang="pt-BR" sz="2800" b="1" dirty="0" smtClean="0">
                <a:latin typeface="Candara" charset="0"/>
                <a:ea typeface="ＭＳ Ｐゴシック" charset="-128"/>
              </a:rPr>
              <a:t>uliarau@usp.br</a:t>
            </a:r>
            <a:endParaRPr lang="pt-BR" altLang="pt-BR" sz="2800" b="1" dirty="0">
              <a:latin typeface="Candara" charset="0"/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</a:pPr>
            <a:endParaRPr lang="pt-BR" altLang="pt-BR" sz="2800" b="1" dirty="0">
              <a:ea typeface="ＭＳ Ｐゴシック" charset="-128"/>
            </a:endParaRPr>
          </a:p>
          <a:p>
            <a:pPr algn="r" eaLnBrk="1" hangingPunct="1">
              <a:buFont typeface="Wingdings" charset="2"/>
              <a:buNone/>
            </a:pPr>
            <a:endParaRPr lang="pt-BR" altLang="pt-BR" sz="2800" b="1" dirty="0">
              <a:latin typeface="Comic Sans MS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endParaRPr lang="pt-BR" altLang="pt-BR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38890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rgbClr val="FFBE0A"/>
                </a:solidFill>
                <a:latin typeface="Candara" charset="0"/>
                <a:ea typeface="ＭＳ Ｐゴシック" charset="-128"/>
              </a:rPr>
              <a:t>Desafios da educação I</a:t>
            </a:r>
            <a:br>
              <a:rPr lang="pt-BR" altLang="pt-BR" b="1">
                <a:solidFill>
                  <a:srgbClr val="FFBE0A"/>
                </a:solidFill>
                <a:latin typeface="Candara" charset="0"/>
                <a:ea typeface="ＭＳ Ｐゴシック" charset="-128"/>
              </a:rPr>
            </a:br>
            <a:r>
              <a:rPr lang="en-US" altLang="pt-BR" sz="2000" b="1">
                <a:solidFill>
                  <a:srgbClr val="FFBE0A"/>
                </a:solidFill>
                <a:ea typeface="ＭＳ Ｐゴシック" charset="-128"/>
              </a:rPr>
              <a:t>(2009 World Conference on Higher Education)</a:t>
            </a:r>
            <a:endParaRPr lang="pt-BR" altLang="pt-BR" sz="2000" b="1">
              <a:solidFill>
                <a:srgbClr val="FFBE0A"/>
              </a:solidFill>
              <a:latin typeface="Candara" charset="0"/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953000"/>
          </a:xfrm>
        </p:spPr>
        <p:txBody>
          <a:bodyPr/>
          <a:lstStyle/>
          <a:p>
            <a:pPr>
              <a:buFont typeface="Wingdings" charset="0"/>
              <a:buBlip>
                <a:blip r:embed="rId3"/>
              </a:buBlip>
              <a:defRPr/>
            </a:pPr>
            <a:endParaRPr lang="pt-BR"/>
          </a:p>
          <a:p>
            <a:pPr>
              <a:buFont typeface="Wingdings" charset="0"/>
              <a:buNone/>
              <a:defRPr/>
            </a:pPr>
            <a:endParaRPr lang="pt-BR"/>
          </a:p>
        </p:txBody>
      </p:sp>
      <p:sp>
        <p:nvSpPr>
          <p:cNvPr id="20484" name="Isosceles Triangle 3"/>
          <p:cNvSpPr>
            <a:spLocks noChangeArrowheads="1"/>
          </p:cNvSpPr>
          <p:nvPr/>
        </p:nvSpPr>
        <p:spPr bwMode="auto">
          <a:xfrm>
            <a:off x="3886200" y="1600200"/>
            <a:ext cx="914400" cy="4114800"/>
          </a:xfrm>
          <a:prstGeom prst="triangle">
            <a:avLst>
              <a:gd name="adj" fmla="val 46852"/>
            </a:avLst>
          </a:prstGeom>
          <a:gradFill rotWithShape="1">
            <a:gsLst>
              <a:gs pos="0">
                <a:srgbClr val="FAFAFA"/>
              </a:gs>
              <a:gs pos="64999">
                <a:srgbClr val="F2F2F2"/>
              </a:gs>
              <a:gs pos="100000">
                <a:srgbClr val="EDEDED"/>
              </a:gs>
            </a:gsLst>
            <a:lin ang="5400000" scaled="1"/>
          </a:gradFill>
          <a:ln w="9525">
            <a:solidFill>
              <a:srgbClr val="D5D5D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pt-BR" altLang="pt-BR" sz="1800">
              <a:solidFill>
                <a:srgbClr val="5B5B89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 rot="-4837594">
            <a:off x="2416969" y="3513931"/>
            <a:ext cx="241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BE0A"/>
                </a:solidFill>
              </a:rPr>
              <a:t>Acessibilidade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 rot="4957153">
            <a:off x="4235450" y="3509963"/>
            <a:ext cx="164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BE0A"/>
                </a:solidFill>
              </a:rPr>
              <a:t>Equidade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581400" y="5791200"/>
            <a:ext cx="1663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pt-BR">
                <a:solidFill>
                  <a:srgbClr val="FFBE0A"/>
                </a:solidFill>
              </a:rPr>
              <a:t>Qualidade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rgbClr val="FFBE0A"/>
                </a:solidFill>
                <a:latin typeface="Candara" charset="0"/>
                <a:ea typeface="ＭＳ Ｐゴシック" charset="-128"/>
              </a:rPr>
              <a:t>Desafios da educação II</a:t>
            </a:r>
            <a:br>
              <a:rPr lang="pt-BR" altLang="pt-BR" b="1">
                <a:solidFill>
                  <a:srgbClr val="FFBE0A"/>
                </a:solidFill>
                <a:latin typeface="Candara" charset="0"/>
                <a:ea typeface="ＭＳ Ｐゴシック" charset="-128"/>
              </a:rPr>
            </a:br>
            <a:endParaRPr lang="pt-BR" altLang="pt-BR" b="1">
              <a:solidFill>
                <a:srgbClr val="FFBE0A"/>
              </a:solidFill>
              <a:latin typeface="Candara" charset="0"/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953000"/>
          </a:xfrm>
        </p:spPr>
        <p:txBody>
          <a:bodyPr/>
          <a:lstStyle/>
          <a:p>
            <a:pPr>
              <a:buFont typeface="Wingdings" charset="0"/>
              <a:buBlip>
                <a:blip r:embed="rId3"/>
              </a:buBlip>
              <a:defRPr/>
            </a:pPr>
            <a:endParaRPr lang="pt-BR"/>
          </a:p>
          <a:p>
            <a:pPr>
              <a:buFont typeface="Wingdings" charset="0"/>
              <a:buNone/>
              <a:defRPr/>
            </a:pPr>
            <a:endParaRPr lang="pt-BR"/>
          </a:p>
        </p:txBody>
      </p:sp>
      <p:sp>
        <p:nvSpPr>
          <p:cNvPr id="20484" name="Isosceles Triangle 3"/>
          <p:cNvSpPr>
            <a:spLocks noChangeArrowheads="1"/>
          </p:cNvSpPr>
          <p:nvPr/>
        </p:nvSpPr>
        <p:spPr bwMode="auto">
          <a:xfrm>
            <a:off x="2971800" y="1524000"/>
            <a:ext cx="3429000" cy="3886200"/>
          </a:xfrm>
          <a:prstGeom prst="triangle">
            <a:avLst>
              <a:gd name="adj" fmla="val 50421"/>
            </a:avLst>
          </a:prstGeom>
          <a:gradFill rotWithShape="1">
            <a:gsLst>
              <a:gs pos="0">
                <a:srgbClr val="FAFAFA"/>
              </a:gs>
              <a:gs pos="64999">
                <a:srgbClr val="F2F2F2"/>
              </a:gs>
              <a:gs pos="100000">
                <a:srgbClr val="EDEDED"/>
              </a:gs>
            </a:gsLst>
            <a:lin ang="5400000" scaled="1"/>
          </a:gradFill>
          <a:ln w="9525">
            <a:solidFill>
              <a:srgbClr val="D5D5D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pt-BR" altLang="pt-BR" sz="1800">
              <a:solidFill>
                <a:srgbClr val="5B5B8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 rot="-4030679">
            <a:off x="2263775" y="3159126"/>
            <a:ext cx="2414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BE0A"/>
                </a:solidFill>
              </a:rPr>
              <a:t>Acessibilidade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 rot="3673396">
            <a:off x="4988719" y="3145631"/>
            <a:ext cx="1646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BE0A"/>
                </a:solidFill>
              </a:rPr>
              <a:t>Equidade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733800" y="5562600"/>
            <a:ext cx="174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FFBE0A"/>
                </a:solidFill>
              </a:rPr>
              <a:t>Qualidade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rgbClr val="FFBE0A"/>
                </a:solidFill>
              </a:rPr>
              <a:t>Como lidar com os desafios da </a:t>
            </a:r>
            <a:r>
              <a:rPr lang="pt-BR" b="1" dirty="0" err="1" smtClean="0">
                <a:solidFill>
                  <a:srgbClr val="FFBE0A"/>
                </a:solidFill>
              </a:rPr>
              <a:t>interculturalidade</a:t>
            </a:r>
            <a:r>
              <a:rPr lang="pt-BR" b="1" dirty="0" smtClean="0">
                <a:solidFill>
                  <a:srgbClr val="FFBE0A"/>
                </a:solidFill>
              </a:rPr>
              <a:t> na sala de aula e na escola?</a:t>
            </a:r>
            <a:endParaRPr lang="pt-BR" b="1" dirty="0">
              <a:solidFill>
                <a:srgbClr val="FFBE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2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7650"/>
            <a:ext cx="9144000" cy="6134100"/>
          </a:xfrm>
        </p:spPr>
        <p:txBody>
          <a:bodyPr/>
          <a:lstStyle/>
          <a:p>
            <a:pPr marL="539750" indent="-539750" algn="ctr" eaLnBrk="1" hangingPunct="1">
              <a:buFont typeface="Wingdings" charset="2"/>
              <a:buNone/>
            </a:pPr>
            <a:r>
              <a:rPr lang="en-GB" altLang="pt-BR" sz="4000" b="1">
                <a:solidFill>
                  <a:srgbClr val="FFBE0A"/>
                </a:solidFill>
                <a:ea typeface="ＭＳ Ｐゴシック" charset="-128"/>
              </a:rPr>
              <a:t>A RE-INVENÇÃO DA EDUCAÇÃO</a:t>
            </a:r>
          </a:p>
          <a:p>
            <a:pPr marL="539750" indent="-539750" algn="ctr" eaLnBrk="1" hangingPunct="1">
              <a:buFont typeface="Wingdings" charset="2"/>
              <a:buNone/>
            </a:pPr>
            <a:r>
              <a:rPr lang="es-ES_tradnl" altLang="pt-BR" b="1">
                <a:solidFill>
                  <a:srgbClr val="0000FF"/>
                </a:solidFill>
                <a:ea typeface="ＭＳ Ｐゴシック" charset="-128"/>
              </a:rPr>
              <a:t/>
            </a:r>
            <a:br>
              <a:rPr lang="es-ES_tradnl" altLang="pt-BR" b="1">
                <a:solidFill>
                  <a:srgbClr val="0000FF"/>
                </a:solidFill>
                <a:ea typeface="ＭＳ Ｐゴシック" charset="-128"/>
              </a:rPr>
            </a:br>
            <a:endParaRPr lang="es-ES_tradnl" altLang="pt-BR" b="1">
              <a:ea typeface="ＭＳ Ｐゴシック" charset="-128"/>
            </a:endParaRPr>
          </a:p>
          <a:p>
            <a:pPr marL="904875" lvl="1" indent="-539750" algn="ctr">
              <a:buFont typeface="Wingdings" charset="2"/>
              <a:buNone/>
            </a:pPr>
            <a:r>
              <a:rPr lang="pt-BR" altLang="pt-BR" b="1">
                <a:ea typeface="Arial" charset="0"/>
              </a:rPr>
              <a:t>Um novo modelo educacional precisa considerar três dimensões de mudanças:</a:t>
            </a:r>
          </a:p>
          <a:p>
            <a:pPr marL="904875" lvl="1" indent="-539750">
              <a:buFont typeface="Wingdings" charset="2"/>
              <a:buNone/>
            </a:pPr>
            <a:endParaRPr lang="pt-BR" altLang="pt-BR" b="1">
              <a:ea typeface="Arial" charset="0"/>
            </a:endParaRPr>
          </a:p>
          <a:p>
            <a:pPr marL="904875" lvl="1" indent="-539750"/>
            <a:r>
              <a:rPr lang="pt-BR" altLang="pt-BR" b="1">
                <a:solidFill>
                  <a:srgbClr val="FFBE0A"/>
                </a:solidFill>
                <a:ea typeface="Arial" charset="0"/>
              </a:rPr>
              <a:t>Conteúdos</a:t>
            </a:r>
            <a:r>
              <a:rPr lang="pt-BR" altLang="pt-BR" b="1">
                <a:ea typeface="Arial" charset="0"/>
              </a:rPr>
              <a:t> – interesses e necessidades sociais</a:t>
            </a:r>
          </a:p>
          <a:p>
            <a:pPr marL="904875" lvl="1" indent="-539750"/>
            <a:r>
              <a:rPr lang="pt-BR" altLang="pt-BR" b="1">
                <a:solidFill>
                  <a:srgbClr val="FFBE0A"/>
                </a:solidFill>
                <a:ea typeface="Arial" charset="0"/>
              </a:rPr>
              <a:t>Forma</a:t>
            </a:r>
            <a:r>
              <a:rPr lang="pt-BR" altLang="pt-BR" b="1">
                <a:ea typeface="Arial" charset="0"/>
              </a:rPr>
              <a:t> – mudanças no tempo e espaço</a:t>
            </a:r>
          </a:p>
          <a:p>
            <a:pPr marL="904875" lvl="1" indent="-539750"/>
            <a:r>
              <a:rPr lang="pt-BR" altLang="pt-BR" b="1">
                <a:solidFill>
                  <a:srgbClr val="FFBE0A"/>
                </a:solidFill>
                <a:ea typeface="Arial" charset="0"/>
              </a:rPr>
              <a:t>Relações </a:t>
            </a:r>
            <a:r>
              <a:rPr lang="pt-BR" altLang="pt-BR" b="1">
                <a:ea typeface="Arial" charset="0"/>
              </a:rPr>
              <a:t>– processos de ensino e aprendizagem centrados no protagonismo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charset="0"/>
              <a:buNone/>
              <a:defRPr/>
            </a:pPr>
            <a:r>
              <a:rPr lang="pt-BR" sz="5400" b="1" dirty="0">
                <a:solidFill>
                  <a:srgbClr val="FFBE0A"/>
                </a:solidFill>
                <a:latin typeface="Candara" charset="0"/>
                <a:cs typeface="Candara" charset="0"/>
              </a:rPr>
              <a:t>Metodologias </a:t>
            </a:r>
          </a:p>
          <a:p>
            <a:pPr algn="ctr">
              <a:buFont typeface="Wingdings" charset="0"/>
              <a:buNone/>
              <a:defRPr/>
            </a:pPr>
            <a:r>
              <a:rPr lang="pt-BR" sz="5400" b="1" dirty="0">
                <a:solidFill>
                  <a:srgbClr val="FFBE0A"/>
                </a:solidFill>
                <a:latin typeface="Candara" charset="0"/>
                <a:cs typeface="Candara" charset="0"/>
              </a:rPr>
              <a:t>Ativas de </a:t>
            </a:r>
          </a:p>
          <a:p>
            <a:pPr algn="ctr">
              <a:buFont typeface="Wingdings" charset="0"/>
              <a:buNone/>
              <a:defRPr/>
            </a:pPr>
            <a:r>
              <a:rPr lang="pt-BR" sz="5400" b="1" dirty="0">
                <a:solidFill>
                  <a:srgbClr val="FFBE0A"/>
                </a:solidFill>
                <a:latin typeface="Candara" charset="0"/>
                <a:cs typeface="Candara" charset="0"/>
              </a:rPr>
              <a:t>Aprendizagem</a:t>
            </a:r>
            <a:endParaRPr lang="pt-BR" sz="5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altLang="pt-BR" sz="4000" b="1">
                <a:solidFill>
                  <a:srgbClr val="FFBE0A"/>
                </a:solidFill>
                <a:latin typeface="Candara" charset="0"/>
                <a:ea typeface="ＭＳ Ｐゴシック" charset="-128"/>
              </a:rPr>
              <a:t>Aprendizagem Baseada em Problemas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altLang="pt-BR" b="1" dirty="0">
                <a:latin typeface="Candara" charset="0"/>
                <a:ea typeface="ＭＳ Ｐゴシック" charset="-128"/>
              </a:rPr>
              <a:t>A</a:t>
            </a:r>
            <a:r>
              <a:rPr lang="pt-BR" altLang="pt-BR" b="1" dirty="0" smtClean="0">
                <a:latin typeface="Candara" charset="0"/>
                <a:ea typeface="ＭＳ Ｐゴシック" charset="-128"/>
              </a:rPr>
              <a:t> </a:t>
            </a:r>
            <a:r>
              <a:rPr lang="pt-BR" altLang="pt-BR" b="1" dirty="0">
                <a:latin typeface="Candara" charset="0"/>
                <a:ea typeface="ＭＳ Ｐゴシック" charset="-128"/>
              </a:rPr>
              <a:t>ABP e´ uma </a:t>
            </a:r>
            <a:r>
              <a:rPr lang="ja-JP" altLang="pt-BR" b="1" dirty="0">
                <a:latin typeface="Candara" charset="0"/>
                <a:ea typeface="ＭＳ Ｐゴシック" charset="-128"/>
              </a:rPr>
              <a:t>“</a:t>
            </a:r>
            <a:r>
              <a:rPr lang="pt-BR" altLang="ja-JP" b="1" dirty="0">
                <a:latin typeface="Candara" charset="0"/>
                <a:ea typeface="ＭＳ Ｐゴシック" charset="-128"/>
              </a:rPr>
              <a:t>Estratégia pedagógica que apresenta aos estudantes situações significativas e  contextualizadas no mundo real. Ao docente, mediador do processo de aprendizagem compete proporcionar recursos, orientação e instrução aos estudantes, `a medida que eles desenvolvem seus conhecimentos e habilidades na resolução de problemas.  </a:t>
            </a:r>
            <a:r>
              <a:rPr lang="pt-BR" altLang="ja-JP" sz="2000" dirty="0">
                <a:solidFill>
                  <a:srgbClr val="FFBE0A"/>
                </a:solidFill>
                <a:latin typeface="Candara" charset="0"/>
                <a:ea typeface="ＭＳ Ｐゴシック" charset="-128"/>
              </a:rPr>
              <a:t>(</a:t>
            </a:r>
            <a:r>
              <a:rPr lang="en-US" altLang="ja-JP" sz="2000" dirty="0">
                <a:solidFill>
                  <a:srgbClr val="FFBE0A"/>
                </a:solidFill>
                <a:latin typeface="Candara" charset="0"/>
                <a:ea typeface="ＭＳ Ｐゴシック" charset="-128"/>
              </a:rPr>
              <a:t>Mayo, Donnelly, Nash, &amp; Schwartz, 1993)</a:t>
            </a:r>
            <a:r>
              <a:rPr lang="en-US" altLang="ja-JP" sz="2000" dirty="0">
                <a:latin typeface="Candara" charset="0"/>
                <a:ea typeface="ＭＳ Ｐゴシック" charset="-128"/>
              </a:rPr>
              <a:t>.</a:t>
            </a:r>
            <a:r>
              <a:rPr lang="pt-BR" altLang="ja-JP" sz="2000" dirty="0">
                <a:latin typeface="Candara" charset="0"/>
                <a:ea typeface="ＭＳ Ｐゴシック" charset="-128"/>
              </a:rPr>
              <a:t> </a:t>
            </a:r>
          </a:p>
          <a:p>
            <a:pPr algn="just">
              <a:buFont typeface="Wingdings" charset="2"/>
              <a:buNone/>
            </a:pPr>
            <a:endParaRPr lang="pt-BR" altLang="pt-BR" b="1" dirty="0">
              <a:latin typeface="Candara" charset="0"/>
              <a:ea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Pontos digitais">
  <a:themeElements>
    <a:clrScheme name="Pontos digitai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Pontos digitai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ontos digitai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tos digitai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tos digitai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tos digitai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3463</TotalTime>
  <Words>430</Words>
  <Application>Microsoft Macintosh PowerPoint</Application>
  <PresentationFormat>On-screen Show (4:3)</PresentationFormat>
  <Paragraphs>82</Paragraphs>
  <Slides>33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Pontos digitais</vt:lpstr>
      <vt:lpstr> Educação Intercultural e Novas Arquiteturas Pedagógicas</vt:lpstr>
      <vt:lpstr>PowerPoint Presentation</vt:lpstr>
      <vt:lpstr>A terceira revolução educacional </vt:lpstr>
      <vt:lpstr>Desafios da educação I (2009 World Conference on Higher Education)</vt:lpstr>
      <vt:lpstr>Desafios da educação II </vt:lpstr>
      <vt:lpstr>Como lidar com os desafios da interculturalidade na sala de aula e na escola?</vt:lpstr>
      <vt:lpstr>PowerPoint Presentation</vt:lpstr>
      <vt:lpstr>PowerPoint Presentation</vt:lpstr>
      <vt:lpstr>Aprendizagem Baseada em Problemas</vt:lpstr>
      <vt:lpstr>Aprendizagem Baseada em Problemas e por Projetos</vt:lpstr>
      <vt:lpstr>Design Thinking</vt:lpstr>
      <vt:lpstr>O processo de criação de soluções para o problema enfrentado:</vt:lpstr>
      <vt:lpstr>Três etapas para o desenvolvimento dos protótipos</vt:lpstr>
      <vt:lpstr>Princípios Gerais para estratégias formativas  (criar um novo mindset)</vt:lpstr>
      <vt:lpstr>Trabalho em grupo com foco nos Direitos Humanos:</vt:lpstr>
      <vt:lpstr>Prototipação  - compostagem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Trabalho em grupo com foco nos Direitos Humanos: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Educação Intercultural e Novas Arquiteturas Pedagógicas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Educação comunitária</dc:title>
  <dc:creator>VALERIA ARANTES</dc:creator>
  <cp:lastModifiedBy>Ulisses Araujo</cp:lastModifiedBy>
  <cp:revision>86</cp:revision>
  <dcterms:created xsi:type="dcterms:W3CDTF">2013-09-10T00:39:18Z</dcterms:created>
  <dcterms:modified xsi:type="dcterms:W3CDTF">2017-10-27T00:55:35Z</dcterms:modified>
</cp:coreProperties>
</file>