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353" r:id="rId4"/>
    <p:sldId id="293" r:id="rId5"/>
    <p:sldId id="294" r:id="rId6"/>
    <p:sldId id="284" r:id="rId7"/>
    <p:sldId id="286" r:id="rId8"/>
    <p:sldId id="296" r:id="rId9"/>
    <p:sldId id="287" r:id="rId10"/>
    <p:sldId id="288" r:id="rId11"/>
    <p:sldId id="289" r:id="rId12"/>
    <p:sldId id="290" r:id="rId13"/>
    <p:sldId id="291" r:id="rId14"/>
    <p:sldId id="292" r:id="rId15"/>
    <p:sldId id="295" r:id="rId16"/>
    <p:sldId id="268" r:id="rId17"/>
    <p:sldId id="273" r:id="rId18"/>
    <p:sldId id="297" r:id="rId19"/>
    <p:sldId id="277" r:id="rId20"/>
    <p:sldId id="279" r:id="rId21"/>
    <p:sldId id="356" r:id="rId22"/>
    <p:sldId id="357" r:id="rId23"/>
    <p:sldId id="381" r:id="rId24"/>
    <p:sldId id="360" r:id="rId25"/>
    <p:sldId id="362" r:id="rId26"/>
    <p:sldId id="379" r:id="rId27"/>
    <p:sldId id="361" r:id="rId28"/>
    <p:sldId id="363" r:id="rId29"/>
    <p:sldId id="364" r:id="rId30"/>
    <p:sldId id="365" r:id="rId31"/>
    <p:sldId id="366" r:id="rId32"/>
    <p:sldId id="367" r:id="rId33"/>
    <p:sldId id="368" r:id="rId34"/>
    <p:sldId id="369" r:id="rId35"/>
    <p:sldId id="370" r:id="rId36"/>
    <p:sldId id="371" r:id="rId37"/>
    <p:sldId id="373" r:id="rId38"/>
    <p:sldId id="380" r:id="rId39"/>
    <p:sldId id="378" r:id="rId40"/>
    <p:sldId id="375" r:id="rId41"/>
    <p:sldId id="376" r:id="rId42"/>
    <p:sldId id="377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6B13-8877-43DF-8AF8-FBA1B29DE9D2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C0B8-A74F-4879-AF34-DCC385E8C9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6B13-8877-43DF-8AF8-FBA1B29DE9D2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C0B8-A74F-4879-AF34-DCC385E8C9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6B13-8877-43DF-8AF8-FBA1B29DE9D2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C0B8-A74F-4879-AF34-DCC385E8C9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1676400" y="457200"/>
            <a:ext cx="7010400" cy="5638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janepati@terra.com.br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A0E45-8719-46C9-A9B4-DACF8FD084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8729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A2-529A-4516-BB55-E965980A496C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B932-218B-400B-A44B-2F0DF75F4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A2-529A-4516-BB55-E965980A496C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B932-218B-400B-A44B-2F0DF75F4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A2-529A-4516-BB55-E965980A496C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B932-218B-400B-A44B-2F0DF75F4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A2-529A-4516-BB55-E965980A496C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B932-218B-400B-A44B-2F0DF75F4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A2-529A-4516-BB55-E965980A496C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B932-218B-400B-A44B-2F0DF75F4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A2-529A-4516-BB55-E965980A496C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B932-218B-400B-A44B-2F0DF75F4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A2-529A-4516-BB55-E965980A496C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B932-218B-400B-A44B-2F0DF75F4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6B13-8877-43DF-8AF8-FBA1B29DE9D2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C0B8-A74F-4879-AF34-DCC385E8C9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A2-529A-4516-BB55-E965980A496C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B932-218B-400B-A44B-2F0DF75F4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A2-529A-4516-BB55-E965980A496C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B932-218B-400B-A44B-2F0DF75F4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A2-529A-4516-BB55-E965980A496C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B932-218B-400B-A44B-2F0DF75F4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A2-529A-4516-BB55-E965980A496C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B932-218B-400B-A44B-2F0DF75F4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6B13-8877-43DF-8AF8-FBA1B29DE9D2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C0B8-A74F-4879-AF34-DCC385E8C9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6B13-8877-43DF-8AF8-FBA1B29DE9D2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C0B8-A74F-4879-AF34-DCC385E8C9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6B13-8877-43DF-8AF8-FBA1B29DE9D2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C0B8-A74F-4879-AF34-DCC385E8C9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6B13-8877-43DF-8AF8-FBA1B29DE9D2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C0B8-A74F-4879-AF34-DCC385E8C9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6B13-8877-43DF-8AF8-FBA1B29DE9D2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C0B8-A74F-4879-AF34-DCC385E8C9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6B13-8877-43DF-8AF8-FBA1B29DE9D2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C0B8-A74F-4879-AF34-DCC385E8C9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6B13-8877-43DF-8AF8-FBA1B29DE9D2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C0B8-A74F-4879-AF34-DCC385E8C9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D6B13-8877-43DF-8AF8-FBA1B29DE9D2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EC0B8-A74F-4879-AF34-DCC385E8C9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EAEA2-529A-4516-BB55-E965980A496C}" type="datetimeFigureOut">
              <a:rPr lang="pt-BR" smtClean="0"/>
              <a:pPr/>
              <a:t>26/10/2017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7B932-218B-400B-A44B-2F0DF75F4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nehaddad.com.br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D:\04012016\fanpage\bases\template_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428596" y="2571744"/>
            <a:ext cx="80724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latin typeface="Arial" pitchFamily="34" charset="0"/>
                <a:cs typeface="Arial" pitchFamily="34" charset="0"/>
              </a:rPr>
              <a:t>VÍNCULOS  DE APRENDIZAGEM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 </a:t>
            </a:r>
            <a:endParaRPr lang="pt-B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template_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0" y="1357298"/>
          <a:ext cx="9144000" cy="4572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881322"/>
                <a:gridCol w="3214678"/>
              </a:tblGrid>
              <a:tr h="1212127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TRADICIONAL </a:t>
                      </a:r>
                      <a:endParaRPr lang="pt-BR" sz="2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ABP</a:t>
                      </a:r>
                      <a:endParaRPr lang="pt-BR" sz="2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PROBLEMATIZAÇÃO</a:t>
                      </a:r>
                      <a:endParaRPr lang="pt-BR" sz="20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02264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Ensinar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Aprender a aprender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Aprender fazendo 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73744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Disciplinas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Módulos temáticos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Problemas oriundos da realidade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10154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Aula expositiva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Tutoriais/orientações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A realidade – campos de atuação </a:t>
                      </a:r>
                    </a:p>
                    <a:p>
                      <a:r>
                        <a:rPr lang="pt-BR" sz="2000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Ação-reflexão-ação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73744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Avaliação </a:t>
                      </a:r>
                      <a:r>
                        <a:rPr lang="pt-BR" sz="2000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somativa</a:t>
                      </a:r>
                      <a:endParaRPr lang="pt-BR" sz="20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pt-BR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Avaliação formativa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Avaliação </a:t>
                      </a:r>
                      <a:r>
                        <a:rPr lang="pt-BR" sz="20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for</a:t>
                      </a:r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mativa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template_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0" y="1357299"/>
          <a:ext cx="9144000" cy="4931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881322"/>
                <a:gridCol w="3214678"/>
              </a:tblGrid>
              <a:tr h="1143070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TRADICIONAL </a:t>
                      </a:r>
                      <a:endParaRPr lang="pt-BR" sz="2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ABP</a:t>
                      </a:r>
                      <a:endParaRPr lang="pt-BR" sz="2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PROBLEMATIZAÇÃO</a:t>
                      </a:r>
                      <a:endParaRPr lang="pt-BR" sz="20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75414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Aluno</a:t>
                      </a:r>
                      <a:r>
                        <a:rPr lang="pt-BR" sz="20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passivo 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Aluno</a:t>
                      </a:r>
                      <a:r>
                        <a:rPr lang="pt-BR" sz="20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centro das atenções 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Aluno centro das atenções 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6273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Professor centro das atenções 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Professor facilitador de aprendizagem 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Professor é instrutor de aprendizagem e a comunidade é coadjuvante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46906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Prática de demonstração de procedimentos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Prática de laboratório/ salas ambientes/oficinas 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Práticas em empresa/ campo/cenário/parceria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29663">
                <a:tc>
                  <a:txBody>
                    <a:bodyPr/>
                    <a:lstStyle/>
                    <a:p>
                      <a:endParaRPr lang="pt-BR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template_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85720" y="1571612"/>
            <a:ext cx="75009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OS OBJETIVOS DA VINCULAÇÃO DA APRENDIZAGEM 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Despertar a curiosidade intelectual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Instigar a busca de informação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Propor a análise do problema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Auxiliar no levantamento de hipótese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Socializar a conclusão atingida 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template_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85720" y="1571612"/>
            <a:ext cx="8572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Os 7 passos para atingir a aprendizagem significativa: 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Analisar os termos desconhecidos</a:t>
            </a:r>
          </a:p>
          <a:p>
            <a:pPr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Analisar as questões do enunciado </a:t>
            </a:r>
          </a:p>
          <a:p>
            <a:pPr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Elaborar explicações com base no conhecimento prévio</a:t>
            </a:r>
          </a:p>
          <a:p>
            <a:pPr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Selecionar as explicações – síntese</a:t>
            </a:r>
          </a:p>
          <a:p>
            <a:pPr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Identificar a necessidade de novos conhecimentos</a:t>
            </a:r>
          </a:p>
          <a:p>
            <a:pPr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Estudo individual</a:t>
            </a:r>
          </a:p>
          <a:p>
            <a:pPr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Socialização dos conhecimentos atingidos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template_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57158" y="2714620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pt-BR" sz="4800" b="1" dirty="0" smtClean="0">
                <a:latin typeface="Arial" pitchFamily="34" charset="0"/>
                <a:cs typeface="Arial" pitchFamily="34" charset="0"/>
              </a:rPr>
              <a:t>	Ampliar as dimensões de atuação até o cósmico</a:t>
            </a:r>
            <a:r>
              <a:rPr lang="pt-BR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D:\04012016\fanpage\bases\template_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285720" y="2071678"/>
            <a:ext cx="828680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Escola não é apenas um lugar para reproduzir conhecimento, é um local de gestão e transmissão de saberes e símbolos</a:t>
            </a:r>
          </a:p>
          <a:p>
            <a:pPr lvl="0"/>
            <a:endParaRPr lang="pt-BR" sz="36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pt-BR" sz="36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pt-BR" sz="36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1600" b="1" dirty="0" smtClean="0"/>
              <a:t>FORQUIN, Jean-Claude. Saberes escolares, imperativos didáticos e dinâmicas sociais. Teoria e Educação, 1992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D:\04012016\fanpage\bases\template_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500034" y="2571744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É preciso considerar a sala de aula como </a:t>
            </a:r>
            <a:r>
              <a:rPr lang="pt-BR" sz="3600" b="1" dirty="0" err="1" smtClean="0">
                <a:latin typeface="Arial" pitchFamily="34" charset="0"/>
                <a:cs typeface="Arial" pitchFamily="34" charset="0"/>
              </a:rPr>
              <a:t>microsociedade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template_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57158" y="2714620"/>
            <a:ext cx="7786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pt-BR" sz="4800" b="1" dirty="0" smtClean="0">
                <a:latin typeface="Arial" pitchFamily="34" charset="0"/>
                <a:cs typeface="Arial" pitchFamily="34" charset="0"/>
              </a:rPr>
              <a:t>	Construir territórios educativo-terapêuticos</a:t>
            </a:r>
            <a:r>
              <a:rPr lang="pt-BR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</a:p>
          <a:p>
            <a:pPr marL="457200" indent="-457200"/>
            <a:endParaRPr lang="pt-BR" sz="4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D:\04012016\fanpage\bases\template_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0" y="1714488"/>
            <a:ext cx="9144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A  cultura escolar faz com que as pessoas tenham </a:t>
            </a:r>
            <a:r>
              <a:rPr lang="pt-BR" sz="3200" b="1" u="sng" dirty="0" smtClean="0">
                <a:latin typeface="Arial" pitchFamily="34" charset="0"/>
                <a:cs typeface="Arial" pitchFamily="34" charset="0"/>
              </a:rPr>
              <a:t>um corpo comum de categorias de pensamento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e por isso cumpre sua função de integração lógica, social e moral.</a:t>
            </a:r>
          </a:p>
          <a:p>
            <a:pPr lvl="0"/>
            <a:endParaRPr lang="pt-BR" sz="32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pt-BR" sz="32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pt-BR" sz="32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pt-BR" sz="3600" dirty="0" smtClean="0"/>
          </a:p>
          <a:p>
            <a:pPr lvl="0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A Reprodução: elementos para uma teoria do sistema de ensino.  Pierre </a:t>
            </a:r>
            <a:r>
              <a:rPr lang="pt-BR" sz="1600" b="1" dirty="0" err="1" smtClean="0">
                <a:latin typeface="Arial" pitchFamily="34" charset="0"/>
                <a:cs typeface="Arial" pitchFamily="34" charset="0"/>
              </a:rPr>
              <a:t>Bourdieu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 e Jean Claude </a:t>
            </a:r>
            <a:r>
              <a:rPr lang="pt-BR" sz="1600" b="1" dirty="0" err="1" smtClean="0">
                <a:latin typeface="Arial" pitchFamily="34" charset="0"/>
                <a:cs typeface="Arial" pitchFamily="34" charset="0"/>
              </a:rPr>
              <a:t>Passeron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, 1994.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D:\04012016\fanpage\bases\template_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0" y="1714488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 análise do cotidiano escolar serve para entender o sentido das mudanças atuais e futuras que acontecem/podem acontecer na escola. </a:t>
            </a:r>
            <a:r>
              <a:rPr lang="pt-BR" sz="2800" b="1" u="sng" dirty="0" smtClean="0">
                <a:latin typeface="Arial" pitchFamily="34" charset="0"/>
                <a:cs typeface="Arial" pitchFamily="34" charset="0"/>
              </a:rPr>
              <a:t>O que acontece nas escolas hoje, antecipa que sociedade futura teremos.</a:t>
            </a:r>
          </a:p>
          <a:p>
            <a:pPr lvl="0"/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endParaRPr lang="pt-BR" sz="36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1600" dirty="0" smtClean="0">
                <a:latin typeface="Arial" pitchFamily="34" charset="0"/>
                <a:cs typeface="Arial" pitchFamily="34" charset="0"/>
              </a:rPr>
              <a:t>ROCKWEL,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Elsie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pt-BR" sz="1600" b="1" dirty="0" err="1" smtClean="0">
                <a:latin typeface="Arial" pitchFamily="34" charset="0"/>
                <a:cs typeface="Arial" pitchFamily="34" charset="0"/>
              </a:rPr>
              <a:t>escuela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 cotidiana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. 2. impr. México,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Fondo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de Cultura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Económica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, 1997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template_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57158" y="1412875"/>
            <a:ext cx="857256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pt-BR" sz="2400" b="1" dirty="0">
                <a:solidFill>
                  <a:srgbClr val="FFFF00"/>
                </a:solidFill>
              </a:rPr>
              <a:t>	</a:t>
            </a:r>
          </a:p>
          <a:p>
            <a:pPr marL="342900" indent="-342900"/>
            <a:endParaRPr lang="pt-BR" sz="2400" b="1" dirty="0">
              <a:solidFill>
                <a:srgbClr val="FFFF00"/>
              </a:solidFill>
            </a:endParaRPr>
          </a:p>
          <a:p>
            <a:pPr marL="342900" indent="-342900"/>
            <a:endParaRPr lang="pt-BR" sz="3600" b="1" dirty="0"/>
          </a:p>
          <a:p>
            <a:pPr marL="342900" indent="-342900"/>
            <a:r>
              <a:rPr lang="pt-BR" sz="3600" b="1" dirty="0" smtClean="0"/>
              <a:t>	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Só 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se entende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o sujeito a 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partir do momento que se entende a trama social na qual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ele 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está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envolvido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/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pt-BR" sz="2400" b="1" dirty="0">
              <a:solidFill>
                <a:srgbClr val="FFFF00"/>
              </a:solidFill>
            </a:endParaRPr>
          </a:p>
          <a:p>
            <a:pPr marL="342900" indent="-342900" algn="r"/>
            <a:endParaRPr lang="pt-BR" sz="1400" b="1" dirty="0">
              <a:solidFill>
                <a:srgbClr val="FFFF00"/>
              </a:solidFill>
            </a:endParaRPr>
          </a:p>
          <a:p>
            <a:pPr marL="342900" indent="-342900"/>
            <a:endParaRPr lang="pt-BR" sz="1400" b="1" dirty="0">
              <a:solidFill>
                <a:srgbClr val="FFFF00"/>
              </a:solidFill>
            </a:endParaRPr>
          </a:p>
          <a:p>
            <a:pPr marL="342900" indent="-342900"/>
            <a:endParaRPr lang="pt-BR" sz="2400" b="1" dirty="0">
              <a:solidFill>
                <a:srgbClr val="FFFF00"/>
              </a:solidFill>
            </a:endParaRPr>
          </a:p>
          <a:p>
            <a:pPr marL="342900" indent="-342900"/>
            <a:endParaRPr lang="pt-B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nes\Pictures\mapamundi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5174"/>
            <a:ext cx="6858000" cy="410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CaixaDeTexto 1"/>
          <p:cNvSpPr txBox="1">
            <a:spLocks noChangeArrowheads="1"/>
          </p:cNvSpPr>
          <p:nvPr/>
        </p:nvSpPr>
        <p:spPr bwMode="auto">
          <a:xfrm rot="-798294">
            <a:off x="2128839" y="1999477"/>
            <a:ext cx="55423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000" b="1">
                <a:solidFill>
                  <a:srgbClr val="F2F2F2"/>
                </a:solidFill>
              </a:rPr>
              <a:t>  </a:t>
            </a:r>
            <a:r>
              <a:rPr lang="pt-BR" altLang="pt-BR" sz="3000" b="1"/>
              <a:t>Um Mundo em Transição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CaixaDeTexto 1"/>
          <p:cNvSpPr txBox="1">
            <a:spLocks noChangeArrowheads="1"/>
          </p:cNvSpPr>
          <p:nvPr/>
        </p:nvSpPr>
        <p:spPr bwMode="auto">
          <a:xfrm>
            <a:off x="1547814" y="5049442"/>
            <a:ext cx="599479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sz="2400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sz="2400" b="1" dirty="0" smtClean="0"/>
          </a:p>
          <a:p>
            <a:pPr algn="ctr">
              <a:spcBef>
                <a:spcPct val="0"/>
              </a:spcBef>
              <a:buFontTx/>
              <a:buNone/>
            </a:pPr>
            <a:endParaRPr lang="pt-BR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b="1" dirty="0" smtClean="0"/>
              <a:t>Uma </a:t>
            </a:r>
            <a:r>
              <a:rPr lang="pt-BR" b="1" dirty="0"/>
              <a:t>Nova Ordem Social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361941" y="857251"/>
            <a:ext cx="67710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700" b="1" dirty="0">
                <a:solidFill>
                  <a:schemeClr val="bg1"/>
                </a:solidFill>
              </a:rPr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1033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60"/>
            <a:ext cx="9166860" cy="684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virtualmarketingpro.com/blog/carlosteixeira/wp-content/uploads/sites/97/2015/03/Como-Diferenciar-Um-Esquema-De-Piramide-De-Um-Neg%C3%B3cio-Multinive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99" y="1111009"/>
            <a:ext cx="2772542" cy="195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onvergenciasjc.com.br/uploadimages/Redes%2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746" y="1294532"/>
            <a:ext cx="3145784" cy="16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880046" y="188640"/>
            <a:ext cx="5364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/>
              <a:t>RUPTURAS</a:t>
            </a:r>
            <a:endParaRPr lang="pt-BR" sz="5400" b="1" dirty="0"/>
          </a:p>
        </p:txBody>
      </p:sp>
      <p:sp>
        <p:nvSpPr>
          <p:cNvPr id="8" name="Retângulo 7"/>
          <p:cNvSpPr/>
          <p:nvPr/>
        </p:nvSpPr>
        <p:spPr>
          <a:xfrm>
            <a:off x="331470" y="1675216"/>
            <a:ext cx="39624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FFFFFF"/>
              </a:buClr>
              <a:buFont typeface="Arial" pitchFamily="34" charset="0"/>
              <a:buChar char="•"/>
            </a:pPr>
            <a:endParaRPr lang="pt-BR" altLang="pt-BR" dirty="0" smtClean="0"/>
          </a:p>
          <a:p>
            <a:pPr>
              <a:spcBef>
                <a:spcPts val="600"/>
              </a:spcBef>
              <a:buClr>
                <a:srgbClr val="FFFFFF"/>
              </a:buClr>
              <a:buFont typeface="Arial" pitchFamily="34" charset="0"/>
              <a:buChar char="•"/>
            </a:pPr>
            <a:endParaRPr lang="pt-BR" altLang="pt-BR" dirty="0"/>
          </a:p>
          <a:p>
            <a:pPr>
              <a:spcBef>
                <a:spcPts val="600"/>
              </a:spcBef>
              <a:buClr>
                <a:srgbClr val="FFFFFF"/>
              </a:buClr>
              <a:buFont typeface="Arial" pitchFamily="34" charset="0"/>
              <a:buChar char="•"/>
            </a:pPr>
            <a:endParaRPr lang="pt-BR" altLang="pt-BR" dirty="0" smtClean="0"/>
          </a:p>
          <a:p>
            <a:pPr>
              <a:spcBef>
                <a:spcPts val="600"/>
              </a:spcBef>
              <a:buClr>
                <a:srgbClr val="FFFFFF"/>
              </a:buClr>
              <a:buFont typeface="Arial" pitchFamily="34" charset="0"/>
              <a:buChar char="•"/>
            </a:pPr>
            <a:endParaRPr lang="pt-BR" altLang="pt-BR" dirty="0"/>
          </a:p>
          <a:p>
            <a:pPr>
              <a:spcBef>
                <a:spcPts val="600"/>
              </a:spcBef>
              <a:buClr>
                <a:srgbClr val="FFFFFF"/>
              </a:buClr>
            </a:pPr>
            <a:r>
              <a:rPr lang="pt-BR" altLang="pt-BR" sz="2400" b="1" dirty="0" smtClean="0"/>
              <a:t>- Havia </a:t>
            </a:r>
            <a:r>
              <a:rPr lang="pt-BR" altLang="pt-BR" sz="2400" b="1" dirty="0"/>
              <a:t>um eixo vertical de identificações;</a:t>
            </a:r>
          </a:p>
          <a:p>
            <a:pPr>
              <a:spcBef>
                <a:spcPts val="600"/>
              </a:spcBef>
              <a:buClr>
                <a:srgbClr val="FFFFFF"/>
              </a:buClr>
            </a:pPr>
            <a:r>
              <a:rPr lang="pt-BR" altLang="pt-BR" sz="2400" b="1" dirty="0" smtClean="0"/>
              <a:t>- Ser </a:t>
            </a:r>
            <a:r>
              <a:rPr lang="pt-BR" altLang="pt-BR" sz="2400" b="1" dirty="0"/>
              <a:t>igual ao Pai ;</a:t>
            </a:r>
          </a:p>
          <a:p>
            <a:pPr>
              <a:spcBef>
                <a:spcPts val="600"/>
              </a:spcBef>
              <a:buClr>
                <a:srgbClr val="FFFFFF"/>
              </a:buClr>
            </a:pPr>
            <a:r>
              <a:rPr lang="pt-BR" altLang="pt-BR" sz="2400" b="1" dirty="0" smtClean="0"/>
              <a:t>- No </a:t>
            </a:r>
            <a:r>
              <a:rPr lang="pt-BR" altLang="pt-BR" sz="2400" b="1" dirty="0"/>
              <a:t>trabalho o “superior” era um modelo;</a:t>
            </a:r>
          </a:p>
          <a:p>
            <a:pPr>
              <a:spcBef>
                <a:spcPts val="600"/>
              </a:spcBef>
              <a:buClr>
                <a:srgbClr val="FFFFFF"/>
              </a:buClr>
            </a:pPr>
            <a:r>
              <a:rPr lang="pt-BR" altLang="pt-BR" sz="2400" b="1" dirty="0" smtClean="0"/>
              <a:t>- Padrões </a:t>
            </a:r>
            <a:r>
              <a:rPr lang="pt-BR" altLang="pt-BR" sz="2400" b="1" dirty="0"/>
              <a:t>e valores parecidos orientavam a educação dos filhos.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953000" y="1982450"/>
            <a:ext cx="4213860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FFFFFF"/>
              </a:buClr>
            </a:pPr>
            <a:endParaRPr lang="pt-BR" altLang="pt-BR" dirty="0" smtClean="0"/>
          </a:p>
          <a:p>
            <a:pPr>
              <a:spcBef>
                <a:spcPts val="600"/>
              </a:spcBef>
              <a:buClr>
                <a:srgbClr val="FFFFFF"/>
              </a:buClr>
            </a:pPr>
            <a:endParaRPr lang="pt-BR" altLang="pt-BR" dirty="0"/>
          </a:p>
          <a:p>
            <a:pPr>
              <a:spcBef>
                <a:spcPts val="600"/>
              </a:spcBef>
              <a:buClr>
                <a:srgbClr val="FFFFFF"/>
              </a:buClr>
            </a:pPr>
            <a:endParaRPr lang="pt-BR" altLang="pt-BR" dirty="0" smtClean="0"/>
          </a:p>
          <a:p>
            <a:pPr>
              <a:spcBef>
                <a:spcPts val="600"/>
              </a:spcBef>
              <a:buClr>
                <a:srgbClr val="FFFFFF"/>
              </a:buClr>
            </a:pPr>
            <a:r>
              <a:rPr lang="pt-BR" altLang="pt-BR" sz="2400" b="1" dirty="0" smtClean="0"/>
              <a:t>- Indiferença </a:t>
            </a:r>
            <a:r>
              <a:rPr lang="pt-BR" altLang="pt-BR" sz="2400" b="1" dirty="0"/>
              <a:t>aos valores h</a:t>
            </a:r>
            <a:r>
              <a:rPr lang="pt-BR" altLang="pt-BR" sz="2400" b="1" dirty="0" smtClean="0"/>
              <a:t>ierárquicos</a:t>
            </a:r>
            <a:r>
              <a:rPr lang="pt-BR" altLang="pt-BR" sz="2400" b="1" dirty="0"/>
              <a:t>;</a:t>
            </a:r>
            <a:endParaRPr lang="pt-BR" altLang="pt-BR" sz="2400" b="1" dirty="0" smtClean="0"/>
          </a:p>
          <a:p>
            <a:pPr marL="342900" indent="-342900">
              <a:spcBef>
                <a:spcPts val="600"/>
              </a:spcBef>
              <a:buClr>
                <a:srgbClr val="FFFFFF"/>
              </a:buClr>
              <a:buFontTx/>
              <a:buChar char="-"/>
            </a:pPr>
            <a:endParaRPr lang="pt-BR" altLang="pt-BR" sz="2400" b="1" dirty="0"/>
          </a:p>
          <a:p>
            <a:pPr>
              <a:spcBef>
                <a:spcPts val="600"/>
              </a:spcBef>
              <a:buClr>
                <a:srgbClr val="FFFFFF"/>
              </a:buClr>
            </a:pPr>
            <a:r>
              <a:rPr lang="pt-BR" altLang="pt-BR" sz="2400" b="1" dirty="0" smtClean="0"/>
              <a:t>- Trabalho </a:t>
            </a:r>
            <a:r>
              <a:rPr lang="pt-BR" altLang="pt-BR" sz="2400" b="1" dirty="0"/>
              <a:t>– sucesso e prazer </a:t>
            </a:r>
            <a:r>
              <a:rPr lang="pt-BR" altLang="pt-BR" sz="2400" b="1" dirty="0" smtClean="0"/>
              <a:t>imediatos;</a:t>
            </a:r>
          </a:p>
          <a:p>
            <a:pPr>
              <a:spcBef>
                <a:spcPts val="600"/>
              </a:spcBef>
              <a:buClr>
                <a:srgbClr val="FFFFFF"/>
              </a:buClr>
            </a:pPr>
            <a:endParaRPr lang="pt-BR" altLang="pt-BR" sz="2400" b="1" dirty="0"/>
          </a:p>
          <a:p>
            <a:pPr>
              <a:spcBef>
                <a:spcPts val="600"/>
              </a:spcBef>
              <a:buClr>
                <a:srgbClr val="FFFFFF"/>
              </a:buClr>
            </a:pPr>
            <a:r>
              <a:rPr lang="pt-BR" altLang="pt-BR" sz="2400" b="1" dirty="0" smtClean="0"/>
              <a:t>- Identificação em Aberto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454095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pic>
        <p:nvPicPr>
          <p:cNvPr id="43011" name="Picture 2" descr="Resultado de imagem para mundo liquid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3012" name="CaixaDeTexto 4"/>
          <p:cNvSpPr txBox="1">
            <a:spLocks noChangeArrowheads="1"/>
          </p:cNvSpPr>
          <p:nvPr/>
        </p:nvSpPr>
        <p:spPr bwMode="auto">
          <a:xfrm>
            <a:off x="755650" y="1989138"/>
            <a:ext cx="3286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sz="3600"/>
              <a:t>CERTEZAS</a:t>
            </a:r>
          </a:p>
        </p:txBody>
      </p:sp>
      <p:sp>
        <p:nvSpPr>
          <p:cNvPr id="43013" name="CaixaDeTexto 5"/>
          <p:cNvSpPr txBox="1">
            <a:spLocks noChangeArrowheads="1"/>
          </p:cNvSpPr>
          <p:nvPr/>
        </p:nvSpPr>
        <p:spPr bwMode="auto">
          <a:xfrm>
            <a:off x="5508625" y="2276475"/>
            <a:ext cx="3178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sz="3600"/>
              <a:t>MODELOS</a:t>
            </a:r>
          </a:p>
        </p:txBody>
      </p:sp>
      <p:sp>
        <p:nvSpPr>
          <p:cNvPr id="43014" name="CaixaDeTexto 6"/>
          <p:cNvSpPr txBox="1">
            <a:spLocks noChangeArrowheads="1"/>
          </p:cNvSpPr>
          <p:nvPr/>
        </p:nvSpPr>
        <p:spPr bwMode="auto">
          <a:xfrm>
            <a:off x="1116013" y="4005263"/>
            <a:ext cx="823118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sz="2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sz="2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sz="2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sz="2800"/>
              <a:t>           DIFERENTES IDENTIDADES</a:t>
            </a:r>
          </a:p>
        </p:txBody>
      </p:sp>
      <p:sp>
        <p:nvSpPr>
          <p:cNvPr id="43015" name="CaixaDeTexto 2"/>
          <p:cNvSpPr txBox="1">
            <a:spLocks noChangeArrowheads="1"/>
          </p:cNvSpPr>
          <p:nvPr/>
        </p:nvSpPr>
        <p:spPr bwMode="auto">
          <a:xfrm>
            <a:off x="2555875" y="3781425"/>
            <a:ext cx="43195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sz="4400" b="1">
                <a:solidFill>
                  <a:schemeClr val="bg1"/>
                </a:solidFill>
              </a:rPr>
              <a:t>UMA  APOSTA</a:t>
            </a:r>
          </a:p>
        </p:txBody>
      </p:sp>
    </p:spTree>
    <p:extLst>
      <p:ext uri="{BB962C8B-B14F-4D97-AF65-F5344CB8AC3E}">
        <p14:creationId xmlns:p14="http://schemas.microsoft.com/office/powerpoint/2010/main" val="4220366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60"/>
            <a:ext cx="9166860" cy="684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107504" y="1556792"/>
            <a:ext cx="265283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A </a:t>
            </a:r>
            <a:r>
              <a:rPr lang="pt-BR" sz="3600" dirty="0"/>
              <a:t>Educação é transmissão de um patrimônio </a:t>
            </a:r>
            <a:r>
              <a:rPr lang="pt-BR" sz="3600" dirty="0" smtClean="0"/>
              <a:t>de</a:t>
            </a:r>
          </a:p>
          <a:p>
            <a:r>
              <a:rPr lang="pt-BR" sz="3600" dirty="0" smtClean="0"/>
              <a:t> </a:t>
            </a:r>
            <a:r>
              <a:rPr lang="pt-BR" sz="3600" dirty="0"/>
              <a:t>uma geração para a seguinte e, sendo assim, </a:t>
            </a:r>
            <a:endParaRPr lang="pt-BR" sz="3600" dirty="0" smtClean="0"/>
          </a:p>
          <a:p>
            <a:r>
              <a:rPr lang="pt-BR" sz="3600" dirty="0" smtClean="0"/>
              <a:t>sempre </a:t>
            </a:r>
            <a:r>
              <a:rPr lang="pt-BR" sz="3600" dirty="0"/>
              <a:t>está ligada a alguma tradição.</a:t>
            </a:r>
            <a:br>
              <a:rPr lang="pt-BR" sz="3600" dirty="0"/>
            </a:b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Resultado de imagem para auto estima profess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84782"/>
            <a:ext cx="3859213" cy="277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360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60"/>
            <a:ext cx="9166860" cy="684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0" y="1628800"/>
            <a:ext cx="91668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O Sujeito humano não advém senão estruturado em normas.</a:t>
            </a:r>
            <a:br>
              <a:rPr lang="pt-BR" sz="4000" dirty="0"/>
            </a:br>
            <a:r>
              <a:rPr lang="pt-BR" sz="4000" dirty="0"/>
              <a:t/>
            </a:r>
            <a:br>
              <a:rPr lang="pt-BR" sz="4000" dirty="0"/>
            </a:br>
            <a:endParaRPr lang="pt-BR" sz="4000" b="1" dirty="0"/>
          </a:p>
        </p:txBody>
      </p:sp>
      <p:pic>
        <p:nvPicPr>
          <p:cNvPr id="6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2" y="3139461"/>
            <a:ext cx="411797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881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60"/>
            <a:ext cx="9166860" cy="684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107504" y="1556792"/>
            <a:ext cx="90364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Socialização Primária</a:t>
            </a:r>
            <a:br>
              <a:rPr lang="pt-BR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t-BR" sz="3600" dirty="0"/>
              <a:t>O Mundo é apresentado à  criança através das figuras </a:t>
            </a:r>
            <a:r>
              <a:rPr lang="pt-BR" sz="3600" dirty="0" smtClean="0"/>
              <a:t>parentais.</a:t>
            </a:r>
          </a:p>
          <a:p>
            <a:endParaRPr lang="pt-BR" sz="3600" dirty="0"/>
          </a:p>
          <a:p>
            <a:r>
              <a:rPr lang="pt-BR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Socialização Secundária </a:t>
            </a:r>
            <a:r>
              <a:rPr lang="pt-BR" sz="3600" dirty="0">
                <a:solidFill>
                  <a:srgbClr val="FFC000"/>
                </a:solidFill>
              </a:rPr>
              <a:t/>
            </a:r>
            <a:br>
              <a:rPr lang="pt-BR" sz="3600" dirty="0">
                <a:solidFill>
                  <a:srgbClr val="FFC000"/>
                </a:solidFill>
              </a:rPr>
            </a:br>
            <a:r>
              <a:rPr lang="pt-BR" sz="3600" dirty="0"/>
              <a:t>Os filhos entram em contato com outras instituições...</a:t>
            </a:r>
            <a:br>
              <a:rPr lang="pt-BR" sz="3600" dirty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/>
            </a:r>
            <a:br>
              <a:rPr lang="pt-BR" sz="3600" dirty="0"/>
            </a:b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211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ctrTitle"/>
          </p:nvPr>
        </p:nvSpPr>
        <p:spPr>
          <a:xfrm>
            <a:off x="685800" y="-1395535"/>
            <a:ext cx="7772400" cy="4995986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BERÇO SIMBÓLICO</a:t>
            </a:r>
            <a:endParaRPr lang="pt-BR" altLang="pt-BR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219" name="Retângulo 2"/>
          <p:cNvSpPr>
            <a:spLocks noChangeArrowheads="1"/>
          </p:cNvSpPr>
          <p:nvPr/>
        </p:nvSpPr>
        <p:spPr bwMode="auto">
          <a:xfrm>
            <a:off x="307975" y="5876925"/>
            <a:ext cx="8567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b="1" dirty="0" smtClean="0">
                <a:latin typeface="Arial" panose="020B0604020202020204" pitchFamily="34" charset="0"/>
              </a:rPr>
              <a:t>Qual o lugar da criança no Desejo dos Pais?</a:t>
            </a:r>
          </a:p>
        </p:txBody>
      </p:sp>
      <p:pic>
        <p:nvPicPr>
          <p:cNvPr id="9220" name="Picture 6" descr="C:\Users\ines\Pictures\bercos-modernos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576388"/>
            <a:ext cx="4425950" cy="40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576388"/>
            <a:ext cx="4210050" cy="40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CaixaDeTexto 1"/>
          <p:cNvSpPr txBox="1">
            <a:spLocks noChangeArrowheads="1"/>
          </p:cNvSpPr>
          <p:nvPr/>
        </p:nvSpPr>
        <p:spPr bwMode="auto">
          <a:xfrm>
            <a:off x="307975" y="4508500"/>
            <a:ext cx="419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tx1"/>
                </a:solidFill>
              </a:rPr>
              <a:t>Ao nascermos, temos que ser acolhidos psiquicamente para existirmos como sujeitos.  </a:t>
            </a:r>
          </a:p>
        </p:txBody>
      </p:sp>
    </p:spTree>
    <p:extLst>
      <p:ext uri="{BB962C8B-B14F-4D97-AF65-F5344CB8AC3E}">
        <p14:creationId xmlns:p14="http://schemas.microsoft.com/office/powerpoint/2010/main" val="6385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60"/>
            <a:ext cx="9166860" cy="684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0" y="1484784"/>
            <a:ext cx="9036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</a:rPr>
              <a:t>A autoridade é, primeiramente, um ato de confiança: </a:t>
            </a:r>
            <a:r>
              <a:rPr lang="pt-BR" sz="3600" b="1" dirty="0" smtClean="0">
                <a:latin typeface="Arial" panose="020B0604020202020204" pitchFamily="34" charset="0"/>
              </a:rPr>
              <a:t>é nesse atalho que nasce o VÍNCULO.</a:t>
            </a:r>
            <a:r>
              <a:rPr lang="pt-BR" sz="3600" b="1" dirty="0">
                <a:latin typeface="Arial" panose="020B0604020202020204" pitchFamily="34" charset="0"/>
              </a:rPr>
              <a:t/>
            </a:r>
            <a:br>
              <a:rPr lang="pt-BR" sz="3600" b="1" dirty="0">
                <a:latin typeface="Arial" panose="020B0604020202020204" pitchFamily="34" charset="0"/>
              </a:rPr>
            </a:br>
            <a:endParaRPr lang="pt-BR" sz="3600" b="1" dirty="0"/>
          </a:p>
        </p:txBody>
      </p:sp>
      <p:pic>
        <p:nvPicPr>
          <p:cNvPr id="6" name="Picture 4" descr="C:\Users\user\Desktop\Imagens Palestras\IMG_27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7744" y="3284984"/>
            <a:ext cx="4896594" cy="2772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640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60"/>
            <a:ext cx="9166860" cy="684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0" y="1628800"/>
            <a:ext cx="91668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600" dirty="0" smtClean="0">
              <a:latin typeface="Arial" panose="020B0604020202020204" pitchFamily="34" charset="0"/>
            </a:endParaRPr>
          </a:p>
          <a:p>
            <a:pPr algn="ctr"/>
            <a:r>
              <a:rPr lang="pt-BR" sz="3600" dirty="0" smtClean="0">
                <a:latin typeface="Arial" panose="020B0604020202020204" pitchFamily="34" charset="0"/>
              </a:rPr>
              <a:t>Autoridade </a:t>
            </a:r>
            <a:r>
              <a:rPr lang="pt-BR" sz="3600" dirty="0">
                <a:latin typeface="Arial" panose="020B0604020202020204" pitchFamily="34" charset="0"/>
              </a:rPr>
              <a:t>como Senso de Direção</a:t>
            </a:r>
            <a:r>
              <a:rPr lang="pt-BR" sz="3600" dirty="0" smtClean="0">
                <a:latin typeface="Arial" panose="020B0604020202020204" pitchFamily="34" charset="0"/>
              </a:rPr>
              <a:t>.</a:t>
            </a:r>
          </a:p>
          <a:p>
            <a:pPr algn="ctr"/>
            <a:r>
              <a:rPr lang="pt-BR" sz="3600" dirty="0">
                <a:latin typeface="Arial" panose="020B0604020202020204" pitchFamily="34" charset="0"/>
              </a:rPr>
              <a:t/>
            </a:r>
            <a:br>
              <a:rPr lang="pt-BR" sz="3600" dirty="0">
                <a:latin typeface="Arial" panose="020B0604020202020204" pitchFamily="34" charset="0"/>
              </a:rPr>
            </a:br>
            <a:r>
              <a:rPr lang="pt-BR" sz="3600" dirty="0">
                <a:latin typeface="Arial" panose="020B0604020202020204" pitchFamily="34" charset="0"/>
              </a:rPr>
              <a:t>A Bússola é a palavra do adulto</a:t>
            </a:r>
            <a:r>
              <a:rPr lang="pt-BR" sz="3600" dirty="0" smtClean="0">
                <a:latin typeface="Arial" panose="020B0604020202020204" pitchFamily="34" charset="0"/>
              </a:rPr>
              <a:t>.</a:t>
            </a:r>
          </a:p>
          <a:p>
            <a:pPr algn="ctr"/>
            <a:endParaRPr lang="pt-BR" sz="3600" dirty="0" smtClean="0">
              <a:latin typeface="Arial" panose="020B0604020202020204" pitchFamily="34" charset="0"/>
            </a:endParaRPr>
          </a:p>
          <a:p>
            <a:pPr algn="ctr"/>
            <a:r>
              <a:rPr lang="pt-BR" sz="3600" dirty="0" smtClean="0">
                <a:latin typeface="Arial" panose="020B0604020202020204" pitchFamily="34" charset="0"/>
              </a:rPr>
              <a:t>Vínculo(s) de Aprendizagem.</a:t>
            </a:r>
          </a:p>
          <a:p>
            <a:pPr algn="ctr"/>
            <a:r>
              <a:rPr lang="pt-BR" sz="3600" dirty="0">
                <a:latin typeface="Arial" panose="020B0604020202020204" pitchFamily="34" charset="0"/>
              </a:rPr>
              <a:t/>
            </a:r>
            <a:br>
              <a:rPr lang="pt-BR" sz="3600" dirty="0">
                <a:latin typeface="Arial" panose="020B0604020202020204" pitchFamily="34" charset="0"/>
              </a:rPr>
            </a:br>
            <a:r>
              <a:rPr lang="pt-BR" sz="3600" dirty="0">
                <a:latin typeface="Arial" panose="020B0604020202020204" pitchFamily="34" charset="0"/>
              </a:rPr>
              <a:t/>
            </a:r>
            <a:br>
              <a:rPr lang="pt-BR" sz="3600" dirty="0">
                <a:latin typeface="Arial" panose="020B0604020202020204" pitchFamily="34" charset="0"/>
              </a:rPr>
            </a:br>
            <a:r>
              <a:rPr lang="pt-BR" sz="3600" dirty="0">
                <a:latin typeface="Arial" panose="020B0604020202020204" pitchFamily="34" charset="0"/>
              </a:rPr>
              <a:t/>
            </a:r>
            <a:br>
              <a:rPr lang="pt-BR" sz="3600" dirty="0">
                <a:latin typeface="Arial" panose="020B0604020202020204" pitchFamily="34" charset="0"/>
              </a:rPr>
            </a:b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533434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98883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b="1" dirty="0" smtClean="0"/>
              <a:t>ANTEVER – ANTECIPAR </a:t>
            </a:r>
            <a:br>
              <a:rPr lang="pt-BR" b="1" dirty="0" smtClean="0"/>
            </a:br>
            <a:r>
              <a:rPr lang="pt-BR" b="1" dirty="0" smtClean="0"/>
              <a:t>O OLHAR ORIGINAL DE CADA SUJEITO</a:t>
            </a:r>
          </a:p>
        </p:txBody>
      </p:sp>
      <p:sp>
        <p:nvSpPr>
          <p:cNvPr id="50179" name="Espaço Reservado para Conteúd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pt-BR" sz="3200" b="1" smtClean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0180" name="Espaço Reservado para Conteúdo 3"/>
          <p:cNvSpPr>
            <a:spLocks noGrp="1"/>
          </p:cNvSpPr>
          <p:nvPr>
            <p:ph sz="half" idx="4294967295"/>
          </p:nvPr>
        </p:nvSpPr>
        <p:spPr>
          <a:xfrm>
            <a:off x="1475656" y="188640"/>
            <a:ext cx="7668344" cy="583116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pt-BR" sz="3200" b="1" smtClean="0">
                <a:latin typeface="Arial" panose="020B0604020202020204" pitchFamily="34" charset="0"/>
              </a:rPr>
              <a:t>   </a:t>
            </a:r>
          </a:p>
        </p:txBody>
      </p:sp>
      <p:pic>
        <p:nvPicPr>
          <p:cNvPr id="50181" name="Picture 2" descr="http://lounge.obviousmag.org/gincobilando/assets_c/2013/08/refem10-thumb-600x345-466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20888"/>
            <a:ext cx="8280400" cy="41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21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D:\04012016\fanpage\bases\template_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0" y="1714488"/>
            <a:ext cx="9144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DESAFIOS DA VINCULAÇÃO:</a:t>
            </a:r>
          </a:p>
          <a:p>
            <a:pPr lvl="0"/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Formação em exercício para o ofício educativo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Compreensão mais ampla de quem são os  alunos e suas expectativas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Repensar a escolha e permanência na prática do ofício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Ampliar as dimensões de atuação até o cósmico</a:t>
            </a:r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Construir territórios educativo-terapêuticos</a:t>
            </a:r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Melhorar a qualidade objetiva dos conteúdos</a:t>
            </a:r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</a:p>
          <a:p>
            <a:pPr lvl="0">
              <a:buFont typeface="Arial" pitchFamily="34" charset="0"/>
              <a:buChar char="•"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otofantastica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7999"/>
          </a:xfrm>
          <a:noFill/>
        </p:spPr>
      </p:pic>
      <p:sp>
        <p:nvSpPr>
          <p:cNvPr id="45059" name="Espaço Reservado para Número de Slide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381D21-A733-4E39-9563-5E15BD989044}" type="slidenum">
              <a:rPr lang="es-ES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s-ES" altLang="pt-BR" sz="1200" smtClean="0">
              <a:solidFill>
                <a:srgbClr val="898989"/>
              </a:solidFill>
            </a:endParaRPr>
          </a:p>
        </p:txBody>
      </p:sp>
      <p:sp>
        <p:nvSpPr>
          <p:cNvPr id="45060" name="Espaço Reservado para Rodapé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pt-BR" sz="1200" smtClean="0">
                <a:solidFill>
                  <a:srgbClr val="898989"/>
                </a:solidFill>
              </a:rPr>
              <a:t>janepati@terra.com.br</a:t>
            </a:r>
          </a:p>
        </p:txBody>
      </p:sp>
    </p:spTree>
    <p:extLst>
      <p:ext uri="{BB962C8B-B14F-4D97-AF65-F5344CB8AC3E}">
        <p14:creationId xmlns:p14="http://schemas.microsoft.com/office/powerpoint/2010/main" val="185308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fotofantastica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5888"/>
            <a:ext cx="8785225" cy="6742112"/>
          </a:xfrm>
          <a:noFill/>
        </p:spPr>
      </p:pic>
      <p:sp>
        <p:nvSpPr>
          <p:cNvPr id="46083" name="Espaço Reservado para Número de Slide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F55F0A-8E16-4D6B-A786-337D262349B2}" type="slidenum">
              <a:rPr lang="es-ES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s-ES" altLang="pt-BR" sz="1200" smtClean="0">
              <a:solidFill>
                <a:srgbClr val="898989"/>
              </a:solidFill>
            </a:endParaRPr>
          </a:p>
        </p:txBody>
      </p:sp>
      <p:sp>
        <p:nvSpPr>
          <p:cNvPr id="46084" name="Espaço Reservado para Rodapé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pt-BR" sz="1200" smtClean="0">
                <a:solidFill>
                  <a:srgbClr val="898989"/>
                </a:solidFill>
              </a:rPr>
              <a:t>janepati@terra.com.br</a:t>
            </a:r>
          </a:p>
        </p:txBody>
      </p:sp>
    </p:spTree>
    <p:extLst>
      <p:ext uri="{BB962C8B-B14F-4D97-AF65-F5344CB8AC3E}">
        <p14:creationId xmlns:p14="http://schemas.microsoft.com/office/powerpoint/2010/main" val="220698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casal vendo o m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0577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24527" cy="6858000"/>
          </a:xfrm>
        </p:spPr>
      </p:pic>
    </p:spTree>
    <p:extLst>
      <p:ext uri="{BB962C8B-B14F-4D97-AF65-F5344CB8AC3E}">
        <p14:creationId xmlns:p14="http://schemas.microsoft.com/office/powerpoint/2010/main" val="363236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oca-Cola 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19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descr="Large confetti"/>
          <p:cNvSpPr>
            <a:spLocks noGrp="1"/>
          </p:cNvSpPr>
          <p:nvPr>
            <p:ph type="ctrTitle"/>
          </p:nvPr>
        </p:nvSpPr>
        <p:spPr>
          <a:xfrm>
            <a:off x="611560" y="-675455"/>
            <a:ext cx="7846640" cy="309634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5400" dirty="0" smtClean="0">
                <a:effectLst/>
              </a:rPr>
              <a:t>   Atenção Flutuante</a:t>
            </a:r>
            <a:br>
              <a:rPr lang="pt-BR" sz="5400" dirty="0" smtClean="0">
                <a:effectLst/>
              </a:rPr>
            </a:br>
            <a:r>
              <a:rPr lang="pt-BR" sz="4800" dirty="0" smtClean="0"/>
              <a:t> T</a:t>
            </a:r>
            <a:r>
              <a:rPr lang="pt-BR" dirty="0" smtClean="0">
                <a:effectLst/>
              </a:rPr>
              <a:t>udo se confunde</a:t>
            </a:r>
            <a:endParaRPr lang="pt-BR" dirty="0">
              <a:effectLst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4275" name="Espaço Reservado para Conteú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6792"/>
            <a:ext cx="9144000" cy="5112296"/>
          </a:xfrm>
        </p:spPr>
      </p:pic>
      <p:sp>
        <p:nvSpPr>
          <p:cNvPr id="54276" name="CaixaDeTexto 4"/>
          <p:cNvSpPr txBox="1">
            <a:spLocks noChangeArrowheads="1"/>
          </p:cNvSpPr>
          <p:nvPr/>
        </p:nvSpPr>
        <p:spPr bwMode="auto">
          <a:xfrm>
            <a:off x="2484438" y="1989138"/>
            <a:ext cx="43243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tx1"/>
                </a:solidFill>
              </a:rPr>
              <a:t>  </a:t>
            </a:r>
            <a:endParaRPr lang="pt-BR" altLang="pt-BR" sz="2400" b="1" dirty="0" smtClean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 b="1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 smtClean="0">
                <a:solidFill>
                  <a:schemeClr val="tx1"/>
                </a:solidFill>
              </a:rPr>
              <a:t>FRAGMENTAÇÃO</a:t>
            </a:r>
            <a:endParaRPr lang="pt-BR" altLang="pt-BR" sz="2400" b="1" dirty="0">
              <a:solidFill>
                <a:schemeClr val="tx1"/>
              </a:solidFill>
            </a:endParaRPr>
          </a:p>
        </p:txBody>
      </p:sp>
      <p:sp>
        <p:nvSpPr>
          <p:cNvPr id="54277" name="CaixaDeTexto 5"/>
          <p:cNvSpPr txBox="1">
            <a:spLocks noChangeArrowheads="1"/>
          </p:cNvSpPr>
          <p:nvPr/>
        </p:nvSpPr>
        <p:spPr bwMode="auto">
          <a:xfrm>
            <a:off x="1476375" y="6165850"/>
            <a:ext cx="6356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tx1"/>
                </a:solidFill>
              </a:rPr>
              <a:t>            ATENÇÃO CONTEMPORÂNEA</a:t>
            </a:r>
          </a:p>
        </p:txBody>
      </p:sp>
    </p:spTree>
    <p:extLst>
      <p:ext uri="{BB962C8B-B14F-4D97-AF65-F5344CB8AC3E}">
        <p14:creationId xmlns:p14="http://schemas.microsoft.com/office/powerpoint/2010/main" val="276088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60"/>
            <a:ext cx="9166860" cy="684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0" y="1484784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>
                <a:latin typeface="Arial" panose="020B0604020202020204" pitchFamily="34" charset="0"/>
              </a:rPr>
              <a:t>Como, o professor pode enriquecer o processo de ensino e aprendizagem? </a:t>
            </a:r>
            <a:endParaRPr lang="pt-BR" sz="3200" dirty="0">
              <a:latin typeface="Arial" panose="020B0604020202020204" pitchFamily="34" charset="0"/>
            </a:endParaRPr>
          </a:p>
        </p:txBody>
      </p:sp>
      <p:pic>
        <p:nvPicPr>
          <p:cNvPr id="7" name="Picture 2" descr="C:\Users\User\Pictures\CEREBRO MÃ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32" y="2780928"/>
            <a:ext cx="3151251" cy="32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0473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60"/>
            <a:ext cx="9166860" cy="684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0" y="1484784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>
                <a:latin typeface="Arial" panose="020B0604020202020204" pitchFamily="34" charset="0"/>
              </a:rPr>
              <a:t>Recuperar o sentido do aprender e o prazer em estudar está entre os desafios de hoje.</a:t>
            </a:r>
            <a:endParaRPr lang="pt-BR" sz="3200" dirty="0">
              <a:latin typeface="Arial" panose="020B0604020202020204" pitchFamily="34" charset="0"/>
            </a:endParaRPr>
          </a:p>
        </p:txBody>
      </p:sp>
      <p:pic>
        <p:nvPicPr>
          <p:cNvPr id="6" name="Picture 7" descr="C:\Users\Pat\Desktop\Imagens Palestra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2997200"/>
            <a:ext cx="6840537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8937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60"/>
            <a:ext cx="9166860" cy="684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0" y="1484784"/>
            <a:ext cx="903649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 smtClean="0">
                <a:latin typeface="Arial" panose="020B0604020202020204" pitchFamily="34" charset="0"/>
              </a:rPr>
              <a:t>                   Vínculo Afetivo</a:t>
            </a:r>
          </a:p>
          <a:p>
            <a:pPr algn="just"/>
            <a:endParaRPr lang="pt-BR" sz="3200" dirty="0">
              <a:latin typeface="Arial" panose="020B0604020202020204" pitchFamily="34" charset="0"/>
            </a:endParaRPr>
          </a:p>
          <a:p>
            <a:pPr algn="just"/>
            <a:r>
              <a:rPr lang="pt-BR" sz="3200" dirty="0" smtClean="0">
                <a:latin typeface="Arial" panose="020B0604020202020204" pitchFamily="34" charset="0"/>
              </a:rPr>
              <a:t>A </a:t>
            </a:r>
            <a:r>
              <a:rPr lang="pt-BR" sz="3200" dirty="0">
                <a:latin typeface="Arial" panose="020B0604020202020204" pitchFamily="34" charset="0"/>
              </a:rPr>
              <a:t>atividade escolar precisa se apresentar de forma significativa, prazerosa, para merecer o esforço intelectual dos alunos no sentido de se apropriar de diversas porções de saberes produzidos pela humanidade. </a:t>
            </a:r>
          </a:p>
        </p:txBody>
      </p:sp>
    </p:spTree>
    <p:extLst>
      <p:ext uri="{BB962C8B-B14F-4D97-AF65-F5344CB8AC3E}">
        <p14:creationId xmlns:p14="http://schemas.microsoft.com/office/powerpoint/2010/main" val="30711948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60"/>
            <a:ext cx="9166860" cy="684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1619672" y="1412776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/>
              <a:t>“Aonde fica a saída?”, perguntou Alice ao gato que ria. </a:t>
            </a:r>
            <a:br>
              <a:rPr lang="pt-BR" sz="3600"/>
            </a:br>
            <a:r>
              <a:rPr lang="pt-BR" sz="3600"/>
              <a:t>“Depende”, respondeu o gato. </a:t>
            </a:r>
            <a:br>
              <a:rPr lang="pt-BR" sz="3600"/>
            </a:br>
            <a:r>
              <a:rPr lang="pt-BR" sz="3600"/>
              <a:t>“De quê?”, replicou Alice. </a:t>
            </a:r>
            <a:br>
              <a:rPr lang="pt-BR" sz="3600"/>
            </a:br>
            <a:r>
              <a:rPr lang="pt-BR" sz="3600"/>
              <a:t>”Depende de para onde você quer ir...”</a:t>
            </a:r>
          </a:p>
          <a:p>
            <a:pPr algn="r"/>
            <a:endParaRPr lang="pt-BR" sz="3600"/>
          </a:p>
          <a:p>
            <a:pPr algn="r"/>
            <a:r>
              <a:rPr lang="pt-BR" sz="3600"/>
              <a:t>(Alice no País das Maravilhas)</a:t>
            </a:r>
            <a:r>
              <a:rPr lang="pt-BR" sz="3600" i="1"/>
              <a:t> </a:t>
            </a:r>
            <a:endParaRPr lang="pt-BR" sz="3600"/>
          </a:p>
          <a:p>
            <a:pPr algn="r"/>
            <a:r>
              <a:rPr lang="pt-BR" sz="3600" b="1"/>
              <a:t> </a:t>
            </a:r>
            <a:endParaRPr lang="pt-BR" sz="3600" dirty="0"/>
          </a:p>
        </p:txBody>
      </p:sp>
      <p:pic>
        <p:nvPicPr>
          <p:cNvPr id="6" name="Picture 2" descr="Resultado de imagem para alice no pais das maravilh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09" y="4429691"/>
            <a:ext cx="2793501" cy="20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620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1643050"/>
          <a:ext cx="8820150" cy="3474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13"/>
                <a:gridCol w="454796"/>
                <a:gridCol w="4570441"/>
              </a:tblGrid>
              <a:tr h="428276">
                <a:tc gridSpan="3"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LINHAS QUE ORIENTAM O SENTIDO DADO À PROFISSÃO</a:t>
                      </a:r>
                      <a:endParaRPr lang="pt-BR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  <a:tr h="435151"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5151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Burocracia e Aceitação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da Hierarquia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6"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Inovação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5151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Isolamento na ação pedagógica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Partilha de experiências</a:t>
                      </a:r>
                    </a:p>
                  </a:txBody>
                  <a:tcPr marL="9525" marR="9525" marT="9525" marB="0" anchor="ctr"/>
                </a:tc>
              </a:tr>
              <a:tr h="435151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Fechamento à mudança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Diversidade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5151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Ceticismo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Aceitação do desafio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5151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Ressentimento em relação aos outros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Sensibilidade ao outro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5151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Amargura em relação à profissão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Abertura ao desenvolvimento profissional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6572264" y="6357958"/>
            <a:ext cx="2389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/>
              <a:t>Fonte: ERIKSON 1985, p. 72-73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60"/>
            <a:ext cx="9166860" cy="684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0" y="1412776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atin typeface="Arial" pitchFamily="34" charset="0"/>
              </a:rPr>
              <a:t>Não é de se espantar que </a:t>
            </a:r>
            <a:r>
              <a:rPr lang="pt-BR" sz="3600" dirty="0" smtClean="0">
                <a:latin typeface="Arial" pitchFamily="34" charset="0"/>
              </a:rPr>
              <a:t>encontremos</a:t>
            </a:r>
          </a:p>
          <a:p>
            <a:pPr algn="ctr"/>
            <a:r>
              <a:rPr lang="pt-BR" sz="3600" dirty="0" smtClean="0">
                <a:latin typeface="Arial" pitchFamily="34" charset="0"/>
              </a:rPr>
              <a:t> </a:t>
            </a:r>
            <a:r>
              <a:rPr lang="pt-BR" sz="3600" dirty="0">
                <a:latin typeface="Arial" pitchFamily="34" charset="0"/>
              </a:rPr>
              <a:t>alunos  que desejam “pensar diferente”...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11" y="2601047"/>
            <a:ext cx="8932637" cy="370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8788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60"/>
            <a:ext cx="9166860" cy="684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1371600" y="1412776"/>
            <a:ext cx="7086600" cy="2711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6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sz="3600">
                <a:latin typeface="Arial" panose="020B0604020202020204" pitchFamily="34" charset="0"/>
              </a:rPr>
              <a:t>Jane Patrícia Haddad</a:t>
            </a:r>
          </a:p>
          <a:p>
            <a:pPr algn="ctr">
              <a:lnSpc>
                <a:spcPct val="16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sz="3600">
                <a:latin typeface="Arial" panose="020B0604020202020204" pitchFamily="34" charset="0"/>
              </a:rPr>
              <a:t>Fone: (31) 98417.6097</a:t>
            </a:r>
            <a:br>
              <a:rPr lang="pt-BR" sz="3600">
                <a:latin typeface="Arial" panose="020B0604020202020204" pitchFamily="34" charset="0"/>
              </a:rPr>
            </a:br>
            <a:r>
              <a:rPr lang="pt-BR" sz="3200">
                <a:latin typeface="Arial" panose="020B0604020202020204" pitchFamily="34" charset="0"/>
                <a:hlinkClick r:id="rId3"/>
              </a:rPr>
              <a:t>www.janehaddad.com.br</a:t>
            </a:r>
            <a:endParaRPr lang="pt-BR" sz="3200" dirty="0">
              <a:latin typeface="Arial" panose="020B0604020202020204" pitchFamily="34" charset="0"/>
            </a:endParaRPr>
          </a:p>
        </p:txBody>
      </p:sp>
      <p:pic>
        <p:nvPicPr>
          <p:cNvPr id="6" name="Picture 5" descr="http://www.laisetales.com/userfiles/l/laisetales/imagens/4199035002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19" y="1772444"/>
            <a:ext cx="4746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14" y="1735931"/>
            <a:ext cx="5048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827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expoen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3714744" y="357166"/>
            <a:ext cx="1501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PARADOXO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770593" y="1428736"/>
            <a:ext cx="2373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ACONTECIMENTOS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58" y="142873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ACASO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4282" y="485776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RETROAÇÕES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571868" y="592933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INTERAÇÕES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072330" y="500063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AÇÕES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template_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57158" y="2714620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pt-BR" sz="4800" b="1" dirty="0" smtClean="0">
                <a:latin typeface="Arial" pitchFamily="34" charset="0"/>
                <a:cs typeface="Arial" pitchFamily="34" charset="0"/>
              </a:rPr>
              <a:t>	Melhorar a qualidade objetiva dos conteúdos</a:t>
            </a:r>
            <a:r>
              <a:rPr lang="pt-BR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D:\04012016\fanpage\bases\template_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57158" y="1500174"/>
            <a:ext cx="82868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Para compreender a questão dos conteúdos  deveríamos considerar: </a:t>
            </a:r>
          </a:p>
          <a:p>
            <a:pPr lvl="0"/>
            <a:endParaRPr lang="pt-BR" sz="36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Jogo de conteúdos X seleção</a:t>
            </a:r>
          </a:p>
          <a:p>
            <a:pPr lvl="0">
              <a:buFont typeface="Arial" pitchFamily="34" charset="0"/>
              <a:buChar char="•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Característica da cultura escolar</a:t>
            </a:r>
          </a:p>
          <a:p>
            <a:pPr lvl="0">
              <a:buFont typeface="Arial" pitchFamily="34" charset="0"/>
              <a:buChar char="•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Fatores sociais que estão em jogo</a:t>
            </a:r>
          </a:p>
          <a:p>
            <a:pPr lvl="0">
              <a:buFont typeface="Arial" pitchFamily="34" charset="0"/>
              <a:buChar char="•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Estratificações  sociais (</a:t>
            </a: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des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)vinculativas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template_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57158" y="2285992"/>
            <a:ext cx="7786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Ensinar sem levar em conta o que O ALUNO já sabe, segundo David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Ausubel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, é um esforço vão, pois o novo conhecimento não tem onde se ancorar. De nada adianta desenvolver uma aula divertida se ela for encaminhada de forma automática, sem possibilitar a reflexão e a negociação de significados.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template_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57158" y="2285992"/>
            <a:ext cx="8286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"A essência do processo de aprendizagem significativa é que as </a:t>
            </a:r>
            <a:r>
              <a:rPr lang="pt-BR" sz="2400" b="1" i="1" dirty="0" err="1" smtClean="0">
                <a:latin typeface="Arial" pitchFamily="34" charset="0"/>
                <a:cs typeface="Arial" pitchFamily="34" charset="0"/>
              </a:rPr>
              <a:t>ideias</a:t>
            </a: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 expressas simbolicamente são relacionadas às informações previamente adquiridas pelo aluno através de uma relação não arbitrária e substantiva (não literal)." </a:t>
            </a:r>
          </a:p>
          <a:p>
            <a:endParaRPr lang="pt-BR" sz="24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i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David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Ausubel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, Joseph D.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Novak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e Helen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Hanesian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no livro </a:t>
            </a: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Psicologia Educacional 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816</Words>
  <Application>Microsoft Office PowerPoint</Application>
  <PresentationFormat>Apresentação na tela (4:3)</PresentationFormat>
  <Paragraphs>185</Paragraphs>
  <Slides>41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41</vt:i4>
      </vt:variant>
    </vt:vector>
  </HeadingPairs>
  <TitlesOfParts>
    <vt:vector size="46" baseType="lpstr">
      <vt:lpstr>Arial</vt:lpstr>
      <vt:lpstr>Calibri</vt:lpstr>
      <vt:lpstr>Wingdings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BERÇO SIMBÓLICO</vt:lpstr>
      <vt:lpstr>Apresentação do PowerPoint</vt:lpstr>
      <vt:lpstr>Apresentação do PowerPoint</vt:lpstr>
      <vt:lpstr>ANTEVER – ANTECIPAR  O OLHAR ORIGINAL DE CADA SUJEITO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Atenção Flutuante  Tudo se confunde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Geraldo Almeida</dc:creator>
  <cp:lastModifiedBy>Jane Patricia Haddad</cp:lastModifiedBy>
  <cp:revision>79</cp:revision>
  <dcterms:created xsi:type="dcterms:W3CDTF">2016-01-24T13:15:17Z</dcterms:created>
  <dcterms:modified xsi:type="dcterms:W3CDTF">2017-10-27T00:26:19Z</dcterms:modified>
</cp:coreProperties>
</file>