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4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45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40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26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61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9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89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226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5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16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A9A3-8BC1-44C6-89F7-F9A08B7F8401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6946-D22B-447E-AC49-8F01F9A2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24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ubensbc@usp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53.htm#art1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53.htm#art1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3/Lei/L12796.htm#art1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E52645-9553-4A79-B0F5-087EC25CBF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675" dirty="0"/>
              <a:t>Liberdade de expressão: polêmicas, conflitos, intolerância e pluralidade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0DC7AA6-490A-4C47-A26B-3E50CA5E46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Rubens Barbosa de Camargo</a:t>
            </a:r>
          </a:p>
          <a:p>
            <a:r>
              <a:rPr lang="pt-BR" dirty="0"/>
              <a:t>Prof. Dr. da FEUSP</a:t>
            </a:r>
          </a:p>
          <a:p>
            <a:r>
              <a:rPr lang="pt-BR" dirty="0">
                <a:hlinkClick r:id="rId2"/>
              </a:rPr>
              <a:t>rubensbc@usp.br</a:t>
            </a:r>
            <a:endParaRPr lang="pt-BR" dirty="0"/>
          </a:p>
          <a:p>
            <a:r>
              <a:rPr lang="pt-BR" dirty="0" err="1"/>
              <a:t>Tel</a:t>
            </a:r>
            <a:r>
              <a:rPr lang="pt-BR" dirty="0"/>
              <a:t>: 3091-8272</a:t>
            </a:r>
          </a:p>
        </p:txBody>
      </p:sp>
    </p:spTree>
    <p:extLst>
      <p:ext uri="{BB962C8B-B14F-4D97-AF65-F5344CB8AC3E}">
        <p14:creationId xmlns:p14="http://schemas.microsoft.com/office/powerpoint/2010/main" val="8198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7A718E-2D04-4905-A4B3-E78F8695A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/>
              <a:t>Um exemplo de intolerância e de falta de democracia: </a:t>
            </a:r>
            <a:br>
              <a:rPr lang="pt-BR" sz="3000" dirty="0"/>
            </a:br>
            <a:r>
              <a:rPr lang="pt-BR" sz="3000" dirty="0"/>
              <a:t>As propostas de projetos de leis da </a:t>
            </a:r>
            <a:r>
              <a:rPr lang="pt-BR" sz="3000" b="1" dirty="0"/>
              <a:t>Escola sem Partido</a:t>
            </a:r>
            <a:r>
              <a:rPr lang="pt-BR" sz="3000" dirty="0"/>
              <a:t>!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5F148D6-2196-48C8-AB04-A89D5CA2F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(O que são? De onde vem? O que querem?) </a:t>
            </a:r>
          </a:p>
          <a:p>
            <a:r>
              <a:rPr lang="pt-BR" sz="2700" dirty="0"/>
              <a:t>Uma visão, para além das já apresentadas (gênero, religiosidade, moral conservadora, contra os Direitos Humanos, Pluralismo?):</a:t>
            </a:r>
          </a:p>
          <a:p>
            <a:r>
              <a:rPr lang="pt-BR" sz="2700" dirty="0"/>
              <a:t>A dimensão do “financiamento” na perspectiva do que deixa de existir nos princípios da educação nacional na LDB: </a:t>
            </a:r>
          </a:p>
        </p:txBody>
      </p:sp>
    </p:spTree>
    <p:extLst>
      <p:ext uri="{BB962C8B-B14F-4D97-AF65-F5344CB8AC3E}">
        <p14:creationId xmlns:p14="http://schemas.microsoft.com/office/powerpoint/2010/main" val="254942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65796C0C-59B1-47BE-994C-39EB5375A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30630"/>
              </p:ext>
            </p:extLst>
          </p:nvPr>
        </p:nvGraphicFramePr>
        <p:xfrm>
          <a:off x="445770" y="1659636"/>
          <a:ext cx="7859268" cy="4031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9453">
                  <a:extLst>
                    <a:ext uri="{9D8B030D-6E8A-4147-A177-3AD203B41FA5}">
                      <a16:colId xmlns:a16="http://schemas.microsoft.com/office/drawing/2014/main" xmlns="" val="16673118"/>
                    </a:ext>
                  </a:extLst>
                </a:gridCol>
                <a:gridCol w="2619453">
                  <a:extLst>
                    <a:ext uri="{9D8B030D-6E8A-4147-A177-3AD203B41FA5}">
                      <a16:colId xmlns:a16="http://schemas.microsoft.com/office/drawing/2014/main" xmlns="" val="3360348895"/>
                    </a:ext>
                  </a:extLst>
                </a:gridCol>
                <a:gridCol w="2620362">
                  <a:extLst>
                    <a:ext uri="{9D8B030D-6E8A-4147-A177-3AD203B41FA5}">
                      <a16:colId xmlns:a16="http://schemas.microsoft.com/office/drawing/2014/main" xmlns="" val="3930594171"/>
                    </a:ext>
                  </a:extLst>
                </a:gridCol>
              </a:tblGrid>
              <a:tr h="492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Constituição Federal de 1988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LDB – Lei 9394-96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“Programa Escola Sem Partido”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extLst>
                  <a:ext uri="{0D108BD9-81ED-4DB2-BD59-A6C34878D82A}">
                    <a16:rowId xmlns:a16="http://schemas.microsoft.com/office/drawing/2014/main" xmlns="" val="1087458910"/>
                  </a:ext>
                </a:extLst>
              </a:tr>
              <a:tr h="681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Art. 206. O ensino será ministrado com base nos seguintes princípios: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Art. 3º O ensino será ministrado com base nos seguintes princípios: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Art. 2º. A educação nacional atenderá aos seguintes princípios: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extLst>
                  <a:ext uri="{0D108BD9-81ED-4DB2-BD59-A6C34878D82A}">
                    <a16:rowId xmlns:a16="http://schemas.microsoft.com/office/drawing/2014/main" xmlns="" val="2183706920"/>
                  </a:ext>
                </a:extLst>
              </a:tr>
              <a:tr h="6819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 - igualdade de condições para o acesso e permanência na escola;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I - igualdade de condições para o acesso e permanência na escola;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extLst>
                  <a:ext uri="{0D108BD9-81ED-4DB2-BD59-A6C34878D82A}">
                    <a16:rowId xmlns:a16="http://schemas.microsoft.com/office/drawing/2014/main" xmlns="" val="927683773"/>
                  </a:ext>
                </a:extLst>
              </a:tr>
              <a:tr h="108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II - liberdade de aprender, ensinar, pesquisar e divulgar o pensamento, a arte e o saber;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II - liberdade de aprender, ensinar, pesquisar e divulgar a cultura, o pensamento, a arte e o saber;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III - liberdade de aprender e de ensinar;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IV - liberdade de consciência e de crença;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extLst>
                  <a:ext uri="{0D108BD9-81ED-4DB2-BD59-A6C34878D82A}">
                    <a16:rowId xmlns:a16="http://schemas.microsoft.com/office/drawing/2014/main" xmlns="" val="2437977560"/>
                  </a:ext>
                </a:extLst>
              </a:tr>
              <a:tr h="1091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III - pluralismo de idéias e de concepções pedagógicas, e coexistência de instituições públicas e privadas de ensino;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III - pluralismo de idéias e de concepções pedagógicas;</a:t>
                      </a:r>
                    </a:p>
                    <a:p>
                      <a:r>
                        <a:rPr lang="pt-BR" sz="1400">
                          <a:effectLst/>
                        </a:rPr>
                        <a:t>V - coexistência de instituições públicas e privadas de ensino;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II - pluralismo de ideias no ambiente acadêmico;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18" marR="31318" marT="0" marB="0"/>
                </a:tc>
                <a:extLst>
                  <a:ext uri="{0D108BD9-81ED-4DB2-BD59-A6C34878D82A}">
                    <a16:rowId xmlns:a16="http://schemas.microsoft.com/office/drawing/2014/main" xmlns="" val="312019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7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3FF0E6AD-B585-4875-8A4D-D89C9A07D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485755"/>
              </p:ext>
            </p:extLst>
          </p:nvPr>
        </p:nvGraphicFramePr>
        <p:xfrm>
          <a:off x="582930" y="1495045"/>
          <a:ext cx="8037577" cy="4408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8882">
                  <a:extLst>
                    <a:ext uri="{9D8B030D-6E8A-4147-A177-3AD203B41FA5}">
                      <a16:colId xmlns:a16="http://schemas.microsoft.com/office/drawing/2014/main" xmlns="" val="751820513"/>
                    </a:ext>
                  </a:extLst>
                </a:gridCol>
                <a:gridCol w="2678882">
                  <a:extLst>
                    <a:ext uri="{9D8B030D-6E8A-4147-A177-3AD203B41FA5}">
                      <a16:colId xmlns:a16="http://schemas.microsoft.com/office/drawing/2014/main" xmlns="" val="2396155098"/>
                    </a:ext>
                  </a:extLst>
                </a:gridCol>
                <a:gridCol w="2679813">
                  <a:extLst>
                    <a:ext uri="{9D8B030D-6E8A-4147-A177-3AD203B41FA5}">
                      <a16:colId xmlns:a16="http://schemas.microsoft.com/office/drawing/2014/main" xmlns="" val="3948450900"/>
                    </a:ext>
                  </a:extLst>
                </a:gridCol>
              </a:tblGrid>
              <a:tr h="558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IV - gratuidade do ensino público em estabelecimentos oficiais;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r>
                        <a:rPr lang="pt-BR" sz="1500">
                          <a:effectLst/>
                        </a:rPr>
                        <a:t>VI - gratuidade do ensino público em estabelecimentos oficiais;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 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extLst>
                  <a:ext uri="{0D108BD9-81ED-4DB2-BD59-A6C34878D82A}">
                    <a16:rowId xmlns:a16="http://schemas.microsoft.com/office/drawing/2014/main" xmlns="" val="964596909"/>
                  </a:ext>
                </a:extLst>
              </a:tr>
              <a:tr h="2446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500">
                          <a:effectLst/>
                        </a:rPr>
                        <a:t>V - valorização dos profissionais da educação escolar, garantidos, na forma da lei, planos de carreira, com ingresso exclusivamente por concurso público de provas e títulos, aos das redes públicas;            </a:t>
                      </a:r>
                      <a:r>
                        <a:rPr lang="pt-BR" sz="1500" u="sng">
                          <a:effectLst/>
                          <a:hlinkClick r:id="rId2"/>
                        </a:rPr>
                        <a:t>(Redação dada pela Emenda Constitucional nº 53, de 2006)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r>
                        <a:rPr lang="pt-BR" sz="1500" dirty="0">
                          <a:effectLst/>
                        </a:rPr>
                        <a:t>VII - valorização do profissional da educação escolar;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 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extLst>
                  <a:ext uri="{0D108BD9-81ED-4DB2-BD59-A6C34878D82A}">
                    <a16:rowId xmlns:a16="http://schemas.microsoft.com/office/drawing/2014/main" xmlns="" val="231133983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VI - gestão democrática do ensino público, na forma da lei;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r>
                        <a:rPr lang="pt-BR" sz="1500">
                          <a:effectLst/>
                        </a:rPr>
                        <a:t>VIII - gestão democrática do ensino público, na forma desta Lei e da legislação dos sistemas de ensino;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 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extLst>
                  <a:ext uri="{0D108BD9-81ED-4DB2-BD59-A6C34878D82A}">
                    <a16:rowId xmlns:a16="http://schemas.microsoft.com/office/drawing/2014/main" xmlns="" val="2648853109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VII - garantia de padrão de qualidade;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r>
                        <a:rPr lang="pt-BR" sz="1500">
                          <a:effectLst/>
                        </a:rPr>
                        <a:t>IX - garantia de padrão de qualidade;</a:t>
                      </a:r>
                      <a:endParaRPr lang="pt-BR" sz="15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984" marR="29984" marT="0" marB="0"/>
                </a:tc>
                <a:extLst>
                  <a:ext uri="{0D108BD9-81ED-4DB2-BD59-A6C34878D82A}">
                    <a16:rowId xmlns:a16="http://schemas.microsoft.com/office/drawing/2014/main" xmlns="" val="1110464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2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E3331B46-7218-45F4-8129-5B84309F5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344534"/>
              </p:ext>
            </p:extLst>
          </p:nvPr>
        </p:nvGraphicFramePr>
        <p:xfrm>
          <a:off x="1083564" y="1165860"/>
          <a:ext cx="7159753" cy="4407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6308">
                  <a:extLst>
                    <a:ext uri="{9D8B030D-6E8A-4147-A177-3AD203B41FA5}">
                      <a16:colId xmlns:a16="http://schemas.microsoft.com/office/drawing/2014/main" xmlns="" val="1801516134"/>
                    </a:ext>
                  </a:extLst>
                </a:gridCol>
                <a:gridCol w="2386308">
                  <a:extLst>
                    <a:ext uri="{9D8B030D-6E8A-4147-A177-3AD203B41FA5}">
                      <a16:colId xmlns:a16="http://schemas.microsoft.com/office/drawing/2014/main" xmlns="" val="629040950"/>
                    </a:ext>
                  </a:extLst>
                </a:gridCol>
                <a:gridCol w="2387137">
                  <a:extLst>
                    <a:ext uri="{9D8B030D-6E8A-4147-A177-3AD203B41FA5}">
                      <a16:colId xmlns:a16="http://schemas.microsoft.com/office/drawing/2014/main" xmlns="" val="1630272401"/>
                    </a:ext>
                  </a:extLst>
                </a:gridCol>
              </a:tblGrid>
              <a:tr h="1174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VIII - piso salarial profissional nacional para os profissionais da educação escolar pública, nos termos de lei federal. </a:t>
                      </a:r>
                      <a:r>
                        <a:rPr lang="pt-BR" sz="1200" u="sng" dirty="0">
                          <a:effectLst/>
                          <a:hlinkClick r:id="rId2"/>
                        </a:rPr>
                        <a:t>(Incluído pela Emenda Constitucional nº 53, de 2006)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extLst>
                  <a:ext uri="{0D108BD9-81ED-4DB2-BD59-A6C34878D82A}">
                    <a16:rowId xmlns:a16="http://schemas.microsoft.com/office/drawing/2014/main" xmlns="" val="1824983559"/>
                  </a:ext>
                </a:extLst>
              </a:tr>
              <a:tr h="2424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effectLst/>
                        </a:rPr>
                        <a:t>Parágrafo único. A lei disporá sobre as categorias de trabalhadores considerados profissionais da educação básica e sobre a fixação de prazo para a elaboração ou adequação de seus planos de carreira, no âmbito da União, dos Estados, do Distrito Federal e dos Municípios.          </a:t>
                      </a:r>
                      <a:r>
                        <a:rPr lang="pt-BR" sz="1200" u="sng">
                          <a:effectLst/>
                          <a:hlinkClick r:id="rId2"/>
                        </a:rPr>
                        <a:t>(Incluído pela Emenda Constitucional nº 53, de 2006)</a:t>
                      </a:r>
                      <a:endParaRPr lang="pt-BR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>
                          <a:effectLst/>
                        </a:rPr>
                        <a:t>Parágrafo único. O Poder Público não se imiscuirá na opção sexual dos alunos nem permitirá qualquer prática capaz de comprometer, precipitar ou direcionar o natural amadurecimento e desenvolvimento de sua personalidade, em harmonia com a respectiva identidade biológica de sexo, sendo vedada, especialmente, a aplicação dos postulados da teoria ou ideologia de gênero.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extLst>
                  <a:ext uri="{0D108BD9-81ED-4DB2-BD59-A6C34878D82A}">
                    <a16:rowId xmlns:a16="http://schemas.microsoft.com/office/drawing/2014/main" xmlns="" val="798019944"/>
                  </a:ext>
                </a:extLst>
              </a:tr>
              <a:tr h="7827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effectLst/>
                        </a:rPr>
                        <a:t>IV - respeito à liberdade e apreço à tolerância;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effectLst/>
                        </a:rPr>
                        <a:t>VI - educação e informação do estudante quanto aos direitos compreendidos em sua liberdade de consciência e de crença;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19" marR="21719" marT="0" marB="0"/>
                </a:tc>
                <a:extLst>
                  <a:ext uri="{0D108BD9-81ED-4DB2-BD59-A6C34878D82A}">
                    <a16:rowId xmlns:a16="http://schemas.microsoft.com/office/drawing/2014/main" xmlns="" val="3843271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6E1E4DAB-7584-489B-A63F-EEBE5DB67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449666"/>
              </p:ext>
            </p:extLst>
          </p:nvPr>
        </p:nvGraphicFramePr>
        <p:xfrm>
          <a:off x="1124713" y="1460754"/>
          <a:ext cx="7207757" cy="4431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2307">
                  <a:extLst>
                    <a:ext uri="{9D8B030D-6E8A-4147-A177-3AD203B41FA5}">
                      <a16:colId xmlns:a16="http://schemas.microsoft.com/office/drawing/2014/main" xmlns="" val="1381312674"/>
                    </a:ext>
                  </a:extLst>
                </a:gridCol>
                <a:gridCol w="2402307">
                  <a:extLst>
                    <a:ext uri="{9D8B030D-6E8A-4147-A177-3AD203B41FA5}">
                      <a16:colId xmlns:a16="http://schemas.microsoft.com/office/drawing/2014/main" xmlns="" val="3276929736"/>
                    </a:ext>
                  </a:extLst>
                </a:gridCol>
                <a:gridCol w="2403143">
                  <a:extLst>
                    <a:ext uri="{9D8B030D-6E8A-4147-A177-3AD203B41FA5}">
                      <a16:colId xmlns:a16="http://schemas.microsoft.com/office/drawing/2014/main" xmlns="" val="3068839233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X - valorização da experiência extra-escolar;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3232763280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XI - vinculação entre a educação escolar, o trabalho e as práticas sociais.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75780115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XII - consideração com a diversidade étnico-racial.  </a:t>
                      </a:r>
                      <a:r>
                        <a:rPr lang="pt-BR" sz="1400" u="sng">
                          <a:effectLst/>
                          <a:hlinkClick r:id="rId2"/>
                        </a:rPr>
                        <a:t>(Incluído pela Lei nº 12.796, de 2013)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2173972163"/>
                  </a:ext>
                </a:extLst>
              </a:tr>
              <a:tr h="440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 - neutralidade política, ideológica e religiosa do Estado;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2121126943"/>
                  </a:ext>
                </a:extLst>
              </a:tr>
              <a:tr h="8804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V - reconhecimento da vulnerabilidade do educando como parte mais fraca na relação de aprendizado;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3731510486"/>
                  </a:ext>
                </a:extLst>
              </a:tr>
              <a:tr h="110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VII - direito dos pais a que seus filhos recebam a educação religiosa e moral que esteja de acordo com as suas próprias convicções.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73" marR="30473" marT="0" marB="0"/>
                </a:tc>
                <a:extLst>
                  <a:ext uri="{0D108BD9-81ED-4DB2-BD59-A6C34878D82A}">
                    <a16:rowId xmlns:a16="http://schemas.microsoft.com/office/drawing/2014/main" xmlns="" val="260051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2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BBF6B9-D40A-4744-92FE-28C09A76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Além do famigerado CARTAZ (90x70cm) na sala de aula: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33EFF07C-FD32-4C42-BFC5-633A102C7D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77501"/>
              </p:ext>
            </p:extLst>
          </p:nvPr>
        </p:nvGraphicFramePr>
        <p:xfrm>
          <a:off x="850392" y="2226469"/>
          <a:ext cx="7317486" cy="3556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7486">
                  <a:extLst>
                    <a:ext uri="{9D8B030D-6E8A-4147-A177-3AD203B41FA5}">
                      <a16:colId xmlns:a16="http://schemas.microsoft.com/office/drawing/2014/main" xmlns="" val="696410483"/>
                    </a:ext>
                  </a:extLst>
                </a:gridCol>
              </a:tblGrid>
              <a:tr h="22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DEVERES DO PROFESSOR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2654623535"/>
                  </a:ext>
                </a:extLst>
              </a:tr>
              <a:tr h="660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 - O Professor não se aproveitará da audiência cativa dos alunos, para promover os seus próprios interesses, opiniões, concepções ou preferências ideológicas, religiosas, morais, políticas e partidárias. 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3331466103"/>
                  </a:ext>
                </a:extLst>
              </a:tr>
              <a:tr h="489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II -  O Professor não favorecerá nem prejudicará ou constrangerá os alunos em razão de suas convicções políticas, ideológicas, morais ou religiosas, ou da falta delas.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3764983436"/>
                  </a:ext>
                </a:extLst>
              </a:tr>
              <a:tr h="489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III -  O Professor não fará propaganda político-partidária em sala de aula nem incitará seus alunos a participar de manifestações, atos públicos e passeatas.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641760860"/>
                  </a:ext>
                </a:extLst>
              </a:tr>
              <a:tr h="660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IV -  Ao tratar de questões políticas, socioculturais e econômicas, o professor apresentará aos alunos, de forma justa – isto é, com a mesma profundidade e seriedade –, as principais versões, teorias, opiniões e perspectivas concorrentes a respeito da matéria.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3708343913"/>
                  </a:ext>
                </a:extLst>
              </a:tr>
              <a:tr h="489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V - O Professor respeitará o direito dos pais dos alunos a que seus filhos recebam a educação religiosa e moral que esteja de acordo com suas próprias convicções.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646956449"/>
                  </a:ext>
                </a:extLst>
              </a:tr>
              <a:tr h="489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VI - O Professor não permitirá que os direitos assegurados nos itens anteriores sejam violados pela ação de estudantes ou terceiros, dentro da sala de aula.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/>
                </a:tc>
                <a:extLst>
                  <a:ext uri="{0D108BD9-81ED-4DB2-BD59-A6C34878D82A}">
                    <a16:rowId xmlns:a16="http://schemas.microsoft.com/office/drawing/2014/main" xmlns="" val="2019304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7E0C3CDE-8013-4EAF-BEF8-1804ED590ADC}"/>
              </a:ext>
            </a:extLst>
          </p:cNvPr>
          <p:cNvSpPr/>
          <p:nvPr/>
        </p:nvSpPr>
        <p:spPr>
          <a:xfrm>
            <a:off x="706374" y="1825628"/>
            <a:ext cx="6151626" cy="404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Portanto: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o neutralismo, sim ao pluralismo!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a intransigência, sim à tolerância!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a manipulação, sim ao bom conflito!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o preconceito, sim à diversidade!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a desigualdade, sim à dignidade e à justiça!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o senso comum, sim ao conhecimento e à argumentação!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a ditadura, sim a democracia!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o capital, sim aos seres humanos!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t-BR" dirty="0">
                <a:solidFill>
                  <a:srgbClr val="365F9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 a morte, sim à vida!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2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E4D04C-D06F-4B1C-B5F5-1A3B1F29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 encomendada...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09B36A3-B192-4203-B538-1ED3613E0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700" dirty="0"/>
              <a:t>A liberdade de expressão que desejamos debater não se restringe aos meios de comunicação social, mas toda aquela que surge da interação humana no campo coletivo.</a:t>
            </a:r>
          </a:p>
          <a:p>
            <a:r>
              <a:rPr lang="pt-BR" sz="2700" dirty="0"/>
              <a:t>A pluralidade é um dos pilares da liberdade. Conflitos, polêmicas e intolerância são produzidas pelas relações humanas. Como lidar com essa tríade?</a:t>
            </a:r>
          </a:p>
        </p:txBody>
      </p:sp>
    </p:spTree>
    <p:extLst>
      <p:ext uri="{BB962C8B-B14F-4D97-AF65-F5344CB8AC3E}">
        <p14:creationId xmlns:p14="http://schemas.microsoft.com/office/powerpoint/2010/main" val="6202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11C58E-E694-448C-A7EB-ED02591F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Fiquei intrigado...Por que?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ED9A511-723E-46F0-AA69-1C9D375B6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700" dirty="0"/>
              <a:t>Como buscar responder à questão tão ampla em relação à educação? </a:t>
            </a:r>
          </a:p>
          <a:p>
            <a:pPr marL="0" indent="0">
              <a:buNone/>
            </a:pPr>
            <a:endParaRPr lang="pt-BR" sz="2700" dirty="0"/>
          </a:p>
          <a:p>
            <a:r>
              <a:rPr lang="pt-BR" sz="2700" dirty="0"/>
              <a:t>Em especial, por que a questão é feita a alguém que pesquisa o financiamento e a gestão e que tem posição classista, socialista e democrata numa situação tão grave, difícil e complexa como a que estamos vivendo?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8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341DD5-9B4B-4E9A-BA29-8817AB94E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662" y="1144810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pt-BR" sz="3000" dirty="0"/>
              <a:t/>
            </a:r>
            <a:br>
              <a:rPr lang="pt-BR" sz="3000" dirty="0"/>
            </a:br>
            <a:r>
              <a:rPr lang="pt-BR" sz="3000" dirty="0"/>
              <a:t>Vamos tentar... </a:t>
            </a:r>
            <a:br>
              <a:rPr lang="pt-BR" sz="3000" dirty="0"/>
            </a:br>
            <a:r>
              <a:rPr lang="pt-BR" sz="3000" dirty="0"/>
              <a:t>Mas antes de discutir com relação à educação: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0998529-7B4F-4CAA-B093-C53BF2F0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2700" dirty="0"/>
              <a:t>O homem é um ser ético, faz escolhas (com a razão e o coração, politicamente), vê e interpreta o mundo e atua em função de suas possibilidades...</a:t>
            </a:r>
          </a:p>
          <a:p>
            <a:pPr lvl="0"/>
            <a:r>
              <a:rPr lang="pt-BR" sz="2700" dirty="0"/>
              <a:t>O homem tem projetos antes de agir e buscar alterar o mundo. Diferente dos animais, que agem de modo instintivo...</a:t>
            </a:r>
          </a:p>
          <a:p>
            <a:pPr lvl="0"/>
            <a:r>
              <a:rPr lang="pt-BR" sz="2700" dirty="0"/>
              <a:t>O homem deve ser sujeito e não objeto das circunstâncias...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26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7480D0-6ABD-4F8F-9E15-153A234D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Continuando...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4CC7AD7-9969-43CE-AF51-3AB64FC6D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dirty="0"/>
              <a:t>Mas as escolhas e as instituições humanas também podem levar a condições que estabeleçam relações </a:t>
            </a:r>
            <a:r>
              <a:rPr lang="pt-BR" sz="2400" dirty="0" err="1"/>
              <a:t>anti-humanas</a:t>
            </a:r>
            <a:r>
              <a:rPr lang="pt-BR" sz="2400" dirty="0"/>
              <a:t>: </a:t>
            </a:r>
          </a:p>
          <a:p>
            <a:pPr lvl="1"/>
            <a:r>
              <a:rPr lang="pt-BR" sz="2400" dirty="0"/>
              <a:t>No limite, ver o que faz o capital com as pessoas, e </a:t>
            </a:r>
          </a:p>
          <a:p>
            <a:pPr lvl="1"/>
            <a:r>
              <a:rPr lang="pt-BR" sz="2400" dirty="0"/>
              <a:t>No limite, lembrar do exemplo de </a:t>
            </a:r>
            <a:r>
              <a:rPr lang="pt-BR" sz="2400" dirty="0" err="1"/>
              <a:t>Eischman</a:t>
            </a:r>
            <a:r>
              <a:rPr lang="pt-BR" sz="2400" dirty="0"/>
              <a:t> (no “Julgamento em Jerusalém” – Hannah Arendt), com a burocracia e a “banalização do mal”...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9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1D5FEB-9A4F-4B28-97F3-FB0266590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com relação à Educação?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E7833AA-B02C-4DCB-AF48-163E2D00F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questão da liberdade de expressão e de visão de mundo com relação à educação está repleta de conflitos, polêmicas, antagonismos e (GOSTO MAIS...) contradições...</a:t>
            </a:r>
          </a:p>
          <a:p>
            <a:r>
              <a:rPr lang="pt-BR" dirty="0"/>
              <a:t>Mas se a educação é o espaço onde se deveria exercer a dúvida, a argumentação, o convencimento, o envolvimento, a busca do bem comum, a política, o bem viver... (e não a fé, ou a força...), deveríamos nos preparar e exercitar cada vez mais estas capacidades!</a:t>
            </a:r>
          </a:p>
          <a:p>
            <a:r>
              <a:rPr lang="pt-BR" dirty="0"/>
              <a:t>Nela deve haver o “bom conflito”, sem neutralidade, com aprofundamento do conhecimento e das práticas, mas sempre com perspectiva democrática!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73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4C44C2-0651-44CB-A2AE-C32FD349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>E o que seria a democracia?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DBF4EEB-C179-4209-8BD0-4EF049FBF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Processo de </a:t>
            </a:r>
            <a:r>
              <a:rPr lang="pt-BR" b="1" dirty="0"/>
              <a:t>participação decisória</a:t>
            </a:r>
            <a:r>
              <a:rPr lang="pt-BR" dirty="0"/>
              <a:t> sobre os rumos a serem definidos, de modo coletivo, discutido, transparente e histórico (pois datado)... </a:t>
            </a:r>
          </a:p>
          <a:p>
            <a:pPr marL="0" indent="0">
              <a:buNone/>
            </a:pPr>
            <a:endParaRPr lang="pt-BR" dirty="0"/>
          </a:p>
          <a:p>
            <a:pPr lvl="0"/>
            <a:r>
              <a:rPr lang="pt-BR" dirty="0"/>
              <a:t>FINS (o que se quer alcançar) e MÉTODOS (como alcançar);</a:t>
            </a:r>
          </a:p>
          <a:p>
            <a:pPr lvl="0"/>
            <a:r>
              <a:rPr lang="pt-BR" dirty="0"/>
              <a:t>PRINCÍPIOS (busca de soluções de conflitos e polêmicas; todos são igualmente valiosos nesta busca) e PROCEDIMENTOS (o poder de cada um é igual; deve-se buscar o consenso; no limite, vota-se e a maioria deve prevalecer, mas não pode “destruir e dizimar” as minorias); </a:t>
            </a:r>
          </a:p>
          <a:p>
            <a:r>
              <a:rPr lang="pt-BR" dirty="0"/>
              <a:t>Processo de </a:t>
            </a:r>
            <a:r>
              <a:rPr lang="pt-BR" b="1" dirty="0"/>
              <a:t>participação decisória</a:t>
            </a:r>
            <a:r>
              <a:rPr lang="pt-BR" dirty="0"/>
              <a:t> sobre os rumos a serem definidos, de modo coletivo, discutido, transparente e histórico (datado)...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61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5BB06D-9CEE-49EE-A763-DEFB95D45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b="1" dirty="0"/>
              <a:t>Um exemplo da participação democrática na escola</a:t>
            </a:r>
            <a:r>
              <a:rPr lang="pt-BR" sz="2700" dirty="0"/>
              <a:t>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E8A251E-9D24-4349-A820-BBC35224E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75" b="1" dirty="0"/>
              <a:t>O Conselho de Escola e o uso do PTRF (ou outras verbas que chegam à escola)...</a:t>
            </a:r>
          </a:p>
          <a:p>
            <a:pPr lvl="0"/>
            <a:r>
              <a:rPr lang="pt-BR" sz="3075" dirty="0"/>
              <a:t>Montante que chega à escola e suas regras de uso e prestação de contas;</a:t>
            </a:r>
          </a:p>
          <a:p>
            <a:pPr lvl="0"/>
            <a:r>
              <a:rPr lang="pt-BR" sz="3075" dirty="0"/>
              <a:t>A consulta às bases antes do início do processo decisório (pauta, local, data...);</a:t>
            </a:r>
          </a:p>
          <a:p>
            <a:pPr lvl="0"/>
            <a:r>
              <a:rPr lang="pt-BR" sz="3075" dirty="0"/>
              <a:t>As tomadas de posição dos diferentes segmentos (estão proporcionais?);</a:t>
            </a:r>
          </a:p>
          <a:p>
            <a:pPr lvl="0"/>
            <a:r>
              <a:rPr lang="pt-BR" sz="3075" dirty="0"/>
              <a:t>Como chegar à definição? </a:t>
            </a:r>
          </a:p>
          <a:p>
            <a:pPr lvl="0"/>
            <a:r>
              <a:rPr lang="pt-BR" sz="3075" dirty="0"/>
              <a:t>Há ainda outras alternativas?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87D4C9-DFD3-4841-82FC-5171AD8D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/>
              <a:t>O que aprendemos?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C9007A4-9ED7-41AB-A175-201A4E137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t-BR" sz="2400" dirty="0"/>
              <a:t>O que é uma solução realmente democrática (é a somatória?);</a:t>
            </a:r>
          </a:p>
          <a:p>
            <a:pPr lvl="0"/>
            <a:r>
              <a:rPr lang="pt-BR" sz="2400" dirty="0"/>
              <a:t>Relação representante-representado:</a:t>
            </a:r>
          </a:p>
          <a:p>
            <a:pPr lvl="1"/>
            <a:r>
              <a:rPr lang="pt-BR" sz="2400" dirty="0"/>
              <a:t>O posicionamento deve ser imperativo?</a:t>
            </a:r>
          </a:p>
          <a:p>
            <a:pPr lvl="1"/>
            <a:r>
              <a:rPr lang="pt-BR" sz="2400" dirty="0"/>
              <a:t>O que fazer?</a:t>
            </a:r>
          </a:p>
          <a:p>
            <a:pPr lvl="0"/>
            <a:r>
              <a:rPr lang="pt-BR" sz="2400" dirty="0"/>
              <a:t>O caráter da representação é definitivo?</a:t>
            </a:r>
          </a:p>
          <a:p>
            <a:pPr lvl="1"/>
            <a:r>
              <a:rPr lang="pt-BR" sz="2400" dirty="0"/>
              <a:t>Quem deve permanecer, caso tenha-se problemas?</a:t>
            </a:r>
          </a:p>
          <a:p>
            <a:pPr lvl="1"/>
            <a:r>
              <a:rPr lang="pt-BR" sz="2400" dirty="0"/>
              <a:t>Como deve ser o procedimento?</a:t>
            </a:r>
          </a:p>
          <a:p>
            <a:pPr lvl="1"/>
            <a:r>
              <a:rPr lang="pt-BR" sz="2400" dirty="0"/>
              <a:t>O que fazer?</a:t>
            </a:r>
          </a:p>
        </p:txBody>
      </p:sp>
    </p:spTree>
    <p:extLst>
      <p:ext uri="{BB962C8B-B14F-4D97-AF65-F5344CB8AC3E}">
        <p14:creationId xmlns:p14="http://schemas.microsoft.com/office/powerpoint/2010/main" val="34520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1440</Words>
  <Application>Microsoft Office PowerPoint</Application>
  <PresentationFormat>Apresentação na tela (4:3)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do Office</vt:lpstr>
      <vt:lpstr>Liberdade de expressão: polêmicas, conflitos, intolerância e pluralidade  </vt:lpstr>
      <vt:lpstr>Ementa encomendada...</vt:lpstr>
      <vt:lpstr>Fiquei intrigado...Por que?</vt:lpstr>
      <vt:lpstr> Vamos tentar...  Mas antes de discutir com relação à educação:  </vt:lpstr>
      <vt:lpstr>Continuando...</vt:lpstr>
      <vt:lpstr>E com relação à Educação?</vt:lpstr>
      <vt:lpstr> E o que seria a democracia? </vt:lpstr>
      <vt:lpstr>Um exemplo da participação democrática na escola:</vt:lpstr>
      <vt:lpstr> O que aprendemos? </vt:lpstr>
      <vt:lpstr> Um exemplo de intolerância e de falta de democracia:  As propostas de projetos de leis da Escola sem Partido! </vt:lpstr>
      <vt:lpstr>Apresentação do PowerPoint</vt:lpstr>
      <vt:lpstr>Apresentação do PowerPoint</vt:lpstr>
      <vt:lpstr>Apresentação do PowerPoint</vt:lpstr>
      <vt:lpstr>Apresentação do PowerPoint</vt:lpstr>
      <vt:lpstr>Além do famigerado CARTAZ (90x70cm) na sala de aula: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Liberdade de expressão: polêmicas, conflitos, intolerância e pluralidade</dc:title>
  <dc:creator>Rubens</dc:creator>
  <cp:lastModifiedBy>click09</cp:lastModifiedBy>
  <cp:revision>6</cp:revision>
  <dcterms:created xsi:type="dcterms:W3CDTF">2017-10-27T04:31:56Z</dcterms:created>
  <dcterms:modified xsi:type="dcterms:W3CDTF">2017-10-27T14:35:29Z</dcterms:modified>
</cp:coreProperties>
</file>