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2.jpg" ContentType="image/png"/>
  <Override PartName="/ppt/media/image53.jpg" ContentType="image/png"/>
  <Override PartName="/ppt/media/image54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2"/>
  </p:sldMasterIdLst>
  <p:notesMasterIdLst>
    <p:notesMasterId r:id="rId73"/>
  </p:notesMasterIdLst>
  <p:sldIdLst>
    <p:sldId id="256" r:id="rId3"/>
    <p:sldId id="283" r:id="rId4"/>
    <p:sldId id="284" r:id="rId5"/>
    <p:sldId id="288" r:id="rId6"/>
    <p:sldId id="285" r:id="rId7"/>
    <p:sldId id="286" r:id="rId8"/>
    <p:sldId id="287" r:id="rId9"/>
    <p:sldId id="289" r:id="rId10"/>
    <p:sldId id="290" r:id="rId11"/>
    <p:sldId id="291" r:id="rId12"/>
    <p:sldId id="292" r:id="rId13"/>
    <p:sldId id="293" r:id="rId14"/>
    <p:sldId id="259" r:id="rId15"/>
    <p:sldId id="294" r:id="rId16"/>
    <p:sldId id="295" r:id="rId17"/>
    <p:sldId id="296" r:id="rId18"/>
    <p:sldId id="297" r:id="rId19"/>
    <p:sldId id="312" r:id="rId20"/>
    <p:sldId id="313" r:id="rId21"/>
    <p:sldId id="314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258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1" r:id="rId53"/>
    <p:sldId id="332" r:id="rId54"/>
    <p:sldId id="257" r:id="rId55"/>
    <p:sldId id="265" r:id="rId56"/>
    <p:sldId id="273" r:id="rId57"/>
    <p:sldId id="274" r:id="rId58"/>
    <p:sldId id="266" r:id="rId59"/>
    <p:sldId id="275" r:id="rId60"/>
    <p:sldId id="276" r:id="rId61"/>
    <p:sldId id="267" r:id="rId62"/>
    <p:sldId id="277" r:id="rId63"/>
    <p:sldId id="268" r:id="rId64"/>
    <p:sldId id="278" r:id="rId65"/>
    <p:sldId id="279" r:id="rId66"/>
    <p:sldId id="280" r:id="rId67"/>
    <p:sldId id="282" r:id="rId68"/>
    <p:sldId id="269" r:id="rId69"/>
    <p:sldId id="271" r:id="rId70"/>
    <p:sldId id="272" r:id="rId71"/>
    <p:sldId id="281" r:id="rId72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0" autoAdjust="0"/>
  </p:normalViewPr>
  <p:slideViewPr>
    <p:cSldViewPr>
      <p:cViewPr varScale="1">
        <p:scale>
          <a:sx n="64" d="100"/>
          <a:sy n="64" d="100"/>
        </p:scale>
        <p:origin x="-114" y="-34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pt-BR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pt-BR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texto principal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pt-BR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6F6E22B-7477-4772-BA7C-6782874C612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5751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236B5E-CB02-4739-8717-3692B40A1A96}" type="slidenum">
              <a:rPr lang="pt-BR"/>
              <a:pPr/>
              <a:t>1</a:t>
            </a:fld>
            <a:endParaRPr lang="pt-BR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10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103632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pt-BR" noProof="0"/>
              <a:t>Clique para editar o título mestre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270250"/>
            <a:ext cx="85344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pt-BR" noProof="0"/>
              <a:t>Clique para editar o estilo do subtítulo Mestre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D658FDB-154E-41FB-B7F6-5D72C4C00F53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16392" name="Rectangle 8" descr="Gold bar"/>
          <p:cNvSpPr>
            <a:spLocks noChangeArrowheads="1"/>
          </p:cNvSpPr>
          <p:nvPr/>
        </p:nvSpPr>
        <p:spPr bwMode="auto">
          <a:xfrm>
            <a:off x="304800" y="2889251"/>
            <a:ext cx="3826933" cy="2016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Rectangle 9" descr="Orange bar"/>
          <p:cNvSpPr>
            <a:spLocks noChangeArrowheads="1"/>
          </p:cNvSpPr>
          <p:nvPr/>
        </p:nvSpPr>
        <p:spPr bwMode="auto">
          <a:xfrm>
            <a:off x="4131734" y="2889251"/>
            <a:ext cx="3826933" cy="2016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Rectangle 10" descr="Slate bar"/>
          <p:cNvSpPr>
            <a:spLocks noChangeArrowheads="1"/>
          </p:cNvSpPr>
          <p:nvPr/>
        </p:nvSpPr>
        <p:spPr bwMode="auto">
          <a:xfrm>
            <a:off x="7958667" y="2889251"/>
            <a:ext cx="3826933" cy="2016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9FA62-92F0-48DB-926B-2D7C27739CE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87AE6-0A6E-498B-9551-912EC435455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087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5C10AE8-65C2-4C81-B7B6-AC3C29774DD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666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r>
              <a:rPr lang="pt-BR"/>
              <a:t>Clique no ícone para adicionar uma imagem online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A482EE3-EA27-466E-BF28-AA0C72322AA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476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00DF2896-6AC6-4FCA-892E-3019D45DDB1B}" type="datetimeFigureOut">
              <a:rPr lang="en-US" altLang="pt-BR"/>
              <a:pPr>
                <a:defRPr/>
              </a:pPr>
              <a:t>10/30/2017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74539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6A45A-A3D2-4867-BE18-4302B48EE36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67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78EE3-FC6A-4B07-A1C4-46BA612FC37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62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958EE-9F76-4DEC-93F3-F72AF564DE6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758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16BB4-FB61-49B4-A2F1-D0E269CBACA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696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469FD-9024-4A09-AFDB-DCDC69B16D4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206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8D7AC-8636-4257-B873-34B98213147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38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12A33-84D4-4E0E-BB76-0AEAFCCDB56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326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B0D88-8683-4D62-8F41-99E615D72EE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6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principal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texto principal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pt-BR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pt-BR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9CC1FEBD-C67C-4379-84B6-92E40D4666E9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15367" name="Rectangle 7" descr="Gold bar"/>
          <p:cNvSpPr>
            <a:spLocks noChangeArrowheads="1"/>
          </p:cNvSpPr>
          <p:nvPr/>
        </p:nvSpPr>
        <p:spPr bwMode="auto">
          <a:xfrm>
            <a:off x="0" y="0"/>
            <a:ext cx="3048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pt-BR" sz="2400">
              <a:latin typeface="Times New Roman" pitchFamily="18" charset="0"/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609600" y="1447800"/>
            <a:ext cx="107696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Rectangle 9" descr="Orange bar"/>
          <p:cNvSpPr>
            <a:spLocks noChangeArrowheads="1"/>
          </p:cNvSpPr>
          <p:nvPr/>
        </p:nvSpPr>
        <p:spPr bwMode="auto">
          <a:xfrm>
            <a:off x="0" y="2286000"/>
            <a:ext cx="3048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pt-BR" sz="2400">
              <a:latin typeface="Times New Roman" pitchFamily="18" charset="0"/>
            </a:endParaRPr>
          </a:p>
        </p:txBody>
      </p:sp>
      <p:sp>
        <p:nvSpPr>
          <p:cNvPr id="15370" name="Rectangle 10" descr="Slate bar"/>
          <p:cNvSpPr>
            <a:spLocks noChangeArrowheads="1"/>
          </p:cNvSpPr>
          <p:nvPr/>
        </p:nvSpPr>
        <p:spPr bwMode="auto">
          <a:xfrm>
            <a:off x="0" y="4572000"/>
            <a:ext cx="3048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pt-BR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utraspalavras.net/capa/big-data-toda-democracia-sera-manipulada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Tecnologias digitais na educação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5480" y="3379440"/>
            <a:ext cx="9523784" cy="2209800"/>
          </a:xfrm>
        </p:spPr>
        <p:txBody>
          <a:bodyPr/>
          <a:lstStyle/>
          <a:p>
            <a:r>
              <a:rPr lang="pt-BR" dirty="0"/>
              <a:t>Prof. Dr. Cesar A. Amaral Nunes</a:t>
            </a:r>
          </a:p>
          <a:p>
            <a:r>
              <a:rPr lang="pt-BR" sz="2400" dirty="0"/>
              <a:t>Pesquisador associado ao GEPEM – Fac. Educação da Unicamp</a:t>
            </a:r>
          </a:p>
          <a:p>
            <a:r>
              <a:rPr lang="pt-BR" sz="2400" dirty="0"/>
              <a:t>Membro do conselho consultivo do PISA 2021 – </a:t>
            </a:r>
            <a:r>
              <a:rPr lang="pt-BR" sz="2400" dirty="0" err="1"/>
              <a:t>Creative</a:t>
            </a:r>
            <a:r>
              <a:rPr lang="pt-BR" sz="2400" dirty="0"/>
              <a:t> </a:t>
            </a:r>
            <a:r>
              <a:rPr lang="pt-BR" sz="2400" dirty="0" err="1"/>
              <a:t>Thinking</a:t>
            </a:r>
            <a:endParaRPr lang="pt-BR" sz="2400" dirty="0"/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4539C510-B84F-400B-8E89-0ACE05811955}"/>
              </a:ext>
            </a:extLst>
          </p:cNvPr>
          <p:cNvSpPr txBox="1"/>
          <p:nvPr/>
        </p:nvSpPr>
        <p:spPr>
          <a:xfrm>
            <a:off x="7680176" y="6021288"/>
            <a:ext cx="2133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SINPEEM – 27/10/17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634AFE5-658D-4FDC-BBEE-6B6035191E6E}"/>
              </a:ext>
            </a:extLst>
          </p:cNvPr>
          <p:cNvSpPr txBox="1"/>
          <p:nvPr/>
        </p:nvSpPr>
        <p:spPr>
          <a:xfrm>
            <a:off x="2409825" y="1343024"/>
            <a:ext cx="760809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/>
              <a:t>“...</a:t>
            </a:r>
          </a:p>
          <a:p>
            <a:r>
              <a:rPr lang="pt-BR" sz="2100" dirty="0"/>
              <a:t>Outro grande vencedor é a Cambridge </a:t>
            </a:r>
            <a:r>
              <a:rPr lang="pt-BR" sz="2100" dirty="0" err="1"/>
              <a:t>Analytica</a:t>
            </a:r>
            <a:r>
              <a:rPr lang="pt-BR" sz="2100" dirty="0"/>
              <a:t>. Steve </a:t>
            </a:r>
            <a:r>
              <a:rPr lang="pt-BR" sz="2100" dirty="0" err="1"/>
              <a:t>Bannon</a:t>
            </a:r>
            <a:r>
              <a:rPr lang="pt-BR" sz="2100" dirty="0"/>
              <a:t>, membro do conselho da empresa e ex-presidente executivo do jornal online de direita </a:t>
            </a:r>
            <a:r>
              <a:rPr lang="pt-BR" sz="2100" i="1" dirty="0" err="1"/>
              <a:t>Breitbart</a:t>
            </a:r>
            <a:r>
              <a:rPr lang="pt-BR" sz="2100" i="1" dirty="0"/>
              <a:t> News</a:t>
            </a:r>
            <a:r>
              <a:rPr lang="pt-BR" sz="2100" dirty="0"/>
              <a:t>, foi apontado como principal conselheiro e estrategista-chefe de Donald Trump. Apesar de a </a:t>
            </a:r>
            <a:r>
              <a:rPr lang="pt-BR" sz="2100" dirty="0">
                <a:highlight>
                  <a:srgbClr val="FFFF00"/>
                </a:highlight>
              </a:rPr>
              <a:t>Cambridge </a:t>
            </a:r>
            <a:r>
              <a:rPr lang="pt-BR" sz="2100" dirty="0" err="1">
                <a:highlight>
                  <a:srgbClr val="FFFF00"/>
                </a:highlight>
              </a:rPr>
              <a:t>Analytica</a:t>
            </a:r>
            <a:r>
              <a:rPr lang="pt-BR" sz="2100" dirty="0">
                <a:highlight>
                  <a:srgbClr val="FFFF00"/>
                </a:highlight>
              </a:rPr>
              <a:t> </a:t>
            </a:r>
            <a:r>
              <a:rPr lang="pt-BR" sz="2100" dirty="0"/>
              <a:t>não querer comentar sobre rumores de conversações com a primeira ministra britânica </a:t>
            </a:r>
            <a:r>
              <a:rPr lang="pt-BR" sz="2100" dirty="0" err="1"/>
              <a:t>Theresa</a:t>
            </a:r>
            <a:r>
              <a:rPr lang="pt-BR" sz="2100" dirty="0"/>
              <a:t> May, Alexander Nix alega que ele </a:t>
            </a:r>
            <a:r>
              <a:rPr lang="pt-BR" sz="2100" dirty="0">
                <a:highlight>
                  <a:srgbClr val="FFFF00"/>
                </a:highlight>
              </a:rPr>
              <a:t>está construindo sua base de clientes em todo o mundo</a:t>
            </a:r>
            <a:r>
              <a:rPr lang="pt-BR" sz="2100" dirty="0"/>
              <a:t>, e que foi sondado pela Suíça, Alemanha e Austrália. Sua empresa está fazendo atualmente conferências pela Europa, apresentando seu sucesso nos Estados Unidos. Neste ano, três países centrais da União Europeia têm eleições com </a:t>
            </a:r>
            <a:r>
              <a:rPr lang="pt-BR" sz="2100" dirty="0">
                <a:highlight>
                  <a:srgbClr val="FFFF00"/>
                </a:highlight>
              </a:rPr>
              <a:t>partidos populistas de direita renascidos</a:t>
            </a:r>
            <a:r>
              <a:rPr lang="pt-BR" sz="2100" dirty="0"/>
              <a:t>: França, Holanda e Alemanha.”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76793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698" y="476673"/>
            <a:ext cx="8843807" cy="527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CaixaDeTexto 2"/>
          <p:cNvSpPr txBox="1">
            <a:spLocks noChangeArrowheads="1"/>
          </p:cNvSpPr>
          <p:nvPr/>
        </p:nvSpPr>
        <p:spPr bwMode="auto">
          <a:xfrm>
            <a:off x="2105249" y="6273801"/>
            <a:ext cx="8337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dirty="0"/>
              <a:t>Rubrica de avaliação de atividades – Sec. Educ. Munic. São Paulo</a:t>
            </a:r>
          </a:p>
        </p:txBody>
      </p:sp>
    </p:spTree>
    <p:extLst>
      <p:ext uri="{BB962C8B-B14F-4D97-AF65-F5344CB8AC3E}">
        <p14:creationId xmlns:p14="http://schemas.microsoft.com/office/powerpoint/2010/main" val="410349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04" y="227013"/>
            <a:ext cx="8890000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CaixaDeTexto 2"/>
          <p:cNvSpPr txBox="1">
            <a:spLocks noChangeArrowheads="1"/>
          </p:cNvSpPr>
          <p:nvPr/>
        </p:nvSpPr>
        <p:spPr bwMode="auto">
          <a:xfrm>
            <a:off x="2207569" y="6073776"/>
            <a:ext cx="8337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dirty="0"/>
              <a:t>Rubrica de avaliação de atividades – Sec. Educ. Munic. São Paulo</a:t>
            </a:r>
          </a:p>
        </p:txBody>
      </p:sp>
    </p:spTree>
    <p:extLst>
      <p:ext uri="{BB962C8B-B14F-4D97-AF65-F5344CB8AC3E}">
        <p14:creationId xmlns:p14="http://schemas.microsoft.com/office/powerpoint/2010/main" val="129778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EFE4278-7459-4A76-A89E-8A5C6D214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OECD 2030 Framework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DAA4F2B9-4950-45C3-BF3F-93073B912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50" y="2178890"/>
            <a:ext cx="8852355" cy="297830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75520" y="1577238"/>
            <a:ext cx="8568952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500" spc="30" dirty="0">
                <a:solidFill>
                  <a:srgbClr val="000066"/>
                </a:solidFill>
                <a:cs typeface="Tahoma" pitchFamily="34" charset="0"/>
              </a:rPr>
              <a:t>A educação moral - 3 vias diferentes e inter-relacionadas </a:t>
            </a:r>
            <a:r>
              <a:rPr lang="pt-BR" sz="1600" spc="30" dirty="0">
                <a:solidFill>
                  <a:srgbClr val="000066"/>
                </a:solidFill>
                <a:cs typeface="Tahoma" pitchFamily="34" charset="0"/>
              </a:rPr>
              <a:t>(</a:t>
            </a:r>
            <a:r>
              <a:rPr lang="pt-BR" sz="1600" spc="30" dirty="0" err="1">
                <a:solidFill>
                  <a:srgbClr val="000066"/>
                </a:solidFill>
                <a:cs typeface="Tahoma" pitchFamily="34" charset="0"/>
              </a:rPr>
              <a:t>Puig</a:t>
            </a:r>
            <a:r>
              <a:rPr lang="pt-BR" sz="1600" spc="30" dirty="0">
                <a:solidFill>
                  <a:srgbClr val="000066"/>
                </a:solidFill>
                <a:cs typeface="Tahoma" pitchFamily="34" charset="0"/>
              </a:rPr>
              <a:t>, 2006</a:t>
            </a:r>
            <a:r>
              <a:rPr lang="pt-BR" sz="2500" spc="30" dirty="0">
                <a:solidFill>
                  <a:srgbClr val="000066"/>
                </a:solidFill>
                <a:cs typeface="Tahoma" pitchFamily="34" charset="0"/>
              </a:rPr>
              <a:t>):</a:t>
            </a:r>
          </a:p>
          <a:p>
            <a:pPr marL="982663" lvl="1" indent="-3429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200" b="1" spc="30" dirty="0">
                <a:solidFill>
                  <a:srgbClr val="000066"/>
                </a:solidFill>
                <a:cs typeface="Tahoma" pitchFamily="34" charset="0"/>
              </a:rPr>
              <a:t>via pessoal e relacional </a:t>
            </a:r>
            <a:r>
              <a:rPr lang="pt-BR" sz="2200" spc="30" dirty="0">
                <a:solidFill>
                  <a:srgbClr val="000066"/>
                </a:solidFill>
                <a:cs typeface="Tahoma" pitchFamily="34" charset="0"/>
              </a:rPr>
              <a:t>-  maneira de ser e de fazer dos educadores, especialmente a relação que estabelecem com seus alunos. </a:t>
            </a:r>
          </a:p>
          <a:p>
            <a:pPr marL="982663" lvl="1" indent="-3429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200" b="1" spc="30" dirty="0">
                <a:solidFill>
                  <a:srgbClr val="000066"/>
                </a:solidFill>
                <a:cs typeface="Tahoma" pitchFamily="34" charset="0"/>
              </a:rPr>
              <a:t>via curricular </a:t>
            </a:r>
            <a:r>
              <a:rPr lang="pt-BR" sz="2200" spc="30" dirty="0">
                <a:solidFill>
                  <a:srgbClr val="000066"/>
                </a:solidFill>
                <a:cs typeface="Tahoma" pitchFamily="34" charset="0"/>
              </a:rPr>
              <a:t>- planejamento e a execução de atividades pensadas especificamente para trabalhar a formação moral dos alunos (e procedimentos cooperativos e reflexivos no trabalho com o conteúdo nas demais disciplinas) </a:t>
            </a:r>
          </a:p>
          <a:p>
            <a:pPr marL="982663" lvl="1" indent="-3429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200" b="1" spc="30" dirty="0">
                <a:solidFill>
                  <a:srgbClr val="000066"/>
                </a:solidFill>
                <a:cs typeface="Tahoma" pitchFamily="34" charset="0"/>
              </a:rPr>
              <a:t>via institucional </a:t>
            </a:r>
            <a:r>
              <a:rPr lang="pt-BR" sz="2200" spc="30" dirty="0">
                <a:solidFill>
                  <a:srgbClr val="000066"/>
                </a:solidFill>
                <a:cs typeface="Tahoma" pitchFamily="34" charset="0"/>
              </a:rPr>
              <a:t>- atividades educativas que partem da organização da escola e da classe, e que têm como pressuposto a participação democrática. </a:t>
            </a:r>
          </a:p>
          <a:p>
            <a:pPr lvl="1" algn="just">
              <a:spcBef>
                <a:spcPts val="1200"/>
              </a:spcBef>
            </a:pPr>
            <a:endParaRPr lang="pt-BR" sz="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07568" y="548680"/>
            <a:ext cx="7848872" cy="701040"/>
          </a:xfrm>
        </p:spPr>
        <p:txBody>
          <a:bodyPr>
            <a:noAutofit/>
          </a:bodyPr>
          <a:lstStyle/>
          <a:p>
            <a:r>
              <a:rPr lang="pt-BR" sz="3200" spc="30" dirty="0">
                <a:solidFill>
                  <a:srgbClr val="000066"/>
                </a:solidFill>
                <a:latin typeface="+mn-lt"/>
                <a:ea typeface="+mn-ea"/>
                <a:cs typeface="Tahoma" pitchFamily="34" charset="0"/>
              </a:rPr>
              <a:t>O  trabalho com os valores na escola</a:t>
            </a:r>
          </a:p>
        </p:txBody>
      </p:sp>
    </p:spTree>
    <p:extLst>
      <p:ext uri="{BB962C8B-B14F-4D97-AF65-F5344CB8AC3E}">
        <p14:creationId xmlns:p14="http://schemas.microsoft.com/office/powerpoint/2010/main" val="177199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553547" y="692697"/>
            <a:ext cx="8964613" cy="540067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lvl="1" indent="-342900">
              <a:spcBef>
                <a:spcPts val="2400"/>
              </a:spcBef>
              <a:buFont typeface="Arial" panose="020B0604020202020204" pitchFamily="34" charset="0"/>
              <a:buChar char="•"/>
              <a:defRPr/>
            </a:pPr>
            <a:r>
              <a:rPr lang="pt-BR" sz="2700" spc="30" dirty="0">
                <a:solidFill>
                  <a:srgbClr val="000066"/>
                </a:solidFill>
              </a:rPr>
              <a:t>As propostas de intervenção precisam ser </a:t>
            </a:r>
            <a:r>
              <a:rPr lang="pt-BR" sz="2700" b="1" spc="30" dirty="0">
                <a:solidFill>
                  <a:srgbClr val="000066"/>
                </a:solidFill>
              </a:rPr>
              <a:t>curativas, preventivas e fomento</a:t>
            </a:r>
            <a:r>
              <a:rPr lang="pt-BR" sz="2700" spc="30" dirty="0">
                <a:solidFill>
                  <a:srgbClr val="000066"/>
                </a:solidFill>
              </a:rPr>
              <a:t>: </a:t>
            </a:r>
          </a:p>
          <a:p>
            <a:pPr marL="981075" lvl="1" indent="-514350">
              <a:buSzPct val="90000"/>
              <a:buFont typeface="+mj-lt"/>
              <a:buAutoNum type="arabicPeriod"/>
              <a:defRPr/>
            </a:pPr>
            <a:r>
              <a:rPr lang="pt-BR" sz="2700" spc="30" dirty="0">
                <a:solidFill>
                  <a:srgbClr val="000066"/>
                </a:solidFill>
              </a:rPr>
              <a:t>Investir na melhoria da qualidade das relações</a:t>
            </a:r>
          </a:p>
          <a:p>
            <a:pPr marL="1169988" lvl="1" indent="-342900"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2700" spc="30" dirty="0">
                <a:solidFill>
                  <a:srgbClr val="000066"/>
                </a:solidFill>
              </a:rPr>
              <a:t>entre os professores e os alunos</a:t>
            </a:r>
          </a:p>
          <a:p>
            <a:pPr marL="1169988" lvl="1" indent="-342900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2700" spc="30" dirty="0">
                <a:solidFill>
                  <a:srgbClr val="000066"/>
                </a:solidFill>
              </a:rPr>
              <a:t>entre os alunos</a:t>
            </a:r>
          </a:p>
          <a:p>
            <a:pPr marL="1169988" lvl="1" indent="-342900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2700" spc="30" dirty="0">
                <a:solidFill>
                  <a:srgbClr val="000066"/>
                </a:solidFill>
              </a:rPr>
              <a:t>entre os profissionais da escola</a:t>
            </a:r>
          </a:p>
          <a:p>
            <a:pPr marL="1169988" lvl="1" indent="-342900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2700" spc="30" dirty="0">
                <a:solidFill>
                  <a:srgbClr val="000066"/>
                </a:solidFill>
              </a:rPr>
              <a:t>entre a escola e a familia </a:t>
            </a:r>
          </a:p>
          <a:p>
            <a:pPr marL="989013" lvl="1" indent="-542925" algn="just">
              <a:spcBef>
                <a:spcPts val="1800"/>
              </a:spcBef>
              <a:buSzPct val="90000"/>
              <a:buFont typeface="+mj-lt"/>
              <a:buAutoNum type="arabicPeriod" startAt="2"/>
              <a:tabLst>
                <a:tab pos="989013" algn="l"/>
              </a:tabLst>
              <a:defRPr/>
            </a:pPr>
            <a:r>
              <a:rPr lang="pt-BR" sz="2700" spc="30" dirty="0">
                <a:solidFill>
                  <a:srgbClr val="000066"/>
                </a:solidFill>
              </a:rPr>
              <a:t>Introduzir momentos sistematizados para trabalhar os procedimentos de educação em valores e discutir os problemas de convivência (disciplina – aula dupla)</a:t>
            </a:r>
          </a:p>
          <a:p>
            <a:pPr marL="1169988" lvl="1" indent="-342900"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2700" spc="30" dirty="0">
                <a:solidFill>
                  <a:srgbClr val="000066"/>
                </a:solidFill>
              </a:rPr>
              <a:t>convivência e moral como objetos do conhecimento – apropriação racional</a:t>
            </a:r>
          </a:p>
          <a:p>
            <a:pPr marL="981075" lvl="1" indent="-514350">
              <a:buSzPct val="90000"/>
              <a:buFont typeface="+mj-lt"/>
              <a:buAutoNum type="arabicPeriod" startAt="2"/>
              <a:defRPr/>
            </a:pPr>
            <a:endParaRPr lang="pt-BR" sz="2700" spc="30" dirty="0">
              <a:solidFill>
                <a:srgbClr val="000066"/>
              </a:solidFill>
            </a:endParaRPr>
          </a:p>
          <a:p>
            <a:pPr marL="1169988" lvl="1" indent="-342900"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/>
            </a:pPr>
            <a:endParaRPr lang="pt-BR" sz="2700" spc="30" dirty="0">
              <a:solidFill>
                <a:srgbClr val="000066"/>
              </a:solidFill>
            </a:endParaRPr>
          </a:p>
          <a:p>
            <a:pPr marL="1169988" lvl="1" indent="-342900">
              <a:spcBef>
                <a:spcPts val="600"/>
              </a:spcBef>
              <a:buSzPct val="90000"/>
              <a:buFont typeface="Arial" panose="020B0604020202020204" pitchFamily="34" charset="0"/>
              <a:buChar char="•"/>
              <a:defRPr/>
            </a:pPr>
            <a:endParaRPr lang="pt-BR" sz="2700" spc="30" dirty="0">
              <a:solidFill>
                <a:srgbClr val="000066"/>
              </a:solidFill>
            </a:endParaRPr>
          </a:p>
          <a:p>
            <a:pPr marL="415529" lvl="2" indent="-214313">
              <a:spcBef>
                <a:spcPts val="1013"/>
              </a:spcBef>
              <a:buClr>
                <a:schemeClr val="accent6">
                  <a:lumMod val="75000"/>
                </a:schemeClr>
              </a:buClr>
            </a:pPr>
            <a:endParaRPr lang="pt-BR" sz="1800" dirty="0">
              <a:solidFill>
                <a:srgbClr val="003300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84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54CB8A94-3EA6-4743-B5C4-6DB75EA4807C}"/>
              </a:ext>
            </a:extLst>
          </p:cNvPr>
          <p:cNvSpPr/>
          <p:nvPr/>
        </p:nvSpPr>
        <p:spPr>
          <a:xfrm>
            <a:off x="1343473" y="548681"/>
            <a:ext cx="9067215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1075" lvl="1" indent="-514350">
              <a:spcBef>
                <a:spcPts val="1800"/>
              </a:spcBef>
              <a:buClr>
                <a:schemeClr val="accent1"/>
              </a:buClr>
              <a:buSzPct val="90000"/>
              <a:buFont typeface="+mj-lt"/>
              <a:buAutoNum type="arabicPeriod" startAt="3"/>
              <a:defRPr/>
            </a:pPr>
            <a:r>
              <a:rPr lang="pt-BR" sz="2700" spc="30" dirty="0">
                <a:solidFill>
                  <a:srgbClr val="000066"/>
                </a:solidFill>
              </a:rPr>
              <a:t>Repensar o processo de elaboração e legitimação das regras e de aplicação das sanções </a:t>
            </a:r>
          </a:p>
          <a:p>
            <a:pPr marL="1169988" lvl="1" indent="-342900">
              <a:spcBef>
                <a:spcPts val="6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2700" spc="30" dirty="0">
                <a:solidFill>
                  <a:srgbClr val="000066"/>
                </a:solidFill>
                <a:cs typeface="Tahoma" pitchFamily="34" charset="0"/>
              </a:rPr>
              <a:t>levantamento dos princípios/valores que norteiam as ações</a:t>
            </a:r>
          </a:p>
          <a:p>
            <a:pPr marL="1169988" lvl="1" indent="-342900" algn="just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2700" spc="30" dirty="0">
                <a:solidFill>
                  <a:srgbClr val="000066"/>
                </a:solidFill>
                <a:cs typeface="Tahoma" pitchFamily="34" charset="0"/>
              </a:rPr>
              <a:t>construção de acordos com a comunidade educativa</a:t>
            </a:r>
          </a:p>
          <a:p>
            <a:pPr marL="1169988" lvl="1" indent="-342900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2700" spc="30" dirty="0">
                <a:solidFill>
                  <a:srgbClr val="000066"/>
                </a:solidFill>
                <a:cs typeface="Tahoma" pitchFamily="34" charset="0"/>
              </a:rPr>
              <a:t>promoção do cumprimento e ações educativas diante do descumprimento (sanções por reciprocidade)</a:t>
            </a:r>
          </a:p>
          <a:p>
            <a:pPr marL="981075" lvl="1" indent="-514350">
              <a:spcBef>
                <a:spcPts val="1800"/>
              </a:spcBef>
              <a:buClr>
                <a:schemeClr val="accent1"/>
              </a:buClr>
              <a:buSzPct val="90000"/>
              <a:buFont typeface="+mj-lt"/>
              <a:buAutoNum type="arabicPeriod" startAt="4"/>
              <a:defRPr/>
            </a:pPr>
            <a:r>
              <a:rPr lang="pt-BR" sz="2700" spc="30" dirty="0">
                <a:solidFill>
                  <a:srgbClr val="000066"/>
                </a:solidFill>
              </a:rPr>
              <a:t>Propiciar espaços institucionais de mediação de conflitos</a:t>
            </a:r>
          </a:p>
          <a:p>
            <a:pPr marL="1169988" lvl="1" indent="-342900" algn="just">
              <a:spcBef>
                <a:spcPts val="6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2700" spc="30" dirty="0">
                <a:solidFill>
                  <a:srgbClr val="000066"/>
                </a:solidFill>
                <a:cs typeface="Tahoma" pitchFamily="34" charset="0"/>
              </a:rPr>
              <a:t>coletivos (rodas de diálogo/assembleias)</a:t>
            </a:r>
          </a:p>
          <a:p>
            <a:pPr marL="1169988" lvl="1" indent="-342900" algn="just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2700" spc="30" dirty="0">
                <a:solidFill>
                  <a:srgbClr val="000066"/>
                </a:solidFill>
                <a:cs typeface="Tahoma" pitchFamily="34" charset="0"/>
              </a:rPr>
              <a:t>privados (mediações, círculos restaurativos...)</a:t>
            </a:r>
          </a:p>
          <a:p>
            <a:pPr marL="1169988" lvl="1" indent="-342900" algn="just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2700" spc="30" dirty="0">
                <a:solidFill>
                  <a:srgbClr val="000066"/>
                </a:solidFill>
                <a:cs typeface="Tahoma" pitchFamily="34" charset="0"/>
              </a:rPr>
              <a:t>intimidações (método Pikas)</a:t>
            </a:r>
          </a:p>
        </p:txBody>
      </p:sp>
    </p:spTree>
    <p:extLst>
      <p:ext uri="{BB962C8B-B14F-4D97-AF65-F5344CB8AC3E}">
        <p14:creationId xmlns:p14="http://schemas.microsoft.com/office/powerpoint/2010/main" val="418710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F9846736-842B-49AC-8F7F-7BB7EC4B67E7}"/>
              </a:ext>
            </a:extLst>
          </p:cNvPr>
          <p:cNvSpPr/>
          <p:nvPr/>
        </p:nvSpPr>
        <p:spPr>
          <a:xfrm>
            <a:off x="1775520" y="2204865"/>
            <a:ext cx="8732992" cy="203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1075" lvl="1" indent="-514350">
              <a:spcBef>
                <a:spcPts val="1200"/>
              </a:spcBef>
              <a:buClr>
                <a:schemeClr val="accent1"/>
              </a:buClr>
              <a:buSzPct val="90000"/>
              <a:buFont typeface="+mj-lt"/>
              <a:buAutoNum type="arabicPeriod" startAt="5"/>
              <a:defRPr/>
            </a:pPr>
            <a:r>
              <a:rPr lang="pt-BR" sz="2700" spc="30" dirty="0">
                <a:solidFill>
                  <a:srgbClr val="000066"/>
                </a:solidFill>
              </a:rPr>
              <a:t>Ampliar os momentos de trabalho cooperativo (conhecimento) e inserir processos de </a:t>
            </a:r>
            <a:r>
              <a:rPr lang="pt-BR" sz="2700" spc="30" dirty="0">
                <a:solidFill>
                  <a:srgbClr val="000066"/>
                </a:solidFill>
                <a:cs typeface="Tahoma" pitchFamily="34" charset="0"/>
              </a:rPr>
              <a:t>avaliação formativa</a:t>
            </a:r>
          </a:p>
          <a:p>
            <a:pPr marL="981075" lvl="1" indent="-514350">
              <a:spcBef>
                <a:spcPts val="1800"/>
              </a:spcBef>
              <a:buClr>
                <a:schemeClr val="accent1"/>
              </a:buClr>
              <a:buSzPct val="90000"/>
              <a:buFont typeface="+mj-lt"/>
              <a:buAutoNum type="arabicPeriod" startAt="5"/>
              <a:defRPr/>
            </a:pPr>
            <a:r>
              <a:rPr lang="pt-BR" sz="2700" spc="30" dirty="0">
                <a:solidFill>
                  <a:srgbClr val="000066"/>
                </a:solidFill>
              </a:rPr>
              <a:t>Protagonismo – apoio entre pares</a:t>
            </a:r>
          </a:p>
        </p:txBody>
      </p:sp>
    </p:spTree>
    <p:extLst>
      <p:ext uri="{BB962C8B-B14F-4D97-AF65-F5344CB8AC3E}">
        <p14:creationId xmlns:p14="http://schemas.microsoft.com/office/powerpoint/2010/main" val="328338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F2B61F20-6952-4750-A492-0757A9A3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solidFill>
                  <a:srgbClr val="003760"/>
                </a:solidFill>
              </a:rPr>
              <a:t>ProcessoS</a:t>
            </a:r>
            <a:r>
              <a:rPr lang="en-US" sz="2400" dirty="0">
                <a:solidFill>
                  <a:srgbClr val="003760"/>
                </a:solidFill>
              </a:rPr>
              <a:t> </a:t>
            </a:r>
            <a:r>
              <a:rPr lang="en-US" sz="2400" dirty="0" err="1">
                <a:solidFill>
                  <a:srgbClr val="003760"/>
                </a:solidFill>
              </a:rPr>
              <a:t>Formativos</a:t>
            </a:r>
            <a:endParaRPr lang="en-US" sz="2400" dirty="0">
              <a:solidFill>
                <a:srgbClr val="003760"/>
              </a:solidFill>
            </a:endParaRPr>
          </a:p>
        </p:txBody>
      </p:sp>
      <p:sp>
        <p:nvSpPr>
          <p:cNvPr id="2" name="Subtítulo 1">
            <a:extLst>
              <a:ext uri="{FF2B5EF4-FFF2-40B4-BE49-F238E27FC236}">
                <a16:creationId xmlns="" xmlns:a16="http://schemas.microsoft.com/office/drawing/2014/main" id="{78CD41EF-E9E5-45C7-9607-A8AF7DCCA1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8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2C8DF1A4-E06C-4B0B-814D-DA026AD64C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81200" y="2020824"/>
            <a:ext cx="8229600" cy="4576528"/>
          </a:xfrm>
        </p:spPr>
        <p:txBody>
          <a:bodyPr>
            <a:normAutofit/>
          </a:bodyPr>
          <a:lstStyle/>
          <a:p>
            <a:pPr marL="271463" indent="-271463"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Ampliar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momentos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colaborativos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todas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as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disciplinas</a:t>
            </a:r>
            <a:endParaRPr lang="en-US" sz="2200" dirty="0">
              <a:solidFill>
                <a:srgbClr val="000066"/>
              </a:solidFill>
              <a:latin typeface="+mj-lt"/>
              <a:cs typeface="Times New Roman" panose="02020603050405020304" pitchFamily="18" charset="0"/>
            </a:endParaRPr>
          </a:p>
          <a:p>
            <a:pPr marL="271463" indent="-271463"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Reconhecer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que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já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existem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rotinas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elas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precisam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ser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modificadas</a:t>
            </a:r>
            <a:endParaRPr lang="en-US" sz="2200" dirty="0">
              <a:solidFill>
                <a:srgbClr val="000066"/>
              </a:solidFill>
              <a:latin typeface="+mj-lt"/>
              <a:cs typeface="Times New Roman" panose="02020603050405020304" pitchFamily="18" charset="0"/>
            </a:endParaRPr>
          </a:p>
          <a:p>
            <a:pPr marL="271463" indent="-271463"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Usar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avaliação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formativa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como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cavalo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-de-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tróia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” para a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transformação</a:t>
            </a:r>
            <a:endParaRPr lang="en-US" sz="2200" dirty="0">
              <a:solidFill>
                <a:srgbClr val="000066"/>
              </a:solidFill>
              <a:latin typeface="+mj-lt"/>
              <a:cs typeface="Times New Roman" panose="02020603050405020304" pitchFamily="18" charset="0"/>
            </a:endParaRPr>
          </a:p>
          <a:p>
            <a:pPr marL="271463" indent="-271463"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Formação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“para a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ação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”, “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na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ação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” e “da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ação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”</a:t>
            </a:r>
          </a:p>
          <a:p>
            <a:pPr marL="271463" indent="-271463"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Construção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coletiva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com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avanço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intencional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consciente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no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conhecimento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prático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teórico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tácito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pessoal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coletivo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…)</a:t>
            </a:r>
          </a:p>
          <a:p>
            <a:pPr algn="just">
              <a:spcBef>
                <a:spcPts val="1013"/>
              </a:spcBef>
              <a:buClr>
                <a:srgbClr val="DD0202"/>
              </a:buClr>
              <a:buSzPct val="90000"/>
            </a:pP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mas,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após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seis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meses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…</a:t>
            </a:r>
          </a:p>
          <a:p>
            <a:pPr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Coerência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entre o que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falamos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e o que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fazemos</a:t>
            </a:r>
            <a:endParaRPr lang="en-US" sz="2200" dirty="0">
              <a:solidFill>
                <a:srgbClr val="000066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Formação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dos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formadores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(design conjunto,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temas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interligados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4426B56C-E3C5-472C-923A-7117EA14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000066"/>
                </a:solidFill>
              </a:rPr>
              <a:t>Para </a:t>
            </a:r>
            <a:r>
              <a:rPr lang="en-US" sz="3200" dirty="0" err="1">
                <a:solidFill>
                  <a:srgbClr val="000066"/>
                </a:solidFill>
              </a:rPr>
              <a:t>entrar</a:t>
            </a:r>
            <a:r>
              <a:rPr lang="en-US" sz="3200" dirty="0">
                <a:solidFill>
                  <a:srgbClr val="000066"/>
                </a:solidFill>
              </a:rPr>
              <a:t> </a:t>
            </a:r>
            <a:r>
              <a:rPr lang="en-US" sz="3200" dirty="0" err="1">
                <a:solidFill>
                  <a:srgbClr val="000066"/>
                </a:solidFill>
              </a:rPr>
              <a:t>na</a:t>
            </a:r>
            <a:r>
              <a:rPr lang="en-US" sz="3200" dirty="0">
                <a:solidFill>
                  <a:srgbClr val="000066"/>
                </a:solidFill>
              </a:rPr>
              <a:t> </a:t>
            </a:r>
            <a:r>
              <a:rPr lang="en-US" sz="3200" dirty="0" err="1">
                <a:solidFill>
                  <a:srgbClr val="000066"/>
                </a:solidFill>
              </a:rPr>
              <a:t>cultura</a:t>
            </a:r>
            <a:r>
              <a:rPr lang="en-US" sz="3200" dirty="0">
                <a:solidFill>
                  <a:srgbClr val="000066"/>
                </a:solidFill>
              </a:rPr>
              <a:t> da </a:t>
            </a:r>
            <a:r>
              <a:rPr lang="en-US" sz="3200" dirty="0" err="1">
                <a:solidFill>
                  <a:srgbClr val="000066"/>
                </a:solidFill>
              </a:rPr>
              <a:t>escola</a:t>
            </a:r>
            <a:r>
              <a:rPr lang="en-US" sz="3200" dirty="0">
                <a:solidFill>
                  <a:srgbClr val="000066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98318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D9855C84-7B6E-44E6-97AE-1E5A7C025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528763"/>
            <a:ext cx="2626694" cy="467201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EA6EC92-CF7C-43E0-A27F-B183AB837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07" y="1983568"/>
            <a:ext cx="5179633" cy="6739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935E7372-2B53-4D92-B07A-5B8CBB1EA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07" y="3159903"/>
            <a:ext cx="5181574" cy="7048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0535575-93FC-41EC-9079-9578999A6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Novos</a:t>
            </a:r>
            <a:r>
              <a:rPr lang="en-US" sz="4000" dirty="0"/>
              <a:t> </a:t>
            </a:r>
            <a:r>
              <a:rPr lang="en-US" sz="4000" dirty="0" err="1"/>
              <a:t>problemas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nossa</a:t>
            </a:r>
            <a:r>
              <a:rPr lang="en-US" sz="4000" dirty="0"/>
              <a:t> </a:t>
            </a:r>
            <a:r>
              <a:rPr lang="en-US" sz="4000" dirty="0" err="1"/>
              <a:t>sociedade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989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2C8DF1A4-E06C-4B0B-814D-DA026AD64C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81200" y="2020824"/>
            <a:ext cx="8229600" cy="4576528"/>
          </a:xfrm>
        </p:spPr>
        <p:txBody>
          <a:bodyPr>
            <a:normAutofit/>
          </a:bodyPr>
          <a:lstStyle/>
          <a:p>
            <a:pPr marL="271463" indent="-271463"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Capital social: “the missing link in school reform” – Carrie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Leane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2011</a:t>
            </a:r>
          </a:p>
          <a:p>
            <a:pPr marL="271463" indent="-271463"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Promover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autonomia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coletiva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: “The Global Fourth Way – The Quest for Educational Excellence” – Andy Hargreaves, Dennis Shirley</a:t>
            </a:r>
          </a:p>
          <a:p>
            <a:pPr marL="271463" indent="-271463"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Sistemas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desenhados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para a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participação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experimentação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compartilhamento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das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práticas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dos professors: “PACE System Design is based on High Performing Learning Communities” – Ellen Hume-Howard</a:t>
            </a:r>
          </a:p>
          <a:p>
            <a:pPr marL="271463" indent="-271463"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Comunidades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aprendizagem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comunidades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prática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(Wenger, 2001) no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Brasil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LabVirt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MOOCs para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Aprendizagem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por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Projetos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Tim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Faz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Ciência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Sec.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Munic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Educação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SP,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Chapecó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… 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4426B56C-E3C5-472C-923A-7117EA14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>
                <a:solidFill>
                  <a:srgbClr val="000066"/>
                </a:solidFill>
              </a:rPr>
              <a:t>Comunidades</a:t>
            </a:r>
            <a:r>
              <a:rPr lang="en-US" sz="3200" dirty="0">
                <a:solidFill>
                  <a:srgbClr val="000066"/>
                </a:solidFill>
              </a:rPr>
              <a:t> </a:t>
            </a:r>
            <a:r>
              <a:rPr lang="en-US" sz="3200" dirty="0" err="1">
                <a:solidFill>
                  <a:srgbClr val="000066"/>
                </a:solidFill>
              </a:rPr>
              <a:t>profissionais</a:t>
            </a:r>
            <a:r>
              <a:rPr lang="en-US" sz="3200" dirty="0">
                <a:solidFill>
                  <a:srgbClr val="000066"/>
                </a:solidFill>
              </a:rPr>
              <a:t> de </a:t>
            </a:r>
            <a:r>
              <a:rPr lang="en-US" sz="3200" dirty="0" err="1">
                <a:solidFill>
                  <a:srgbClr val="000066"/>
                </a:solidFill>
              </a:rPr>
              <a:t>aprendizagem</a:t>
            </a:r>
            <a:endParaRPr lang="en-US" sz="3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6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2650" y="764704"/>
            <a:ext cx="7886700" cy="556736"/>
          </a:xfrm>
        </p:spPr>
        <p:txBody>
          <a:bodyPr>
            <a:noAutofit/>
          </a:bodyPr>
          <a:lstStyle/>
          <a:p>
            <a:r>
              <a:rPr lang="en-US" sz="3200" b="1" dirty="0" err="1"/>
              <a:t>Ciclos</a:t>
            </a:r>
            <a:r>
              <a:rPr lang="en-US" sz="3200" b="1" dirty="0"/>
              <a:t> de </a:t>
            </a:r>
            <a:r>
              <a:rPr lang="en-US" sz="3200" b="1" dirty="0" err="1"/>
              <a:t>avanço</a:t>
            </a:r>
            <a:r>
              <a:rPr lang="en-US" sz="3200" b="1" dirty="0"/>
              <a:t> </a:t>
            </a:r>
            <a:r>
              <a:rPr lang="en-US" sz="3200" b="1" dirty="0" err="1"/>
              <a:t>coletivo</a:t>
            </a:r>
            <a:r>
              <a:rPr lang="en-US" sz="3200" b="1" dirty="0"/>
              <a:t> no </a:t>
            </a:r>
            <a:r>
              <a:rPr lang="en-US" sz="3200" b="1" dirty="0" err="1"/>
              <a:t>conhecimento</a:t>
            </a:r>
            <a:endParaRPr lang="en-US" sz="3200" b="1" dirty="0"/>
          </a:p>
        </p:txBody>
      </p:sp>
      <p:cxnSp>
        <p:nvCxnSpPr>
          <p:cNvPr id="4" name="Conector de Seta Reta 3"/>
          <p:cNvCxnSpPr/>
          <p:nvPr/>
        </p:nvCxnSpPr>
        <p:spPr>
          <a:xfrm flipH="1" flipV="1">
            <a:off x="1973580" y="1786890"/>
            <a:ext cx="15240" cy="3665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1661161" y="5452111"/>
            <a:ext cx="1250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Conhecimento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446020" y="4911091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P1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887980" y="5188090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P2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208020" y="4911091"/>
            <a:ext cx="372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Pn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817620" y="5040631"/>
            <a:ext cx="21022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Como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pensava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antes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No que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acreditava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O que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não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queria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…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Como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fazíamos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ou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deviam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ser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feitas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as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assembléias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446020" y="2960371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P1´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761251" y="3303271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P2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´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116580" y="2960371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Pn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´</a:t>
            </a:r>
          </a:p>
        </p:txBody>
      </p:sp>
      <p:cxnSp>
        <p:nvCxnSpPr>
          <p:cNvPr id="14" name="Conector de Seta Reta 13"/>
          <p:cNvCxnSpPr/>
          <p:nvPr/>
        </p:nvCxnSpPr>
        <p:spPr>
          <a:xfrm>
            <a:off x="2887980" y="3752850"/>
            <a:ext cx="0" cy="9829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3085939" y="3943350"/>
            <a:ext cx="12281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Construção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de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conhecimento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have Direita 15"/>
          <p:cNvSpPr/>
          <p:nvPr/>
        </p:nvSpPr>
        <p:spPr>
          <a:xfrm>
            <a:off x="4328160" y="3851910"/>
            <a:ext cx="129540" cy="8839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663440" y="3745232"/>
            <a:ext cx="116891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Casos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Vídeos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Leituras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Mediação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Formadores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601255" y="3243650"/>
            <a:ext cx="1547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Como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penso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agora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827922" y="4964430"/>
            <a:ext cx="3048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…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827922" y="2960370"/>
            <a:ext cx="3048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…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6530342" y="2251711"/>
            <a:ext cx="878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G   Grupo</a:t>
            </a:r>
          </a:p>
        </p:txBody>
      </p:sp>
      <p:cxnSp>
        <p:nvCxnSpPr>
          <p:cNvPr id="23" name="Conector de Seta Reta 22"/>
          <p:cNvCxnSpPr/>
          <p:nvPr/>
        </p:nvCxnSpPr>
        <p:spPr>
          <a:xfrm flipV="1">
            <a:off x="2811746" y="2388870"/>
            <a:ext cx="3512855" cy="5105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>
            <a:stCxn id="12" idx="3"/>
          </p:cNvCxnSpPr>
          <p:nvPr/>
        </p:nvCxnSpPr>
        <p:spPr>
          <a:xfrm flipV="1">
            <a:off x="3540094" y="2452509"/>
            <a:ext cx="2731166" cy="6617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>
            <a:cxnSpLocks/>
          </p:cNvCxnSpPr>
          <p:nvPr/>
        </p:nvCxnSpPr>
        <p:spPr>
          <a:xfrm flipV="1">
            <a:off x="3256516" y="2487470"/>
            <a:ext cx="3068084" cy="9345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7631976" y="1720796"/>
            <a:ext cx="3036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Como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fazemos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assembléias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agora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Como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usar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os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resultados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ouvir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os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solidFill>
                  <a:prstClr val="black"/>
                </a:solidFill>
                <a:latin typeface="Calibri"/>
              </a:rPr>
              <a:t>mais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excluídos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…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6724764" y="2781460"/>
            <a:ext cx="398801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Princípios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construção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coletiva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Calibri"/>
              </a:rPr>
              <a:t>Diversidade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e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melhoria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ideias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Calibri"/>
              </a:rPr>
              <a:t>Agenciamento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Calibri"/>
              </a:rPr>
              <a:t>Ninguém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fica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pra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trás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Calibri"/>
              </a:rPr>
              <a:t>Responsabilidade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coletiva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Calibri"/>
              </a:rPr>
              <a:t>Avaliação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do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avanço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sínteses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organização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Calibri"/>
              </a:rPr>
              <a:t>Aplicação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imediata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e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futura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, local e externa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6096002" y="4731142"/>
            <a:ext cx="4464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Estratégias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Calibri"/>
              </a:rPr>
              <a:t>Rubricas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para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explicitar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expectativas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e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sedimentar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cultura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Calibri"/>
              </a:rPr>
              <a:t>Rotinas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pensamento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Calibri"/>
              </a:rPr>
              <a:t>Casos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fictícios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diferenças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papéis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Calibri"/>
              </a:rPr>
              <a:t>Ambiente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colaborativo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65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  <p:bldP spid="28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006D76BB-FD19-4B7A-93C1-5E45942CD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29" y="1431030"/>
            <a:ext cx="8649145" cy="399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7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3B60A7B2-D05D-4B33-9593-DF645A92B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55" y="1514378"/>
            <a:ext cx="8553890" cy="38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5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61561800-CAA6-426E-BD57-0449D7895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13" y="1581055"/>
            <a:ext cx="7520374" cy="36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2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2D33C545-35E0-46DD-BA7C-46E401BE3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94" y="1052736"/>
            <a:ext cx="8843063" cy="568863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28A08A06-B59F-4174-9978-4554D5AED2E4}"/>
              </a:ext>
            </a:extLst>
          </p:cNvPr>
          <p:cNvSpPr txBox="1"/>
          <p:nvPr/>
        </p:nvSpPr>
        <p:spPr>
          <a:xfrm>
            <a:off x="1919537" y="332657"/>
            <a:ext cx="818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Rubrica</a:t>
            </a:r>
            <a:r>
              <a:rPr lang="en-US" b="1" dirty="0"/>
              <a:t> para </a:t>
            </a:r>
            <a:r>
              <a:rPr lang="en-US" b="1" dirty="0" err="1"/>
              <a:t>autoavaliação</a:t>
            </a:r>
            <a:r>
              <a:rPr lang="en-US" b="1" dirty="0"/>
              <a:t> </a:t>
            </a:r>
            <a:r>
              <a:rPr lang="en-US" b="1" dirty="0" err="1"/>
              <a:t>usada</a:t>
            </a:r>
            <a:r>
              <a:rPr lang="en-US" b="1" dirty="0"/>
              <a:t> </a:t>
            </a:r>
            <a:r>
              <a:rPr lang="en-US" b="1" dirty="0" err="1"/>
              <a:t>nos</a:t>
            </a:r>
            <a:r>
              <a:rPr lang="en-US" b="1" dirty="0"/>
              <a:t> </a:t>
            </a:r>
            <a:r>
              <a:rPr lang="en-US" b="1" dirty="0" err="1"/>
              <a:t>Ciclos</a:t>
            </a:r>
            <a:r>
              <a:rPr lang="en-US" b="1" dirty="0"/>
              <a:t> de </a:t>
            </a:r>
            <a:r>
              <a:rPr lang="en-US" b="1" dirty="0" err="1"/>
              <a:t>Construção</a:t>
            </a:r>
            <a:r>
              <a:rPr lang="en-US" b="1" dirty="0"/>
              <a:t> </a:t>
            </a:r>
            <a:r>
              <a:rPr lang="en-US" b="1" dirty="0" err="1"/>
              <a:t>Coletiva</a:t>
            </a:r>
            <a:r>
              <a:rPr lang="en-US" b="1" dirty="0"/>
              <a:t> de </a:t>
            </a:r>
          </a:p>
          <a:p>
            <a:r>
              <a:rPr lang="en-US" b="1" dirty="0" err="1"/>
              <a:t>Conhecimento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813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280B1966-C97F-4E9C-ABCB-A4C42E754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269" y="1556792"/>
            <a:ext cx="8819113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3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8A25584-CC7F-48CA-93C2-85D17A1D4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1578674"/>
            <a:ext cx="8746885" cy="393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0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18D0C512-5210-4D23-AACD-803308C3E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1560924"/>
            <a:ext cx="8635037" cy="424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716D52FF-A380-4D73-8345-AC8B2BED5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1052737"/>
            <a:ext cx="8796473" cy="53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4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2EABEE76-3866-41F9-B205-71FC571AF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556792"/>
            <a:ext cx="8132994" cy="462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7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A91DDA7E-3418-4708-BFEB-69312307B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591" y="1340768"/>
            <a:ext cx="863247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4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47FE983E-0CDB-44A9-B003-377787380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9" y="1581844"/>
            <a:ext cx="5733657" cy="502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1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EA9F224D-D860-4D79-8136-26AC39F4B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1484784"/>
            <a:ext cx="5760640" cy="532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8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1EEE42C7-2ED6-48D7-9FA5-DCF23D8F0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556792"/>
            <a:ext cx="848151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8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2C8DF1A4-E06C-4B0B-814D-DA026AD64C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81200" y="1916832"/>
            <a:ext cx="8229600" cy="4608512"/>
          </a:xfrm>
        </p:spPr>
        <p:txBody>
          <a:bodyPr>
            <a:normAutofit/>
          </a:bodyPr>
          <a:lstStyle/>
          <a:p>
            <a:pPr algn="just">
              <a:spcBef>
                <a:spcPts val="1013"/>
              </a:spcBef>
              <a:buClr>
                <a:srgbClr val="DD0202"/>
              </a:buClr>
              <a:buSzPct val="90000"/>
            </a:pPr>
            <a:r>
              <a:rPr 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Ciclo</a:t>
            </a:r>
            <a:r>
              <a:rPr 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desenhados</a:t>
            </a:r>
            <a:endParaRPr lang="en-US" dirty="0">
              <a:solidFill>
                <a:srgbClr val="000066"/>
              </a:solidFill>
              <a:latin typeface="+mj-lt"/>
              <a:cs typeface="Times New Roman" panose="02020603050405020304" pitchFamily="18" charset="0"/>
            </a:endParaRPr>
          </a:p>
          <a:p>
            <a:pPr marL="271463" indent="-271463"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Valores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da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escola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planos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ação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(“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grupo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conhecimento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”)</a:t>
            </a:r>
          </a:p>
          <a:p>
            <a:pPr marL="271463" indent="-271463"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Word Generation “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adaptado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” (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Professores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gestão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no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Pavanatti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271463" indent="-271463"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Plano de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Convivência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nas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escolas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toda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equipe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do GEPEM)</a:t>
            </a:r>
          </a:p>
          <a:p>
            <a:pPr algn="just">
              <a:spcBef>
                <a:spcPts val="1013"/>
              </a:spcBef>
              <a:buClr>
                <a:srgbClr val="DD0202"/>
              </a:buClr>
              <a:buSzPct val="90000"/>
            </a:pPr>
            <a:r>
              <a:rPr lang="en-US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O que </a:t>
            </a:r>
            <a:r>
              <a:rPr lang="en-US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aprendemos</a:t>
            </a:r>
            <a:endParaRPr lang="en-US" dirty="0">
              <a:solidFill>
                <a:srgbClr val="000066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Uso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das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rotinas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no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contexto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consideração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conhecimento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prévio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nos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diferentes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contextos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conhecimento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especializado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sem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indução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coordenação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perspectivas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legitimização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coletiva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autonomia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da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escola</a:t>
            </a:r>
            <a:endParaRPr lang="en-US" sz="2200" dirty="0">
              <a:solidFill>
                <a:srgbClr val="000066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Tempo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tempo (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mudança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cultura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avanço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constante</a:t>
            </a:r>
            <a:r>
              <a:rPr lang="en-US" sz="2200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) </a:t>
            </a:r>
          </a:p>
          <a:p>
            <a:pPr marL="271463" indent="-271463" algn="just">
              <a:spcBef>
                <a:spcPts val="1013"/>
              </a:spcBef>
              <a:buClr>
                <a:srgbClr val="DD0202"/>
              </a:buClr>
              <a:buSzPct val="90000"/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66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4426B56C-E3C5-472C-923A-7117EA149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60" y="404664"/>
            <a:ext cx="7776864" cy="108012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000066"/>
                </a:solidFill>
              </a:rPr>
              <a:t>Comunidades</a:t>
            </a:r>
            <a:r>
              <a:rPr lang="en-US" sz="2400" dirty="0">
                <a:solidFill>
                  <a:srgbClr val="000066"/>
                </a:solidFill>
              </a:rPr>
              <a:t> de </a:t>
            </a:r>
            <a:r>
              <a:rPr lang="en-US" sz="2400" dirty="0" err="1">
                <a:solidFill>
                  <a:srgbClr val="000066"/>
                </a:solidFill>
              </a:rPr>
              <a:t>aprendizagem</a:t>
            </a:r>
            <a:r>
              <a:rPr lang="en-US" sz="2400" dirty="0">
                <a:solidFill>
                  <a:srgbClr val="000066"/>
                </a:solidFill>
              </a:rPr>
              <a:t> professional</a:t>
            </a:r>
            <a:br>
              <a:rPr lang="en-US" sz="2400" dirty="0">
                <a:solidFill>
                  <a:srgbClr val="000066"/>
                </a:solidFill>
              </a:rPr>
            </a:br>
            <a:r>
              <a:rPr lang="en-US" sz="2400" dirty="0">
                <a:solidFill>
                  <a:srgbClr val="000066"/>
                </a:solidFill>
              </a:rPr>
              <a:t/>
            </a:r>
            <a:br>
              <a:rPr lang="en-US" sz="2400" dirty="0">
                <a:solidFill>
                  <a:srgbClr val="000066"/>
                </a:solidFill>
              </a:rPr>
            </a:br>
            <a:r>
              <a:rPr lang="en-US" sz="2400" dirty="0" err="1">
                <a:solidFill>
                  <a:srgbClr val="000066"/>
                </a:solidFill>
              </a:rPr>
              <a:t>Comunidades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profissionais</a:t>
            </a:r>
            <a:r>
              <a:rPr lang="en-US" sz="2400" dirty="0">
                <a:solidFill>
                  <a:srgbClr val="000066"/>
                </a:solidFill>
              </a:rPr>
              <a:t> de </a:t>
            </a:r>
            <a:r>
              <a:rPr lang="en-US" sz="2400" dirty="0" err="1">
                <a:solidFill>
                  <a:srgbClr val="000066"/>
                </a:solidFill>
              </a:rPr>
              <a:t>aprendizagem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4" name="Seta: para Baixo 3">
            <a:extLst>
              <a:ext uri="{FF2B5EF4-FFF2-40B4-BE49-F238E27FC236}">
                <a16:creationId xmlns="" xmlns:a16="http://schemas.microsoft.com/office/drawing/2014/main" id="{0A8C3B29-EBB0-4E31-A35E-48420867DD8A}"/>
              </a:ext>
            </a:extLst>
          </p:cNvPr>
          <p:cNvSpPr/>
          <p:nvPr/>
        </p:nvSpPr>
        <p:spPr>
          <a:xfrm>
            <a:off x="5159896" y="764704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6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B970786-35AB-470E-8A11-0ADDFC213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</a:t>
            </a:r>
            <a:r>
              <a:rPr lang="en-US" dirty="0" err="1"/>
              <a:t>moda</a:t>
            </a:r>
            <a:r>
              <a:rPr lang="en-US" dirty="0"/>
              <a:t>” das </a:t>
            </a:r>
            <a:r>
              <a:rPr lang="en-US" dirty="0" err="1"/>
              <a:t>competências</a:t>
            </a:r>
            <a:endParaRPr lang="en-US" dirty="0"/>
          </a:p>
        </p:txBody>
      </p:sp>
      <p:sp>
        <p:nvSpPr>
          <p:cNvPr id="3" name="Elipse 2">
            <a:extLst>
              <a:ext uri="{FF2B5EF4-FFF2-40B4-BE49-F238E27FC236}">
                <a16:creationId xmlns="" xmlns:a16="http://schemas.microsoft.com/office/drawing/2014/main" id="{186010FC-521F-41A2-9E8A-86CE36463C9A}"/>
              </a:ext>
            </a:extLst>
          </p:cNvPr>
          <p:cNvSpPr/>
          <p:nvPr/>
        </p:nvSpPr>
        <p:spPr bwMode="auto">
          <a:xfrm>
            <a:off x="4295800" y="1538880"/>
            <a:ext cx="3672408" cy="2610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 err="1">
                <a:solidFill>
                  <a:schemeClr val="tx2"/>
                </a:solidFill>
              </a:rPr>
              <a:t>Competências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técnicas</a:t>
            </a:r>
            <a:endParaRPr lang="en-US" sz="2000" b="1" dirty="0">
              <a:solidFill>
                <a:schemeClr val="tx2"/>
              </a:solidFill>
            </a:endParaRPr>
          </a:p>
          <a:p>
            <a:r>
              <a:rPr lang="en-US" dirty="0"/>
              <a:t>(</a:t>
            </a:r>
            <a:r>
              <a:rPr lang="en-US" dirty="0" err="1"/>
              <a:t>conhecimento</a:t>
            </a:r>
            <a:r>
              <a:rPr lang="en-US" dirty="0"/>
              <a:t> </a:t>
            </a:r>
            <a:r>
              <a:rPr lang="en-US" dirty="0" err="1"/>
              <a:t>disciplinar</a:t>
            </a:r>
            <a:r>
              <a:rPr lang="en-US" dirty="0"/>
              <a:t>; </a:t>
            </a:r>
            <a:r>
              <a:rPr lang="en-US" dirty="0" err="1"/>
              <a:t>conhecimento</a:t>
            </a:r>
            <a:r>
              <a:rPr lang="en-US" dirty="0"/>
              <a:t> </a:t>
            </a:r>
            <a:r>
              <a:rPr lang="en-US" dirty="0" err="1"/>
              <a:t>técnico</a:t>
            </a:r>
            <a:r>
              <a:rPr lang="en-US" dirty="0"/>
              <a:t>)</a:t>
            </a: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45E186A5-4B20-45B8-AA21-86E0E4737DAA}"/>
              </a:ext>
            </a:extLst>
          </p:cNvPr>
          <p:cNvSpPr/>
          <p:nvPr/>
        </p:nvSpPr>
        <p:spPr bwMode="auto">
          <a:xfrm>
            <a:off x="5951984" y="3451774"/>
            <a:ext cx="3312368" cy="2502368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 err="1">
                <a:solidFill>
                  <a:schemeClr val="tx2"/>
                </a:solidFill>
              </a:rPr>
              <a:t>Competências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híbridas</a:t>
            </a:r>
            <a:endParaRPr lang="en-US" sz="2000" b="1" dirty="0">
              <a:solidFill>
                <a:schemeClr val="tx2"/>
              </a:solidFill>
            </a:endParaRPr>
          </a:p>
          <a:p>
            <a:r>
              <a:rPr lang="en-US" dirty="0"/>
              <a:t>(</a:t>
            </a:r>
            <a:r>
              <a:rPr lang="en-US" dirty="0" err="1"/>
              <a:t>criatividade</a:t>
            </a:r>
            <a:r>
              <a:rPr lang="en-US" dirty="0"/>
              <a:t> e </a:t>
            </a:r>
            <a:r>
              <a:rPr lang="en-US" dirty="0" err="1"/>
              <a:t>pensamento</a:t>
            </a:r>
            <a:r>
              <a:rPr lang="en-US" dirty="0"/>
              <a:t> </a:t>
            </a:r>
            <a:r>
              <a:rPr lang="en-US" dirty="0" err="1"/>
              <a:t>crítico</a:t>
            </a:r>
            <a:r>
              <a:rPr lang="en-US" dirty="0"/>
              <a:t>)</a:t>
            </a:r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99F547D1-C83D-4853-BB65-13B0ACE07934}"/>
              </a:ext>
            </a:extLst>
          </p:cNvPr>
          <p:cNvSpPr/>
          <p:nvPr/>
        </p:nvSpPr>
        <p:spPr bwMode="auto">
          <a:xfrm>
            <a:off x="3215680" y="3451774"/>
            <a:ext cx="3312368" cy="241245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 err="1">
                <a:solidFill>
                  <a:schemeClr val="tx2"/>
                </a:solidFill>
              </a:rPr>
              <a:t>Competências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socioemocionais</a:t>
            </a:r>
            <a:endParaRPr lang="en-US" sz="2000" b="1" dirty="0">
              <a:solidFill>
                <a:schemeClr val="tx2"/>
              </a:solidFill>
            </a:endParaRPr>
          </a:p>
          <a:p>
            <a:r>
              <a:rPr lang="en-US" dirty="0"/>
              <a:t>(</a:t>
            </a:r>
            <a:r>
              <a:rPr lang="en-US" dirty="0" err="1"/>
              <a:t>empatia</a:t>
            </a:r>
            <a:r>
              <a:rPr lang="en-US" dirty="0"/>
              <a:t>, </a:t>
            </a:r>
            <a:r>
              <a:rPr lang="en-US" dirty="0" err="1"/>
              <a:t>resiliência</a:t>
            </a:r>
            <a:r>
              <a:rPr lang="en-US" dirty="0"/>
              <a:t>, </a:t>
            </a:r>
            <a:r>
              <a:rPr lang="en-US" dirty="0" err="1"/>
              <a:t>perseverança</a:t>
            </a:r>
            <a:r>
              <a:rPr lang="en-US" dirty="0"/>
              <a:t>, …)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A5470B7-5353-4A23-98DD-F2D59298B7F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74850" y="1750716"/>
            <a:ext cx="8693150" cy="4846637"/>
          </a:xfrm>
        </p:spPr>
        <p:txBody>
          <a:bodyPr>
            <a:normAutofit fontScale="90000"/>
          </a:bodyPr>
          <a:lstStyle/>
          <a:p>
            <a:r>
              <a:rPr lang="en-US" sz="3975" dirty="0"/>
              <a:t>Pisa 2012 – </a:t>
            </a:r>
            <a:r>
              <a:rPr lang="en-US" sz="3975" dirty="0" err="1"/>
              <a:t>resolução</a:t>
            </a:r>
            <a:r>
              <a:rPr lang="en-US" sz="3975" dirty="0"/>
              <a:t> de </a:t>
            </a:r>
            <a:r>
              <a:rPr lang="en-US" sz="3975" dirty="0" err="1"/>
              <a:t>problemas</a:t>
            </a:r>
            <a:r>
              <a:rPr lang="en-US" sz="3975" dirty="0"/>
              <a:t/>
            </a:r>
            <a:br>
              <a:rPr lang="en-US" sz="3975" dirty="0"/>
            </a:br>
            <a:r>
              <a:rPr lang="en-US" sz="3975" dirty="0"/>
              <a:t/>
            </a:r>
            <a:br>
              <a:rPr lang="en-US" sz="3975" dirty="0"/>
            </a:br>
            <a:r>
              <a:rPr lang="en-US" sz="3975" dirty="0"/>
              <a:t>Pisa 2015 – </a:t>
            </a:r>
            <a:r>
              <a:rPr lang="en-US" sz="3975" dirty="0" err="1"/>
              <a:t>resolução</a:t>
            </a:r>
            <a:r>
              <a:rPr lang="en-US" sz="3975" dirty="0"/>
              <a:t> de </a:t>
            </a:r>
            <a:r>
              <a:rPr lang="en-US" sz="3975" dirty="0" err="1"/>
              <a:t>problemas</a:t>
            </a:r>
            <a:r>
              <a:rPr lang="en-US" sz="3975" dirty="0"/>
              <a:t> </a:t>
            </a:r>
            <a:r>
              <a:rPr lang="en-US" sz="3975" dirty="0" err="1"/>
              <a:t>colaborativos</a:t>
            </a:r>
            <a:r>
              <a:rPr lang="en-US" sz="3975" dirty="0"/>
              <a:t/>
            </a:r>
            <a:br>
              <a:rPr lang="en-US" sz="3975" dirty="0"/>
            </a:br>
            <a:r>
              <a:rPr lang="en-US" sz="3975" dirty="0"/>
              <a:t/>
            </a:r>
            <a:br>
              <a:rPr lang="en-US" sz="3975" dirty="0"/>
            </a:br>
            <a:r>
              <a:rPr lang="en-US" sz="3975" dirty="0"/>
              <a:t>Pisa 2018 – </a:t>
            </a:r>
            <a:r>
              <a:rPr lang="en-US" sz="3975" dirty="0" err="1"/>
              <a:t>competências</a:t>
            </a:r>
            <a:r>
              <a:rPr lang="en-US" sz="3975" dirty="0"/>
              <a:t> </a:t>
            </a:r>
            <a:r>
              <a:rPr lang="en-US" sz="3975" dirty="0" err="1"/>
              <a:t>globais</a:t>
            </a:r>
            <a:r>
              <a:rPr lang="en-US" sz="3975" dirty="0"/>
              <a:t/>
            </a:r>
            <a:br>
              <a:rPr lang="en-US" sz="3975" dirty="0"/>
            </a:br>
            <a:r>
              <a:rPr lang="en-US" sz="3975" dirty="0"/>
              <a:t/>
            </a:r>
            <a:br>
              <a:rPr lang="en-US" sz="3975" dirty="0"/>
            </a:br>
            <a:r>
              <a:rPr lang="en-US" sz="3975" dirty="0"/>
              <a:t>Pisa 2021 - </a:t>
            </a:r>
            <a:r>
              <a:rPr lang="en-US" sz="3975" dirty="0" err="1"/>
              <a:t>criatividade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68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A72B109-4B03-42D3-8DD9-82DF50D8E3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Desenvolvimento</a:t>
            </a:r>
            <a:r>
              <a:rPr lang="en-US" dirty="0"/>
              <a:t> do </a:t>
            </a:r>
            <a:r>
              <a:rPr lang="en-US" dirty="0" err="1"/>
              <a:t>pensamento</a:t>
            </a:r>
            <a:r>
              <a:rPr lang="en-US" dirty="0"/>
              <a:t> </a:t>
            </a:r>
            <a:r>
              <a:rPr lang="en-US" dirty="0" err="1"/>
              <a:t>crítico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F295CE5B-8651-4E78-A9E1-81E7C81852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2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08" y="1337312"/>
            <a:ext cx="8514581" cy="418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28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DA28D72-8327-49CE-ACA7-0CDB56F2EF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Ismart</a:t>
            </a:r>
            <a:r>
              <a:rPr lang="en-US" dirty="0"/>
              <a:t> Online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78391E8-360C-4139-95B0-380482DAF2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B03CAFCE-0DB9-4531-82B0-BE4DAAC68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863" y="1545236"/>
            <a:ext cx="1729240" cy="50788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B3055305-AB51-423F-9778-EBAB63A56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61" y="1545236"/>
            <a:ext cx="5423134" cy="483609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E810978E-0DCB-465A-A27C-8F779190D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85" y="3530144"/>
            <a:ext cx="8035935" cy="123826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="" xmlns:a16="http://schemas.microsoft.com/office/drawing/2014/main" id="{B939410E-D830-498C-B5D7-8B8224A0E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85" y="4982172"/>
            <a:ext cx="7579515" cy="677639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EE1F4D99-A4A9-4AE8-ADC1-B0988721FC04}"/>
              </a:ext>
            </a:extLst>
          </p:cNvPr>
          <p:cNvSpPr txBox="1"/>
          <p:nvPr/>
        </p:nvSpPr>
        <p:spPr>
          <a:xfrm>
            <a:off x="7356862" y="2113147"/>
            <a:ext cx="11496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05/01/2017</a:t>
            </a:r>
          </a:p>
        </p:txBody>
      </p:sp>
    </p:spTree>
    <p:extLst>
      <p:ext uri="{BB962C8B-B14F-4D97-AF65-F5344CB8AC3E}">
        <p14:creationId xmlns:p14="http://schemas.microsoft.com/office/powerpoint/2010/main" val="371215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8A54D7F8-99FE-4C95-92B7-BA0D589F2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27610"/>
            <a:ext cx="8208912" cy="589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3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7336E69-202D-4B23-B61D-E47EBC497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29" y="1052736"/>
            <a:ext cx="8796471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AF87A9A9-5BE1-4E42-BE07-88EA5C027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50658"/>
            <a:ext cx="8136904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9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50C192C-2B0F-4AA7-AA20-E556EA0D8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50658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4B529C32-F05B-4CB9-9CC1-33032AE8B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50658"/>
            <a:ext cx="8328925" cy="624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1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016EE271-E77A-42DF-9A65-2EE745F11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95108"/>
            <a:ext cx="6822881" cy="423706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BCD46223-2C20-4D7F-868A-7F047F3C0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3356993"/>
            <a:ext cx="4892162" cy="313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5FD0EEAF-C98B-4FAA-BADB-DC6B198C1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84" y="836713"/>
            <a:ext cx="8544682" cy="52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3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F6F559AE-17A6-4105-9AC3-43DEF97BC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908720"/>
            <a:ext cx="8663433" cy="39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E1336FA-630B-4382-84BA-40C16E6EE2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Projetos</a:t>
            </a:r>
            <a:r>
              <a:rPr lang="en-US" dirty="0"/>
              <a:t> </a:t>
            </a:r>
            <a:r>
              <a:rPr lang="en-US" dirty="0" err="1"/>
              <a:t>presenciais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apoiados</a:t>
            </a:r>
            <a:r>
              <a:rPr lang="en-US" dirty="0"/>
              <a:t> pela </a:t>
            </a:r>
            <a:r>
              <a:rPr lang="en-US" dirty="0" err="1"/>
              <a:t>tecnologia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D52DC1A-6075-4E16-A8F7-3C4BF9CB0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1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E73FF27B-BA52-4697-8796-B8419DBAB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52" y="404665"/>
            <a:ext cx="7012868" cy="621522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F9704796-791A-4129-9832-0F34A664A17B}"/>
              </a:ext>
            </a:extLst>
          </p:cNvPr>
          <p:cNvSpPr txBox="1"/>
          <p:nvPr/>
        </p:nvSpPr>
        <p:spPr>
          <a:xfrm>
            <a:off x="8977988" y="3140969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SME - SP</a:t>
            </a:r>
          </a:p>
        </p:txBody>
      </p:sp>
    </p:spTree>
    <p:extLst>
      <p:ext uri="{BB962C8B-B14F-4D97-AF65-F5344CB8AC3E}">
        <p14:creationId xmlns:p14="http://schemas.microsoft.com/office/powerpoint/2010/main" val="244894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30F57F4B-DEA1-4279-82BB-058C77F36AA8}"/>
              </a:ext>
            </a:extLst>
          </p:cNvPr>
          <p:cNvSpPr txBox="1"/>
          <p:nvPr/>
        </p:nvSpPr>
        <p:spPr>
          <a:xfrm>
            <a:off x="2045495" y="5379245"/>
            <a:ext cx="801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https://futurism.com/ibms-watson-ai-recommends-same-treatment-as-doctors-in-99-of-cancer-cases/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25A8EECF-A8A4-493B-BD84-3904A6B1C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494" y="1131003"/>
            <a:ext cx="8182496" cy="399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62D918E4-5AF3-4818-B50A-892C0A591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58" y="476673"/>
            <a:ext cx="8419884" cy="59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6800CB3B-0011-4782-A1A6-A8CBF9286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36" y="116633"/>
            <a:ext cx="8393629" cy="67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1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B4400205-2F19-40E4-9461-F074BFBED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207424"/>
            <a:ext cx="6998491" cy="638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1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903E8A1-66CB-48CB-850E-476BCF976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Desenvolvimento</a:t>
            </a:r>
            <a:r>
              <a:rPr lang="en-US" dirty="0"/>
              <a:t> e </a:t>
            </a:r>
            <a:r>
              <a:rPr lang="en-US" dirty="0" err="1"/>
              <a:t>avalição</a:t>
            </a:r>
            <a:r>
              <a:rPr lang="en-US" dirty="0"/>
              <a:t> de </a:t>
            </a:r>
            <a:r>
              <a:rPr lang="en-US" dirty="0" err="1"/>
              <a:t>pensamento</a:t>
            </a:r>
            <a:r>
              <a:rPr lang="en-US" dirty="0"/>
              <a:t> </a:t>
            </a:r>
            <a:r>
              <a:rPr lang="en-US" dirty="0" err="1"/>
              <a:t>crítico</a:t>
            </a:r>
            <a:r>
              <a:rPr lang="en-US" dirty="0"/>
              <a:t> e </a:t>
            </a:r>
            <a:r>
              <a:rPr lang="en-US" dirty="0" err="1"/>
              <a:t>criatividade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9F77497D-927D-4254-8025-412F19F2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OCDE – 12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Brasil</a:t>
            </a:r>
            <a:r>
              <a:rPr lang="en-US" sz="2400" dirty="0"/>
              <a:t>, </a:t>
            </a:r>
            <a:r>
              <a:rPr lang="en-US" sz="2400" dirty="0" err="1"/>
              <a:t>França</a:t>
            </a:r>
            <a:r>
              <a:rPr lang="en-US" sz="2400" dirty="0"/>
              <a:t>, </a:t>
            </a:r>
            <a:r>
              <a:rPr lang="en-US" sz="2400" dirty="0" err="1"/>
              <a:t>Estados</a:t>
            </a:r>
            <a:r>
              <a:rPr lang="en-US" sz="2400" dirty="0"/>
              <a:t> </a:t>
            </a:r>
            <a:r>
              <a:rPr lang="en-US" sz="2400" dirty="0" err="1"/>
              <a:t>Unidos</a:t>
            </a:r>
            <a:r>
              <a:rPr lang="en-US" sz="2400" dirty="0"/>
              <a:t>, </a:t>
            </a:r>
            <a:r>
              <a:rPr lang="en-US" sz="2400" dirty="0" err="1"/>
              <a:t>Tailândia</a:t>
            </a:r>
            <a:r>
              <a:rPr lang="en-US" sz="2400" dirty="0"/>
              <a:t>, </a:t>
            </a:r>
            <a:r>
              <a:rPr lang="en-US" sz="2400" dirty="0" err="1"/>
              <a:t>Espanha</a:t>
            </a:r>
            <a:r>
              <a:rPr lang="en-US" sz="2400" dirty="0"/>
              <a:t>, </a:t>
            </a:r>
            <a:r>
              <a:rPr lang="en-US" sz="2400" dirty="0" err="1"/>
              <a:t>Eslováquia</a:t>
            </a:r>
            <a:r>
              <a:rPr lang="en-US" sz="2400" dirty="0"/>
              <a:t>, </a:t>
            </a:r>
            <a:r>
              <a:rPr lang="en-US" sz="2400" dirty="0" err="1"/>
              <a:t>Rússia</a:t>
            </a:r>
            <a:r>
              <a:rPr lang="en-US" sz="2400" dirty="0"/>
              <a:t>, </a:t>
            </a:r>
            <a:r>
              <a:rPr lang="en-US" sz="2400" dirty="0" err="1"/>
              <a:t>Hungria</a:t>
            </a:r>
            <a:r>
              <a:rPr lang="en-US" sz="2400" dirty="0"/>
              <a:t>, </a:t>
            </a:r>
            <a:r>
              <a:rPr lang="en-US" sz="2400" dirty="0" err="1"/>
              <a:t>Holanda</a:t>
            </a:r>
            <a:r>
              <a:rPr lang="en-US" sz="2400" dirty="0"/>
              <a:t>, País de Gales, India)</a:t>
            </a:r>
          </a:p>
          <a:p>
            <a:r>
              <a:rPr lang="en-US" dirty="0" err="1"/>
              <a:t>Desenvolvimento</a:t>
            </a:r>
            <a:r>
              <a:rPr lang="en-US" dirty="0"/>
              <a:t> de um </a:t>
            </a:r>
            <a:r>
              <a:rPr lang="en-US" dirty="0" err="1"/>
              <a:t>instrumento</a:t>
            </a:r>
            <a:r>
              <a:rPr lang="en-US" dirty="0"/>
              <a:t> de </a:t>
            </a:r>
            <a:r>
              <a:rPr lang="en-US" dirty="0" err="1"/>
              <a:t>avaliação</a:t>
            </a:r>
            <a:r>
              <a:rPr lang="en-US" dirty="0"/>
              <a:t> </a:t>
            </a:r>
            <a:r>
              <a:rPr lang="en-US" dirty="0" err="1"/>
              <a:t>formativa</a:t>
            </a:r>
            <a:endParaRPr lang="en-US" dirty="0"/>
          </a:p>
          <a:p>
            <a:r>
              <a:rPr lang="en-US" dirty="0" err="1"/>
              <a:t>Compartilhamento</a:t>
            </a:r>
            <a:r>
              <a:rPr lang="en-US" dirty="0"/>
              <a:t> de boas </a:t>
            </a:r>
            <a:r>
              <a:rPr lang="en-US" dirty="0" err="1"/>
              <a:t>práticas</a:t>
            </a:r>
            <a:endParaRPr lang="en-US" dirty="0"/>
          </a:p>
          <a:p>
            <a:r>
              <a:rPr lang="en-US" dirty="0" err="1"/>
              <a:t>Criação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linguagem</a:t>
            </a:r>
            <a:r>
              <a:rPr lang="en-US" dirty="0"/>
              <a:t> </a:t>
            </a:r>
            <a:r>
              <a:rPr lang="en-US" dirty="0" err="1"/>
              <a:t>comum</a:t>
            </a:r>
            <a:endParaRPr lang="en-US" dirty="0"/>
          </a:p>
          <a:p>
            <a:r>
              <a:rPr lang="en-US" dirty="0"/>
              <a:t>No </a:t>
            </a:r>
            <a:r>
              <a:rPr lang="en-US" dirty="0" err="1"/>
              <a:t>Brasil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Coordenação</a:t>
            </a:r>
            <a:r>
              <a:rPr lang="en-US" dirty="0"/>
              <a:t> do Instituto Ayrton Senna; </a:t>
            </a:r>
            <a:r>
              <a:rPr lang="en-US" dirty="0" err="1"/>
              <a:t>implantação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Chapecó</a:t>
            </a:r>
            <a:r>
              <a:rPr lang="en-US" dirty="0"/>
              <a:t> e </a:t>
            </a:r>
            <a:r>
              <a:rPr lang="en-US" dirty="0" err="1"/>
              <a:t>região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903E8A1-66CB-48CB-850E-476BCF976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Desenvolvimento</a:t>
            </a:r>
            <a:r>
              <a:rPr lang="en-US" sz="3600" dirty="0"/>
              <a:t> e </a:t>
            </a:r>
            <a:r>
              <a:rPr lang="en-US" sz="3600" dirty="0" err="1"/>
              <a:t>avalição</a:t>
            </a:r>
            <a:r>
              <a:rPr lang="en-US" sz="3600" dirty="0"/>
              <a:t> de </a:t>
            </a:r>
            <a:r>
              <a:rPr lang="en-US" sz="3600" dirty="0" err="1"/>
              <a:t>pensamento</a:t>
            </a:r>
            <a:r>
              <a:rPr lang="en-US" sz="3600" dirty="0"/>
              <a:t> </a:t>
            </a:r>
            <a:r>
              <a:rPr lang="en-US" sz="3600" dirty="0" err="1"/>
              <a:t>crítico</a:t>
            </a:r>
            <a:r>
              <a:rPr lang="en-US" sz="3600" dirty="0"/>
              <a:t> e </a:t>
            </a:r>
            <a:r>
              <a:rPr lang="en-US" sz="3600" dirty="0" err="1"/>
              <a:t>criatividade</a:t>
            </a:r>
            <a:r>
              <a:rPr lang="en-US" sz="3600" dirty="0"/>
              <a:t> no </a:t>
            </a:r>
            <a:r>
              <a:rPr lang="en-US" sz="3600" dirty="0" err="1"/>
              <a:t>Brasil</a:t>
            </a:r>
            <a:endParaRPr lang="en-US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9F77497D-927D-4254-8025-412F19F2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Coordenação</a:t>
            </a:r>
            <a:r>
              <a:rPr lang="en-US" dirty="0"/>
              <a:t> da </a:t>
            </a:r>
            <a:r>
              <a:rPr lang="en-US" dirty="0" err="1"/>
              <a:t>implementação</a:t>
            </a:r>
            <a:r>
              <a:rPr lang="en-US" dirty="0"/>
              <a:t> e interface OCDE: Instituto Ayrton Senna</a:t>
            </a:r>
          </a:p>
          <a:p>
            <a:r>
              <a:rPr lang="en-US" dirty="0"/>
              <a:t>FIESC/ </a:t>
            </a:r>
            <a:r>
              <a:rPr lang="en-US" dirty="0" err="1"/>
              <a:t>Senai</a:t>
            </a:r>
            <a:r>
              <a:rPr lang="en-US" dirty="0"/>
              <a:t> </a:t>
            </a:r>
            <a:r>
              <a:rPr lang="en-US" dirty="0" err="1"/>
              <a:t>Chapecó</a:t>
            </a:r>
            <a:endParaRPr lang="en-US" dirty="0"/>
          </a:p>
          <a:p>
            <a:r>
              <a:rPr lang="en-US" dirty="0" err="1"/>
              <a:t>Secretaria</a:t>
            </a:r>
            <a:r>
              <a:rPr lang="en-US" dirty="0"/>
              <a:t> </a:t>
            </a:r>
            <a:r>
              <a:rPr lang="en-US" dirty="0" err="1"/>
              <a:t>Estadual</a:t>
            </a:r>
            <a:r>
              <a:rPr lang="en-US" dirty="0"/>
              <a:t> de </a:t>
            </a:r>
            <a:r>
              <a:rPr lang="en-US" dirty="0" err="1"/>
              <a:t>Educação</a:t>
            </a:r>
            <a:r>
              <a:rPr lang="en-US" dirty="0"/>
              <a:t> – </a:t>
            </a:r>
            <a:r>
              <a:rPr lang="en-US" dirty="0" err="1"/>
              <a:t>diretoria</a:t>
            </a:r>
            <a:r>
              <a:rPr lang="en-US" dirty="0"/>
              <a:t> regional de </a:t>
            </a:r>
            <a:r>
              <a:rPr lang="en-US" dirty="0" err="1"/>
              <a:t>Chapecó</a:t>
            </a:r>
            <a:endParaRPr lang="en-US" dirty="0"/>
          </a:p>
          <a:p>
            <a:r>
              <a:rPr lang="en-US" dirty="0" err="1"/>
              <a:t>Secretaria</a:t>
            </a:r>
            <a:r>
              <a:rPr lang="en-US" dirty="0"/>
              <a:t> Municipal de </a:t>
            </a:r>
            <a:r>
              <a:rPr lang="en-US" dirty="0" err="1"/>
              <a:t>Educação</a:t>
            </a:r>
            <a:r>
              <a:rPr lang="en-US" dirty="0"/>
              <a:t> de </a:t>
            </a:r>
            <a:r>
              <a:rPr lang="en-US" dirty="0" err="1"/>
              <a:t>Chapecó</a:t>
            </a:r>
            <a:endParaRPr lang="en-US" dirty="0"/>
          </a:p>
          <a:p>
            <a:r>
              <a:rPr lang="en-US" dirty="0" err="1"/>
              <a:t>Desenho</a:t>
            </a:r>
            <a:r>
              <a:rPr lang="en-US" dirty="0"/>
              <a:t>: </a:t>
            </a:r>
            <a:r>
              <a:rPr lang="en-US" dirty="0" err="1"/>
              <a:t>larga</a:t>
            </a:r>
            <a:r>
              <a:rPr lang="en-US" dirty="0"/>
              <a:t> </a:t>
            </a:r>
            <a:r>
              <a:rPr lang="en-US" dirty="0" err="1"/>
              <a:t>escala</a:t>
            </a:r>
            <a:r>
              <a:rPr lang="en-US" dirty="0"/>
              <a:t> + </a:t>
            </a:r>
            <a:r>
              <a:rPr lang="en-US" dirty="0" err="1"/>
              <a:t>piloto</a:t>
            </a:r>
            <a:r>
              <a:rPr lang="en-US" dirty="0"/>
              <a:t> OCDE</a:t>
            </a:r>
          </a:p>
          <a:p>
            <a:pPr lvl="1"/>
            <a:r>
              <a:rPr lang="en-US" dirty="0"/>
              <a:t>~ 40 </a:t>
            </a:r>
            <a:r>
              <a:rPr lang="en-US" dirty="0" err="1"/>
              <a:t>escolas</a:t>
            </a:r>
            <a:r>
              <a:rPr lang="en-US" dirty="0"/>
              <a:t> </a:t>
            </a:r>
            <a:r>
              <a:rPr lang="en-US" dirty="0" err="1"/>
              <a:t>iniciais</a:t>
            </a:r>
            <a:r>
              <a:rPr lang="en-US" dirty="0"/>
              <a:t>; </a:t>
            </a:r>
            <a:r>
              <a:rPr lang="en-US" dirty="0" err="1"/>
              <a:t>participação</a:t>
            </a:r>
            <a:r>
              <a:rPr lang="en-US" dirty="0"/>
              <a:t> </a:t>
            </a:r>
            <a:r>
              <a:rPr lang="en-US" dirty="0" err="1"/>
              <a:t>voluntária</a:t>
            </a:r>
            <a:r>
              <a:rPr lang="en-US" dirty="0"/>
              <a:t>; </a:t>
            </a:r>
            <a:r>
              <a:rPr lang="en-US" dirty="0" err="1"/>
              <a:t>multiplicadores</a:t>
            </a:r>
            <a:endParaRPr lang="en-US" dirty="0"/>
          </a:p>
          <a:p>
            <a:pPr lvl="1"/>
            <a:r>
              <a:rPr lang="en-US" dirty="0"/>
              <a:t>20 </a:t>
            </a:r>
            <a:r>
              <a:rPr lang="en-US" dirty="0" err="1"/>
              <a:t>professores</a:t>
            </a:r>
            <a:r>
              <a:rPr lang="en-US" dirty="0"/>
              <a:t> </a:t>
            </a:r>
            <a:r>
              <a:rPr lang="en-US" dirty="0" err="1"/>
              <a:t>grupo</a:t>
            </a:r>
            <a:r>
              <a:rPr lang="en-US" dirty="0"/>
              <a:t> experimental; 20 </a:t>
            </a:r>
            <a:r>
              <a:rPr lang="en-US" dirty="0" err="1"/>
              <a:t>grupo</a:t>
            </a:r>
            <a:r>
              <a:rPr lang="en-US" dirty="0"/>
              <a:t> </a:t>
            </a:r>
            <a:r>
              <a:rPr lang="en-US" dirty="0" err="1"/>
              <a:t>controle</a:t>
            </a:r>
            <a:r>
              <a:rPr lang="en-US" dirty="0"/>
              <a:t>; 4º/5º e 8º/9º </a:t>
            </a:r>
            <a:r>
              <a:rPr lang="en-US" dirty="0" err="1"/>
              <a:t>anos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073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718F7FD-A10B-45F2-9F2F-7F57B4046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Criatividade</a:t>
            </a:r>
            <a:r>
              <a:rPr lang="en-US" sz="4000" dirty="0"/>
              <a:t>: do que </a:t>
            </a:r>
            <a:r>
              <a:rPr lang="en-US" sz="4000" dirty="0" err="1"/>
              <a:t>estamos</a:t>
            </a:r>
            <a:r>
              <a:rPr lang="en-US" sz="4000" dirty="0"/>
              <a:t> </a:t>
            </a:r>
            <a:r>
              <a:rPr lang="en-US" sz="4000" dirty="0" err="1"/>
              <a:t>falando</a:t>
            </a:r>
            <a:r>
              <a:rPr lang="en-US" sz="4000" dirty="0"/>
              <a:t>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92B6F0CC-E1B7-4C57-B4FB-C59BBBD24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02" y="1673570"/>
            <a:ext cx="8243346" cy="427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B36D9772-8AB2-48D2-9976-45C3A9EE5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Avaliação</a:t>
            </a:r>
            <a:r>
              <a:rPr lang="en-US" dirty="0"/>
              <a:t> da </a:t>
            </a:r>
            <a:r>
              <a:rPr lang="en-US" dirty="0" err="1"/>
              <a:t>criatividade</a:t>
            </a:r>
            <a:endParaRPr lang="en-US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ADC0F0AF-1636-4A35-B7F4-8752216A4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Potencial</a:t>
            </a:r>
            <a:r>
              <a:rPr lang="en-US" dirty="0"/>
              <a:t> para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criativo</a:t>
            </a:r>
            <a:endParaRPr lang="en-US" dirty="0"/>
          </a:p>
          <a:p>
            <a:pPr lvl="1"/>
            <a:r>
              <a:rPr lang="en-US" dirty="0" err="1"/>
              <a:t>Pensamento</a:t>
            </a:r>
            <a:r>
              <a:rPr lang="en-US" dirty="0"/>
              <a:t> </a:t>
            </a:r>
            <a:r>
              <a:rPr lang="en-US" dirty="0" err="1"/>
              <a:t>divergente</a:t>
            </a:r>
            <a:endParaRPr lang="en-US" dirty="0"/>
          </a:p>
          <a:p>
            <a:pPr lvl="1"/>
            <a:r>
              <a:rPr lang="en-US" dirty="0" err="1"/>
              <a:t>Hábitos</a:t>
            </a:r>
            <a:r>
              <a:rPr lang="en-US" dirty="0"/>
              <a:t> </a:t>
            </a:r>
            <a:r>
              <a:rPr lang="en-US" dirty="0" err="1"/>
              <a:t>mentais</a:t>
            </a:r>
            <a:endParaRPr lang="en-US" dirty="0"/>
          </a:p>
          <a:p>
            <a:pPr lvl="1"/>
            <a:r>
              <a:rPr lang="en-US" dirty="0" err="1"/>
              <a:t>Atitudes</a:t>
            </a:r>
            <a:endParaRPr lang="en-US" dirty="0"/>
          </a:p>
          <a:p>
            <a:pPr lvl="1"/>
            <a:r>
              <a:rPr lang="en-US" dirty="0" err="1"/>
              <a:t>Ambiente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Criatividade</a:t>
            </a:r>
            <a:r>
              <a:rPr lang="en-US" dirty="0"/>
              <a:t> </a:t>
            </a:r>
            <a:r>
              <a:rPr lang="en-US" dirty="0" err="1"/>
              <a:t>manifesta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produções</a:t>
            </a:r>
            <a:endParaRPr lang="en-US" dirty="0"/>
          </a:p>
          <a:p>
            <a:pPr lvl="1"/>
            <a:r>
              <a:rPr lang="en-US" dirty="0" err="1"/>
              <a:t>Novidade</a:t>
            </a:r>
            <a:endParaRPr lang="en-US" dirty="0"/>
          </a:p>
          <a:p>
            <a:pPr lvl="1"/>
            <a:r>
              <a:rPr lang="en-US" dirty="0" err="1"/>
              <a:t>Impacto</a:t>
            </a:r>
            <a:endParaRPr lang="en-US" dirty="0"/>
          </a:p>
          <a:p>
            <a:pPr lvl="1"/>
            <a:r>
              <a:rPr lang="en-US" dirty="0" err="1"/>
              <a:t>Adequação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4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8ECF729-550C-450B-B0AB-B9A1F256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Implementação</a:t>
            </a:r>
            <a:r>
              <a:rPr lang="en-US" dirty="0"/>
              <a:t> + </a:t>
            </a:r>
            <a:r>
              <a:rPr lang="en-US" dirty="0" err="1"/>
              <a:t>avaliação</a:t>
            </a:r>
            <a:r>
              <a:rPr lang="en-US" dirty="0"/>
              <a:t> + </a:t>
            </a:r>
            <a:r>
              <a:rPr lang="en-US" dirty="0" err="1"/>
              <a:t>comunidades</a:t>
            </a:r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7FE73CCF-A948-4AC2-8633-D859D6453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00809"/>
            <a:ext cx="8604448" cy="479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8ECF729-550C-450B-B0AB-B9A1F256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Implementação</a:t>
            </a:r>
            <a:r>
              <a:rPr lang="en-US" dirty="0"/>
              <a:t> + </a:t>
            </a:r>
            <a:r>
              <a:rPr lang="en-US" dirty="0" err="1"/>
              <a:t>avaliação</a:t>
            </a:r>
            <a:r>
              <a:rPr lang="en-US" dirty="0"/>
              <a:t> + </a:t>
            </a:r>
            <a:r>
              <a:rPr lang="en-US" dirty="0" err="1"/>
              <a:t>comunidades</a:t>
            </a:r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0541F2C8-64B1-4DA3-AAC5-05DFAAA23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56793"/>
            <a:ext cx="5291864" cy="50436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80D92692-A78C-4FB7-ADF0-B62A2D8BE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3789041"/>
            <a:ext cx="6743224" cy="369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8ECF729-550C-450B-B0AB-B9A1F256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Implementação</a:t>
            </a:r>
            <a:r>
              <a:rPr lang="en-US" dirty="0"/>
              <a:t> + </a:t>
            </a:r>
            <a:r>
              <a:rPr lang="en-US" dirty="0" err="1"/>
              <a:t>avaliação</a:t>
            </a:r>
            <a:r>
              <a:rPr lang="en-US" dirty="0"/>
              <a:t> + </a:t>
            </a:r>
            <a:r>
              <a:rPr lang="en-US" dirty="0" err="1"/>
              <a:t>comunidades</a:t>
            </a:r>
            <a:endParaRPr lang="en-US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EED91B6-7D62-4BC2-A1EA-93DD67587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556792"/>
            <a:ext cx="889135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E5A1D4F2-DEB0-47FC-83E1-D414F3ADB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44" y="116632"/>
            <a:ext cx="8849056" cy="41044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4F7D661E-8BB9-4610-9938-7F954437F28E}"/>
              </a:ext>
            </a:extLst>
          </p:cNvPr>
          <p:cNvSpPr txBox="1"/>
          <p:nvPr/>
        </p:nvSpPr>
        <p:spPr>
          <a:xfrm>
            <a:off x="1818945" y="4221089"/>
            <a:ext cx="8750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diretor do Hospital do Câncer Mãe de Deus, Dr. Carlos Barrios também comemorou a iniciativa do projeto afirmando que </a:t>
            </a:r>
          </a:p>
          <a:p>
            <a:r>
              <a:rPr lang="pt-BR" dirty="0"/>
              <a:t>“</a:t>
            </a:r>
            <a:r>
              <a:rPr lang="pt-BR" i="1" dirty="0"/>
              <a:t>um dos propósitos do Hospital do Câncer Mãe de Deus é oferecer para os seus pacientes toda a gama possível de </a:t>
            </a:r>
          </a:p>
          <a:p>
            <a:r>
              <a:rPr lang="pt-BR" i="1" dirty="0"/>
              <a:t>alternativas de tratamento. O Watson for </a:t>
            </a:r>
            <a:r>
              <a:rPr lang="pt-BR" i="1" dirty="0" err="1"/>
              <a:t>Oncology</a:t>
            </a:r>
            <a:r>
              <a:rPr lang="pt-BR" i="1" dirty="0"/>
              <a:t> integra-se ao trabalho de nossos oncologistas, possibilitando maior </a:t>
            </a:r>
          </a:p>
          <a:p>
            <a:r>
              <a:rPr lang="pt-BR" i="1" dirty="0"/>
              <a:t>acesso à informação curada e qualificando as decisões dos médicos</a:t>
            </a:r>
            <a:r>
              <a:rPr lang="pt-BR" dirty="0"/>
              <a:t>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44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195184C-BAC8-4A51-89A8-1D1000861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Linguagem</a:t>
            </a:r>
            <a:r>
              <a:rPr lang="en-US" sz="4000" dirty="0"/>
              <a:t> </a:t>
            </a:r>
            <a:r>
              <a:rPr lang="en-US" sz="4000" dirty="0" err="1"/>
              <a:t>comum</a:t>
            </a:r>
            <a:r>
              <a:rPr lang="en-US" sz="4000" dirty="0"/>
              <a:t>: </a:t>
            </a:r>
            <a:r>
              <a:rPr lang="en-US" sz="4000" dirty="0" err="1"/>
              <a:t>rubrica</a:t>
            </a:r>
            <a:r>
              <a:rPr lang="en-US" sz="4000" dirty="0"/>
              <a:t> </a:t>
            </a:r>
            <a:r>
              <a:rPr lang="en-US" sz="4000" dirty="0" err="1"/>
              <a:t>construída</a:t>
            </a:r>
            <a:r>
              <a:rPr lang="en-US" sz="4000" dirty="0"/>
              <a:t> </a:t>
            </a:r>
            <a:r>
              <a:rPr lang="en-US" sz="4000" dirty="0" err="1"/>
              <a:t>coletivamente</a:t>
            </a:r>
            <a:endParaRPr lang="en-US"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38E2555E-DD73-4F15-9C50-69B8B355A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Participação</a:t>
            </a:r>
            <a:r>
              <a:rPr lang="en-US" dirty="0"/>
              <a:t>, </a:t>
            </a:r>
            <a:r>
              <a:rPr lang="en-US" dirty="0" err="1"/>
              <a:t>rubrica</a:t>
            </a:r>
            <a:r>
              <a:rPr lang="en-US" dirty="0"/>
              <a:t> </a:t>
            </a:r>
            <a:r>
              <a:rPr lang="en-US" dirty="0" err="1"/>
              <a:t>validada</a:t>
            </a:r>
            <a:r>
              <a:rPr lang="en-US" dirty="0"/>
              <a:t>, </a:t>
            </a:r>
            <a:r>
              <a:rPr lang="en-US" dirty="0" err="1"/>
              <a:t>critérios</a:t>
            </a:r>
            <a:r>
              <a:rPr lang="en-US" dirty="0"/>
              <a:t> para boa </a:t>
            </a:r>
            <a:r>
              <a:rPr lang="en-US" dirty="0" err="1"/>
              <a:t>atividade</a:t>
            </a:r>
            <a:r>
              <a:rPr lang="en-US" dirty="0"/>
              <a:t>, </a:t>
            </a:r>
            <a:r>
              <a:rPr lang="en-US" dirty="0" err="1"/>
              <a:t>autoavaliação</a:t>
            </a:r>
            <a:r>
              <a:rPr lang="en-US" dirty="0"/>
              <a:t> das </a:t>
            </a:r>
            <a:r>
              <a:rPr lang="en-US" dirty="0" err="1"/>
              <a:t>atividades</a:t>
            </a:r>
            <a:r>
              <a:rPr lang="en-US" dirty="0"/>
              <a:t> </a:t>
            </a:r>
            <a:r>
              <a:rPr lang="en-US" dirty="0" err="1"/>
              <a:t>pelos</a:t>
            </a:r>
            <a:r>
              <a:rPr lang="en-US" dirty="0"/>
              <a:t> </a:t>
            </a:r>
            <a:r>
              <a:rPr lang="en-US" dirty="0" err="1"/>
              <a:t>professores</a:t>
            </a:r>
            <a:endParaRPr lang="en-US" dirty="0"/>
          </a:p>
          <a:p>
            <a:r>
              <a:rPr lang="en-US" dirty="0" err="1"/>
              <a:t>Impacto</a:t>
            </a:r>
            <a:r>
              <a:rPr lang="en-US" dirty="0"/>
              <a:t> da </a:t>
            </a:r>
            <a:r>
              <a:rPr lang="en-US" dirty="0" err="1"/>
              <a:t>avaliação</a:t>
            </a:r>
            <a:r>
              <a:rPr lang="en-US" dirty="0"/>
              <a:t> </a:t>
            </a:r>
            <a:r>
              <a:rPr lang="en-US" dirty="0" err="1"/>
              <a:t>formativa</a:t>
            </a:r>
            <a:endParaRPr lang="en-US" dirty="0"/>
          </a:p>
          <a:p>
            <a:r>
              <a:rPr lang="en-US" dirty="0" err="1"/>
              <a:t>Transbordamento</a:t>
            </a:r>
            <a:r>
              <a:rPr lang="en-US" dirty="0"/>
              <a:t> para </a:t>
            </a:r>
            <a:r>
              <a:rPr lang="en-US" dirty="0" err="1"/>
              <a:t>outras</a:t>
            </a:r>
            <a:r>
              <a:rPr lang="en-US" dirty="0"/>
              <a:t> </a:t>
            </a:r>
            <a:r>
              <a:rPr lang="en-US" dirty="0" err="1"/>
              <a:t>áreas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2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="" xmlns:a16="http://schemas.microsoft.com/office/drawing/2014/main" id="{877C67DE-255C-4734-AB68-AA9180F0B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487683"/>
              </p:ext>
            </p:extLst>
          </p:nvPr>
        </p:nvGraphicFramePr>
        <p:xfrm>
          <a:off x="1775520" y="620274"/>
          <a:ext cx="8712968" cy="6409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5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58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888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405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6870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8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dirty="0">
                        <a:effectLst/>
                        <a:latin typeface="Calibri"/>
                      </a:endParaRPr>
                    </a:p>
                  </a:txBody>
                  <a:tcPr marL="91221" marR="91221" marT="45600" marB="456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>
                          <a:effectLst/>
                        </a:rPr>
                        <a:t>Tô nem aí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221" marR="91221" marT="45600" marB="456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>
                          <a:effectLst/>
                        </a:rPr>
                        <a:t>Cumpri a tarefa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221" marR="91221" marT="45600" marB="456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>
                          <a:effectLst/>
                        </a:rPr>
                        <a:t>Tô avançando e gostando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221" marR="91221" marT="45600" marB="456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>
                          <a:effectLst/>
                        </a:rPr>
                        <a:t>Arrasei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221" marR="91221" marT="45600" marB="4560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012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b="1" dirty="0">
                          <a:effectLst/>
                        </a:rPr>
                        <a:t>Fazer conexões</a:t>
                      </a:r>
                      <a:endParaRPr lang="en-US" sz="14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b="1" dirty="0">
                          <a:effectLst/>
                        </a:rPr>
                        <a:t>(entre disciplinas, ideias, tempos, produtos, pessoas ...)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221" marR="91221" marT="45600" marB="456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effectLst/>
                        </a:rPr>
                        <a:t>Não fiz e nem me preocupei em fazer/ Não fiz porque não consigo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221" marR="91221" marT="45600" marB="456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effectLst/>
                        </a:rPr>
                        <a:t>Fiz porque foi pedido, as conexões não acrescentam nada à ideia, à produção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221" marR="91221" marT="45600" marB="456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effectLst/>
                        </a:rPr>
                        <a:t>Fiz conexões de forma consciente percebendo que melhoram a ideia/ produção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221" marR="91221" marT="45600" marB="456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effectLst/>
                        </a:rPr>
                        <a:t>Fiz de forma consciente e analisei/ busquei o melhor tipo de conexões para melhorar a ideia/ produto nesse caso, refletindo e generalizando para outros possíveis casos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221" marR="91221" marT="45600" marB="4560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89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b="1" kern="1200" dirty="0">
                          <a:effectLst/>
                        </a:rPr>
                        <a:t>Criação de uma nova ideia/ produção</a:t>
                      </a:r>
                      <a:endParaRPr lang="en-US" sz="14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b="1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221" marR="91221" marT="45600" marB="456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kern="1200" dirty="0">
                          <a:effectLst/>
                        </a:rPr>
                        <a:t>Não me preocupo em fazer algo novo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221" marR="91221" marT="45600" marB="456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kern="1200" dirty="0">
                          <a:effectLst/>
                        </a:rPr>
                        <a:t>Me preocupo em fazer algo novo, mas o que eu planejo/ visualizo/ expresso/ produzo ainda pode ser considerado usual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221" marR="91221" marT="45600" marB="456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kern="1200" dirty="0">
                          <a:effectLst/>
                        </a:rPr>
                        <a:t>Visualizo/ planejo/ expresso/ produzo algo que é de certa forma radical, arriscado, não usual. Dentro das condições de tempo, custo, utilidade, necessidade, aplicabilidade, talvez fosse possível arriscar ou radicalizar ainda mais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221" marR="91221" marT="45600" marB="456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kern="1200" dirty="0">
                          <a:effectLst/>
                        </a:rPr>
                        <a:t>Visualizo/ planejo/ expresso/ produzo algo radical, arriscado, não usual. Analisando outras possibilidades e comparando com outras ideias e produtos poderia dizer que minha contribuição é a “mais inovadora e útil” dadas as condições de tempo, custo, necessidade, utilidade e aplicabilidade.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221" marR="91221" marT="45600" marB="4560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460" name="Título 4">
            <a:extLst>
              <a:ext uri="{FF2B5EF4-FFF2-40B4-BE49-F238E27FC236}">
                <a16:creationId xmlns="" xmlns:a16="http://schemas.microsoft.com/office/drawing/2014/main" id="{A529EB7F-A020-4A27-873B-6A343ADEA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655638"/>
          </a:xfrm>
        </p:spPr>
        <p:txBody>
          <a:bodyPr/>
          <a:lstStyle/>
          <a:p>
            <a:r>
              <a:rPr lang="pt-BR" altLang="en-US" sz="3200" dirty="0"/>
              <a:t>Rubrica da criatividade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595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47A57C5-D721-4D65-9360-3B78ABE11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Outras</a:t>
            </a:r>
            <a:r>
              <a:rPr lang="en-US" dirty="0"/>
              <a:t> </a:t>
            </a:r>
            <a:r>
              <a:rPr lang="en-US" dirty="0" err="1"/>
              <a:t>experiêcias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E8EDC63E-F49E-4F17-946E-E9E1AB623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Secretaria</a:t>
            </a:r>
            <a:r>
              <a:rPr lang="en-US" dirty="0"/>
              <a:t> Municipal de </a:t>
            </a:r>
            <a:r>
              <a:rPr lang="en-US" dirty="0" err="1"/>
              <a:t>Educação</a:t>
            </a:r>
            <a:r>
              <a:rPr lang="en-US" dirty="0"/>
              <a:t> de São Paulo</a:t>
            </a:r>
          </a:p>
          <a:p>
            <a:pPr lvl="1"/>
            <a:r>
              <a:rPr lang="en-US" dirty="0"/>
              <a:t> 800 </a:t>
            </a:r>
            <a:r>
              <a:rPr lang="en-US" dirty="0" err="1"/>
              <a:t>professores</a:t>
            </a:r>
            <a:endParaRPr lang="en-US" dirty="0"/>
          </a:p>
          <a:p>
            <a:pPr lvl="1"/>
            <a:r>
              <a:rPr lang="en-US" dirty="0" err="1"/>
              <a:t>Autoavaliações</a:t>
            </a:r>
            <a:r>
              <a:rPr lang="en-US" dirty="0"/>
              <a:t> </a:t>
            </a:r>
            <a:r>
              <a:rPr lang="en-US" dirty="0" err="1"/>
              <a:t>feitas</a:t>
            </a:r>
            <a:r>
              <a:rPr lang="en-US" dirty="0"/>
              <a:t> </a:t>
            </a:r>
            <a:r>
              <a:rPr lang="en-US" dirty="0" err="1"/>
              <a:t>pelos</a:t>
            </a:r>
            <a:r>
              <a:rPr lang="en-US" dirty="0"/>
              <a:t> </a:t>
            </a:r>
            <a:r>
              <a:rPr lang="en-US" dirty="0" err="1"/>
              <a:t>professores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Comunidades</a:t>
            </a:r>
            <a:r>
              <a:rPr lang="en-US" dirty="0"/>
              <a:t> no </a:t>
            </a:r>
            <a:r>
              <a:rPr lang="en-US" dirty="0" err="1"/>
              <a:t>ThinkQuest</a:t>
            </a:r>
            <a:r>
              <a:rPr lang="en-US" dirty="0"/>
              <a:t>, no Edmodo, </a:t>
            </a:r>
            <a:r>
              <a:rPr lang="en-US" dirty="0" err="1"/>
              <a:t>uso</a:t>
            </a:r>
            <a:r>
              <a:rPr lang="en-US" dirty="0"/>
              <a:t> do Facebook</a:t>
            </a:r>
          </a:p>
          <a:p>
            <a:r>
              <a:rPr lang="en-US" dirty="0"/>
              <a:t>GEPEM + </a:t>
            </a:r>
            <a:r>
              <a:rPr lang="en-US" dirty="0" err="1"/>
              <a:t>Secretarias</a:t>
            </a:r>
            <a:r>
              <a:rPr lang="en-US" dirty="0"/>
              <a:t> de Campinas e </a:t>
            </a:r>
            <a:r>
              <a:rPr lang="en-US" dirty="0" err="1"/>
              <a:t>Paulinia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Desenvolvimento</a:t>
            </a:r>
            <a:r>
              <a:rPr lang="en-US" dirty="0"/>
              <a:t> da </a:t>
            </a:r>
            <a:r>
              <a:rPr lang="en-US" dirty="0" err="1"/>
              <a:t>convivência</a:t>
            </a:r>
            <a:r>
              <a:rPr lang="en-US" dirty="0"/>
              <a:t> </a:t>
            </a:r>
            <a:r>
              <a:rPr lang="en-US" dirty="0" err="1"/>
              <a:t>ética</a:t>
            </a:r>
            <a:endParaRPr lang="en-US" dirty="0"/>
          </a:p>
          <a:p>
            <a:pPr lvl="1"/>
            <a:r>
              <a:rPr lang="en-US" dirty="0" err="1"/>
              <a:t>Transformações</a:t>
            </a:r>
            <a:r>
              <a:rPr lang="en-US" dirty="0"/>
              <a:t> </a:t>
            </a:r>
            <a:r>
              <a:rPr lang="en-US" dirty="0" err="1"/>
              <a:t>sistêmicas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escolas</a:t>
            </a:r>
            <a:endParaRPr lang="en-US" dirty="0"/>
          </a:p>
          <a:p>
            <a:pPr lvl="1"/>
            <a:r>
              <a:rPr lang="en-US" dirty="0" err="1"/>
              <a:t>Ciclos</a:t>
            </a:r>
            <a:r>
              <a:rPr lang="en-US" dirty="0"/>
              <a:t> de </a:t>
            </a:r>
            <a:r>
              <a:rPr lang="en-US" dirty="0" err="1"/>
              <a:t>construção</a:t>
            </a:r>
            <a:r>
              <a:rPr lang="en-US" dirty="0"/>
              <a:t> </a:t>
            </a:r>
            <a:r>
              <a:rPr lang="en-US" dirty="0" err="1"/>
              <a:t>coletiva</a:t>
            </a:r>
            <a:r>
              <a:rPr lang="en-US" dirty="0"/>
              <a:t> de </a:t>
            </a:r>
            <a:r>
              <a:rPr lang="en-US" dirty="0" err="1"/>
              <a:t>conhecimento</a:t>
            </a:r>
            <a:endParaRPr lang="en-US" dirty="0"/>
          </a:p>
          <a:p>
            <a:r>
              <a:rPr lang="en-US" dirty="0"/>
              <a:t>Tim </a:t>
            </a:r>
            <a:r>
              <a:rPr lang="en-US" dirty="0" err="1"/>
              <a:t>Faz</a:t>
            </a:r>
            <a:r>
              <a:rPr lang="en-US" dirty="0"/>
              <a:t> </a:t>
            </a:r>
            <a:r>
              <a:rPr lang="en-US" dirty="0" err="1"/>
              <a:t>Ciência</a:t>
            </a:r>
            <a:endParaRPr lang="en-US" dirty="0"/>
          </a:p>
          <a:p>
            <a:pPr lvl="1"/>
            <a:r>
              <a:rPr lang="en-US" dirty="0" err="1"/>
              <a:t>Avaliação</a:t>
            </a:r>
            <a:r>
              <a:rPr lang="en-US" dirty="0"/>
              <a:t> </a:t>
            </a:r>
            <a:r>
              <a:rPr lang="en-US" dirty="0" err="1"/>
              <a:t>responsiva</a:t>
            </a:r>
            <a:r>
              <a:rPr lang="en-US" dirty="0"/>
              <a:t> – 50 professors </a:t>
            </a:r>
            <a:r>
              <a:rPr lang="en-US" dirty="0" err="1"/>
              <a:t>espalhados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80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844" y="1700809"/>
            <a:ext cx="8620450" cy="4849003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DF1ADE78-8437-4CE7-A3EA-BEA6A116C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Exemplos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90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1883628"/>
            <a:ext cx="3728720" cy="279654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20" y="3217128"/>
            <a:ext cx="3738880" cy="280416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08577C1-8B78-476D-8DE2-81670A43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Exemplos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81" y="1770990"/>
            <a:ext cx="2966720" cy="222504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447" y="1717174"/>
            <a:ext cx="4050506" cy="227885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21" y="4102472"/>
            <a:ext cx="4050506" cy="227885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07" y="4102472"/>
            <a:ext cx="4050506" cy="2278856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0C7D35DD-E113-4C4C-AEB6-2DA3D38CF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Exemplos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05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DF1ADE78-8437-4CE7-A3EA-BEA6A116C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Exemplos</a:t>
            </a:r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809ED16-5EAF-4E7C-A51A-CC6EFEBD2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537845"/>
            <a:ext cx="7734698" cy="533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7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2715F6-94FD-4687-9224-BEE1A0716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Resultados</a:t>
            </a:r>
            <a:r>
              <a:rPr lang="en-US" dirty="0"/>
              <a:t> de </a:t>
            </a:r>
            <a:r>
              <a:rPr lang="en-US" dirty="0" err="1"/>
              <a:t>transformação</a:t>
            </a:r>
            <a:r>
              <a:rPr lang="en-US" dirty="0"/>
              <a:t> e </a:t>
            </a:r>
            <a:r>
              <a:rPr lang="en-US" dirty="0" err="1"/>
              <a:t>processo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AAB2F209-9976-4A35-A526-2F2A44778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Aumento</a:t>
            </a:r>
            <a:r>
              <a:rPr lang="en-US" dirty="0"/>
              <a:t> do </a:t>
            </a:r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professores</a:t>
            </a:r>
            <a:r>
              <a:rPr lang="en-US" dirty="0"/>
              <a:t> e </a:t>
            </a:r>
            <a:r>
              <a:rPr lang="en-US" dirty="0" err="1"/>
              <a:t>escolas</a:t>
            </a:r>
            <a:endParaRPr lang="en-US" dirty="0"/>
          </a:p>
          <a:p>
            <a:r>
              <a:rPr lang="en-US" dirty="0" err="1"/>
              <a:t>Criatividade</a:t>
            </a:r>
            <a:r>
              <a:rPr lang="en-US" dirty="0"/>
              <a:t> </a:t>
            </a:r>
            <a:r>
              <a:rPr lang="en-US" dirty="0" err="1"/>
              <a:t>integrada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currículo</a:t>
            </a:r>
            <a:r>
              <a:rPr lang="en-US" dirty="0"/>
              <a:t> e à </a:t>
            </a:r>
            <a:r>
              <a:rPr lang="en-US" dirty="0" err="1"/>
              <a:t>escola</a:t>
            </a:r>
            <a:endParaRPr lang="en-US" dirty="0"/>
          </a:p>
          <a:p>
            <a:r>
              <a:rPr lang="en-US" dirty="0" err="1"/>
              <a:t>Transbordamento</a:t>
            </a:r>
            <a:r>
              <a:rPr lang="en-US" dirty="0"/>
              <a:t> da </a:t>
            </a:r>
            <a:r>
              <a:rPr lang="en-US" dirty="0" err="1"/>
              <a:t>avaliação</a:t>
            </a:r>
            <a:r>
              <a:rPr lang="en-US" dirty="0"/>
              <a:t> </a:t>
            </a:r>
            <a:r>
              <a:rPr lang="en-US" dirty="0" err="1"/>
              <a:t>formativa</a:t>
            </a:r>
            <a:endParaRPr lang="en-US" dirty="0"/>
          </a:p>
          <a:p>
            <a:r>
              <a:rPr lang="en-US" dirty="0" err="1"/>
              <a:t>Professores</a:t>
            </a:r>
            <a:r>
              <a:rPr lang="en-US" dirty="0"/>
              <a:t> </a:t>
            </a:r>
            <a:r>
              <a:rPr lang="en-US" dirty="0" err="1"/>
              <a:t>coletando</a:t>
            </a:r>
            <a:r>
              <a:rPr lang="en-US" dirty="0"/>
              <a:t> e </a:t>
            </a:r>
            <a:r>
              <a:rPr lang="en-US" dirty="0" err="1"/>
              <a:t>usando</a:t>
            </a:r>
            <a:r>
              <a:rPr lang="en-US" dirty="0"/>
              <a:t> </a:t>
            </a:r>
            <a:r>
              <a:rPr lang="en-US" dirty="0" err="1"/>
              <a:t>evidências</a:t>
            </a:r>
            <a:r>
              <a:rPr lang="en-US" dirty="0"/>
              <a:t> de </a:t>
            </a:r>
            <a:r>
              <a:rPr lang="en-US" dirty="0" err="1"/>
              <a:t>alunos</a:t>
            </a:r>
            <a:endParaRPr lang="en-US" dirty="0"/>
          </a:p>
          <a:p>
            <a:r>
              <a:rPr lang="en-US" dirty="0" err="1"/>
              <a:t>Alunos</a:t>
            </a:r>
            <a:r>
              <a:rPr lang="en-US" dirty="0"/>
              <a:t> </a:t>
            </a:r>
            <a:r>
              <a:rPr lang="en-US" dirty="0" err="1"/>
              <a:t>começando</a:t>
            </a:r>
            <a:r>
              <a:rPr lang="en-US" dirty="0"/>
              <a:t> a </a:t>
            </a:r>
            <a:r>
              <a:rPr lang="en-US" dirty="0" err="1"/>
              <a:t>montar</a:t>
            </a:r>
            <a:r>
              <a:rPr lang="en-US" dirty="0"/>
              <a:t> </a:t>
            </a:r>
            <a:r>
              <a:rPr lang="en-US" dirty="0" err="1"/>
              <a:t>seus</a:t>
            </a:r>
            <a:r>
              <a:rPr lang="en-US" dirty="0"/>
              <a:t> portfolios</a:t>
            </a:r>
          </a:p>
          <a:p>
            <a:r>
              <a:rPr lang="en-US" dirty="0" err="1"/>
              <a:t>Usos</a:t>
            </a:r>
            <a:r>
              <a:rPr lang="en-US" dirty="0"/>
              <a:t> </a:t>
            </a:r>
            <a:r>
              <a:rPr lang="en-US" dirty="0" err="1"/>
              <a:t>experimentais</a:t>
            </a:r>
            <a:r>
              <a:rPr lang="en-US" dirty="0"/>
              <a:t> da </a:t>
            </a:r>
            <a:r>
              <a:rPr lang="en-US" dirty="0" err="1"/>
              <a:t>tecnologia</a:t>
            </a:r>
            <a:r>
              <a:rPr lang="en-US" dirty="0"/>
              <a:t> com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alunos</a:t>
            </a:r>
            <a:endParaRPr lang="en-US" dirty="0"/>
          </a:p>
          <a:p>
            <a:r>
              <a:rPr lang="en-US" dirty="0" err="1"/>
              <a:t>Virou</a:t>
            </a:r>
            <a:r>
              <a:rPr lang="en-US" dirty="0"/>
              <a:t> </a:t>
            </a:r>
            <a:r>
              <a:rPr lang="en-US" dirty="0" err="1"/>
              <a:t>política</a:t>
            </a:r>
            <a:r>
              <a:rPr lang="en-US" dirty="0"/>
              <a:t> </a:t>
            </a:r>
            <a:r>
              <a:rPr lang="en-US" dirty="0" err="1"/>
              <a:t>educacional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Chapecó</a:t>
            </a:r>
            <a:endParaRPr lang="en-US" dirty="0"/>
          </a:p>
          <a:p>
            <a:r>
              <a:rPr lang="en-US" dirty="0"/>
              <a:t>PISA 2021</a:t>
            </a:r>
          </a:p>
        </p:txBody>
      </p:sp>
    </p:spTree>
    <p:extLst>
      <p:ext uri="{BB962C8B-B14F-4D97-AF65-F5344CB8AC3E}">
        <p14:creationId xmlns:p14="http://schemas.microsoft.com/office/powerpoint/2010/main" val="22076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C7C835A-6424-46E9-97B9-6364D5FB8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Potencial</a:t>
            </a:r>
            <a:r>
              <a:rPr lang="en-US" dirty="0"/>
              <a:t> </a:t>
            </a:r>
            <a:r>
              <a:rPr lang="en-US" dirty="0" err="1"/>
              <a:t>multiplicador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878A97CD-76F4-45FF-B43D-B92791C7B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Interno</a:t>
            </a:r>
            <a:r>
              <a:rPr lang="en-US" dirty="0"/>
              <a:t> – </a:t>
            </a:r>
            <a:r>
              <a:rPr lang="en-US" dirty="0" err="1"/>
              <a:t>apoio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que </a:t>
            </a:r>
            <a:r>
              <a:rPr lang="en-US" dirty="0" err="1"/>
              <a:t>já</a:t>
            </a:r>
            <a:r>
              <a:rPr lang="en-US" dirty="0"/>
              <a:t> </a:t>
            </a:r>
            <a:r>
              <a:rPr lang="en-US" dirty="0" err="1"/>
              <a:t>vem</a:t>
            </a:r>
            <a:r>
              <a:rPr lang="en-US" dirty="0"/>
              <a:t> </a:t>
            </a:r>
            <a:r>
              <a:rPr lang="en-US" dirty="0" err="1"/>
              <a:t>acontecendo</a:t>
            </a:r>
            <a:endParaRPr lang="en-US" dirty="0"/>
          </a:p>
          <a:p>
            <a:r>
              <a:rPr lang="en-US" dirty="0" err="1"/>
              <a:t>Externo</a:t>
            </a:r>
            <a:r>
              <a:rPr lang="en-US" dirty="0"/>
              <a:t> – a </a:t>
            </a:r>
            <a:r>
              <a:rPr lang="en-US" dirty="0" err="1"/>
              <a:t>partir</a:t>
            </a:r>
            <a:r>
              <a:rPr lang="en-US" dirty="0"/>
              <a:t> do que </a:t>
            </a:r>
            <a:r>
              <a:rPr lang="en-US" dirty="0" err="1"/>
              <a:t>já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feito</a:t>
            </a:r>
            <a:endParaRPr lang="en-US" dirty="0"/>
          </a:p>
          <a:p>
            <a:r>
              <a:rPr lang="en-US" dirty="0"/>
              <a:t>Tempo </a:t>
            </a:r>
            <a:r>
              <a:rPr lang="en-US" dirty="0" err="1"/>
              <a:t>ao</a:t>
            </a:r>
            <a:r>
              <a:rPr lang="en-US" dirty="0"/>
              <a:t> tempo</a:t>
            </a:r>
          </a:p>
          <a:p>
            <a:r>
              <a:rPr lang="en-US" dirty="0" err="1"/>
              <a:t>Mudança</a:t>
            </a:r>
            <a:r>
              <a:rPr lang="en-US" dirty="0"/>
              <a:t> de </a:t>
            </a:r>
            <a:r>
              <a:rPr lang="en-US" dirty="0" err="1"/>
              <a:t>cultura</a:t>
            </a:r>
            <a:r>
              <a:rPr lang="en-US" dirty="0"/>
              <a:t>, </a:t>
            </a:r>
            <a:r>
              <a:rPr lang="en-US" dirty="0" err="1"/>
              <a:t>exemplos</a:t>
            </a:r>
            <a:r>
              <a:rPr lang="en-US" dirty="0"/>
              <a:t>, </a:t>
            </a:r>
            <a:r>
              <a:rPr lang="en-US" dirty="0" err="1"/>
              <a:t>pessoas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2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A57052-16FB-4863-88E3-13BE29ADB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Voltando</a:t>
            </a:r>
            <a:r>
              <a:rPr lang="en-US" dirty="0"/>
              <a:t> para o macro!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2BEA2A1-AC20-4451-9F52-CFB47DD0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Experimentação</a:t>
            </a:r>
            <a:r>
              <a:rPr lang="en-US" dirty="0"/>
              <a:t> </a:t>
            </a:r>
            <a:r>
              <a:rPr lang="en-US" dirty="0" err="1"/>
              <a:t>numa</a:t>
            </a:r>
            <a:r>
              <a:rPr lang="en-US" dirty="0"/>
              <a:t> </a:t>
            </a:r>
            <a:r>
              <a:rPr lang="en-US" dirty="0" err="1"/>
              <a:t>comunidade</a:t>
            </a:r>
            <a:endParaRPr lang="en-US" dirty="0"/>
          </a:p>
          <a:p>
            <a:r>
              <a:rPr lang="en-US" dirty="0" err="1"/>
              <a:t>Linguagem</a:t>
            </a:r>
            <a:r>
              <a:rPr lang="en-US" dirty="0"/>
              <a:t> </a:t>
            </a:r>
            <a:r>
              <a:rPr lang="en-US" dirty="0" err="1"/>
              <a:t>comum</a:t>
            </a:r>
            <a:r>
              <a:rPr lang="en-US" dirty="0"/>
              <a:t> que </a:t>
            </a:r>
            <a:r>
              <a:rPr lang="en-US" dirty="0" err="1"/>
              <a:t>permita</a:t>
            </a:r>
            <a:r>
              <a:rPr lang="en-US" dirty="0"/>
              <a:t> </a:t>
            </a:r>
            <a:r>
              <a:rPr lang="en-US" dirty="0" err="1"/>
              <a:t>refletir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a </a:t>
            </a:r>
            <a:r>
              <a:rPr lang="en-US" dirty="0" err="1"/>
              <a:t>qualidade</a:t>
            </a:r>
            <a:r>
              <a:rPr lang="en-US" dirty="0"/>
              <a:t> das </a:t>
            </a:r>
            <a:r>
              <a:rPr lang="en-US" dirty="0" err="1"/>
              <a:t>ações</a:t>
            </a:r>
            <a:r>
              <a:rPr lang="en-US" dirty="0"/>
              <a:t> e o </a:t>
            </a:r>
            <a:r>
              <a:rPr lang="en-US" dirty="0" err="1"/>
              <a:t>caminhar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transformação</a:t>
            </a:r>
            <a:endParaRPr lang="en-US" dirty="0"/>
          </a:p>
          <a:p>
            <a:r>
              <a:rPr lang="en-US" dirty="0" err="1"/>
              <a:t>Desenvolvimento</a:t>
            </a:r>
            <a:r>
              <a:rPr lang="en-US" dirty="0"/>
              <a:t> da </a:t>
            </a:r>
            <a:r>
              <a:rPr lang="en-US" dirty="0" err="1"/>
              <a:t>autonomia</a:t>
            </a:r>
            <a:r>
              <a:rPr lang="en-US" dirty="0"/>
              <a:t> e da </a:t>
            </a:r>
            <a:r>
              <a:rPr lang="en-US" dirty="0" err="1"/>
              <a:t>responsabilidade</a:t>
            </a:r>
            <a:endParaRPr lang="en-US" dirty="0"/>
          </a:p>
          <a:p>
            <a:r>
              <a:rPr lang="en-US" dirty="0" err="1"/>
              <a:t>Imperativo</a:t>
            </a:r>
            <a:r>
              <a:rPr lang="en-US" dirty="0"/>
              <a:t> moral </a:t>
            </a:r>
            <a:r>
              <a:rPr lang="en-US" dirty="0" err="1"/>
              <a:t>como</a:t>
            </a:r>
            <a:r>
              <a:rPr lang="en-US" dirty="0"/>
              <a:t> motor da </a:t>
            </a:r>
            <a:r>
              <a:rPr lang="en-US" dirty="0" err="1"/>
              <a:t>sustentabilidade</a:t>
            </a:r>
            <a:r>
              <a:rPr lang="en-US" dirty="0"/>
              <a:t> e da </a:t>
            </a:r>
            <a:r>
              <a:rPr lang="en-US" dirty="0" err="1"/>
              <a:t>superação</a:t>
            </a:r>
            <a:r>
              <a:rPr lang="en-US" dirty="0"/>
              <a:t> dos </a:t>
            </a:r>
            <a:r>
              <a:rPr lang="en-US" dirty="0" err="1"/>
              <a:t>desafios</a:t>
            </a:r>
            <a:endParaRPr lang="en-US" dirty="0"/>
          </a:p>
          <a:p>
            <a:r>
              <a:rPr lang="en-US" dirty="0" err="1"/>
              <a:t>Uso</a:t>
            </a:r>
            <a:r>
              <a:rPr lang="en-US" dirty="0"/>
              <a:t> da </a:t>
            </a:r>
            <a:r>
              <a:rPr lang="en-US" dirty="0" err="1"/>
              <a:t>tecnologia</a:t>
            </a:r>
            <a:r>
              <a:rPr lang="en-US" dirty="0"/>
              <a:t> para </a:t>
            </a:r>
            <a:r>
              <a:rPr lang="en-US" dirty="0" err="1"/>
              <a:t>comunicação</a:t>
            </a:r>
            <a:r>
              <a:rPr lang="en-US" dirty="0"/>
              <a:t> e </a:t>
            </a:r>
            <a:r>
              <a:rPr lang="en-US" dirty="0" err="1"/>
              <a:t>construção</a:t>
            </a:r>
            <a:r>
              <a:rPr lang="en-US" dirty="0"/>
              <a:t> </a:t>
            </a:r>
            <a:r>
              <a:rPr lang="en-US" dirty="0" err="1"/>
              <a:t>coletiva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8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DC061CAF-4F3E-4095-9722-42E5B8E0E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24" y="332657"/>
            <a:ext cx="8273367" cy="60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2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E73F764-E9DE-4523-B968-1DF21C71B6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Obrigado</a:t>
            </a:r>
            <a:r>
              <a:rPr lang="en-US" dirty="0"/>
              <a:t>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B724249-D186-461F-B266-96433085FE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Cesar A. A. Nunes</a:t>
            </a:r>
          </a:p>
          <a:p>
            <a:r>
              <a:rPr lang="en-US" dirty="0"/>
              <a:t>cesaraanunes@gmail.com</a:t>
            </a:r>
          </a:p>
        </p:txBody>
      </p:sp>
    </p:spTree>
    <p:extLst>
      <p:ext uri="{BB962C8B-B14F-4D97-AF65-F5344CB8AC3E}">
        <p14:creationId xmlns:p14="http://schemas.microsoft.com/office/powerpoint/2010/main" val="26061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99B63544-CACB-4DC5-B18B-DA7036515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484784"/>
            <a:ext cx="6912768" cy="508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968A0EF6-55CA-4E4B-B232-DF2FB595B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1484784"/>
            <a:ext cx="4513153" cy="414347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2768863A-7440-41B6-A227-0550E5996218}"/>
              </a:ext>
            </a:extLst>
          </p:cNvPr>
          <p:cNvSpPr txBox="1"/>
          <p:nvPr/>
        </p:nvSpPr>
        <p:spPr>
          <a:xfrm>
            <a:off x="6600056" y="1556793"/>
            <a:ext cx="37147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hlinkClick r:id="rId3"/>
              </a:rPr>
              <a:t>Big Data: Toda democracia será manipulada?</a:t>
            </a:r>
            <a:endParaRPr lang="pt-BR" b="1" dirty="0"/>
          </a:p>
          <a:p>
            <a:endParaRPr lang="pt-BR" dirty="0"/>
          </a:p>
          <a:p>
            <a:r>
              <a:rPr lang="pt-BR" dirty="0"/>
              <a:t>POR MIKAEL KROGERUS E HANNES GRASSEGGER</a:t>
            </a:r>
          </a:p>
          <a:p>
            <a:endParaRPr lang="pt-BR" dirty="0"/>
          </a:p>
          <a:p>
            <a:r>
              <a:rPr lang="pt-BR" i="1" dirty="0"/>
              <a:t>Bem-vindo à </a:t>
            </a:r>
            <a:r>
              <a:rPr lang="pt-BR" i="1" dirty="0" err="1"/>
              <a:t>Psicometria</a:t>
            </a:r>
            <a:r>
              <a:rPr lang="pt-BR" i="1" dirty="0"/>
              <a:t> — o método usado por empresas e políticos para traçar em detalhes seu perfil, a partir de “</a:t>
            </a:r>
            <a:r>
              <a:rPr lang="pt-BR" i="1" dirty="0" err="1"/>
              <a:t>likes</a:t>
            </a:r>
            <a:r>
              <a:rPr lang="pt-BR" i="1" dirty="0"/>
              <a:t>” no Facebook. Como ele elegeu Trump e ameaça reduzir as eleições a jogos de marketing</a:t>
            </a:r>
          </a:p>
          <a:p>
            <a:r>
              <a:rPr lang="pt-BR" i="1" dirty="0"/>
              <a:t>...</a:t>
            </a:r>
            <a:endParaRPr lang="pt-B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9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level">
  <a:themeElements>
    <a:clrScheme name="presentation_level 9">
      <a:dk1>
        <a:srgbClr val="000000"/>
      </a:dk1>
      <a:lt1>
        <a:srgbClr val="FFFFFF"/>
      </a:lt1>
      <a:dk2>
        <a:srgbClr val="666699"/>
      </a:dk2>
      <a:lt2>
        <a:srgbClr val="FFCC00"/>
      </a:lt2>
      <a:accent1>
        <a:srgbClr val="FF9900"/>
      </a:accent1>
      <a:accent2>
        <a:srgbClr val="FF99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8A00"/>
      </a:accent6>
      <a:hlink>
        <a:srgbClr val="666699"/>
      </a:hlink>
      <a:folHlink>
        <a:srgbClr val="999966"/>
      </a:folHlink>
    </a:clrScheme>
    <a:fontScheme name="presentation_leve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_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level 9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D10C165-215D-4BC0-B77E-EDD5C7A76B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(tema Nível)</Template>
  <TotalTime>2957</TotalTime>
  <Words>1589</Words>
  <Application>Microsoft Office PowerPoint</Application>
  <PresentationFormat>Personalizar</PresentationFormat>
  <Paragraphs>221</Paragraphs>
  <Slides>70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70</vt:i4>
      </vt:variant>
    </vt:vector>
  </HeadingPairs>
  <TitlesOfParts>
    <vt:vector size="71" baseType="lpstr">
      <vt:lpstr>presentation_level</vt:lpstr>
      <vt:lpstr>Tecnologias digitais na educação</vt:lpstr>
      <vt:lpstr>Novos problemas em nossa sociedade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OECD 2030 Framework</vt:lpstr>
      <vt:lpstr>O  trabalho com os valores na escola</vt:lpstr>
      <vt:lpstr>Apresentação do PowerPoint</vt:lpstr>
      <vt:lpstr>Apresentação do PowerPoint</vt:lpstr>
      <vt:lpstr>Apresentação do PowerPoint</vt:lpstr>
      <vt:lpstr>ProcessoS Formativos</vt:lpstr>
      <vt:lpstr>Para entrar na cultura da escola …</vt:lpstr>
      <vt:lpstr>Comunidades profissionais de aprendizagem</vt:lpstr>
      <vt:lpstr>Ciclos de avanço coletivo no conhecimento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Comunidades de aprendizagem professional  Comunidades profissionais de aprendizagem </vt:lpstr>
      <vt:lpstr>A “moda” das competências</vt:lpstr>
      <vt:lpstr>Pisa 2012 – resolução de problemas  Pisa 2015 – resolução de problemas colaborativos  Pisa 2018 – competências globais  Pisa 2021 - criatividade </vt:lpstr>
      <vt:lpstr>Desenvolvimento do pensamento crítico</vt:lpstr>
      <vt:lpstr>Apresentação do PowerPoint</vt:lpstr>
      <vt:lpstr>Ismart Online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Projetos presenciais apoiados pela tecnologia</vt:lpstr>
      <vt:lpstr>Apresentação do PowerPoint</vt:lpstr>
      <vt:lpstr>Apresentação do PowerPoint</vt:lpstr>
      <vt:lpstr>Apresentação do PowerPoint</vt:lpstr>
      <vt:lpstr>Apresentação do PowerPoint</vt:lpstr>
      <vt:lpstr>Desenvolvimento e avalição de pensamento crítico e criatividade</vt:lpstr>
      <vt:lpstr>Desenvolvimento e avalição de pensamento crítico e criatividade no Brasil</vt:lpstr>
      <vt:lpstr>Criatividade: do que estamos falando?</vt:lpstr>
      <vt:lpstr>Avaliação da criatividade</vt:lpstr>
      <vt:lpstr>Implementação + avaliação + comunidades</vt:lpstr>
      <vt:lpstr>Implementação + avaliação + comunidades</vt:lpstr>
      <vt:lpstr>Implementação + avaliação + comunidades</vt:lpstr>
      <vt:lpstr>Linguagem comum: rubrica construída coletivamente</vt:lpstr>
      <vt:lpstr>Rubrica da criatividade</vt:lpstr>
      <vt:lpstr>Outras experiêcias</vt:lpstr>
      <vt:lpstr>Exemplos</vt:lpstr>
      <vt:lpstr>Exemplos</vt:lpstr>
      <vt:lpstr>Exemplos</vt:lpstr>
      <vt:lpstr>Exemplos</vt:lpstr>
      <vt:lpstr>Resultados de transformação e processo</vt:lpstr>
      <vt:lpstr>Potencial multiplicador</vt:lpstr>
      <vt:lpstr>Voltando para o macro!</vt:lpstr>
      <vt:lpstr>Obrigado!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Cesar Nunes</dc:creator>
  <cp:keywords/>
  <dc:description/>
  <cp:lastModifiedBy>Sinpeem</cp:lastModifiedBy>
  <cp:revision>44</cp:revision>
  <dcterms:created xsi:type="dcterms:W3CDTF">2017-10-23T14:46:28Z</dcterms:created>
  <dcterms:modified xsi:type="dcterms:W3CDTF">2017-10-30T11:53:28Z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TC060874521046</vt:lpwstr>
  </property>
</Properties>
</file>