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71" r:id="rId3"/>
    <p:sldId id="274" r:id="rId4"/>
    <p:sldId id="272" r:id="rId5"/>
    <p:sldId id="273" r:id="rId6"/>
    <p:sldId id="275" r:id="rId7"/>
    <p:sldId id="276" r:id="rId8"/>
    <p:sldId id="277" r:id="rId9"/>
    <p:sldId id="278" r:id="rId10"/>
    <p:sldId id="279" r:id="rId11"/>
    <p:sldId id="281" r:id="rId12"/>
    <p:sldId id="283" r:id="rId13"/>
    <p:sldId id="282" r:id="rId14"/>
  </p:sldIdLst>
  <p:sldSz cx="9144000" cy="6858000" type="screen4x3"/>
  <p:notesSz cx="6858000" cy="9144000"/>
  <p:defaultTextStyle>
    <a:defPPr>
      <a:defRPr lang="pt-B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za Marinho" initials="EMM" lastIdx="1" clrIdx="0">
    <p:extLst>
      <p:ext uri="{19B8F6BF-5375-455C-9EA6-DF929625EA0E}">
        <p15:presenceInfo xmlns:p15="http://schemas.microsoft.com/office/powerpoint/2012/main" userId="e7e865582a4335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00"/>
    <a:srgbClr val="CC9900"/>
    <a:srgbClr val="FF99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B532D-EEC3-4E1D-A67D-AF4CD96998B7}" type="datetimeFigureOut">
              <a:rPr lang="pt-BR" smtClean="0"/>
              <a:t>26/07/2021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A14A2-15BF-4B93-82D6-49A413691A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82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97342-F113-44DD-A594-D2D28BBAC90E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335D3A-CEA3-419E-AA5A-23A902C4AC8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D2DF17-F461-41E7-8A4A-5A8BEC5AD2D9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9E4952-098C-4227-872B-33B6BF369BF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769EAB-F2F4-4CE6-9610-0142009B3B89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85B987-5382-47DF-A6FC-0BE7FD61F1A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58CE32-DC5E-4D9B-AB1F-291B22FE8235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8AACA4-6491-4331-A634-04D6C49D967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0DC27D-E925-4D7E-B0E6-F8DA66ABFD71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B67D0C-621E-4590-A826-734258FA69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EDE50DA-F326-488E-8058-39BCFED228C3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2289BE-DC38-4C0C-B566-BC2FC28B2A8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AFE9C0-F67A-4C72-AC9D-8884C4BB4DE9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21CA09-02AE-48FB-AAE9-9E38CADA20D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3998C4-A5A8-49D4-90B3-FA9E2E456B7B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9D7191-76EA-46F8-B46D-15E217B621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87C606-3FA3-4937-A921-7C02F34E36A2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5915F4-2D97-45E3-B8BF-2F086E3203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1CE4D7-5679-4625-BA75-D4970487A142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0872DF-7A53-4C88-AC35-AD49EADC6EA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39DD286-0875-4F68-B53C-BF074D75A510}" type="datetime1">
              <a:rPr lang="pt-BR" smtClean="0"/>
              <a:t>26/07/2021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42B31-85A9-44D7-AB8B-A37E5D4907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sio.ribeiro\Desktop\Desktop\TailorMade\sinpeem_topo.jpg"/>
          <p:cNvPicPr>
            <a:picLocks noChangeAspect="1" noChangeArrowheads="1"/>
          </p:cNvPicPr>
          <p:nvPr userDrawn="1"/>
        </p:nvPicPr>
        <p:blipFill>
          <a:blip r:embed="rId13"/>
          <a:srcRect r="2733"/>
          <a:stretch>
            <a:fillRect/>
          </a:stretch>
        </p:blipFill>
        <p:spPr bwMode="auto">
          <a:xfrm>
            <a:off x="0" y="1270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cassio.ribeiro\Desktop\Desktop\TailorMade\sinpeem_footer.jpg"/>
          <p:cNvPicPr>
            <a:picLocks noChangeAspect="1" noChangeArrowheads="1"/>
          </p:cNvPicPr>
          <p:nvPr userDrawn="1"/>
        </p:nvPicPr>
        <p:blipFill>
          <a:blip r:embed="rId14"/>
          <a:srcRect l="19800"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31640" y="2867025"/>
            <a:ext cx="9989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</a:t>
            </a: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2124075" y="2133600"/>
            <a:ext cx="7019925" cy="1466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br>
              <a:rPr lang="pt-BR" sz="4800" dirty="0"/>
            </a:br>
            <a:br>
              <a:rPr lang="pt-BR" sz="4800" dirty="0"/>
            </a:br>
            <a:br>
              <a:rPr lang="pt-BR" sz="4800" dirty="0"/>
            </a:br>
            <a:endParaRPr lang="pt-BR" sz="4800" dirty="0"/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95536" y="1052736"/>
            <a:ext cx="8280920" cy="5184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110990" algn="l"/>
              </a:tabLst>
            </a:pPr>
            <a:r>
              <a:rPr lang="pt-BR" sz="4400" dirty="0">
                <a:latin typeface="Impact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Brincandeiros: a valorização da cultura dos povos presentes no projeto </a:t>
            </a:r>
            <a:r>
              <a:rPr lang="pt-BR" sz="4400">
                <a:latin typeface="Impact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político-pedagógico </a:t>
            </a:r>
            <a:endParaRPr lang="pt-BR" sz="4400" b="1" dirty="0">
              <a:latin typeface="Impact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110990" algn="l"/>
              </a:tabLst>
            </a:pPr>
            <a:r>
              <a:rPr lang="pt-BR" sz="48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27/07 a 17/08</a:t>
            </a:r>
            <a:endParaRPr lang="pt-BR" sz="4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5300"/>
              </a:lnSpc>
              <a:buNone/>
            </a:pPr>
            <a:r>
              <a:rPr lang="pt-BR" sz="4000" b="1" dirty="0">
                <a:latin typeface="+mj-lt"/>
              </a:rPr>
              <a:t>Sejam bem-vindas(os)!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5DFFCC6-01AE-478D-8CFC-FE5D4477F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1720" y="44625"/>
            <a:ext cx="7056784" cy="648071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4000" b="1" i="0" u="none" strike="noStrike" dirty="0"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Dificuldades podem surgir</a:t>
            </a:r>
            <a:br>
              <a:rPr lang="pt-BR" sz="4000" b="0" dirty="0">
                <a:effectLst/>
                <a:latin typeface="Arial" pitchFamily="34" charset="0"/>
                <a:cs typeface="Arial" pitchFamily="34" charset="0"/>
              </a:rPr>
            </a:br>
            <a:br>
              <a:rPr lang="pt-BR" sz="4000" dirty="0">
                <a:latin typeface="Arial" pitchFamily="34" charset="0"/>
                <a:cs typeface="Arial" pitchFamily="34" charset="0"/>
              </a:rPr>
            </a:b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F58C3431-0AE5-4999-8036-AD3C27773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8424936" cy="1728192"/>
          </a:xfrm>
        </p:spPr>
        <p:txBody>
          <a:bodyPr/>
          <a:lstStyle/>
          <a:p>
            <a:pPr marL="457200" indent="-457200" algn="just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sz="3200" b="1" i="0" u="none" strike="noStrike" dirty="0">
                <a:solidFill>
                  <a:schemeClr val="tx1"/>
                </a:solidFill>
                <a:latin typeface="Calibri" panose="020F0502020204030204" pitchFamily="34" charset="0"/>
              </a:rPr>
              <a:t> Lembre-se: </a:t>
            </a:r>
            <a:r>
              <a:rPr lang="pt-BR" sz="3200" i="0" u="none" strike="noStrike" dirty="0">
                <a:solidFill>
                  <a:schemeClr val="tx1"/>
                </a:solidFill>
                <a:latin typeface="Calibri" panose="020F0502020204030204" pitchFamily="34" charset="0"/>
              </a:rPr>
              <a:t>o ambiente virtual está relacionado a fatores tecnológicos (provedor, máquina etc.).</a:t>
            </a:r>
            <a:endParaRPr lang="pt-BR" sz="3200" i="0" u="none" strike="noStrike" dirty="0">
              <a:solidFill>
                <a:schemeClr val="tx1"/>
              </a:solidFill>
              <a:latin typeface="Noto Sans Symbols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0492B87-326E-49C5-9A2C-FB9BB3D86C3E}"/>
              </a:ext>
            </a:extLst>
          </p:cNvPr>
          <p:cNvSpPr txBox="1"/>
          <p:nvPr/>
        </p:nvSpPr>
        <p:spPr>
          <a:xfrm>
            <a:off x="467544" y="2924944"/>
            <a:ext cx="55446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pt-BR" sz="3200" i="0" u="none" strike="noStrike" dirty="0">
                <a:latin typeface="Calibri" panose="020F0502020204030204" pitchFamily="34" charset="0"/>
              </a:rPr>
              <a:t> Ao fazer o primeiro acesso, caso sinta dificuldade para navegar na plataforma do curso, clique em ajuda, onde encontrará orientações, ou solicite suporte.</a:t>
            </a:r>
            <a:endParaRPr lang="pt-BR" sz="3200" i="0" u="none" strike="noStrike" dirty="0">
              <a:latin typeface="Noto Sans Symbol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A4DF74-57AD-4083-AE0F-AD91563B6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63873"/>
            <a:ext cx="241417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7E334565-9B9A-4867-B2AE-E6EB47F7E7A2}"/>
              </a:ext>
            </a:extLst>
          </p:cNvPr>
          <p:cNvSpPr txBox="1"/>
          <p:nvPr/>
        </p:nvSpPr>
        <p:spPr>
          <a:xfrm>
            <a:off x="6804248" y="3573016"/>
            <a:ext cx="151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dirty="0">
                <a:effectLst/>
              </a:rPr>
              <a:t> </a:t>
            </a:r>
            <a:endParaRPr lang="pt-BR" dirty="0"/>
          </a:p>
        </p:txBody>
      </p:sp>
      <p:sp>
        <p:nvSpPr>
          <p:cNvPr id="11" name="Seta: para Cima 10">
            <a:extLst>
              <a:ext uri="{FF2B5EF4-FFF2-40B4-BE49-F238E27FC236}">
                <a16:creationId xmlns:a16="http://schemas.microsoft.com/office/drawing/2014/main" id="{04F52C6B-5836-47B7-966D-B77EAF08CDE4}"/>
              </a:ext>
            </a:extLst>
          </p:cNvPr>
          <p:cNvSpPr/>
          <p:nvPr/>
        </p:nvSpPr>
        <p:spPr>
          <a:xfrm>
            <a:off x="7668344" y="3711945"/>
            <a:ext cx="902008" cy="17332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6909342"/>
      </p:ext>
    </p:extLst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4739DA1-6B18-40FE-8994-CEF0F6D0E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25352"/>
            <a:ext cx="8477547" cy="5283968"/>
          </a:xfrm>
        </p:spPr>
        <p:txBody>
          <a:bodyPr/>
          <a:lstStyle/>
          <a:p>
            <a:pPr marR="0" lvl="0" indent="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Para orientações </a:t>
            </a: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pedagógicas</a:t>
            </a: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 </a:t>
            </a:r>
            <a:b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  envie  mensagem ao </a:t>
            </a: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TUTOR</a:t>
            </a: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  <a:br>
              <a:rPr kumimoji="0" lang="pt-B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br>
              <a:rPr lang="pt-BR" sz="3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pt-BR" sz="3200" dirty="0">
                <a:latin typeface="Calibri" panose="020F0502020204030204" pitchFamily="34" charset="0"/>
                <a:ea typeface="+mn-ea"/>
                <a:cs typeface="+mn-cs"/>
              </a:rPr>
              <a:t>     </a:t>
            </a: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Para dificuldades </a:t>
            </a: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tecnológicas</a:t>
            </a:r>
            <a:r>
              <a:rPr kumimoji="0" lang="pt-B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clique em Ajuda, de segunda a sexta-feira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</a:t>
            </a:r>
            <a:b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to Sans Symbols"/>
                <a:ea typeface="+mn-ea"/>
                <a:cs typeface="+mn-cs"/>
              </a:rPr>
            </a:br>
            <a:endParaRPr lang="pt-BR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F15A275-BDCB-4DA0-B04A-531342B70A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94631"/>
            <a:ext cx="242887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C5E298AF-8A5D-4884-9060-83FE68EC1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22277"/>
            <a:ext cx="2414613" cy="62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ta: para a Esquerda 5">
            <a:extLst>
              <a:ext uri="{FF2B5EF4-FFF2-40B4-BE49-F238E27FC236}">
                <a16:creationId xmlns:a16="http://schemas.microsoft.com/office/drawing/2014/main" id="{A08A7721-F32E-46AD-A3C6-FED0BC302F97}"/>
              </a:ext>
            </a:extLst>
          </p:cNvPr>
          <p:cNvSpPr/>
          <p:nvPr/>
        </p:nvSpPr>
        <p:spPr>
          <a:xfrm>
            <a:off x="8029931" y="1142917"/>
            <a:ext cx="100656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para a Esquerda 6">
            <a:extLst>
              <a:ext uri="{FF2B5EF4-FFF2-40B4-BE49-F238E27FC236}">
                <a16:creationId xmlns:a16="http://schemas.microsoft.com/office/drawing/2014/main" id="{F34133E1-1F6C-4454-98A0-2F9B04DB3A57}"/>
              </a:ext>
            </a:extLst>
          </p:cNvPr>
          <p:cNvSpPr/>
          <p:nvPr/>
        </p:nvSpPr>
        <p:spPr>
          <a:xfrm>
            <a:off x="7190592" y="3068960"/>
            <a:ext cx="1125823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306F218-B978-4461-9EF5-261B262662EF}"/>
              </a:ext>
            </a:extLst>
          </p:cNvPr>
          <p:cNvSpPr/>
          <p:nvPr/>
        </p:nvSpPr>
        <p:spPr>
          <a:xfrm>
            <a:off x="467544" y="4282480"/>
            <a:ext cx="7921654" cy="18409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e-mail para auxílio tecnológico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: 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eadsuporte@sinpeem.com.br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AACA4-6491-4331-A634-04D6C49D9670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835696" y="27296"/>
            <a:ext cx="7272808" cy="73740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Dificuldades podem surgir</a:t>
            </a:r>
          </a:p>
        </p:txBody>
      </p:sp>
    </p:spTree>
    <p:extLst>
      <p:ext uri="{BB962C8B-B14F-4D97-AF65-F5344CB8AC3E}">
        <p14:creationId xmlns:p14="http://schemas.microsoft.com/office/powerpoint/2010/main" val="2571202548"/>
      </p:ext>
    </p:extLst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23728" y="27296"/>
            <a:ext cx="6984776" cy="737408"/>
          </a:xfrm>
        </p:spPr>
        <p:txBody>
          <a:bodyPr/>
          <a:lstStyle/>
          <a:p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Registro de presença e chat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7" y="1124744"/>
            <a:ext cx="8424936" cy="5184576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pt-BR" sz="3000" dirty="0"/>
              <a:t>Para acessar a lista de presença no início e fim da aula é necessário clicar no ícone de balão de diálogo e ir no campo “Em destaque”.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	</a:t>
            </a:r>
          </a:p>
          <a:p>
            <a:pPr marL="0" indent="457200" algn="just">
              <a:buNone/>
            </a:pPr>
            <a:r>
              <a:rPr lang="pt-BR" sz="3000" dirty="0"/>
              <a:t>Neste campo, o cursista consegue também enviar questões sobre o tema do curso para os palestrantes.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144" y="2814234"/>
            <a:ext cx="1611811" cy="191090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348880"/>
            <a:ext cx="2382810" cy="2431620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AACA4-6491-4331-A634-04D6C49D9670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112267"/>
      </p:ext>
    </p:extLst>
  </p:cSld>
  <p:clrMapOvr>
    <a:masterClrMapping/>
  </p:clrMapOvr>
  <p:transition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B3F80CF-616B-4404-8838-0D51BFC7C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024" y="1241326"/>
            <a:ext cx="7772400" cy="2691730"/>
          </a:xfrm>
        </p:spPr>
        <p:txBody>
          <a:bodyPr/>
          <a:lstStyle/>
          <a:p>
            <a:pPr>
              <a:lnSpc>
                <a:spcPts val="6000"/>
              </a:lnSpc>
            </a:pPr>
            <a:r>
              <a:rPr lang="pt-BR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SINPEEM e</a:t>
            </a:r>
            <a:br>
              <a:rPr lang="pt-BR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equipe de tutores </a:t>
            </a:r>
            <a:br>
              <a:rPr lang="pt-BR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desejam a todos um ótimo curso!</a:t>
            </a:r>
            <a:br>
              <a:rPr lang="pt-BR" sz="4000" dirty="0"/>
            </a:br>
            <a:endParaRPr lang="pt-BR" sz="4000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F623E8DA-1467-453F-9552-920FB18F0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17032"/>
            <a:ext cx="4104456" cy="270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8329118"/>
      </p:ext>
    </p:extLst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E60F302-4418-423A-AFA2-F051F9F9F15E}"/>
              </a:ext>
            </a:extLst>
          </p:cNvPr>
          <p:cNvSpPr txBox="1"/>
          <p:nvPr/>
        </p:nvSpPr>
        <p:spPr>
          <a:xfrm>
            <a:off x="323528" y="1124744"/>
            <a:ext cx="8619434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atin typeface="+mj-lt"/>
              </a:rPr>
              <a:t>TOTAL = 20 HORAS = 100%</a:t>
            </a:r>
          </a:p>
          <a:p>
            <a:pPr algn="l"/>
            <a:endParaRPr lang="pt-BR" sz="3400" b="1" dirty="0">
              <a:latin typeface="+mj-lt"/>
            </a:endParaRPr>
          </a:p>
          <a:p>
            <a:pPr algn="l"/>
            <a:r>
              <a:rPr lang="pt-BR" sz="3000" b="1" dirty="0">
                <a:latin typeface="+mj-lt"/>
              </a:rPr>
              <a:t>Quatro horas aulas síncronas</a:t>
            </a:r>
            <a:r>
              <a:rPr lang="pt-BR" sz="3000" dirty="0">
                <a:latin typeface="+mj-lt"/>
              </a:rPr>
              <a:t> </a:t>
            </a:r>
            <a:r>
              <a:rPr lang="pt-BR" sz="3000" b="1" dirty="0">
                <a:latin typeface="+mj-lt"/>
              </a:rPr>
              <a:t>–  17/07</a:t>
            </a:r>
          </a:p>
          <a:p>
            <a:pPr algn="l"/>
            <a:r>
              <a:rPr lang="pt-BR" sz="3000" dirty="0">
                <a:latin typeface="+mj-lt"/>
              </a:rPr>
              <a:t>Aulas síncronas de 2 horas: 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27/07 e 17/08</a:t>
            </a:r>
            <a:r>
              <a:rPr lang="pt-BR" sz="3000" dirty="0">
                <a:latin typeface="+mj-lt"/>
              </a:rPr>
              <a:t>.</a:t>
            </a:r>
          </a:p>
          <a:p>
            <a:pPr algn="l"/>
            <a:r>
              <a:rPr lang="pt-BR" sz="3000" dirty="0">
                <a:latin typeface="+mj-lt"/>
              </a:rPr>
              <a:t>Horário: turma I:    </a:t>
            </a: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9h às 11h </a:t>
            </a:r>
            <a:r>
              <a:rPr lang="pt-BR" sz="3000" dirty="0">
                <a:latin typeface="+mj-lt"/>
              </a:rPr>
              <a:t>- turma II:  </a:t>
            </a: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16h às 18h</a:t>
            </a:r>
            <a:r>
              <a:rPr lang="pt-BR" sz="3000" dirty="0">
                <a:latin typeface="+mj-lt"/>
              </a:rPr>
              <a:t>.</a:t>
            </a:r>
          </a:p>
          <a:p>
            <a:pPr algn="l"/>
            <a:endParaRPr lang="pt-BR" sz="3000" dirty="0">
              <a:latin typeface="+mj-lt"/>
            </a:endParaRPr>
          </a:p>
          <a:p>
            <a:pPr algn="l"/>
            <a:r>
              <a:rPr lang="pt-BR" sz="3000" b="1" dirty="0">
                <a:latin typeface="+mj-lt"/>
              </a:rPr>
              <a:t>16 horas no ambiente virtual plataforma:</a:t>
            </a:r>
          </a:p>
          <a:p>
            <a:pPr algn="l"/>
            <a:r>
              <a:rPr lang="pt-BR" sz="3000" dirty="0">
                <a:latin typeface="+mj-lt"/>
              </a:rPr>
              <a:t>módulo e fórum I – 28/07 a 03/08;</a:t>
            </a:r>
          </a:p>
          <a:p>
            <a:pPr algn="l"/>
            <a:r>
              <a:rPr lang="pt-BR" sz="3000" dirty="0">
                <a:latin typeface="+mj-lt"/>
              </a:rPr>
              <a:t>módulo e fórum II –; 04/08 a 10/08 e</a:t>
            </a:r>
          </a:p>
          <a:p>
            <a:pPr algn="l"/>
            <a:r>
              <a:rPr lang="pt-BR" sz="3000" dirty="0">
                <a:latin typeface="+mj-lt"/>
              </a:rPr>
              <a:t>módulo e fórum III – 11/08 a 17/08 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986669"/>
      </p:ext>
    </p:extLst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D9439-794E-47C8-8BEA-D25ED1D4E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8112" y="1"/>
            <a:ext cx="7772400" cy="76470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Ambiente virtual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7F39F5-EFA6-4D21-A675-BD7BE7181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424936" cy="5616624"/>
          </a:xfrm>
        </p:spPr>
        <p:txBody>
          <a:bodyPr/>
          <a:lstStyle/>
          <a:p>
            <a:r>
              <a:rPr lang="pt-BR" sz="3800" b="1" dirty="0">
                <a:solidFill>
                  <a:schemeClr val="tx1"/>
                </a:solidFill>
              </a:rPr>
              <a:t>ORGANIZAÇÃO DO TEMPO E CONTEÚDO</a:t>
            </a:r>
          </a:p>
          <a:p>
            <a:pPr indent="457200" algn="l"/>
            <a:endParaRPr lang="pt-BR" b="1" dirty="0">
              <a:solidFill>
                <a:schemeClr val="tx1"/>
              </a:solidFill>
            </a:endParaRPr>
          </a:p>
          <a:p>
            <a:pPr indent="457200" algn="l">
              <a:lnSpc>
                <a:spcPts val="3500"/>
              </a:lnSpc>
            </a:pPr>
            <a:r>
              <a:rPr lang="pt-BR" b="1" dirty="0">
                <a:solidFill>
                  <a:schemeClr val="tx1"/>
                </a:solidFill>
              </a:rPr>
              <a:t>Duração e composição:</a:t>
            </a:r>
          </a:p>
          <a:p>
            <a:pPr marL="1371600" lvl="2" indent="-457200" algn="l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</a:rPr>
              <a:t>três semanas;</a:t>
            </a:r>
          </a:p>
          <a:p>
            <a:pPr marL="1371600" lvl="2" indent="-457200" algn="l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</a:rPr>
              <a:t>três módulos - abrem às terças-feiras, às 12 horas; </a:t>
            </a:r>
          </a:p>
          <a:p>
            <a:pPr marL="1371600" lvl="2" indent="-457200" algn="l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</a:rPr>
              <a:t>três “teste seu conhecimento” (autoavaliação);</a:t>
            </a:r>
          </a:p>
          <a:p>
            <a:pPr marL="1371600" lvl="2" indent="-457200" algn="l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</a:rPr>
              <a:t>atividade obrigatória;</a:t>
            </a:r>
          </a:p>
          <a:p>
            <a:pPr marL="1371600" lvl="2" indent="-457200" algn="l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tx1"/>
                </a:solidFill>
              </a:rPr>
              <a:t>avaliação.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1763447"/>
      </p:ext>
    </p:extLst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FCB8A-F5B5-439F-B01C-8F395DD4E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9927" y="-27384"/>
            <a:ext cx="6677891" cy="648071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Ambiente virtual</a:t>
            </a:r>
            <a:br>
              <a:rPr lang="pt-B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8E223-F721-4319-918E-3FEA2A210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5472608"/>
          </a:xfrm>
        </p:spPr>
        <p:txBody>
          <a:bodyPr/>
          <a:lstStyle/>
          <a:p>
            <a:r>
              <a:rPr lang="pt-BR" sz="4000" b="1" dirty="0">
                <a:solidFill>
                  <a:schemeClr val="tx1"/>
                </a:solidFill>
              </a:rPr>
              <a:t>ATIVIDADE OBRIGATÓRIA</a:t>
            </a:r>
          </a:p>
          <a:p>
            <a:pPr>
              <a:lnSpc>
                <a:spcPts val="3500"/>
              </a:lnSpc>
            </a:pPr>
            <a:endParaRPr lang="pt-BR" b="1" dirty="0">
              <a:solidFill>
                <a:schemeClr val="tx1"/>
              </a:solidFill>
            </a:endParaRPr>
          </a:p>
          <a:p>
            <a:pPr indent="457200" algn="just">
              <a:lnSpc>
                <a:spcPts val="35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	</a:t>
            </a:r>
            <a:r>
              <a:rPr lang="pt-BR" dirty="0">
                <a:solidFill>
                  <a:schemeClr val="tx1"/>
                </a:solidFill>
              </a:rPr>
              <a:t>Prevista no Edital nº 01 – 29/01/2021 estabelece que ações de formação visem um trabalho formativo crítico-reflexivo, que favoreçam a relação entre a teoria e a prática pedagógica.</a:t>
            </a:r>
          </a:p>
          <a:p>
            <a:pPr indent="457200" algn="just">
              <a:lnSpc>
                <a:spcPts val="3500"/>
              </a:lnSpc>
              <a:spcBef>
                <a:spcPts val="0"/>
              </a:spcBef>
            </a:pPr>
            <a:endParaRPr lang="pt-BR" dirty="0">
              <a:solidFill>
                <a:schemeClr val="tx1"/>
              </a:solidFill>
            </a:endParaRPr>
          </a:p>
          <a:p>
            <a:pPr indent="457200" algn="just">
              <a:lnSpc>
                <a:spcPts val="3500"/>
              </a:lnSpc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</a:rPr>
              <a:t>	Envolve o planejamento de uma atividade prática que tenha como base o conteúdo do curso e permita a reflexão de seus possíveis resultados.</a:t>
            </a:r>
          </a:p>
          <a:p>
            <a:pPr indent="457200" algn="just">
              <a:lnSpc>
                <a:spcPts val="3500"/>
              </a:lnSpc>
              <a:spcBef>
                <a:spcPts val="0"/>
              </a:spcBef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900488"/>
      </p:ext>
    </p:extLst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8F2D974-9273-4F18-9906-0CD1577B5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60" y="1"/>
            <a:ext cx="6732240" cy="76470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Ambiente virtual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2A93A36-67EA-4D9C-8FC0-74DBF2EA7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352928" cy="5328592"/>
          </a:xfrm>
        </p:spPr>
        <p:txBody>
          <a:bodyPr/>
          <a:lstStyle/>
          <a:p>
            <a:r>
              <a:rPr lang="pt-BR" sz="4000" b="1" dirty="0">
                <a:solidFill>
                  <a:schemeClr val="tx1"/>
                </a:solidFill>
              </a:rPr>
              <a:t>ATIVIDADE OBRIGATÓRIA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pPr indent="457200" algn="just"/>
            <a:r>
              <a:rPr lang="pt-BR" dirty="0">
                <a:solidFill>
                  <a:schemeClr val="tx1"/>
                </a:solidFill>
              </a:rPr>
              <a:t>Aprovação vinculada à realização.</a:t>
            </a:r>
          </a:p>
          <a:p>
            <a:pPr indent="457200" algn="just"/>
            <a:endParaRPr lang="pt-BR" dirty="0">
              <a:solidFill>
                <a:schemeClr val="tx1"/>
              </a:solidFill>
            </a:endParaRPr>
          </a:p>
          <a:p>
            <a:pPr indent="457200" algn="just"/>
            <a:r>
              <a:rPr lang="pt-BR" dirty="0">
                <a:solidFill>
                  <a:schemeClr val="tx1"/>
                </a:solidFill>
              </a:rPr>
              <a:t>Disponível no módulo II  (06/08)</a:t>
            </a:r>
          </a:p>
          <a:p>
            <a:pPr indent="457200" algn="just"/>
            <a:r>
              <a:rPr lang="pt-BR" dirty="0">
                <a:solidFill>
                  <a:schemeClr val="tx1"/>
                </a:solidFill>
              </a:rPr>
              <a:t> </a:t>
            </a:r>
          </a:p>
          <a:p>
            <a:pPr indent="457200" algn="just"/>
            <a:r>
              <a:rPr lang="pt-BR" dirty="0">
                <a:solidFill>
                  <a:schemeClr val="tx1"/>
                </a:solidFill>
              </a:rPr>
              <a:t>Entregar até 13/08, para avaliação do tutor, pois, se for necessário, haverá tempo hábil para refazer a atividade obrigatória até 17/08. 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761254"/>
      </p:ext>
    </p:extLst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0C6AEFB-D437-4679-8474-5957488A6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60" y="25973"/>
            <a:ext cx="6732240" cy="76470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Ambiente virtual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C267EBC0-EFDD-4956-96A4-962B8AC68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568952" cy="5472608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pt-BR" sz="4000" b="1" dirty="0">
                <a:solidFill>
                  <a:schemeClr val="tx1"/>
                </a:solidFill>
              </a:rPr>
              <a:t>AVALIAÇÃO (FINAL - ON-LINE)</a:t>
            </a:r>
          </a:p>
          <a:p>
            <a:pPr>
              <a:lnSpc>
                <a:spcPts val="3400"/>
              </a:lnSpc>
            </a:pPr>
            <a:endParaRPr lang="pt-BR" sz="3600" b="1" dirty="0">
              <a:solidFill>
                <a:schemeClr val="tx1"/>
              </a:solidFill>
            </a:endParaRP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r>
              <a:rPr lang="pt-BR" sz="3200" dirty="0">
                <a:solidFill>
                  <a:schemeClr val="tx1"/>
                </a:solidFill>
              </a:rPr>
              <a:t>Preenchimento obrigatório.</a:t>
            </a: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endParaRPr lang="pt-BR" sz="3200" dirty="0">
              <a:solidFill>
                <a:schemeClr val="tx1"/>
              </a:solidFill>
            </a:endParaRP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r>
              <a:rPr lang="pt-BR" sz="3200" dirty="0">
                <a:solidFill>
                  <a:schemeClr val="tx1"/>
                </a:solidFill>
              </a:rPr>
              <a:t>Avalia aspectos relacionados ao desenvolvimento do curso.</a:t>
            </a: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endParaRPr lang="pt-BR" sz="3200" dirty="0">
              <a:solidFill>
                <a:schemeClr val="tx1"/>
              </a:solidFill>
            </a:endParaRP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r>
              <a:rPr lang="pt-BR" sz="3200" dirty="0">
                <a:solidFill>
                  <a:schemeClr val="tx1"/>
                </a:solidFill>
              </a:rPr>
              <a:t>Coleta sugestões.</a:t>
            </a: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endParaRPr lang="pt-BR" sz="3200" dirty="0">
              <a:solidFill>
                <a:schemeClr val="tx1"/>
              </a:solidFill>
            </a:endParaRPr>
          </a:p>
          <a:p>
            <a:pPr marL="914400" lvl="1" indent="-457200" algn="just">
              <a:lnSpc>
                <a:spcPts val="3400"/>
              </a:lnSpc>
              <a:buFont typeface="Wingdings" pitchFamily="2" charset="2"/>
              <a:buChar char="v"/>
            </a:pPr>
            <a:r>
              <a:rPr lang="pt-BR" sz="3200" dirty="0">
                <a:solidFill>
                  <a:schemeClr val="tx1"/>
                </a:solidFill>
              </a:rPr>
              <a:t>Disponível no módulo III (de 11/08 a 17/08 ).</a:t>
            </a:r>
          </a:p>
          <a:p>
            <a:pPr>
              <a:lnSpc>
                <a:spcPts val="3400"/>
              </a:lnSpc>
            </a:pP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423130"/>
      </p:ext>
    </p:extLst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35A4B44-F4CD-4186-A7F2-35F5E2BFE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752" y="1"/>
            <a:ext cx="6804248" cy="764704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Ambiente virtual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14FDB69-469B-43B6-856B-289210734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5328592"/>
          </a:xfrm>
        </p:spPr>
        <p:txBody>
          <a:bodyPr/>
          <a:lstStyle/>
          <a:p>
            <a:pPr indent="457200" algn="just"/>
            <a:r>
              <a:rPr lang="pt-BR" sz="3000" b="1" dirty="0">
                <a:solidFill>
                  <a:schemeClr val="tx1"/>
                </a:solidFill>
              </a:rPr>
              <a:t>No curso EaD o horário é você quem faz.</a:t>
            </a:r>
          </a:p>
          <a:p>
            <a:pPr indent="457200" algn="just"/>
            <a:endParaRPr lang="pt-BR" sz="3000" dirty="0">
              <a:solidFill>
                <a:schemeClr val="tx1"/>
              </a:solidFill>
            </a:endParaRPr>
          </a:p>
          <a:p>
            <a:pPr indent="457200" algn="just"/>
            <a:r>
              <a:rPr lang="pt-BR" sz="3000" dirty="0">
                <a:solidFill>
                  <a:schemeClr val="tx1"/>
                </a:solidFill>
              </a:rPr>
              <a:t>O material é composto por: </a:t>
            </a:r>
          </a:p>
          <a:p>
            <a:pPr indent="457200" algn="just"/>
            <a:endParaRPr lang="pt-BR" sz="3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pt-BR" sz="3000" dirty="0">
                <a:solidFill>
                  <a:schemeClr val="tx1"/>
                </a:solidFill>
              </a:rPr>
              <a:t>conteúdo dos módulos disponibilizado para leitura;</a:t>
            </a:r>
          </a:p>
          <a:p>
            <a:pPr marL="914400" lvl="1" indent="-457200" algn="just">
              <a:buFont typeface="Wingdings" pitchFamily="2" charset="2"/>
              <a:buChar char="v"/>
            </a:pPr>
            <a:endParaRPr lang="pt-BR" sz="3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pt-BR" sz="3000" dirty="0">
                <a:solidFill>
                  <a:schemeClr val="tx1"/>
                </a:solidFill>
              </a:rPr>
              <a:t>realização de registros e interações nos fóruns;</a:t>
            </a:r>
          </a:p>
          <a:p>
            <a:pPr marL="914400" lvl="1" indent="-457200" algn="just">
              <a:buFont typeface="Wingdings" pitchFamily="2" charset="2"/>
              <a:buChar char="v"/>
            </a:pPr>
            <a:endParaRPr lang="pt-BR" sz="3000" dirty="0">
              <a:solidFill>
                <a:schemeClr val="tx1"/>
              </a:solidFill>
            </a:endParaRP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pt-BR" sz="3000" dirty="0">
                <a:solidFill>
                  <a:schemeClr val="tx1"/>
                </a:solidFill>
              </a:rPr>
              <a:t>vídeos, artigos, sites etc.</a:t>
            </a:r>
          </a:p>
          <a:p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3812809"/>
      </p:ext>
    </p:extLst>
  </p:cSld>
  <p:clrMapOvr>
    <a:masterClrMapping/>
  </p:clrMapOvr>
  <p:transition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477B51E-7E3A-4981-A591-E7B098332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664" y="1"/>
            <a:ext cx="7596336" cy="764703"/>
          </a:xfrm>
        </p:spPr>
        <p:txBody>
          <a:bodyPr/>
          <a:lstStyle/>
          <a:p>
            <a: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Tutores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54DFBCA-82EA-46FD-AF1D-DDCB0716A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96944" cy="5328592"/>
          </a:xfrm>
        </p:spPr>
        <p:txBody>
          <a:bodyPr/>
          <a:lstStyle/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São professores que têm conhecimento da temática. </a:t>
            </a:r>
            <a:endParaRPr lang="pt-BR" sz="3000" dirty="0">
              <a:solidFill>
                <a:schemeClr val="tx1"/>
              </a:solidFill>
              <a:latin typeface="+mj-lt"/>
            </a:endParaRPr>
          </a:p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endParaRPr lang="pt-BR" sz="3000" i="0" u="none" strike="noStrike" dirty="0">
              <a:solidFill>
                <a:schemeClr val="tx1"/>
              </a:solidFill>
              <a:latin typeface="+mj-lt"/>
            </a:endParaRPr>
          </a:p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Com os cursistas irão construir/aprofundar os conhecimentos pertinentes ao curso. </a:t>
            </a:r>
            <a:endParaRPr lang="pt-BR" sz="3000" dirty="0">
              <a:solidFill>
                <a:schemeClr val="tx1"/>
              </a:solidFill>
              <a:latin typeface="+mj-lt"/>
            </a:endParaRPr>
          </a:p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endParaRPr lang="pt-BR" sz="3000" i="0" u="none" strike="noStrike" dirty="0">
              <a:solidFill>
                <a:schemeClr val="tx1"/>
              </a:solidFill>
              <a:latin typeface="+mj-lt"/>
            </a:endParaRPr>
          </a:p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3000" b="1" dirty="0">
                <a:solidFill>
                  <a:schemeClr val="tx1"/>
                </a:solidFill>
                <a:latin typeface="+mj-lt"/>
              </a:rPr>
              <a:t>F</a:t>
            </a:r>
            <a:r>
              <a:rPr lang="pt-BR" sz="3000" b="1" i="0" u="none" strike="noStrike" dirty="0">
                <a:solidFill>
                  <a:schemeClr val="tx1"/>
                </a:solidFill>
                <a:latin typeface="+mj-lt"/>
              </a:rPr>
              <a:t>unções: </a:t>
            </a: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orientar, interferir, interagir, sugerir, para que todos aproveitem o conteúdo dos módulos. </a:t>
            </a:r>
            <a:endParaRPr lang="pt-BR" sz="3000" dirty="0">
              <a:solidFill>
                <a:schemeClr val="tx1"/>
              </a:solidFill>
              <a:latin typeface="+mj-lt"/>
            </a:endParaRPr>
          </a:p>
          <a:p>
            <a:pPr marL="357188" indent="4572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br>
              <a:rPr lang="pt-BR" sz="3000" dirty="0">
                <a:solidFill>
                  <a:schemeClr val="tx1"/>
                </a:solidFill>
                <a:latin typeface="+mj-lt"/>
              </a:rPr>
            </a:br>
            <a:r>
              <a:rPr lang="pt-BR" sz="3000" dirty="0">
                <a:solidFill>
                  <a:schemeClr val="tx1"/>
                </a:solidFill>
                <a:latin typeface="+mj-lt"/>
              </a:rPr>
              <a:t>	</a:t>
            </a: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Cuidam APENAS de questões PEDAGÓGICAS relacionadas ao conteúdo. </a:t>
            </a:r>
            <a:endParaRPr lang="pt-BR" sz="3000" dirty="0">
              <a:solidFill>
                <a:schemeClr val="tx1"/>
              </a:solidFill>
              <a:latin typeface="+mj-lt"/>
            </a:endParaRPr>
          </a:p>
          <a:p>
            <a:pPr indent="457200">
              <a:lnSpc>
                <a:spcPts val="3200"/>
              </a:lnSpc>
            </a:pPr>
            <a:br>
              <a:rPr lang="pt-BR" dirty="0">
                <a:latin typeface="+mj-lt"/>
              </a:rPr>
            </a:br>
            <a:endParaRPr lang="pt-BR" dirty="0">
              <a:latin typeface="+mj-lt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3887565"/>
      </p:ext>
    </p:extLst>
  </p:cSld>
  <p:clrMapOvr>
    <a:masterClrMapping/>
  </p:clrMapOvr>
  <p:transition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4C078ABC-0ECF-438E-805A-405A8A317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8568952" cy="4658072"/>
          </a:xfrm>
        </p:spPr>
        <p:txBody>
          <a:bodyPr/>
          <a:lstStyle/>
          <a:p>
            <a:pPr marL="357188" algn="ctr" rtl="0">
              <a:spcBef>
                <a:spcPts val="0"/>
              </a:spcBef>
              <a:spcAft>
                <a:spcPts val="0"/>
              </a:spcAft>
            </a:pPr>
            <a:r>
              <a:rPr lang="pt-BR" sz="4000" b="1" i="0" u="none" strike="noStrike" dirty="0">
                <a:solidFill>
                  <a:schemeClr val="tx1"/>
                </a:solidFill>
                <a:latin typeface="+mj-lt"/>
              </a:rPr>
              <a:t>AVALIAÇÃO: S ou I</a:t>
            </a:r>
            <a:endParaRPr lang="pt-BR" sz="4000" b="1" dirty="0">
              <a:solidFill>
                <a:schemeClr val="tx1"/>
              </a:solidFill>
              <a:latin typeface="+mj-lt"/>
            </a:endParaRPr>
          </a:p>
          <a:p>
            <a:pPr marL="763588" indent="-457200" algn="just" rtl="0" fontAlgn="base">
              <a:lnSpc>
                <a:spcPts val="32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Registros e participação nos três fóruns.</a:t>
            </a:r>
          </a:p>
          <a:p>
            <a:pPr marL="763588" indent="-457200" algn="just" rtl="0" fontAlgn="base">
              <a:lnSpc>
                <a:spcPts val="32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Conteúdo postado que demonstre entendimento, coerência e coesão entre o que é pedido nos fóruns, conteúdo do curso e vivências profissionais. Não pode ser realizado em forma de comentário ou mensagem para o tutor. </a:t>
            </a:r>
          </a:p>
          <a:p>
            <a:pPr marL="763588" indent="-457200" algn="just" rtl="0" fontAlgn="base">
              <a:lnSpc>
                <a:spcPts val="32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Realização da atividade obrigatória e da avaliação.</a:t>
            </a:r>
          </a:p>
          <a:p>
            <a:pPr marL="763588" indent="-457200" algn="just" rtl="0" fontAlgn="base">
              <a:lnSpc>
                <a:spcPts val="32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pt-BR" sz="3000" i="0" u="none" strike="noStrike" dirty="0">
                <a:solidFill>
                  <a:schemeClr val="tx1"/>
                </a:solidFill>
                <a:latin typeface="+mj-lt"/>
              </a:rPr>
              <a:t>Frequência de 100%.</a:t>
            </a:r>
          </a:p>
          <a:p>
            <a:br>
              <a:rPr lang="pt-BR" dirty="0"/>
            </a:br>
            <a:endParaRPr lang="pt-BR" dirty="0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96F09B30-F736-4B53-8222-131556DCCC49}"/>
              </a:ext>
            </a:extLst>
          </p:cNvPr>
          <p:cNvSpPr/>
          <p:nvPr/>
        </p:nvSpPr>
        <p:spPr>
          <a:xfrm>
            <a:off x="467544" y="5589240"/>
            <a:ext cx="82089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OBSERVAÇÃO: é prudente verificar, no primeiro dia, o acesso à plataforma, por meio do login e da senha.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35D3A-CEA3-419E-AA5A-23A902C4AC8F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411760" y="-71683"/>
            <a:ext cx="6732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Avaliação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580644006"/>
      </p:ext>
    </p:extLst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3395</TotalTime>
  <Words>640</Words>
  <Application>Microsoft Office PowerPoint</Application>
  <PresentationFormat>Apresentação na tela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Impact</vt:lpstr>
      <vt:lpstr>Noto Sans Symbols</vt:lpstr>
      <vt:lpstr>Tahoma</vt:lpstr>
      <vt:lpstr>Wingdings</vt:lpstr>
      <vt:lpstr>Tema do Office</vt:lpstr>
      <vt:lpstr>   </vt:lpstr>
      <vt:lpstr>Apresentação do PowerPoint</vt:lpstr>
      <vt:lpstr>Ambiente virtual</vt:lpstr>
      <vt:lpstr>Ambiente virtual </vt:lpstr>
      <vt:lpstr>Ambiente virtual </vt:lpstr>
      <vt:lpstr>Ambiente virtual</vt:lpstr>
      <vt:lpstr>Ambiente virtual</vt:lpstr>
      <vt:lpstr>Tutores</vt:lpstr>
      <vt:lpstr>Apresentação do PowerPoint</vt:lpstr>
      <vt:lpstr>Dificuldades podem surgir  </vt:lpstr>
      <vt:lpstr>Para orientações pedagógicas,    envie  mensagem ao TUTOR.       Para dificuldades tecnológicas, clique em Ajuda, de segunda a sexta-feira.    </vt:lpstr>
      <vt:lpstr>Registro de presença e chat</vt:lpstr>
      <vt:lpstr>O SINPEEM e a equipe de tutores  desejam a todos um ótimo curso!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Ribeiro</dc:creator>
  <cp:lastModifiedBy>Elizabeth Mariza Marinho</cp:lastModifiedBy>
  <cp:revision>257</cp:revision>
  <dcterms:created xsi:type="dcterms:W3CDTF">2011-08-18T00:48:29Z</dcterms:created>
  <dcterms:modified xsi:type="dcterms:W3CDTF">2021-07-26T14:13:11Z</dcterms:modified>
</cp:coreProperties>
</file>