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648" r:id="rId2"/>
    <p:sldMasterId id="2147483720" r:id="rId3"/>
    <p:sldMasterId id="2147483804" r:id="rId4"/>
  </p:sldMasterIdLst>
  <p:notesMasterIdLst>
    <p:notesMasterId r:id="rId50"/>
  </p:notesMasterIdLst>
  <p:sldIdLst>
    <p:sldId id="256" r:id="rId5"/>
    <p:sldId id="277" r:id="rId6"/>
    <p:sldId id="258" r:id="rId7"/>
    <p:sldId id="280" r:id="rId8"/>
    <p:sldId id="282" r:id="rId9"/>
    <p:sldId id="279" r:id="rId10"/>
    <p:sldId id="278" r:id="rId11"/>
    <p:sldId id="268" r:id="rId12"/>
    <p:sldId id="263" r:id="rId13"/>
    <p:sldId id="270" r:id="rId14"/>
    <p:sldId id="259" r:id="rId15"/>
    <p:sldId id="264" r:id="rId16"/>
    <p:sldId id="284" r:id="rId17"/>
    <p:sldId id="269" r:id="rId18"/>
    <p:sldId id="271" r:id="rId19"/>
    <p:sldId id="260" r:id="rId20"/>
    <p:sldId id="261" r:id="rId21"/>
    <p:sldId id="283" r:id="rId22"/>
    <p:sldId id="298" r:id="rId23"/>
    <p:sldId id="289" r:id="rId24"/>
    <p:sldId id="295" r:id="rId25"/>
    <p:sldId id="291" r:id="rId26"/>
    <p:sldId id="296" r:id="rId27"/>
    <p:sldId id="288" r:id="rId28"/>
    <p:sldId id="290" r:id="rId29"/>
    <p:sldId id="272" r:id="rId30"/>
    <p:sldId id="292" r:id="rId31"/>
    <p:sldId id="293" r:id="rId32"/>
    <p:sldId id="294" r:id="rId33"/>
    <p:sldId id="300" r:id="rId34"/>
    <p:sldId id="302" r:id="rId35"/>
    <p:sldId id="303" r:id="rId36"/>
    <p:sldId id="275" r:id="rId37"/>
    <p:sldId id="285" r:id="rId38"/>
    <p:sldId id="286" r:id="rId39"/>
    <p:sldId id="305" r:id="rId40"/>
    <p:sldId id="306" r:id="rId41"/>
    <p:sldId id="308" r:id="rId42"/>
    <p:sldId id="309" r:id="rId43"/>
    <p:sldId id="310" r:id="rId44"/>
    <p:sldId id="311" r:id="rId45"/>
    <p:sldId id="312" r:id="rId46"/>
    <p:sldId id="307" r:id="rId47"/>
    <p:sldId id="266" r:id="rId48"/>
    <p:sldId id="273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64055-79EB-5572-206C-E356B815A1F4}" v="7" dt="2021-09-07T23:11:57.134"/>
    <p1510:client id="{042AE7AB-B997-4C6D-52EB-D35FF756FBEE}" v="6" dt="2021-09-07T11:11:48.119"/>
    <p1510:client id="{064C733C-4816-6242-7E03-8EAAB51F5C5D}" v="344" dt="2021-09-06T21:06:45.066"/>
    <p1510:client id="{293E3993-35DB-7096-2B6D-F7A86B2AB409}" v="72" dt="2021-09-06T13:59:53.214"/>
    <p1510:client id="{2BC7ACFF-3995-6BF6-A49B-042AA97CCAF4}" v="801" dt="2021-09-07T13:12:41.931"/>
    <p1510:client id="{3BA8C0A7-C7DF-FBF6-1F8C-6A70B391FC11}" v="199" dt="2021-09-26T20:33:17.431"/>
    <p1510:client id="{52FEFCC6-E3C4-45F8-B903-DC19FD030816}" v="250" dt="2021-09-10T19:37:13.571"/>
    <p1510:client id="{5486EB24-A63E-4ECA-8393-9412B7A42871}" v="12" dt="2021-09-26T18:10:51.626"/>
    <p1510:client id="{675B1038-9280-6CA7-9D42-A5FC308402A1}" v="38" dt="2021-09-26T22:31:15.823"/>
    <p1510:client id="{7903D7F7-B31D-96A2-5F8C-CDC9F28F50D9}" v="217" dt="2021-09-06T12:25:43.761"/>
    <p1510:client id="{A6D5D172-BB0B-49B4-9FBD-5DCFBD1A9890}" v="6" dt="2021-09-09T14:24:47.605"/>
    <p1510:client id="{A7048F06-D91A-7F4E-89DC-1A832BC089C3}" v="166" dt="2021-09-26T19:10:04.720"/>
    <p1510:client id="{AC9F7A59-F9DF-9569-FEE1-A4CA6673D206}" v="83" dt="2021-09-06T12:42:41.632"/>
    <p1510:client id="{B5F018B0-5D63-1251-8170-0FAD301CA686}" v="9" dt="2021-09-16T13:23:19.535"/>
    <p1510:client id="{C847F54C-1E87-9C37-F8AC-9F24AB269EC6}" v="209" dt="2021-09-26T17:10:03.449"/>
    <p1510:client id="{D71957CC-B321-EA3F-2174-63146FFA40FB}" v="7" dt="2021-09-26T20:38:47.675"/>
    <p1510:client id="{DD84BE23-6206-A279-B244-93B0B4DFCA1B}" v="55" dt="2021-09-07T13:28:45.092"/>
    <p1510:client id="{F456F5AF-2523-7261-519F-73863DF76FCB}" v="98" dt="2021-09-26T21:40:58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svg"/><Relationship Id="rId1" Type="http://schemas.openxmlformats.org/officeDocument/2006/relationships/image" Target="../media/image38.png"/><Relationship Id="rId6" Type="http://schemas.openxmlformats.org/officeDocument/2006/relationships/image" Target="../media/image45.svg"/><Relationship Id="rId5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svg"/><Relationship Id="rId1" Type="http://schemas.openxmlformats.org/officeDocument/2006/relationships/image" Target="../media/image38.png"/><Relationship Id="rId6" Type="http://schemas.openxmlformats.org/officeDocument/2006/relationships/image" Target="../media/image45.svg"/><Relationship Id="rId5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8B87F-C7BA-4943-94D8-292C5C37F0F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CD92413-DE03-4F9B-A62A-9D1FC09A42D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Como restabelecer os liames</a:t>
          </a:r>
          <a:r>
            <a:rPr lang="en-US" b="1">
              <a:latin typeface="Century Gothic" panose="020B0502020202020204"/>
            </a:rPr>
            <a:t> democráticos</a:t>
          </a:r>
          <a:r>
            <a:rPr lang="en-US" b="1"/>
            <a:t> na escola que </a:t>
          </a:r>
          <a:r>
            <a:rPr lang="en-US" b="1">
              <a:latin typeface="Century Gothic" panose="020B0502020202020204"/>
            </a:rPr>
            <a:t>buscamos</a:t>
          </a:r>
          <a:r>
            <a:rPr lang="en-US" b="1"/>
            <a:t>? </a:t>
          </a:r>
          <a:endParaRPr lang="en-US" b="1">
            <a:latin typeface="Century Gothic" panose="020B0502020202020204"/>
          </a:endParaRPr>
        </a:p>
      </dgm:t>
    </dgm:pt>
    <dgm:pt modelId="{71E9A3FE-3EFD-4AEA-81C8-B986163DDA14}" type="parTrans" cxnId="{A8334801-D194-4015-8B8F-DEC6F3C95260}">
      <dgm:prSet/>
      <dgm:spPr/>
      <dgm:t>
        <a:bodyPr/>
        <a:lstStyle/>
        <a:p>
          <a:endParaRPr lang="en-US"/>
        </a:p>
      </dgm:t>
    </dgm:pt>
    <dgm:pt modelId="{43274180-2461-4885-93A3-D2C62ED19B88}" type="sibTrans" cxnId="{A8334801-D194-4015-8B8F-DEC6F3C95260}">
      <dgm:prSet/>
      <dgm:spPr/>
      <dgm:t>
        <a:bodyPr/>
        <a:lstStyle/>
        <a:p>
          <a:endParaRPr lang="en-US"/>
        </a:p>
      </dgm:t>
    </dgm:pt>
    <dgm:pt modelId="{A839FD66-A42F-448E-A6D8-30500428D8A6}">
      <dgm:prSet phldr="0"/>
      <dgm:spPr/>
      <dgm:t>
        <a:bodyPr/>
        <a:lstStyle/>
        <a:p>
          <a:pPr rtl="0">
            <a:lnSpc>
              <a:spcPct val="100000"/>
            </a:lnSpc>
            <a:defRPr cap="all"/>
          </a:pPr>
          <a:r>
            <a:rPr lang="en-US" b="1"/>
            <a:t>Sendo a educação uma forma de intervenção no mundo,</a:t>
          </a:r>
          <a:r>
            <a:rPr lang="en-US" b="1">
              <a:latin typeface="Century Gothic" panose="020B0502020202020204"/>
            </a:rPr>
            <a:t> </a:t>
          </a:r>
          <a:r>
            <a:rPr lang="en-US" b="1"/>
            <a:t>as </a:t>
          </a:r>
          <a:r>
            <a:rPr lang="en-US" b="1">
              <a:latin typeface="Century Gothic" panose="020B0502020202020204"/>
            </a:rPr>
            <a:t>mídias </a:t>
          </a:r>
          <a:r>
            <a:rPr lang="en-US" b="1"/>
            <a:t>digitais trazem novos fatores de distanciamento ou podem potencializar essa intervenção? </a:t>
          </a:r>
        </a:p>
      </dgm:t>
    </dgm:pt>
    <dgm:pt modelId="{9B865154-68AA-4945-9A75-5EA9AD2E265F}" type="parTrans" cxnId="{99D5040E-CAE1-4A93-8F88-632FA5722679}">
      <dgm:prSet/>
      <dgm:spPr/>
      <dgm:t>
        <a:bodyPr/>
        <a:lstStyle/>
        <a:p>
          <a:endParaRPr lang="pt-BR"/>
        </a:p>
      </dgm:t>
    </dgm:pt>
    <dgm:pt modelId="{50A0EB39-0A34-4508-A170-12BCB1F7F397}" type="sibTrans" cxnId="{99D5040E-CAE1-4A93-8F88-632FA5722679}">
      <dgm:prSet/>
      <dgm:spPr/>
      <dgm:t>
        <a:bodyPr/>
        <a:lstStyle/>
        <a:p>
          <a:endParaRPr lang="en-US"/>
        </a:p>
      </dgm:t>
    </dgm:pt>
    <dgm:pt modelId="{4FC95DC0-208A-4D02-A79F-8F413B956E7A}" type="pres">
      <dgm:prSet presAssocID="{27D8B87F-C7BA-4943-94D8-292C5C37F0F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CF465C5-51D8-412C-B763-A5EC4843186A}" type="pres">
      <dgm:prSet presAssocID="{FCD92413-DE03-4F9B-A62A-9D1FC09A42D9}" presName="compNode" presStyleCnt="0"/>
      <dgm:spPr/>
    </dgm:pt>
    <dgm:pt modelId="{BA99FC48-0907-499F-9DAB-F4AD3847583D}" type="pres">
      <dgm:prSet presAssocID="{FCD92413-DE03-4F9B-A62A-9D1FC09A42D9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1FD43DA-5259-4AC9-9913-D48F98161AD8}" type="pres">
      <dgm:prSet presAssocID="{FCD92413-DE03-4F9B-A62A-9D1FC09A42D9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FBAC10F-743F-44E0-8D66-590FB3DA4D39}" type="pres">
      <dgm:prSet presAssocID="{FCD92413-DE03-4F9B-A62A-9D1FC09A42D9}" presName="spaceRect" presStyleCnt="0"/>
      <dgm:spPr/>
    </dgm:pt>
    <dgm:pt modelId="{BBDEFA4C-D2DE-4B2A-AC43-70AFE8F2D23A}" type="pres">
      <dgm:prSet presAssocID="{FCD92413-DE03-4F9B-A62A-9D1FC09A42D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FB6D594F-C470-4A6F-95C6-3345648A2E76}" type="pres">
      <dgm:prSet presAssocID="{43274180-2461-4885-93A3-D2C62ED19B88}" presName="sibTrans" presStyleCnt="0"/>
      <dgm:spPr/>
    </dgm:pt>
    <dgm:pt modelId="{F137D5F5-0E02-43FF-A264-8B3F0A1FB74B}" type="pres">
      <dgm:prSet presAssocID="{A839FD66-A42F-448E-A6D8-30500428D8A6}" presName="compNode" presStyleCnt="0"/>
      <dgm:spPr/>
    </dgm:pt>
    <dgm:pt modelId="{B4EF52D7-EC50-4936-8A96-4CE348390C65}" type="pres">
      <dgm:prSet presAssocID="{A839FD66-A42F-448E-A6D8-30500428D8A6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A36700E-DA71-4306-84B8-5F948E02A2F8}" type="pres">
      <dgm:prSet presAssocID="{A839FD66-A42F-448E-A6D8-30500428D8A6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6CE5696-60FC-470C-91D7-DC11C1EF7BBD}" type="pres">
      <dgm:prSet presAssocID="{A839FD66-A42F-448E-A6D8-30500428D8A6}" presName="spaceRect" presStyleCnt="0"/>
      <dgm:spPr/>
    </dgm:pt>
    <dgm:pt modelId="{780F6180-4773-4E6A-A642-9C21EDE935CE}" type="pres">
      <dgm:prSet presAssocID="{A839FD66-A42F-448E-A6D8-30500428D8A6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163540-5D02-4AE3-8BB4-17845AB53803}" type="presOf" srcId="{27D8B87F-C7BA-4943-94D8-292C5C37F0FC}" destId="{4FC95DC0-208A-4D02-A79F-8F413B956E7A}" srcOrd="0" destOrd="0" presId="urn:microsoft.com/office/officeart/2018/5/layout/IconLeafLabelList"/>
    <dgm:cxn modelId="{7EBA22A8-9159-48C1-B0C8-1CCECBE2D588}" type="presOf" srcId="{FCD92413-DE03-4F9B-A62A-9D1FC09A42D9}" destId="{BBDEFA4C-D2DE-4B2A-AC43-70AFE8F2D23A}" srcOrd="0" destOrd="0" presId="urn:microsoft.com/office/officeart/2018/5/layout/IconLeafLabelList"/>
    <dgm:cxn modelId="{A8334801-D194-4015-8B8F-DEC6F3C95260}" srcId="{27D8B87F-C7BA-4943-94D8-292C5C37F0FC}" destId="{FCD92413-DE03-4F9B-A62A-9D1FC09A42D9}" srcOrd="0" destOrd="0" parTransId="{71E9A3FE-3EFD-4AEA-81C8-B986163DDA14}" sibTransId="{43274180-2461-4885-93A3-D2C62ED19B88}"/>
    <dgm:cxn modelId="{99D5040E-CAE1-4A93-8F88-632FA5722679}" srcId="{27D8B87F-C7BA-4943-94D8-292C5C37F0FC}" destId="{A839FD66-A42F-448E-A6D8-30500428D8A6}" srcOrd="1" destOrd="0" parTransId="{9B865154-68AA-4945-9A75-5EA9AD2E265F}" sibTransId="{50A0EB39-0A34-4508-A170-12BCB1F7F397}"/>
    <dgm:cxn modelId="{908F230C-327A-4779-8230-BBFC9BF65218}" type="presOf" srcId="{A839FD66-A42F-448E-A6D8-30500428D8A6}" destId="{780F6180-4773-4E6A-A642-9C21EDE935CE}" srcOrd="0" destOrd="0" presId="urn:microsoft.com/office/officeart/2018/5/layout/IconLeafLabelList"/>
    <dgm:cxn modelId="{4BA8BBE5-0D5C-40A9-B0C6-B5AF09269FEA}" type="presParOf" srcId="{4FC95DC0-208A-4D02-A79F-8F413B956E7A}" destId="{9CF465C5-51D8-412C-B763-A5EC4843186A}" srcOrd="0" destOrd="0" presId="urn:microsoft.com/office/officeart/2018/5/layout/IconLeafLabelList"/>
    <dgm:cxn modelId="{00BDC8E4-0223-4479-B006-9CDA6CB39A07}" type="presParOf" srcId="{9CF465C5-51D8-412C-B763-A5EC4843186A}" destId="{BA99FC48-0907-499F-9DAB-F4AD3847583D}" srcOrd="0" destOrd="0" presId="urn:microsoft.com/office/officeart/2018/5/layout/IconLeafLabelList"/>
    <dgm:cxn modelId="{17DD6EA2-E76A-43F1-B458-998B9A0A49EB}" type="presParOf" srcId="{9CF465C5-51D8-412C-B763-A5EC4843186A}" destId="{81FD43DA-5259-4AC9-9913-D48F98161AD8}" srcOrd="1" destOrd="0" presId="urn:microsoft.com/office/officeart/2018/5/layout/IconLeafLabelList"/>
    <dgm:cxn modelId="{2FA6C9C1-D2CB-448C-A741-52849997CDCB}" type="presParOf" srcId="{9CF465C5-51D8-412C-B763-A5EC4843186A}" destId="{BFBAC10F-743F-44E0-8D66-590FB3DA4D39}" srcOrd="2" destOrd="0" presId="urn:microsoft.com/office/officeart/2018/5/layout/IconLeafLabelList"/>
    <dgm:cxn modelId="{AF65EEDA-8FD0-44B1-8578-2547D45B149A}" type="presParOf" srcId="{9CF465C5-51D8-412C-B763-A5EC4843186A}" destId="{BBDEFA4C-D2DE-4B2A-AC43-70AFE8F2D23A}" srcOrd="3" destOrd="0" presId="urn:microsoft.com/office/officeart/2018/5/layout/IconLeafLabelList"/>
    <dgm:cxn modelId="{D5A068EF-C350-4266-8C47-D974613CE3E4}" type="presParOf" srcId="{4FC95DC0-208A-4D02-A79F-8F413B956E7A}" destId="{FB6D594F-C470-4A6F-95C6-3345648A2E76}" srcOrd="1" destOrd="0" presId="urn:microsoft.com/office/officeart/2018/5/layout/IconLeafLabelList"/>
    <dgm:cxn modelId="{BC246BCF-0D1A-42AA-B3D6-2B8912D50C06}" type="presParOf" srcId="{4FC95DC0-208A-4D02-A79F-8F413B956E7A}" destId="{F137D5F5-0E02-43FF-A264-8B3F0A1FB74B}" srcOrd="2" destOrd="0" presId="urn:microsoft.com/office/officeart/2018/5/layout/IconLeafLabelList"/>
    <dgm:cxn modelId="{21626FFA-BC87-4299-B1C7-A4E784E8FB8F}" type="presParOf" srcId="{F137D5F5-0E02-43FF-A264-8B3F0A1FB74B}" destId="{B4EF52D7-EC50-4936-8A96-4CE348390C65}" srcOrd="0" destOrd="0" presId="urn:microsoft.com/office/officeart/2018/5/layout/IconLeafLabelList"/>
    <dgm:cxn modelId="{F8F49BCC-959F-4C98-B2B4-5F43707015B6}" type="presParOf" srcId="{F137D5F5-0E02-43FF-A264-8B3F0A1FB74B}" destId="{DA36700E-DA71-4306-84B8-5F948E02A2F8}" srcOrd="1" destOrd="0" presId="urn:microsoft.com/office/officeart/2018/5/layout/IconLeafLabelList"/>
    <dgm:cxn modelId="{3801FDA4-5E37-4473-85A7-F070BBE124A7}" type="presParOf" srcId="{F137D5F5-0E02-43FF-A264-8B3F0A1FB74B}" destId="{56CE5696-60FC-470C-91D7-DC11C1EF7BBD}" srcOrd="2" destOrd="0" presId="urn:microsoft.com/office/officeart/2018/5/layout/IconLeafLabelList"/>
    <dgm:cxn modelId="{D9202BD5-CECB-4C2B-BAE2-83554B93967D}" type="presParOf" srcId="{F137D5F5-0E02-43FF-A264-8B3F0A1FB74B}" destId="{780F6180-4773-4E6A-A642-9C21EDE935C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EEA3A-A8C7-4469-A9D4-21A1680A38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05DBCB-4C96-4F5C-9ECF-FA47AF95BC0C}">
      <dgm:prSet/>
      <dgm:spPr/>
      <dgm:t>
        <a:bodyPr/>
        <a:lstStyle/>
        <a:p>
          <a:r>
            <a:rPr lang="pt-BR" b="1"/>
            <a:t>Nós congregamos todos os governos e   demandamos que eles:</a:t>
          </a:r>
          <a:endParaRPr lang="en-US"/>
        </a:p>
      </dgm:t>
    </dgm:pt>
    <dgm:pt modelId="{2A69822C-020C-468C-B22E-F3A2A8848990}" type="parTrans" cxnId="{B95DA975-83EF-49E5-AA17-E31E2ED7016C}">
      <dgm:prSet/>
      <dgm:spPr/>
      <dgm:t>
        <a:bodyPr/>
        <a:lstStyle/>
        <a:p>
          <a:endParaRPr lang="en-US"/>
        </a:p>
      </dgm:t>
    </dgm:pt>
    <dgm:pt modelId="{40685615-E61D-4CDB-8542-AE88841D4EF2}" type="sibTrans" cxnId="{B95DA975-83EF-49E5-AA17-E31E2ED7016C}">
      <dgm:prSet/>
      <dgm:spPr/>
      <dgm:t>
        <a:bodyPr/>
        <a:lstStyle/>
        <a:p>
          <a:endParaRPr lang="en-US"/>
        </a:p>
      </dgm:t>
    </dgm:pt>
    <dgm:pt modelId="{95D00623-9E96-4F56-949A-111EC5EAD5D4}">
      <dgm:prSet/>
      <dgm:spPr/>
      <dgm:t>
        <a:bodyPr/>
        <a:lstStyle/>
        <a:p>
          <a:r>
            <a:rPr lang="pt-BR" b="1" u="sng"/>
            <a:t>estabeleçam</a:t>
          </a:r>
          <a:r>
            <a:rPr lang="pt-BR" b="1"/>
            <a:t> mecanismos participatórios e descentralizados para planejamento, revisão e avaliação de provisão educacional para crianças e adultos com necessidades educacionais especiais. </a:t>
          </a:r>
          <a:endParaRPr lang="en-US"/>
        </a:p>
      </dgm:t>
    </dgm:pt>
    <dgm:pt modelId="{9E52D868-077D-4A24-93F4-0AB75202E65A}" type="parTrans" cxnId="{98069E67-7019-46DD-8722-5A1B2B955D11}">
      <dgm:prSet/>
      <dgm:spPr/>
      <dgm:t>
        <a:bodyPr/>
        <a:lstStyle/>
        <a:p>
          <a:endParaRPr lang="en-US"/>
        </a:p>
      </dgm:t>
    </dgm:pt>
    <dgm:pt modelId="{A20B2C52-C11F-4703-91E4-E6841EB8A1AE}" type="sibTrans" cxnId="{98069E67-7019-46DD-8722-5A1B2B955D11}">
      <dgm:prSet/>
      <dgm:spPr/>
      <dgm:t>
        <a:bodyPr/>
        <a:lstStyle/>
        <a:p>
          <a:endParaRPr lang="en-US"/>
        </a:p>
      </dgm:t>
    </dgm:pt>
    <dgm:pt modelId="{A1957F88-B551-47DF-9955-856B2F32B007}">
      <dgm:prSet/>
      <dgm:spPr/>
      <dgm:t>
        <a:bodyPr/>
        <a:lstStyle/>
        <a:p>
          <a:r>
            <a:rPr lang="pt-BR" b="1"/>
            <a:t>-</a:t>
          </a:r>
          <a:r>
            <a:rPr lang="pt-BR" b="1" u="sng"/>
            <a:t>encorajem</a:t>
          </a:r>
          <a:r>
            <a:rPr lang="pt-BR" b="1"/>
            <a:t> e facilitem a participação de pais, comunidades e organizações de pessoas portadoras de deficiências nos processos de planejamento e tomada de decisão concernentes à provisão de serviços para necessidades educacionais especiais.</a:t>
          </a:r>
          <a:endParaRPr lang="en-US"/>
        </a:p>
      </dgm:t>
    </dgm:pt>
    <dgm:pt modelId="{A2F959CC-4431-493B-A079-106608CDA380}" type="parTrans" cxnId="{8EE8C29F-14C6-48F8-9EEE-FCB17141641B}">
      <dgm:prSet/>
      <dgm:spPr/>
      <dgm:t>
        <a:bodyPr/>
        <a:lstStyle/>
        <a:p>
          <a:endParaRPr lang="en-US"/>
        </a:p>
      </dgm:t>
    </dgm:pt>
    <dgm:pt modelId="{3F2A012C-3E27-4A7A-99C7-D0C1C1B414DC}" type="sibTrans" cxnId="{8EE8C29F-14C6-48F8-9EEE-FCB17141641B}">
      <dgm:prSet/>
      <dgm:spPr/>
      <dgm:t>
        <a:bodyPr/>
        <a:lstStyle/>
        <a:p>
          <a:endParaRPr lang="en-US"/>
        </a:p>
      </dgm:t>
    </dgm:pt>
    <dgm:pt modelId="{E5EAB3BE-697F-48E9-A9A3-C1F1DCB5E36C}" type="pres">
      <dgm:prSet presAssocID="{A62EEA3A-A8C7-4469-A9D4-21A1680A38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1B00684-490F-4AB1-BA4C-66FB0DDA2D91}" type="pres">
      <dgm:prSet presAssocID="{5905DBCB-4C96-4F5C-9ECF-FA47AF95BC0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9F98B5-767E-40C0-9929-DAB1AEC7B695}" type="pres">
      <dgm:prSet presAssocID="{40685615-E61D-4CDB-8542-AE88841D4EF2}" presName="spacer" presStyleCnt="0"/>
      <dgm:spPr/>
    </dgm:pt>
    <dgm:pt modelId="{0FDD7AE5-102D-46FC-8C0B-D936350C703A}" type="pres">
      <dgm:prSet presAssocID="{95D00623-9E96-4F56-949A-111EC5EAD5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98506C-46D7-4973-82CA-46EA531D84FA}" type="pres">
      <dgm:prSet presAssocID="{A20B2C52-C11F-4703-91E4-E6841EB8A1AE}" presName="spacer" presStyleCnt="0"/>
      <dgm:spPr/>
    </dgm:pt>
    <dgm:pt modelId="{49F66A31-7DA5-4BC5-8A05-EED81A4DCC89}" type="pres">
      <dgm:prSet presAssocID="{A1957F88-B551-47DF-9955-856B2F32B00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E8C29F-14C6-48F8-9EEE-FCB17141641B}" srcId="{A62EEA3A-A8C7-4469-A9D4-21A1680A38E8}" destId="{A1957F88-B551-47DF-9955-856B2F32B007}" srcOrd="2" destOrd="0" parTransId="{A2F959CC-4431-493B-A079-106608CDA380}" sibTransId="{3F2A012C-3E27-4A7A-99C7-D0C1C1B414DC}"/>
    <dgm:cxn modelId="{B95DA975-83EF-49E5-AA17-E31E2ED7016C}" srcId="{A62EEA3A-A8C7-4469-A9D4-21A1680A38E8}" destId="{5905DBCB-4C96-4F5C-9ECF-FA47AF95BC0C}" srcOrd="0" destOrd="0" parTransId="{2A69822C-020C-468C-B22E-F3A2A8848990}" sibTransId="{40685615-E61D-4CDB-8542-AE88841D4EF2}"/>
    <dgm:cxn modelId="{98069E67-7019-46DD-8722-5A1B2B955D11}" srcId="{A62EEA3A-A8C7-4469-A9D4-21A1680A38E8}" destId="{95D00623-9E96-4F56-949A-111EC5EAD5D4}" srcOrd="1" destOrd="0" parTransId="{9E52D868-077D-4A24-93F4-0AB75202E65A}" sibTransId="{A20B2C52-C11F-4703-91E4-E6841EB8A1AE}"/>
    <dgm:cxn modelId="{CD8219AD-E76F-4ECB-990B-40079F50150B}" type="presOf" srcId="{95D00623-9E96-4F56-949A-111EC5EAD5D4}" destId="{0FDD7AE5-102D-46FC-8C0B-D936350C703A}" srcOrd="0" destOrd="0" presId="urn:microsoft.com/office/officeart/2005/8/layout/vList2"/>
    <dgm:cxn modelId="{4A8C7A65-83E4-4134-B8E3-ED63D6146475}" type="presOf" srcId="{A62EEA3A-A8C7-4469-A9D4-21A1680A38E8}" destId="{E5EAB3BE-697F-48E9-A9A3-C1F1DCB5E36C}" srcOrd="0" destOrd="0" presId="urn:microsoft.com/office/officeart/2005/8/layout/vList2"/>
    <dgm:cxn modelId="{980DEC43-CC97-48C4-ADE1-9540583C7785}" type="presOf" srcId="{5905DBCB-4C96-4F5C-9ECF-FA47AF95BC0C}" destId="{81B00684-490F-4AB1-BA4C-66FB0DDA2D91}" srcOrd="0" destOrd="0" presId="urn:microsoft.com/office/officeart/2005/8/layout/vList2"/>
    <dgm:cxn modelId="{025772C8-E20C-484E-AC16-60F91D8D07A2}" type="presOf" srcId="{A1957F88-B551-47DF-9955-856B2F32B007}" destId="{49F66A31-7DA5-4BC5-8A05-EED81A4DCC89}" srcOrd="0" destOrd="0" presId="urn:microsoft.com/office/officeart/2005/8/layout/vList2"/>
    <dgm:cxn modelId="{EB54C87E-6062-4BCC-97E7-D2DF5F6839DF}" type="presParOf" srcId="{E5EAB3BE-697F-48E9-A9A3-C1F1DCB5E36C}" destId="{81B00684-490F-4AB1-BA4C-66FB0DDA2D91}" srcOrd="0" destOrd="0" presId="urn:microsoft.com/office/officeart/2005/8/layout/vList2"/>
    <dgm:cxn modelId="{EC6523DC-8D89-43EB-A706-3F5629E3BAE9}" type="presParOf" srcId="{E5EAB3BE-697F-48E9-A9A3-C1F1DCB5E36C}" destId="{1D9F98B5-767E-40C0-9929-DAB1AEC7B695}" srcOrd="1" destOrd="0" presId="urn:microsoft.com/office/officeart/2005/8/layout/vList2"/>
    <dgm:cxn modelId="{12243A64-9097-49D8-AE8C-1C0287EE072E}" type="presParOf" srcId="{E5EAB3BE-697F-48E9-A9A3-C1F1DCB5E36C}" destId="{0FDD7AE5-102D-46FC-8C0B-D936350C703A}" srcOrd="2" destOrd="0" presId="urn:microsoft.com/office/officeart/2005/8/layout/vList2"/>
    <dgm:cxn modelId="{2709A334-F4C4-4012-A4BB-AD0D29254539}" type="presParOf" srcId="{E5EAB3BE-697F-48E9-A9A3-C1F1DCB5E36C}" destId="{2B98506C-46D7-4973-82CA-46EA531D84FA}" srcOrd="3" destOrd="0" presId="urn:microsoft.com/office/officeart/2005/8/layout/vList2"/>
    <dgm:cxn modelId="{093B69B2-DD18-4D61-8869-0A9F2707E1A7}" type="presParOf" srcId="{E5EAB3BE-697F-48E9-A9A3-C1F1DCB5E36C}" destId="{49F66A31-7DA5-4BC5-8A05-EED81A4DCC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6F8B7C-A200-462D-8CB0-78DE88C8DF0D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10A686-6176-44AF-AF35-68BC25E78CC5}">
      <dgm:prSet/>
      <dgm:spPr/>
      <dgm:t>
        <a:bodyPr/>
        <a:lstStyle/>
        <a:p>
          <a:r>
            <a:rPr lang="en-US"/>
            <a:t>A </a:t>
          </a:r>
          <a:r>
            <a:rPr lang="en-US" err="1"/>
            <a:t>especificidade</a:t>
          </a:r>
          <a:r>
            <a:rPr lang="en-US"/>
            <a:t> da </a:t>
          </a:r>
          <a:r>
            <a:rPr lang="en-US" err="1"/>
            <a:t>prática</a:t>
          </a:r>
          <a:r>
            <a:rPr lang="en-US"/>
            <a:t> </a:t>
          </a:r>
          <a:r>
            <a:rPr lang="en-US" err="1"/>
            <a:t>educativa</a:t>
          </a:r>
          <a:r>
            <a:rPr lang="en-US"/>
            <a:t> se define </a:t>
          </a:r>
          <a:r>
            <a:rPr lang="en-US" err="1"/>
            <a:t>pelo</a:t>
          </a:r>
          <a:r>
            <a:rPr lang="en-US"/>
            <a:t> </a:t>
          </a:r>
          <a:r>
            <a:rPr lang="en-US" err="1"/>
            <a:t>caráter</a:t>
          </a:r>
          <a:r>
            <a:rPr lang="en-US"/>
            <a:t> de </a:t>
          </a:r>
          <a:r>
            <a:rPr lang="en-US" err="1"/>
            <a:t>uma</a:t>
          </a:r>
          <a:r>
            <a:rPr lang="en-US"/>
            <a:t> </a:t>
          </a:r>
          <a:r>
            <a:rPr lang="en-US" err="1"/>
            <a:t>relação</a:t>
          </a:r>
          <a:r>
            <a:rPr lang="en-US"/>
            <a:t> que se </a:t>
          </a:r>
          <a:r>
            <a:rPr lang="en-US" err="1"/>
            <a:t>trava</a:t>
          </a:r>
          <a:r>
            <a:rPr lang="en-US"/>
            <a:t> entre </a:t>
          </a:r>
          <a:r>
            <a:rPr lang="en-US" err="1"/>
            <a:t>contrários</a:t>
          </a:r>
          <a:r>
            <a:rPr lang="en-US"/>
            <a:t> </a:t>
          </a:r>
          <a:r>
            <a:rPr lang="en-US" err="1"/>
            <a:t>não-antagônicos</a:t>
          </a:r>
          <a:r>
            <a:rPr lang="en-US"/>
            <a:t>. </a:t>
          </a:r>
          <a:r>
            <a:rPr lang="en-US" err="1"/>
            <a:t>Corolário</a:t>
          </a:r>
          <a:r>
            <a:rPr lang="en-US"/>
            <a:t>: a </a:t>
          </a:r>
          <a:r>
            <a:rPr lang="en-US" err="1"/>
            <a:t>educação</a:t>
          </a:r>
          <a:r>
            <a:rPr lang="en-US"/>
            <a:t> é, </a:t>
          </a:r>
          <a:r>
            <a:rPr lang="en-US" err="1"/>
            <a:t>assim</a:t>
          </a:r>
          <a:r>
            <a:rPr lang="en-US"/>
            <a:t>, </a:t>
          </a:r>
          <a:r>
            <a:rPr lang="en-US" err="1"/>
            <a:t>uma</a:t>
          </a:r>
          <a:r>
            <a:rPr lang="en-US"/>
            <a:t> </a:t>
          </a:r>
          <a:r>
            <a:rPr lang="en-US" err="1"/>
            <a:t>relação</a:t>
          </a:r>
          <a:r>
            <a:rPr lang="en-US"/>
            <a:t> de </a:t>
          </a:r>
          <a:r>
            <a:rPr lang="en-US" err="1"/>
            <a:t>hegemonia</a:t>
          </a:r>
          <a:r>
            <a:rPr lang="en-US"/>
            <a:t> </a:t>
          </a:r>
          <a:r>
            <a:rPr lang="en-US" err="1"/>
            <a:t>alicerçada</a:t>
          </a:r>
          <a:r>
            <a:rPr lang="en-US"/>
            <a:t>, pois,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persuasão</a:t>
          </a:r>
          <a:r>
            <a:rPr lang="en-US"/>
            <a:t> (</a:t>
          </a:r>
          <a:r>
            <a:rPr lang="en-US" err="1"/>
            <a:t>consenso</a:t>
          </a:r>
          <a:r>
            <a:rPr lang="en-US"/>
            <a:t>, </a:t>
          </a:r>
          <a:r>
            <a:rPr lang="en-US" err="1"/>
            <a:t>compreensão</a:t>
          </a:r>
          <a:r>
            <a:rPr lang="en-US"/>
            <a:t>).</a:t>
          </a:r>
        </a:p>
      </dgm:t>
    </dgm:pt>
    <dgm:pt modelId="{670A4A61-5999-4131-9B25-A3A7C1A7C47E}" type="parTrans" cxnId="{60646783-79AD-433D-92D0-4BE108432FF0}">
      <dgm:prSet/>
      <dgm:spPr/>
      <dgm:t>
        <a:bodyPr/>
        <a:lstStyle/>
        <a:p>
          <a:endParaRPr lang="en-US"/>
        </a:p>
      </dgm:t>
    </dgm:pt>
    <dgm:pt modelId="{4ABC3DA0-7CEE-4B93-A1A3-2D8339C072F1}" type="sibTrans" cxnId="{60646783-79AD-433D-92D0-4BE108432FF0}">
      <dgm:prSet/>
      <dgm:spPr/>
      <dgm:t>
        <a:bodyPr/>
        <a:lstStyle/>
        <a:p>
          <a:endParaRPr lang="en-US"/>
        </a:p>
      </dgm:t>
    </dgm:pt>
    <dgm:pt modelId="{F1873922-59B5-4D41-A8F6-C2EE40A398B9}">
      <dgm:prSet/>
      <dgm:spPr/>
      <dgm:t>
        <a:bodyPr/>
        <a:lstStyle/>
        <a:p>
          <a:r>
            <a:rPr lang="en-US"/>
            <a:t>A </a:t>
          </a:r>
          <a:r>
            <a:rPr lang="en-US" err="1"/>
            <a:t>especificidade</a:t>
          </a:r>
          <a:r>
            <a:rPr lang="en-US"/>
            <a:t> da </a:t>
          </a:r>
          <a:r>
            <a:rPr lang="en-US" err="1"/>
            <a:t>prática</a:t>
          </a:r>
          <a:r>
            <a:rPr lang="en-US"/>
            <a:t> </a:t>
          </a:r>
          <a:r>
            <a:rPr lang="en-US" err="1"/>
            <a:t>política</a:t>
          </a:r>
          <a:r>
            <a:rPr lang="en-US"/>
            <a:t> se define </a:t>
          </a:r>
          <a:r>
            <a:rPr lang="en-US" err="1"/>
            <a:t>pelo</a:t>
          </a:r>
          <a:r>
            <a:rPr lang="en-US"/>
            <a:t> </a:t>
          </a:r>
          <a:r>
            <a:rPr lang="en-US" err="1"/>
            <a:t>caráter</a:t>
          </a:r>
          <a:r>
            <a:rPr lang="en-US"/>
            <a:t> de </a:t>
          </a:r>
          <a:r>
            <a:rPr lang="en-US" err="1"/>
            <a:t>uma</a:t>
          </a:r>
          <a:r>
            <a:rPr lang="en-US"/>
            <a:t> </a:t>
          </a:r>
          <a:r>
            <a:rPr lang="en-US" err="1"/>
            <a:t>relação</a:t>
          </a:r>
          <a:r>
            <a:rPr lang="en-US"/>
            <a:t> que se </a:t>
          </a:r>
          <a:r>
            <a:rPr lang="en-US" err="1"/>
            <a:t>trava</a:t>
          </a:r>
          <a:r>
            <a:rPr lang="en-US"/>
            <a:t> entre </a:t>
          </a:r>
          <a:r>
            <a:rPr lang="en-US" err="1"/>
            <a:t>contrários</a:t>
          </a:r>
          <a:r>
            <a:rPr lang="en-US"/>
            <a:t> </a:t>
          </a:r>
          <a:r>
            <a:rPr lang="en-US" err="1"/>
            <a:t>antagônicos</a:t>
          </a:r>
          <a:r>
            <a:rPr lang="en-US"/>
            <a:t>. </a:t>
          </a:r>
          <a:r>
            <a:rPr lang="en-US" err="1"/>
            <a:t>Corolário</a:t>
          </a:r>
          <a:r>
            <a:rPr lang="en-US"/>
            <a:t>: a </a:t>
          </a:r>
          <a:r>
            <a:rPr lang="en-US" err="1"/>
            <a:t>política</a:t>
          </a:r>
          <a:r>
            <a:rPr lang="en-US"/>
            <a:t> é, </a:t>
          </a:r>
          <a:r>
            <a:rPr lang="en-US" err="1"/>
            <a:t>então</a:t>
          </a:r>
          <a:r>
            <a:rPr lang="en-US"/>
            <a:t>, </a:t>
          </a:r>
          <a:r>
            <a:rPr lang="en-US" err="1"/>
            <a:t>uma</a:t>
          </a:r>
          <a:r>
            <a:rPr lang="en-US"/>
            <a:t> </a:t>
          </a:r>
          <a:r>
            <a:rPr lang="en-US" err="1"/>
            <a:t>relação</a:t>
          </a:r>
          <a:r>
            <a:rPr lang="en-US"/>
            <a:t> de </a:t>
          </a:r>
          <a:r>
            <a:rPr lang="en-US" err="1"/>
            <a:t>dominação</a:t>
          </a:r>
          <a:r>
            <a:rPr lang="en-US"/>
            <a:t> </a:t>
          </a:r>
          <a:r>
            <a:rPr lang="en-US" err="1"/>
            <a:t>alicerçada</a:t>
          </a:r>
          <a:r>
            <a:rPr lang="en-US"/>
            <a:t>, pois,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dissuasão</a:t>
          </a:r>
          <a:r>
            <a:rPr lang="en-US"/>
            <a:t> (</a:t>
          </a:r>
          <a:r>
            <a:rPr lang="en-US" err="1"/>
            <a:t>dissenso</a:t>
          </a:r>
          <a:r>
            <a:rPr lang="en-US"/>
            <a:t>, </a:t>
          </a:r>
          <a:r>
            <a:rPr lang="en-US" err="1"/>
            <a:t>repressão</a:t>
          </a:r>
          <a:r>
            <a:rPr lang="en-US"/>
            <a:t>).</a:t>
          </a:r>
        </a:p>
      </dgm:t>
    </dgm:pt>
    <dgm:pt modelId="{C2DBA57B-C337-4A7F-AFB8-4FDD151DE8C3}" type="parTrans" cxnId="{98F008D1-3037-42A9-A635-DBDBF3F57D08}">
      <dgm:prSet/>
      <dgm:spPr/>
      <dgm:t>
        <a:bodyPr/>
        <a:lstStyle/>
        <a:p>
          <a:endParaRPr lang="en-US"/>
        </a:p>
      </dgm:t>
    </dgm:pt>
    <dgm:pt modelId="{0C246303-6199-45CF-BCEF-0BD2E7C2564A}" type="sibTrans" cxnId="{98F008D1-3037-42A9-A635-DBDBF3F57D08}">
      <dgm:prSet/>
      <dgm:spPr/>
      <dgm:t>
        <a:bodyPr/>
        <a:lstStyle/>
        <a:p>
          <a:endParaRPr lang="en-US"/>
        </a:p>
      </dgm:t>
    </dgm:pt>
    <dgm:pt modelId="{707CC019-052E-450B-83C7-EBB451B5AA77}">
      <dgm:prSet/>
      <dgm:spPr/>
      <dgm:t>
        <a:bodyPr/>
        <a:lstStyle/>
        <a:p>
          <a:r>
            <a:rPr lang="en-US"/>
            <a:t>As </a:t>
          </a:r>
          <a:r>
            <a:rPr lang="en-US" err="1"/>
            <a:t>relações</a:t>
          </a:r>
          <a:r>
            <a:rPr lang="en-US"/>
            <a:t> entre </a:t>
          </a:r>
          <a:r>
            <a:rPr lang="en-US" err="1"/>
            <a:t>educação</a:t>
          </a:r>
          <a:r>
            <a:rPr lang="en-US"/>
            <a:t> e </a:t>
          </a:r>
          <a:r>
            <a:rPr lang="en-US" err="1"/>
            <a:t>política</a:t>
          </a:r>
          <a:r>
            <a:rPr lang="en-US"/>
            <a:t> se </a:t>
          </a:r>
          <a:r>
            <a:rPr lang="en-US" err="1"/>
            <a:t>dão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forma de </a:t>
          </a:r>
          <a:r>
            <a:rPr lang="en-US" err="1"/>
            <a:t>autonomia</a:t>
          </a:r>
          <a:r>
            <a:rPr lang="en-US"/>
            <a:t> </a:t>
          </a:r>
          <a:r>
            <a:rPr lang="en-US" err="1"/>
            <a:t>relativa</a:t>
          </a:r>
          <a:r>
            <a:rPr lang="en-US"/>
            <a:t> e </a:t>
          </a:r>
          <a:r>
            <a:rPr lang="en-US" err="1"/>
            <a:t>dependência</a:t>
          </a:r>
          <a:r>
            <a:rPr lang="en-US"/>
            <a:t> </a:t>
          </a:r>
          <a:r>
            <a:rPr lang="en-US" err="1"/>
            <a:t>recíproca</a:t>
          </a:r>
          <a:r>
            <a:rPr lang="en-US"/>
            <a:t>.</a:t>
          </a:r>
        </a:p>
      </dgm:t>
    </dgm:pt>
    <dgm:pt modelId="{A34FE4F4-2AA4-44A3-B3B3-EFE87DBF64DE}" type="parTrans" cxnId="{83E701F4-4469-4625-B010-26BF775C4E42}">
      <dgm:prSet/>
      <dgm:spPr/>
      <dgm:t>
        <a:bodyPr/>
        <a:lstStyle/>
        <a:p>
          <a:endParaRPr lang="en-US"/>
        </a:p>
      </dgm:t>
    </dgm:pt>
    <dgm:pt modelId="{D2FBA0B7-4200-424E-8A23-C474366D7B0D}" type="sibTrans" cxnId="{83E701F4-4469-4625-B010-26BF775C4E42}">
      <dgm:prSet/>
      <dgm:spPr/>
      <dgm:t>
        <a:bodyPr/>
        <a:lstStyle/>
        <a:p>
          <a:endParaRPr lang="en-US"/>
        </a:p>
      </dgm:t>
    </dgm:pt>
    <dgm:pt modelId="{902C5869-C32E-47D2-A259-4D6218330566}">
      <dgm:prSet/>
      <dgm:spPr/>
      <dgm:t>
        <a:bodyPr/>
        <a:lstStyle/>
        <a:p>
          <a:r>
            <a:rPr lang="en-US"/>
            <a:t>As </a:t>
          </a:r>
          <a:r>
            <a:rPr lang="en-US" err="1"/>
            <a:t>sociedades</a:t>
          </a:r>
          <a:r>
            <a:rPr lang="en-US"/>
            <a:t> de </a:t>
          </a:r>
          <a:r>
            <a:rPr lang="en-US" err="1"/>
            <a:t>classe</a:t>
          </a:r>
          <a:r>
            <a:rPr lang="en-US"/>
            <a:t> se </a:t>
          </a:r>
          <a:r>
            <a:rPr lang="en-US" err="1"/>
            <a:t>caracterizam</a:t>
          </a:r>
          <a:r>
            <a:rPr lang="en-US"/>
            <a:t> </a:t>
          </a:r>
          <a:r>
            <a:rPr lang="en-US" err="1"/>
            <a:t>pelo</a:t>
          </a:r>
          <a:r>
            <a:rPr lang="en-US"/>
            <a:t> </a:t>
          </a:r>
          <a:r>
            <a:rPr lang="en-US" err="1"/>
            <a:t>primado</a:t>
          </a:r>
          <a:r>
            <a:rPr lang="en-US"/>
            <a:t> da </a:t>
          </a:r>
          <a:r>
            <a:rPr lang="en-US" err="1"/>
            <a:t>política</a:t>
          </a:r>
          <a:r>
            <a:rPr lang="en-US"/>
            <a:t>, o que </a:t>
          </a:r>
          <a:r>
            <a:rPr lang="en-US" err="1"/>
            <a:t>determina</a:t>
          </a:r>
          <a:r>
            <a:rPr lang="en-US"/>
            <a:t> a </a:t>
          </a:r>
          <a:r>
            <a:rPr lang="en-US" err="1"/>
            <a:t>subordinação</a:t>
          </a:r>
          <a:r>
            <a:rPr lang="en-US"/>
            <a:t> real da </a:t>
          </a:r>
          <a:r>
            <a:rPr lang="en-US" err="1"/>
            <a:t>educação</a:t>
          </a:r>
          <a:r>
            <a:rPr lang="en-US"/>
            <a:t> à </a:t>
          </a:r>
          <a:r>
            <a:rPr lang="en-US" err="1"/>
            <a:t>prática</a:t>
          </a:r>
          <a:r>
            <a:rPr lang="en-US"/>
            <a:t> </a:t>
          </a:r>
          <a:r>
            <a:rPr lang="en-US" err="1"/>
            <a:t>política</a:t>
          </a:r>
          <a:r>
            <a:rPr lang="en-US"/>
            <a:t>.</a:t>
          </a:r>
        </a:p>
      </dgm:t>
    </dgm:pt>
    <dgm:pt modelId="{69CE982D-826E-474A-B648-D5D14373D327}" type="parTrans" cxnId="{22177D94-4CF8-4D34-9D71-A1147065319E}">
      <dgm:prSet/>
      <dgm:spPr/>
      <dgm:t>
        <a:bodyPr/>
        <a:lstStyle/>
        <a:p>
          <a:endParaRPr lang="en-US"/>
        </a:p>
      </dgm:t>
    </dgm:pt>
    <dgm:pt modelId="{6FE7D2C0-B08D-46EB-8B29-F300AAEE897A}" type="sibTrans" cxnId="{22177D94-4CF8-4D34-9D71-A1147065319E}">
      <dgm:prSet/>
      <dgm:spPr/>
      <dgm:t>
        <a:bodyPr/>
        <a:lstStyle/>
        <a:p>
          <a:endParaRPr lang="en-US"/>
        </a:p>
      </dgm:t>
    </dgm:pt>
    <dgm:pt modelId="{8D3E8C0B-651A-41E0-8131-9A85173C2B56}">
      <dgm:prSet/>
      <dgm:spPr/>
      <dgm:t>
        <a:bodyPr/>
        <a:lstStyle/>
        <a:p>
          <a:r>
            <a:rPr lang="en-US" err="1"/>
            <a:t>Superada</a:t>
          </a:r>
          <a:r>
            <a:rPr lang="en-US"/>
            <a:t> a </a:t>
          </a:r>
          <a:r>
            <a:rPr lang="en-US" err="1"/>
            <a:t>sociedade</a:t>
          </a:r>
          <a:r>
            <a:rPr lang="en-US"/>
            <a:t> de classes, </a:t>
          </a:r>
          <a:r>
            <a:rPr lang="en-US" err="1"/>
            <a:t>cessa</a:t>
          </a:r>
          <a:r>
            <a:rPr lang="en-US"/>
            <a:t> o </a:t>
          </a:r>
          <a:r>
            <a:rPr lang="en-US" err="1"/>
            <a:t>primado</a:t>
          </a:r>
          <a:r>
            <a:rPr lang="en-US"/>
            <a:t> da </a:t>
          </a:r>
          <a:r>
            <a:rPr lang="en-US" err="1"/>
            <a:t>política</a:t>
          </a:r>
          <a:r>
            <a:rPr lang="en-US"/>
            <a:t> e, </a:t>
          </a:r>
          <a:r>
            <a:rPr lang="en-US" err="1"/>
            <a:t>em</a:t>
          </a:r>
          <a:r>
            <a:rPr lang="en-US"/>
            <a:t> </a:t>
          </a:r>
          <a:r>
            <a:rPr lang="en-US" err="1"/>
            <a:t>consequência</a:t>
          </a:r>
          <a:r>
            <a:rPr lang="en-US"/>
            <a:t>, a </a:t>
          </a:r>
          <a:r>
            <a:rPr lang="en-US" err="1"/>
            <a:t>subordinação</a:t>
          </a:r>
          <a:r>
            <a:rPr lang="en-US"/>
            <a:t> da </a:t>
          </a:r>
          <a:r>
            <a:rPr lang="en-US" err="1"/>
            <a:t>educação</a:t>
          </a:r>
          <a:r>
            <a:rPr lang="en-US"/>
            <a:t>.</a:t>
          </a:r>
        </a:p>
      </dgm:t>
    </dgm:pt>
    <dgm:pt modelId="{1A343688-EFE7-41AC-B6E3-48BC7527BF7A}" type="parTrans" cxnId="{11CEDFD6-4CB3-4164-8858-0C40E623912A}">
      <dgm:prSet/>
      <dgm:spPr/>
      <dgm:t>
        <a:bodyPr/>
        <a:lstStyle/>
        <a:p>
          <a:endParaRPr lang="en-US"/>
        </a:p>
      </dgm:t>
    </dgm:pt>
    <dgm:pt modelId="{0BD5B0B1-5200-4006-A440-D081AE576856}" type="sibTrans" cxnId="{11CEDFD6-4CB3-4164-8858-0C40E623912A}">
      <dgm:prSet/>
      <dgm:spPr/>
      <dgm:t>
        <a:bodyPr/>
        <a:lstStyle/>
        <a:p>
          <a:endParaRPr lang="en-US"/>
        </a:p>
      </dgm:t>
    </dgm:pt>
    <dgm:pt modelId="{0BC72FCA-1075-4BA8-ADE1-5A824B776507}">
      <dgm:prSet/>
      <dgm:spPr/>
      <dgm:t>
        <a:bodyPr/>
        <a:lstStyle/>
        <a:p>
          <a:r>
            <a:rPr lang="en-US"/>
            <a:t>A </a:t>
          </a:r>
          <a:r>
            <a:rPr lang="en-US" err="1"/>
            <a:t>função</a:t>
          </a:r>
          <a:r>
            <a:rPr lang="en-US"/>
            <a:t> </a:t>
          </a:r>
          <a:r>
            <a:rPr lang="en-US" err="1"/>
            <a:t>política</a:t>
          </a:r>
          <a:r>
            <a:rPr lang="en-US"/>
            <a:t> da </a:t>
          </a:r>
          <a:r>
            <a:rPr lang="en-US" err="1"/>
            <a:t>educação</a:t>
          </a:r>
          <a:r>
            <a:rPr lang="en-US"/>
            <a:t> se </a:t>
          </a:r>
          <a:r>
            <a:rPr lang="en-US" err="1"/>
            <a:t>cumpre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medida</a:t>
          </a:r>
          <a:r>
            <a:rPr lang="en-US"/>
            <a:t> </a:t>
          </a:r>
          <a:r>
            <a:rPr lang="en-US" err="1"/>
            <a:t>em</a:t>
          </a:r>
          <a:r>
            <a:rPr lang="en-US"/>
            <a:t> que </a:t>
          </a:r>
          <a:r>
            <a:rPr lang="en-US" err="1"/>
            <a:t>ela</a:t>
          </a:r>
          <a:r>
            <a:rPr lang="en-US"/>
            <a:t> se </a:t>
          </a:r>
          <a:r>
            <a:rPr lang="en-US" err="1"/>
            <a:t>realiza</a:t>
          </a:r>
          <a:r>
            <a:rPr lang="en-US"/>
            <a:t> </a:t>
          </a:r>
          <a:r>
            <a:rPr lang="en-US" err="1"/>
            <a:t>enquanto</a:t>
          </a:r>
          <a:r>
            <a:rPr lang="en-US"/>
            <a:t> </a:t>
          </a:r>
          <a:r>
            <a:rPr lang="en-US" err="1"/>
            <a:t>prática</a:t>
          </a:r>
          <a:r>
            <a:rPr lang="en-US"/>
            <a:t> </a:t>
          </a:r>
          <a:r>
            <a:rPr lang="en-US" err="1"/>
            <a:t>especificamente</a:t>
          </a:r>
          <a:r>
            <a:rPr lang="en-US"/>
            <a:t> </a:t>
          </a:r>
          <a:r>
            <a:rPr lang="en-US" err="1"/>
            <a:t>pedagógica</a:t>
          </a:r>
          <a:r>
            <a:rPr lang="en-US"/>
            <a:t>.</a:t>
          </a:r>
        </a:p>
      </dgm:t>
    </dgm:pt>
    <dgm:pt modelId="{8642CFBA-76B2-4B47-85B0-8F23A5717612}" type="parTrans" cxnId="{A747B1E6-B47A-458A-AB11-52D344C9486E}">
      <dgm:prSet/>
      <dgm:spPr/>
      <dgm:t>
        <a:bodyPr/>
        <a:lstStyle/>
        <a:p>
          <a:endParaRPr lang="en-US"/>
        </a:p>
      </dgm:t>
    </dgm:pt>
    <dgm:pt modelId="{244CA34C-7E23-4CE8-B8DF-BDFC8B5964D0}" type="sibTrans" cxnId="{A747B1E6-B47A-458A-AB11-52D344C9486E}">
      <dgm:prSet/>
      <dgm:spPr/>
      <dgm:t>
        <a:bodyPr/>
        <a:lstStyle/>
        <a:p>
          <a:endParaRPr lang="en-US"/>
        </a:p>
      </dgm:t>
    </dgm:pt>
    <dgm:pt modelId="{99AE8640-7843-4275-BD57-1F35EC8F37A5}">
      <dgm:prSet/>
      <dgm:spPr/>
      <dgm:t>
        <a:bodyPr/>
        <a:lstStyle/>
        <a:p>
          <a:r>
            <a:rPr lang="en-US"/>
            <a:t>7.A </a:t>
          </a:r>
          <a:r>
            <a:rPr lang="en-US" err="1"/>
            <a:t>especificidade</a:t>
          </a:r>
          <a:r>
            <a:rPr lang="en-US"/>
            <a:t> da </a:t>
          </a:r>
          <a:r>
            <a:rPr lang="en-US" err="1"/>
            <a:t>prática</a:t>
          </a:r>
          <a:r>
            <a:rPr lang="en-US"/>
            <a:t> </a:t>
          </a:r>
          <a:r>
            <a:rPr lang="en-US" err="1"/>
            <a:t>política</a:t>
          </a:r>
          <a:r>
            <a:rPr lang="en-US"/>
            <a:t> se define </a:t>
          </a:r>
          <a:r>
            <a:rPr lang="en-US" err="1"/>
            <a:t>pelo</a:t>
          </a:r>
          <a:r>
            <a:rPr lang="en-US"/>
            <a:t> </a:t>
          </a:r>
          <a:r>
            <a:rPr lang="en-US" err="1"/>
            <a:t>caráter</a:t>
          </a:r>
          <a:r>
            <a:rPr lang="en-US"/>
            <a:t> de </a:t>
          </a:r>
          <a:r>
            <a:rPr lang="en-US" err="1"/>
            <a:t>uma</a:t>
          </a:r>
          <a:r>
            <a:rPr lang="en-US"/>
            <a:t> </a:t>
          </a:r>
          <a:r>
            <a:rPr lang="en-US" err="1"/>
            <a:t>relação</a:t>
          </a:r>
          <a:r>
            <a:rPr lang="en-US"/>
            <a:t> que se </a:t>
          </a:r>
          <a:r>
            <a:rPr lang="en-US" err="1"/>
            <a:t>trava</a:t>
          </a:r>
          <a:r>
            <a:rPr lang="en-US"/>
            <a:t> entre </a:t>
          </a:r>
          <a:r>
            <a:rPr lang="en-US" err="1"/>
            <a:t>contrários</a:t>
          </a:r>
          <a:r>
            <a:rPr lang="en-US"/>
            <a:t> </a:t>
          </a:r>
          <a:r>
            <a:rPr lang="en-US" err="1"/>
            <a:t>antagônicos</a:t>
          </a:r>
          <a:r>
            <a:rPr lang="en-US"/>
            <a:t>. </a:t>
          </a:r>
          <a:r>
            <a:rPr lang="en-US" err="1"/>
            <a:t>Corolário</a:t>
          </a:r>
          <a:r>
            <a:rPr lang="en-US"/>
            <a:t>: a </a:t>
          </a:r>
          <a:r>
            <a:rPr lang="en-US" err="1"/>
            <a:t>política</a:t>
          </a:r>
          <a:r>
            <a:rPr lang="en-US"/>
            <a:t> é, </a:t>
          </a:r>
          <a:r>
            <a:rPr lang="en-US" err="1"/>
            <a:t>então</a:t>
          </a:r>
          <a:r>
            <a:rPr lang="en-US"/>
            <a:t>, </a:t>
          </a:r>
          <a:r>
            <a:rPr lang="en-US" err="1"/>
            <a:t>uma</a:t>
          </a:r>
          <a:r>
            <a:rPr lang="en-US"/>
            <a:t> </a:t>
          </a:r>
          <a:r>
            <a:rPr lang="en-US" err="1"/>
            <a:t>relação</a:t>
          </a:r>
          <a:r>
            <a:rPr lang="en-US"/>
            <a:t> de </a:t>
          </a:r>
          <a:r>
            <a:rPr lang="en-US" err="1"/>
            <a:t>dominação</a:t>
          </a:r>
          <a:r>
            <a:rPr lang="en-US"/>
            <a:t> </a:t>
          </a:r>
          <a:r>
            <a:rPr lang="en-US" err="1"/>
            <a:t>alicerçada</a:t>
          </a:r>
          <a:r>
            <a:rPr lang="en-US"/>
            <a:t>, pois,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dissuasão</a:t>
          </a:r>
          <a:r>
            <a:rPr lang="en-US"/>
            <a:t> (</a:t>
          </a:r>
          <a:r>
            <a:rPr lang="en-US" err="1"/>
            <a:t>dissenso</a:t>
          </a:r>
          <a:r>
            <a:rPr lang="en-US"/>
            <a:t>, </a:t>
          </a:r>
          <a:r>
            <a:rPr lang="en-US" err="1"/>
            <a:t>repressão</a:t>
          </a:r>
          <a:r>
            <a:rPr lang="en-US"/>
            <a:t>).</a:t>
          </a:r>
        </a:p>
      </dgm:t>
    </dgm:pt>
    <dgm:pt modelId="{6D7E2E74-A233-47EB-AB4E-7A2BD4C0FE97}" type="parTrans" cxnId="{4BE3051E-0728-4666-9DC6-C8EBA2B1738E}">
      <dgm:prSet/>
      <dgm:spPr/>
      <dgm:t>
        <a:bodyPr/>
        <a:lstStyle/>
        <a:p>
          <a:endParaRPr lang="en-US"/>
        </a:p>
      </dgm:t>
    </dgm:pt>
    <dgm:pt modelId="{EA62E99A-FB60-4CD0-AFA3-69D01333B948}" type="sibTrans" cxnId="{4BE3051E-0728-4666-9DC6-C8EBA2B1738E}">
      <dgm:prSet/>
      <dgm:spPr/>
      <dgm:t>
        <a:bodyPr/>
        <a:lstStyle/>
        <a:p>
          <a:endParaRPr lang="en-US"/>
        </a:p>
      </dgm:t>
    </dgm:pt>
    <dgm:pt modelId="{BD8E0E0C-416B-40F8-9D1B-20D42F1539C2}">
      <dgm:prSet/>
      <dgm:spPr/>
      <dgm:t>
        <a:bodyPr/>
        <a:lstStyle/>
        <a:p>
          <a:r>
            <a:rPr lang="en-US"/>
            <a:t>8.As </a:t>
          </a:r>
          <a:r>
            <a:rPr lang="en-US" err="1"/>
            <a:t>relações</a:t>
          </a:r>
          <a:r>
            <a:rPr lang="en-US"/>
            <a:t> entre </a:t>
          </a:r>
          <a:r>
            <a:rPr lang="en-US" err="1"/>
            <a:t>educação</a:t>
          </a:r>
          <a:r>
            <a:rPr lang="en-US"/>
            <a:t> e </a:t>
          </a:r>
          <a:r>
            <a:rPr lang="en-US" err="1"/>
            <a:t>política</a:t>
          </a:r>
          <a:r>
            <a:rPr lang="en-US"/>
            <a:t> se </a:t>
          </a:r>
          <a:r>
            <a:rPr lang="en-US" err="1"/>
            <a:t>dão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forma de </a:t>
          </a:r>
          <a:r>
            <a:rPr lang="en-US" err="1"/>
            <a:t>autonomia</a:t>
          </a:r>
          <a:r>
            <a:rPr lang="en-US"/>
            <a:t> </a:t>
          </a:r>
          <a:r>
            <a:rPr lang="en-US" err="1"/>
            <a:t>relativa</a:t>
          </a:r>
          <a:r>
            <a:rPr lang="en-US"/>
            <a:t> e </a:t>
          </a:r>
          <a:r>
            <a:rPr lang="en-US" err="1"/>
            <a:t>dependência</a:t>
          </a:r>
          <a:r>
            <a:rPr lang="en-US"/>
            <a:t> </a:t>
          </a:r>
          <a:r>
            <a:rPr lang="en-US" err="1"/>
            <a:t>recíproca</a:t>
          </a:r>
          <a:r>
            <a:rPr lang="en-US"/>
            <a:t>.</a:t>
          </a:r>
        </a:p>
      </dgm:t>
    </dgm:pt>
    <dgm:pt modelId="{369B63E0-C7E7-4A13-87F2-B35EFC53F709}" type="parTrans" cxnId="{62FDB5AB-A668-4613-B286-B92751210222}">
      <dgm:prSet/>
      <dgm:spPr/>
      <dgm:t>
        <a:bodyPr/>
        <a:lstStyle/>
        <a:p>
          <a:endParaRPr lang="en-US"/>
        </a:p>
      </dgm:t>
    </dgm:pt>
    <dgm:pt modelId="{B9B8C484-D359-4073-8407-CABE943EEE87}" type="sibTrans" cxnId="{62FDB5AB-A668-4613-B286-B92751210222}">
      <dgm:prSet/>
      <dgm:spPr/>
      <dgm:t>
        <a:bodyPr/>
        <a:lstStyle/>
        <a:p>
          <a:endParaRPr lang="en-US"/>
        </a:p>
      </dgm:t>
    </dgm:pt>
    <dgm:pt modelId="{1C0EE67C-86AE-4C81-980B-09E5FAD7040B}">
      <dgm:prSet/>
      <dgm:spPr/>
      <dgm:t>
        <a:bodyPr/>
        <a:lstStyle/>
        <a:p>
          <a:r>
            <a:rPr lang="en-US"/>
            <a:t>9.As </a:t>
          </a:r>
          <a:r>
            <a:rPr lang="en-US" err="1"/>
            <a:t>sociedades</a:t>
          </a:r>
          <a:r>
            <a:rPr lang="en-US"/>
            <a:t> de </a:t>
          </a:r>
          <a:r>
            <a:rPr lang="en-US" err="1"/>
            <a:t>classe</a:t>
          </a:r>
          <a:r>
            <a:rPr lang="en-US"/>
            <a:t> se </a:t>
          </a:r>
          <a:r>
            <a:rPr lang="en-US" err="1"/>
            <a:t>caracterizam</a:t>
          </a:r>
          <a:r>
            <a:rPr lang="en-US"/>
            <a:t> </a:t>
          </a:r>
          <a:r>
            <a:rPr lang="en-US" err="1"/>
            <a:t>pelo</a:t>
          </a:r>
          <a:r>
            <a:rPr lang="en-US"/>
            <a:t> </a:t>
          </a:r>
          <a:r>
            <a:rPr lang="en-US" err="1"/>
            <a:t>primado</a:t>
          </a:r>
          <a:r>
            <a:rPr lang="en-US"/>
            <a:t> da </a:t>
          </a:r>
          <a:r>
            <a:rPr lang="en-US" err="1"/>
            <a:t>política</a:t>
          </a:r>
          <a:r>
            <a:rPr lang="en-US"/>
            <a:t>, o que </a:t>
          </a:r>
          <a:r>
            <a:rPr lang="en-US" err="1"/>
            <a:t>determina</a:t>
          </a:r>
          <a:r>
            <a:rPr lang="en-US"/>
            <a:t> a </a:t>
          </a:r>
          <a:r>
            <a:rPr lang="en-US" err="1"/>
            <a:t>subordinação</a:t>
          </a:r>
          <a:r>
            <a:rPr lang="en-US"/>
            <a:t> real da </a:t>
          </a:r>
          <a:r>
            <a:rPr lang="en-US" err="1"/>
            <a:t>educação</a:t>
          </a:r>
          <a:r>
            <a:rPr lang="en-US"/>
            <a:t> à </a:t>
          </a:r>
          <a:r>
            <a:rPr lang="en-US" err="1"/>
            <a:t>prática</a:t>
          </a:r>
          <a:r>
            <a:rPr lang="en-US"/>
            <a:t> </a:t>
          </a:r>
          <a:r>
            <a:rPr lang="en-US" err="1"/>
            <a:t>política</a:t>
          </a:r>
          <a:r>
            <a:rPr lang="en-US"/>
            <a:t>.</a:t>
          </a:r>
        </a:p>
      </dgm:t>
    </dgm:pt>
    <dgm:pt modelId="{8D7EFC59-141B-4D57-8328-95142936C8E0}" type="parTrans" cxnId="{CB401693-8662-410C-A366-E3754E310086}">
      <dgm:prSet/>
      <dgm:spPr/>
      <dgm:t>
        <a:bodyPr/>
        <a:lstStyle/>
        <a:p>
          <a:endParaRPr lang="en-US"/>
        </a:p>
      </dgm:t>
    </dgm:pt>
    <dgm:pt modelId="{9180514D-8A18-4C6A-BE52-9C81046930AE}" type="sibTrans" cxnId="{CB401693-8662-410C-A366-E3754E310086}">
      <dgm:prSet/>
      <dgm:spPr/>
      <dgm:t>
        <a:bodyPr/>
        <a:lstStyle/>
        <a:p>
          <a:endParaRPr lang="en-US"/>
        </a:p>
      </dgm:t>
    </dgm:pt>
    <dgm:pt modelId="{635B395C-6CAA-44A0-8374-55F27C44C575}">
      <dgm:prSet/>
      <dgm:spPr/>
      <dgm:t>
        <a:bodyPr/>
        <a:lstStyle/>
        <a:p>
          <a:r>
            <a:rPr lang="en-US"/>
            <a:t>10Superada a </a:t>
          </a:r>
          <a:r>
            <a:rPr lang="en-US" err="1"/>
            <a:t>sociedade</a:t>
          </a:r>
          <a:r>
            <a:rPr lang="en-US"/>
            <a:t> de classes, </a:t>
          </a:r>
          <a:r>
            <a:rPr lang="en-US" err="1"/>
            <a:t>cessa</a:t>
          </a:r>
          <a:r>
            <a:rPr lang="en-US"/>
            <a:t> o </a:t>
          </a:r>
          <a:r>
            <a:rPr lang="en-US" err="1"/>
            <a:t>primado</a:t>
          </a:r>
          <a:r>
            <a:rPr lang="en-US"/>
            <a:t> da </a:t>
          </a:r>
          <a:r>
            <a:rPr lang="en-US" err="1"/>
            <a:t>política</a:t>
          </a:r>
          <a:r>
            <a:rPr lang="en-US"/>
            <a:t> e, </a:t>
          </a:r>
          <a:r>
            <a:rPr lang="en-US" err="1"/>
            <a:t>em</a:t>
          </a:r>
          <a:r>
            <a:rPr lang="en-US"/>
            <a:t> </a:t>
          </a:r>
          <a:r>
            <a:rPr lang="en-US" err="1"/>
            <a:t>consequência</a:t>
          </a:r>
          <a:r>
            <a:rPr lang="en-US"/>
            <a:t>, a </a:t>
          </a:r>
          <a:r>
            <a:rPr lang="en-US" err="1"/>
            <a:t>subordinação</a:t>
          </a:r>
          <a:r>
            <a:rPr lang="en-US"/>
            <a:t> da </a:t>
          </a:r>
          <a:r>
            <a:rPr lang="en-US" err="1"/>
            <a:t>educação</a:t>
          </a:r>
          <a:r>
            <a:rPr lang="en-US"/>
            <a:t>.</a:t>
          </a:r>
        </a:p>
      </dgm:t>
    </dgm:pt>
    <dgm:pt modelId="{7C053980-8AE6-4472-A885-30A2241FEDF1}" type="parTrans" cxnId="{6EB5A51D-4EC4-4904-B0F1-24D1E07D24DB}">
      <dgm:prSet/>
      <dgm:spPr/>
      <dgm:t>
        <a:bodyPr/>
        <a:lstStyle/>
        <a:p>
          <a:endParaRPr lang="en-US"/>
        </a:p>
      </dgm:t>
    </dgm:pt>
    <dgm:pt modelId="{2683ABA1-F47B-4144-BAD2-23ACC71E8C49}" type="sibTrans" cxnId="{6EB5A51D-4EC4-4904-B0F1-24D1E07D24DB}">
      <dgm:prSet/>
      <dgm:spPr/>
      <dgm:t>
        <a:bodyPr/>
        <a:lstStyle/>
        <a:p>
          <a:endParaRPr lang="en-US"/>
        </a:p>
      </dgm:t>
    </dgm:pt>
    <dgm:pt modelId="{578D6388-4873-477A-B806-207FF1CBC764}">
      <dgm:prSet/>
      <dgm:spPr/>
      <dgm:t>
        <a:bodyPr/>
        <a:lstStyle/>
        <a:p>
          <a:r>
            <a:rPr lang="en-US"/>
            <a:t>11. A </a:t>
          </a:r>
          <a:r>
            <a:rPr lang="en-US" err="1"/>
            <a:t>função</a:t>
          </a:r>
          <a:r>
            <a:rPr lang="en-US"/>
            <a:t> </a:t>
          </a:r>
          <a:r>
            <a:rPr lang="en-US" err="1"/>
            <a:t>política</a:t>
          </a:r>
          <a:r>
            <a:rPr lang="en-US"/>
            <a:t> da </a:t>
          </a:r>
          <a:r>
            <a:rPr lang="en-US" err="1"/>
            <a:t>educação</a:t>
          </a:r>
          <a:r>
            <a:rPr lang="en-US"/>
            <a:t> se </a:t>
          </a:r>
          <a:r>
            <a:rPr lang="en-US" err="1"/>
            <a:t>cumpre</a:t>
          </a:r>
          <a:r>
            <a:rPr lang="en-US"/>
            <a:t> </a:t>
          </a:r>
          <a:r>
            <a:rPr lang="en-US" err="1"/>
            <a:t>na</a:t>
          </a:r>
          <a:r>
            <a:rPr lang="en-US"/>
            <a:t> </a:t>
          </a:r>
          <a:r>
            <a:rPr lang="en-US" err="1"/>
            <a:t>medida</a:t>
          </a:r>
          <a:r>
            <a:rPr lang="en-US"/>
            <a:t> </a:t>
          </a:r>
          <a:r>
            <a:rPr lang="en-US" err="1"/>
            <a:t>em</a:t>
          </a:r>
          <a:r>
            <a:rPr lang="en-US"/>
            <a:t> que </a:t>
          </a:r>
          <a:r>
            <a:rPr lang="en-US" err="1"/>
            <a:t>ela</a:t>
          </a:r>
          <a:r>
            <a:rPr lang="en-US"/>
            <a:t> se </a:t>
          </a:r>
          <a:r>
            <a:rPr lang="en-US" err="1"/>
            <a:t>realiza</a:t>
          </a:r>
          <a:r>
            <a:rPr lang="en-US"/>
            <a:t> </a:t>
          </a:r>
          <a:r>
            <a:rPr lang="en-US" err="1"/>
            <a:t>enquanto</a:t>
          </a:r>
          <a:r>
            <a:rPr lang="en-US"/>
            <a:t> </a:t>
          </a:r>
          <a:r>
            <a:rPr lang="en-US" err="1"/>
            <a:t>prática</a:t>
          </a:r>
          <a:r>
            <a:rPr lang="en-US"/>
            <a:t> </a:t>
          </a:r>
          <a:r>
            <a:rPr lang="en-US" err="1"/>
            <a:t>especificamente</a:t>
          </a:r>
          <a:r>
            <a:rPr lang="en-US"/>
            <a:t> </a:t>
          </a:r>
          <a:r>
            <a:rPr lang="en-US" err="1"/>
            <a:t>pedagógica</a:t>
          </a:r>
          <a:r>
            <a:rPr lang="en-US"/>
            <a:t>.</a:t>
          </a:r>
        </a:p>
      </dgm:t>
    </dgm:pt>
    <dgm:pt modelId="{7BB3ECAD-CDB7-4B1C-A2A3-AAC60AD128F8}" type="parTrans" cxnId="{033D89B7-9B63-46DA-A817-B02276161437}">
      <dgm:prSet/>
      <dgm:spPr/>
      <dgm:t>
        <a:bodyPr/>
        <a:lstStyle/>
        <a:p>
          <a:endParaRPr lang="en-US"/>
        </a:p>
      </dgm:t>
    </dgm:pt>
    <dgm:pt modelId="{F27813CA-AFAF-4967-9724-A4230CFC2500}" type="sibTrans" cxnId="{033D89B7-9B63-46DA-A817-B02276161437}">
      <dgm:prSet/>
      <dgm:spPr/>
      <dgm:t>
        <a:bodyPr/>
        <a:lstStyle/>
        <a:p>
          <a:endParaRPr lang="en-US"/>
        </a:p>
      </dgm:t>
    </dgm:pt>
    <dgm:pt modelId="{7A2EF58C-A385-42D4-8989-61CF521E74D9}" type="pres">
      <dgm:prSet presAssocID="{536F8B7C-A200-462D-8CB0-78DE88C8DF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A6BF4AD-6443-4D25-B764-A54ADE7200C5}" type="pres">
      <dgm:prSet presAssocID="{7610A686-6176-44AF-AF35-68BC25E78CC5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E6E206-DE17-408C-90F3-4C05AD7939DE}" type="pres">
      <dgm:prSet presAssocID="{4ABC3DA0-7CEE-4B93-A1A3-2D8339C072F1}" presName="sibTrans" presStyleCnt="0"/>
      <dgm:spPr/>
    </dgm:pt>
    <dgm:pt modelId="{495BBE3B-37D0-4D10-B9F3-653B91C6A89C}" type="pres">
      <dgm:prSet presAssocID="{F1873922-59B5-4D41-A8F6-C2EE40A398B9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9A1065-D43E-4A05-9D7B-9ADF9AB796BF}" type="pres">
      <dgm:prSet presAssocID="{0C246303-6199-45CF-BCEF-0BD2E7C2564A}" presName="sibTrans" presStyleCnt="0"/>
      <dgm:spPr/>
    </dgm:pt>
    <dgm:pt modelId="{A744861B-F6EE-436D-BA59-41BCA4F16A21}" type="pres">
      <dgm:prSet presAssocID="{707CC019-052E-450B-83C7-EBB451B5AA77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625720-80D6-458E-B92B-899A4D49BE6E}" type="pres">
      <dgm:prSet presAssocID="{D2FBA0B7-4200-424E-8A23-C474366D7B0D}" presName="sibTrans" presStyleCnt="0"/>
      <dgm:spPr/>
    </dgm:pt>
    <dgm:pt modelId="{8C9FF909-4807-4D23-B76C-2F340CBA7B92}" type="pres">
      <dgm:prSet presAssocID="{902C5869-C32E-47D2-A259-4D6218330566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BF20C6-DD06-4DEB-A9EA-E388F99A69BB}" type="pres">
      <dgm:prSet presAssocID="{6FE7D2C0-B08D-46EB-8B29-F300AAEE897A}" presName="sibTrans" presStyleCnt="0"/>
      <dgm:spPr/>
    </dgm:pt>
    <dgm:pt modelId="{1FDBD07A-D40B-40C6-A2D6-B600505DE66A}" type="pres">
      <dgm:prSet presAssocID="{8D3E8C0B-651A-41E0-8131-9A85173C2B56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E0EB98-B82D-4563-A1ED-1643326061E1}" type="pres">
      <dgm:prSet presAssocID="{0BD5B0B1-5200-4006-A440-D081AE576856}" presName="sibTrans" presStyleCnt="0"/>
      <dgm:spPr/>
    </dgm:pt>
    <dgm:pt modelId="{1F3F1591-F45E-4BA0-B622-E2BD33BA12A5}" type="pres">
      <dgm:prSet presAssocID="{0BC72FCA-1075-4BA8-ADE1-5A824B776507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720BA7-C5F8-4048-A7AE-E998975C71E1}" type="pres">
      <dgm:prSet presAssocID="{244CA34C-7E23-4CE8-B8DF-BDFC8B5964D0}" presName="sibTrans" presStyleCnt="0"/>
      <dgm:spPr/>
    </dgm:pt>
    <dgm:pt modelId="{712B8293-2AA7-471B-8E5E-BDA6813902A4}" type="pres">
      <dgm:prSet presAssocID="{99AE8640-7843-4275-BD57-1F35EC8F37A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A3218E-D050-4F9F-99D0-64F8216C7B11}" type="pres">
      <dgm:prSet presAssocID="{EA62E99A-FB60-4CD0-AFA3-69D01333B948}" presName="sibTrans" presStyleCnt="0"/>
      <dgm:spPr/>
    </dgm:pt>
    <dgm:pt modelId="{AC1E9D19-3D42-4B77-B28F-D289D6803391}" type="pres">
      <dgm:prSet presAssocID="{BD8E0E0C-416B-40F8-9D1B-20D42F1539C2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C12063-BEDE-4B8A-8931-905229916248}" type="pres">
      <dgm:prSet presAssocID="{B9B8C484-D359-4073-8407-CABE943EEE87}" presName="sibTrans" presStyleCnt="0"/>
      <dgm:spPr/>
    </dgm:pt>
    <dgm:pt modelId="{97C4AAD8-6855-44F2-921E-5B964649C3C8}" type="pres">
      <dgm:prSet presAssocID="{1C0EE67C-86AE-4C81-980B-09E5FAD7040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2C22B5-4EF0-410D-BCD8-0E652ADF9E36}" type="pres">
      <dgm:prSet presAssocID="{9180514D-8A18-4C6A-BE52-9C81046930AE}" presName="sibTrans" presStyleCnt="0"/>
      <dgm:spPr/>
    </dgm:pt>
    <dgm:pt modelId="{EFD5BE6B-2C10-43DC-B8FF-7731AFDE3492}" type="pres">
      <dgm:prSet presAssocID="{635B395C-6CAA-44A0-8374-55F27C44C57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D60655-29C8-4E94-8321-8A05325D287F}" type="pres">
      <dgm:prSet presAssocID="{2683ABA1-F47B-4144-BAD2-23ACC71E8C49}" presName="sibTrans" presStyleCnt="0"/>
      <dgm:spPr/>
    </dgm:pt>
    <dgm:pt modelId="{8A892520-A6C7-4DE5-9434-26F5450EB2A4}" type="pres">
      <dgm:prSet presAssocID="{578D6388-4873-477A-B806-207FF1CBC76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A3812B8-3C9E-462F-BB58-E8BAE0D6DF2E}" type="presOf" srcId="{F1873922-59B5-4D41-A8F6-C2EE40A398B9}" destId="{495BBE3B-37D0-4D10-B9F3-653B91C6A89C}" srcOrd="0" destOrd="0" presId="urn:microsoft.com/office/officeart/2005/8/layout/default"/>
    <dgm:cxn modelId="{5964028F-016C-4353-95D1-D69C9A0B1D6A}" type="presOf" srcId="{578D6388-4873-477A-B806-207FF1CBC764}" destId="{8A892520-A6C7-4DE5-9434-26F5450EB2A4}" srcOrd="0" destOrd="0" presId="urn:microsoft.com/office/officeart/2005/8/layout/default"/>
    <dgm:cxn modelId="{4BE3051E-0728-4666-9DC6-C8EBA2B1738E}" srcId="{536F8B7C-A200-462D-8CB0-78DE88C8DF0D}" destId="{99AE8640-7843-4275-BD57-1F35EC8F37A5}" srcOrd="6" destOrd="0" parTransId="{6D7E2E74-A233-47EB-AB4E-7A2BD4C0FE97}" sibTransId="{EA62E99A-FB60-4CD0-AFA3-69D01333B948}"/>
    <dgm:cxn modelId="{C6C8B0C5-EB69-4D62-8F69-2E375D562810}" type="presOf" srcId="{99AE8640-7843-4275-BD57-1F35EC8F37A5}" destId="{712B8293-2AA7-471B-8E5E-BDA6813902A4}" srcOrd="0" destOrd="0" presId="urn:microsoft.com/office/officeart/2005/8/layout/default"/>
    <dgm:cxn modelId="{22177D94-4CF8-4D34-9D71-A1147065319E}" srcId="{536F8B7C-A200-462D-8CB0-78DE88C8DF0D}" destId="{902C5869-C32E-47D2-A259-4D6218330566}" srcOrd="3" destOrd="0" parTransId="{69CE982D-826E-474A-B648-D5D14373D327}" sibTransId="{6FE7D2C0-B08D-46EB-8B29-F300AAEE897A}"/>
    <dgm:cxn modelId="{0ECB5DDE-E7BD-4650-986D-A7A9C6444193}" type="presOf" srcId="{635B395C-6CAA-44A0-8374-55F27C44C575}" destId="{EFD5BE6B-2C10-43DC-B8FF-7731AFDE3492}" srcOrd="0" destOrd="0" presId="urn:microsoft.com/office/officeart/2005/8/layout/default"/>
    <dgm:cxn modelId="{6EB5A51D-4EC4-4904-B0F1-24D1E07D24DB}" srcId="{536F8B7C-A200-462D-8CB0-78DE88C8DF0D}" destId="{635B395C-6CAA-44A0-8374-55F27C44C575}" srcOrd="9" destOrd="0" parTransId="{7C053980-8AE6-4472-A885-30A2241FEDF1}" sibTransId="{2683ABA1-F47B-4144-BAD2-23ACC71E8C49}"/>
    <dgm:cxn modelId="{033D89B7-9B63-46DA-A817-B02276161437}" srcId="{536F8B7C-A200-462D-8CB0-78DE88C8DF0D}" destId="{578D6388-4873-477A-B806-207FF1CBC764}" srcOrd="10" destOrd="0" parTransId="{7BB3ECAD-CDB7-4B1C-A2A3-AAC60AD128F8}" sibTransId="{F27813CA-AFAF-4967-9724-A4230CFC2500}"/>
    <dgm:cxn modelId="{11CEDFD6-4CB3-4164-8858-0C40E623912A}" srcId="{536F8B7C-A200-462D-8CB0-78DE88C8DF0D}" destId="{8D3E8C0B-651A-41E0-8131-9A85173C2B56}" srcOrd="4" destOrd="0" parTransId="{1A343688-EFE7-41AC-B6E3-48BC7527BF7A}" sibTransId="{0BD5B0B1-5200-4006-A440-D081AE576856}"/>
    <dgm:cxn modelId="{62FDB5AB-A668-4613-B286-B92751210222}" srcId="{536F8B7C-A200-462D-8CB0-78DE88C8DF0D}" destId="{BD8E0E0C-416B-40F8-9D1B-20D42F1539C2}" srcOrd="7" destOrd="0" parTransId="{369B63E0-C7E7-4A13-87F2-B35EFC53F709}" sibTransId="{B9B8C484-D359-4073-8407-CABE943EEE87}"/>
    <dgm:cxn modelId="{7B1AD762-C822-4ED6-B868-8CC99B148A58}" type="presOf" srcId="{0BC72FCA-1075-4BA8-ADE1-5A824B776507}" destId="{1F3F1591-F45E-4BA0-B622-E2BD33BA12A5}" srcOrd="0" destOrd="0" presId="urn:microsoft.com/office/officeart/2005/8/layout/default"/>
    <dgm:cxn modelId="{CA288CE9-99FB-489E-B513-EAB06F304977}" type="presOf" srcId="{BD8E0E0C-416B-40F8-9D1B-20D42F1539C2}" destId="{AC1E9D19-3D42-4B77-B28F-D289D6803391}" srcOrd="0" destOrd="0" presId="urn:microsoft.com/office/officeart/2005/8/layout/default"/>
    <dgm:cxn modelId="{14803CD5-28E4-49B6-91DD-24EF81289211}" type="presOf" srcId="{1C0EE67C-86AE-4C81-980B-09E5FAD7040B}" destId="{97C4AAD8-6855-44F2-921E-5B964649C3C8}" srcOrd="0" destOrd="0" presId="urn:microsoft.com/office/officeart/2005/8/layout/default"/>
    <dgm:cxn modelId="{60646783-79AD-433D-92D0-4BE108432FF0}" srcId="{536F8B7C-A200-462D-8CB0-78DE88C8DF0D}" destId="{7610A686-6176-44AF-AF35-68BC25E78CC5}" srcOrd="0" destOrd="0" parTransId="{670A4A61-5999-4131-9B25-A3A7C1A7C47E}" sibTransId="{4ABC3DA0-7CEE-4B93-A1A3-2D8339C072F1}"/>
    <dgm:cxn modelId="{988CCE06-76B2-4D79-8A7A-91778B802B1D}" type="presOf" srcId="{707CC019-052E-450B-83C7-EBB451B5AA77}" destId="{A744861B-F6EE-436D-BA59-41BCA4F16A21}" srcOrd="0" destOrd="0" presId="urn:microsoft.com/office/officeart/2005/8/layout/default"/>
    <dgm:cxn modelId="{E8623950-3FEC-45B8-BF40-4B5E51D7E1BC}" type="presOf" srcId="{902C5869-C32E-47D2-A259-4D6218330566}" destId="{8C9FF909-4807-4D23-B76C-2F340CBA7B92}" srcOrd="0" destOrd="0" presId="urn:microsoft.com/office/officeart/2005/8/layout/default"/>
    <dgm:cxn modelId="{3DFB3B37-DE39-46D5-B12F-49D86CFDE135}" type="presOf" srcId="{8D3E8C0B-651A-41E0-8131-9A85173C2B56}" destId="{1FDBD07A-D40B-40C6-A2D6-B600505DE66A}" srcOrd="0" destOrd="0" presId="urn:microsoft.com/office/officeart/2005/8/layout/default"/>
    <dgm:cxn modelId="{83E701F4-4469-4625-B010-26BF775C4E42}" srcId="{536F8B7C-A200-462D-8CB0-78DE88C8DF0D}" destId="{707CC019-052E-450B-83C7-EBB451B5AA77}" srcOrd="2" destOrd="0" parTransId="{A34FE4F4-2AA4-44A3-B3B3-EFE87DBF64DE}" sibTransId="{D2FBA0B7-4200-424E-8A23-C474366D7B0D}"/>
    <dgm:cxn modelId="{CB401693-8662-410C-A366-E3754E310086}" srcId="{536F8B7C-A200-462D-8CB0-78DE88C8DF0D}" destId="{1C0EE67C-86AE-4C81-980B-09E5FAD7040B}" srcOrd="8" destOrd="0" parTransId="{8D7EFC59-141B-4D57-8328-95142936C8E0}" sibTransId="{9180514D-8A18-4C6A-BE52-9C81046930AE}"/>
    <dgm:cxn modelId="{98F008D1-3037-42A9-A635-DBDBF3F57D08}" srcId="{536F8B7C-A200-462D-8CB0-78DE88C8DF0D}" destId="{F1873922-59B5-4D41-A8F6-C2EE40A398B9}" srcOrd="1" destOrd="0" parTransId="{C2DBA57B-C337-4A7F-AFB8-4FDD151DE8C3}" sibTransId="{0C246303-6199-45CF-BCEF-0BD2E7C2564A}"/>
    <dgm:cxn modelId="{A747B1E6-B47A-458A-AB11-52D344C9486E}" srcId="{536F8B7C-A200-462D-8CB0-78DE88C8DF0D}" destId="{0BC72FCA-1075-4BA8-ADE1-5A824B776507}" srcOrd="5" destOrd="0" parTransId="{8642CFBA-76B2-4B47-85B0-8F23A5717612}" sibTransId="{244CA34C-7E23-4CE8-B8DF-BDFC8B5964D0}"/>
    <dgm:cxn modelId="{F9AB0D55-21B2-4A1B-B877-0A05A0B0369B}" type="presOf" srcId="{536F8B7C-A200-462D-8CB0-78DE88C8DF0D}" destId="{7A2EF58C-A385-42D4-8989-61CF521E74D9}" srcOrd="0" destOrd="0" presId="urn:microsoft.com/office/officeart/2005/8/layout/default"/>
    <dgm:cxn modelId="{AE698680-6469-4FE9-8CA9-7B44ADF6DA58}" type="presOf" srcId="{7610A686-6176-44AF-AF35-68BC25E78CC5}" destId="{DA6BF4AD-6443-4D25-B764-A54ADE7200C5}" srcOrd="0" destOrd="0" presId="urn:microsoft.com/office/officeart/2005/8/layout/default"/>
    <dgm:cxn modelId="{5EE688C5-B9DA-4C5F-833E-14D908652714}" type="presParOf" srcId="{7A2EF58C-A385-42D4-8989-61CF521E74D9}" destId="{DA6BF4AD-6443-4D25-B764-A54ADE7200C5}" srcOrd="0" destOrd="0" presId="urn:microsoft.com/office/officeart/2005/8/layout/default"/>
    <dgm:cxn modelId="{B4260A98-6201-4639-B3D7-2ABDC4E30367}" type="presParOf" srcId="{7A2EF58C-A385-42D4-8989-61CF521E74D9}" destId="{04E6E206-DE17-408C-90F3-4C05AD7939DE}" srcOrd="1" destOrd="0" presId="urn:microsoft.com/office/officeart/2005/8/layout/default"/>
    <dgm:cxn modelId="{60842F36-6F7C-4693-9549-58FD41B01F41}" type="presParOf" srcId="{7A2EF58C-A385-42D4-8989-61CF521E74D9}" destId="{495BBE3B-37D0-4D10-B9F3-653B91C6A89C}" srcOrd="2" destOrd="0" presId="urn:microsoft.com/office/officeart/2005/8/layout/default"/>
    <dgm:cxn modelId="{B69712E6-333B-4190-AC03-D9804636C3E5}" type="presParOf" srcId="{7A2EF58C-A385-42D4-8989-61CF521E74D9}" destId="{899A1065-D43E-4A05-9D7B-9ADF9AB796BF}" srcOrd="3" destOrd="0" presId="urn:microsoft.com/office/officeart/2005/8/layout/default"/>
    <dgm:cxn modelId="{3B289F95-6B35-4B1E-A7C3-B126441692AA}" type="presParOf" srcId="{7A2EF58C-A385-42D4-8989-61CF521E74D9}" destId="{A744861B-F6EE-436D-BA59-41BCA4F16A21}" srcOrd="4" destOrd="0" presId="urn:microsoft.com/office/officeart/2005/8/layout/default"/>
    <dgm:cxn modelId="{256831C9-1E51-460C-9C81-EFF6C622581F}" type="presParOf" srcId="{7A2EF58C-A385-42D4-8989-61CF521E74D9}" destId="{5F625720-80D6-458E-B92B-899A4D49BE6E}" srcOrd="5" destOrd="0" presId="urn:microsoft.com/office/officeart/2005/8/layout/default"/>
    <dgm:cxn modelId="{F068BF6A-E6A9-43A6-8F6D-11BB67F3C522}" type="presParOf" srcId="{7A2EF58C-A385-42D4-8989-61CF521E74D9}" destId="{8C9FF909-4807-4D23-B76C-2F340CBA7B92}" srcOrd="6" destOrd="0" presId="urn:microsoft.com/office/officeart/2005/8/layout/default"/>
    <dgm:cxn modelId="{F66DCA4B-5365-44E4-ADB0-E1EAF21577FA}" type="presParOf" srcId="{7A2EF58C-A385-42D4-8989-61CF521E74D9}" destId="{03BF20C6-DD06-4DEB-A9EA-E388F99A69BB}" srcOrd="7" destOrd="0" presId="urn:microsoft.com/office/officeart/2005/8/layout/default"/>
    <dgm:cxn modelId="{22456021-317A-401C-A8B3-3EE5642C53AC}" type="presParOf" srcId="{7A2EF58C-A385-42D4-8989-61CF521E74D9}" destId="{1FDBD07A-D40B-40C6-A2D6-B600505DE66A}" srcOrd="8" destOrd="0" presId="urn:microsoft.com/office/officeart/2005/8/layout/default"/>
    <dgm:cxn modelId="{91EED05E-D27A-4BD8-B09D-FF3708FE8DFD}" type="presParOf" srcId="{7A2EF58C-A385-42D4-8989-61CF521E74D9}" destId="{20E0EB98-B82D-4563-A1ED-1643326061E1}" srcOrd="9" destOrd="0" presId="urn:microsoft.com/office/officeart/2005/8/layout/default"/>
    <dgm:cxn modelId="{666E0FCD-EE6B-44E1-ADEE-2D5C6419018B}" type="presParOf" srcId="{7A2EF58C-A385-42D4-8989-61CF521E74D9}" destId="{1F3F1591-F45E-4BA0-B622-E2BD33BA12A5}" srcOrd="10" destOrd="0" presId="urn:microsoft.com/office/officeart/2005/8/layout/default"/>
    <dgm:cxn modelId="{58BDDCCF-27E8-4891-9939-DB038586EFD4}" type="presParOf" srcId="{7A2EF58C-A385-42D4-8989-61CF521E74D9}" destId="{1C720BA7-C5F8-4048-A7AE-E998975C71E1}" srcOrd="11" destOrd="0" presId="urn:microsoft.com/office/officeart/2005/8/layout/default"/>
    <dgm:cxn modelId="{E42302A8-52DC-4EF4-9B1F-00B84BAF4BCF}" type="presParOf" srcId="{7A2EF58C-A385-42D4-8989-61CF521E74D9}" destId="{712B8293-2AA7-471B-8E5E-BDA6813902A4}" srcOrd="12" destOrd="0" presId="urn:microsoft.com/office/officeart/2005/8/layout/default"/>
    <dgm:cxn modelId="{4C728565-1AA8-415E-A636-2B5E1440B0D1}" type="presParOf" srcId="{7A2EF58C-A385-42D4-8989-61CF521E74D9}" destId="{8AA3218E-D050-4F9F-99D0-64F8216C7B11}" srcOrd="13" destOrd="0" presId="urn:microsoft.com/office/officeart/2005/8/layout/default"/>
    <dgm:cxn modelId="{F413532D-E465-4A14-9F9A-4BAA4F963BE5}" type="presParOf" srcId="{7A2EF58C-A385-42D4-8989-61CF521E74D9}" destId="{AC1E9D19-3D42-4B77-B28F-D289D6803391}" srcOrd="14" destOrd="0" presId="urn:microsoft.com/office/officeart/2005/8/layout/default"/>
    <dgm:cxn modelId="{FB94149E-B30F-4576-A98E-88F77C94F0CF}" type="presParOf" srcId="{7A2EF58C-A385-42D4-8989-61CF521E74D9}" destId="{7AC12063-BEDE-4B8A-8931-905229916248}" srcOrd="15" destOrd="0" presId="urn:microsoft.com/office/officeart/2005/8/layout/default"/>
    <dgm:cxn modelId="{D2147487-6E3A-4A2A-A257-D29C01A3DAB6}" type="presParOf" srcId="{7A2EF58C-A385-42D4-8989-61CF521E74D9}" destId="{97C4AAD8-6855-44F2-921E-5B964649C3C8}" srcOrd="16" destOrd="0" presId="urn:microsoft.com/office/officeart/2005/8/layout/default"/>
    <dgm:cxn modelId="{F5884EC8-41CC-40FB-8613-D5AFA2113428}" type="presParOf" srcId="{7A2EF58C-A385-42D4-8989-61CF521E74D9}" destId="{7C2C22B5-4EF0-410D-BCD8-0E652ADF9E36}" srcOrd="17" destOrd="0" presId="urn:microsoft.com/office/officeart/2005/8/layout/default"/>
    <dgm:cxn modelId="{A0B2D435-6D13-44A7-BBB1-64AFE49BEDB0}" type="presParOf" srcId="{7A2EF58C-A385-42D4-8989-61CF521E74D9}" destId="{EFD5BE6B-2C10-43DC-B8FF-7731AFDE3492}" srcOrd="18" destOrd="0" presId="urn:microsoft.com/office/officeart/2005/8/layout/default"/>
    <dgm:cxn modelId="{D1C0BDB8-94E6-4290-B67C-111969FA6EFC}" type="presParOf" srcId="{7A2EF58C-A385-42D4-8989-61CF521E74D9}" destId="{2BD60655-29C8-4E94-8321-8A05325D287F}" srcOrd="19" destOrd="0" presId="urn:microsoft.com/office/officeart/2005/8/layout/default"/>
    <dgm:cxn modelId="{BDBD18A3-CDAE-4DF8-8A68-2BEA97B79A83}" type="presParOf" srcId="{7A2EF58C-A385-42D4-8989-61CF521E74D9}" destId="{8A892520-A6C7-4DE5-9434-26F5450EB2A4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C23777-CA4D-491D-BBD7-B18DE4DA5C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7F21CD7-440B-4A37-B62B-848A895E3F30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Os discursos ideológicos são envolventes e convincentes, mas </a:t>
          </a:r>
          <a:r>
            <a:rPr lang="pt-BR" b="1">
              <a:latin typeface="Calibri Light" panose="020F0302020204030204"/>
            </a:rPr>
            <a:t>LACUNARES </a:t>
          </a:r>
          <a:r>
            <a:rPr lang="pt-BR" b="1"/>
            <a:t>(cheios de vazios).</a:t>
          </a:r>
          <a:r>
            <a:rPr lang="pt-BR"/>
            <a:t> 								</a:t>
          </a:r>
          <a:r>
            <a:rPr lang="pt-BR" i="1"/>
            <a:t>Marilena Chauí</a:t>
          </a:r>
          <a:r>
            <a:rPr lang="pt-BR">
              <a:latin typeface="Calibri Light" panose="020F0302020204030204"/>
            </a:rPr>
            <a:t> </a:t>
          </a:r>
          <a:endParaRPr lang="en-US"/>
        </a:p>
      </dgm:t>
    </dgm:pt>
    <dgm:pt modelId="{EF93F58B-0FBE-466A-8BC7-8C5752DEBB23}" type="parTrans" cxnId="{5C8BCF41-9741-4BAC-9666-DF47F75E93CD}">
      <dgm:prSet/>
      <dgm:spPr/>
      <dgm:t>
        <a:bodyPr/>
        <a:lstStyle/>
        <a:p>
          <a:endParaRPr lang="en-US"/>
        </a:p>
      </dgm:t>
    </dgm:pt>
    <dgm:pt modelId="{D9BA7131-582D-4D96-9D81-8DF0F5881C84}" type="sibTrans" cxnId="{5C8BCF41-9741-4BAC-9666-DF47F75E93CD}">
      <dgm:prSet/>
      <dgm:spPr/>
      <dgm:t>
        <a:bodyPr/>
        <a:lstStyle/>
        <a:p>
          <a:endParaRPr lang="en-US"/>
        </a:p>
      </dgm:t>
    </dgm:pt>
    <dgm:pt modelId="{80CDC421-761F-43F2-9109-D75805114D36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linguagem obscura, </a:t>
          </a:r>
          <a:r>
            <a:rPr lang="pt-BR" b="1" u="sng"/>
            <a:t>camufla intenções;</a:t>
          </a:r>
          <a:endParaRPr lang="en-US"/>
        </a:p>
      </dgm:t>
    </dgm:pt>
    <dgm:pt modelId="{97CEF21F-4320-45AB-A437-A979A8BBBD66}" type="parTrans" cxnId="{C2C97F5F-3B82-4A2B-A7E7-BB3FA085BDB9}">
      <dgm:prSet/>
      <dgm:spPr/>
      <dgm:t>
        <a:bodyPr/>
        <a:lstStyle/>
        <a:p>
          <a:endParaRPr lang="en-US"/>
        </a:p>
      </dgm:t>
    </dgm:pt>
    <dgm:pt modelId="{ACFFEAE9-F970-4472-90E7-D4FAE906D09E}" type="sibTrans" cxnId="{C2C97F5F-3B82-4A2B-A7E7-BB3FA085BDB9}">
      <dgm:prSet/>
      <dgm:spPr/>
      <dgm:t>
        <a:bodyPr/>
        <a:lstStyle/>
        <a:p>
          <a:endParaRPr lang="en-US"/>
        </a:p>
      </dgm:t>
    </dgm:pt>
    <dgm:pt modelId="{6C9A9098-4A5C-41C2-83F5-3A806F98BCC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Sem esclarecer a realidade das condições sociais, </a:t>
          </a:r>
          <a:r>
            <a:rPr lang="pt-BR" b="1" u="sng"/>
            <a:t>a ideologia justifica por que a sociedade é assim e não de outro modo</a:t>
          </a:r>
          <a:r>
            <a:rPr lang="pt-BR"/>
            <a:t>.</a:t>
          </a:r>
          <a:endParaRPr lang="en-US"/>
        </a:p>
      </dgm:t>
    </dgm:pt>
    <dgm:pt modelId="{B8DF9BA0-25B9-4FF2-96F4-FC55B85EBC17}" type="parTrans" cxnId="{B326137D-EDFC-42CA-ABE8-1A84A2B58DE1}">
      <dgm:prSet/>
      <dgm:spPr/>
      <dgm:t>
        <a:bodyPr/>
        <a:lstStyle/>
        <a:p>
          <a:endParaRPr lang="en-US"/>
        </a:p>
      </dgm:t>
    </dgm:pt>
    <dgm:pt modelId="{7F89BC08-0E32-4E72-8BB0-F8869C1C7BF0}" type="sibTrans" cxnId="{B326137D-EDFC-42CA-ABE8-1A84A2B58DE1}">
      <dgm:prSet/>
      <dgm:spPr/>
      <dgm:t>
        <a:bodyPr/>
        <a:lstStyle/>
        <a:p>
          <a:endParaRPr lang="en-US"/>
        </a:p>
      </dgm:t>
    </dgm:pt>
    <dgm:pt modelId="{8E5DCAD0-47D6-471D-9FBC-48169AFF39A6}" type="pres">
      <dgm:prSet presAssocID="{9EC23777-CA4D-491D-BBD7-B18DE4DA5C0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83A688-F0AF-46A6-BA42-209858912901}" type="pres">
      <dgm:prSet presAssocID="{27F21CD7-440B-4A37-B62B-848A895E3F30}" presName="compNode" presStyleCnt="0"/>
      <dgm:spPr/>
    </dgm:pt>
    <dgm:pt modelId="{08FB1D52-F887-4E0B-96D2-99413BF021B7}" type="pres">
      <dgm:prSet presAssocID="{27F21CD7-440B-4A37-B62B-848A895E3F30}" presName="bgRect" presStyleLbl="bgShp" presStyleIdx="0" presStyleCnt="3"/>
      <dgm:spPr/>
    </dgm:pt>
    <dgm:pt modelId="{A68FD832-0260-48CF-BEA7-CC21D9D5EA1C}" type="pres">
      <dgm:prSet presAssocID="{27F21CD7-440B-4A37-B62B-848A895E3F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3330F4C7-A7C4-4B92-886E-FF52365C92B3}" type="pres">
      <dgm:prSet presAssocID="{27F21CD7-440B-4A37-B62B-848A895E3F30}" presName="spaceRect" presStyleCnt="0"/>
      <dgm:spPr/>
    </dgm:pt>
    <dgm:pt modelId="{5E558297-1F94-4971-ACF1-3E4680D3C463}" type="pres">
      <dgm:prSet presAssocID="{27F21CD7-440B-4A37-B62B-848A895E3F30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B7D9DAE9-41F8-476A-8C0A-425DC240DED6}" type="pres">
      <dgm:prSet presAssocID="{D9BA7131-582D-4D96-9D81-8DF0F5881C84}" presName="sibTrans" presStyleCnt="0"/>
      <dgm:spPr/>
    </dgm:pt>
    <dgm:pt modelId="{A4DC1F99-3CB4-4E55-B2D2-7753E649EFD2}" type="pres">
      <dgm:prSet presAssocID="{80CDC421-761F-43F2-9109-D75805114D36}" presName="compNode" presStyleCnt="0"/>
      <dgm:spPr/>
    </dgm:pt>
    <dgm:pt modelId="{088C4D0C-4F79-43F5-A4E6-256032FCF86F}" type="pres">
      <dgm:prSet presAssocID="{80CDC421-761F-43F2-9109-D75805114D36}" presName="bgRect" presStyleLbl="bgShp" presStyleIdx="1" presStyleCnt="3"/>
      <dgm:spPr/>
    </dgm:pt>
    <dgm:pt modelId="{1246472A-4FDF-41C0-B2D4-E0ACAB15622F}" type="pres">
      <dgm:prSet presAssocID="{80CDC421-761F-43F2-9109-D75805114D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375F6E4E-C447-4B02-B238-60EEB35686BF}" type="pres">
      <dgm:prSet presAssocID="{80CDC421-761F-43F2-9109-D75805114D36}" presName="spaceRect" presStyleCnt="0"/>
      <dgm:spPr/>
    </dgm:pt>
    <dgm:pt modelId="{86D87B6F-E34D-4965-AFFD-3FEBE0DFBC8D}" type="pres">
      <dgm:prSet presAssocID="{80CDC421-761F-43F2-9109-D75805114D3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AE46DE9-1D3B-4D65-A57A-44F1AF926D7D}" type="pres">
      <dgm:prSet presAssocID="{ACFFEAE9-F970-4472-90E7-D4FAE906D09E}" presName="sibTrans" presStyleCnt="0"/>
      <dgm:spPr/>
    </dgm:pt>
    <dgm:pt modelId="{32E4A3F5-BD24-4AE4-ABCD-FC956E3436F6}" type="pres">
      <dgm:prSet presAssocID="{6C9A9098-4A5C-41C2-83F5-3A806F98BCCB}" presName="compNode" presStyleCnt="0"/>
      <dgm:spPr/>
    </dgm:pt>
    <dgm:pt modelId="{F09D8F62-3FF8-4F25-B541-32A00397CF96}" type="pres">
      <dgm:prSet presAssocID="{6C9A9098-4A5C-41C2-83F5-3A806F98BCCB}" presName="bgRect" presStyleLbl="bgShp" presStyleIdx="2" presStyleCnt="3"/>
      <dgm:spPr/>
    </dgm:pt>
    <dgm:pt modelId="{C5656F3F-A4AF-4BBB-8070-EEAD1E1B99BD}" type="pres">
      <dgm:prSet presAssocID="{6C9A9098-4A5C-41C2-83F5-3A806F98BC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02DC12AC-A1CA-42C3-BCD9-ACA0D4A9408E}" type="pres">
      <dgm:prSet presAssocID="{6C9A9098-4A5C-41C2-83F5-3A806F98BCCB}" presName="spaceRect" presStyleCnt="0"/>
      <dgm:spPr/>
    </dgm:pt>
    <dgm:pt modelId="{A1F6C9B2-AAAB-4395-A898-1BF033285E37}" type="pres">
      <dgm:prSet presAssocID="{6C9A9098-4A5C-41C2-83F5-3A806F98BCCB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B326137D-EDFC-42CA-ABE8-1A84A2B58DE1}" srcId="{9EC23777-CA4D-491D-BBD7-B18DE4DA5C0E}" destId="{6C9A9098-4A5C-41C2-83F5-3A806F98BCCB}" srcOrd="2" destOrd="0" parTransId="{B8DF9BA0-25B9-4FF2-96F4-FC55B85EBC17}" sibTransId="{7F89BC08-0E32-4E72-8BB0-F8869C1C7BF0}"/>
    <dgm:cxn modelId="{89D6B96B-4A7B-43CB-9BD5-C261F2B84C63}" type="presOf" srcId="{27F21CD7-440B-4A37-B62B-848A895E3F30}" destId="{5E558297-1F94-4971-ACF1-3E4680D3C463}" srcOrd="0" destOrd="0" presId="urn:microsoft.com/office/officeart/2018/2/layout/IconVerticalSolidList"/>
    <dgm:cxn modelId="{D22C6863-9F2A-4C1B-B50E-7325132F2D62}" type="presOf" srcId="{9EC23777-CA4D-491D-BBD7-B18DE4DA5C0E}" destId="{8E5DCAD0-47D6-471D-9FBC-48169AFF39A6}" srcOrd="0" destOrd="0" presId="urn:microsoft.com/office/officeart/2018/2/layout/IconVerticalSolidList"/>
    <dgm:cxn modelId="{8C7ED7CF-8113-4EA6-940A-4970773DC031}" type="presOf" srcId="{6C9A9098-4A5C-41C2-83F5-3A806F98BCCB}" destId="{A1F6C9B2-AAAB-4395-A898-1BF033285E37}" srcOrd="0" destOrd="0" presId="urn:microsoft.com/office/officeart/2018/2/layout/IconVerticalSolidList"/>
    <dgm:cxn modelId="{32900B00-073A-4DB4-B43B-66F6E8C699BF}" type="presOf" srcId="{80CDC421-761F-43F2-9109-D75805114D36}" destId="{86D87B6F-E34D-4965-AFFD-3FEBE0DFBC8D}" srcOrd="0" destOrd="0" presId="urn:microsoft.com/office/officeart/2018/2/layout/IconVerticalSolidList"/>
    <dgm:cxn modelId="{5C8BCF41-9741-4BAC-9666-DF47F75E93CD}" srcId="{9EC23777-CA4D-491D-BBD7-B18DE4DA5C0E}" destId="{27F21CD7-440B-4A37-B62B-848A895E3F30}" srcOrd="0" destOrd="0" parTransId="{EF93F58B-0FBE-466A-8BC7-8C5752DEBB23}" sibTransId="{D9BA7131-582D-4D96-9D81-8DF0F5881C84}"/>
    <dgm:cxn modelId="{C2C97F5F-3B82-4A2B-A7E7-BB3FA085BDB9}" srcId="{9EC23777-CA4D-491D-BBD7-B18DE4DA5C0E}" destId="{80CDC421-761F-43F2-9109-D75805114D36}" srcOrd="1" destOrd="0" parTransId="{97CEF21F-4320-45AB-A437-A979A8BBBD66}" sibTransId="{ACFFEAE9-F970-4472-90E7-D4FAE906D09E}"/>
    <dgm:cxn modelId="{FDCD2734-853A-4AFF-A640-480464EF5D74}" type="presParOf" srcId="{8E5DCAD0-47D6-471D-9FBC-48169AFF39A6}" destId="{3383A688-F0AF-46A6-BA42-209858912901}" srcOrd="0" destOrd="0" presId="urn:microsoft.com/office/officeart/2018/2/layout/IconVerticalSolidList"/>
    <dgm:cxn modelId="{B2A0CCCC-818C-4EA1-B5AF-051434B97AD2}" type="presParOf" srcId="{3383A688-F0AF-46A6-BA42-209858912901}" destId="{08FB1D52-F887-4E0B-96D2-99413BF021B7}" srcOrd="0" destOrd="0" presId="urn:microsoft.com/office/officeart/2018/2/layout/IconVerticalSolidList"/>
    <dgm:cxn modelId="{E5F077CB-852B-4352-879F-243070160188}" type="presParOf" srcId="{3383A688-F0AF-46A6-BA42-209858912901}" destId="{A68FD832-0260-48CF-BEA7-CC21D9D5EA1C}" srcOrd="1" destOrd="0" presId="urn:microsoft.com/office/officeart/2018/2/layout/IconVerticalSolidList"/>
    <dgm:cxn modelId="{7E5F540E-ECFD-4C3E-981C-47AA98438820}" type="presParOf" srcId="{3383A688-F0AF-46A6-BA42-209858912901}" destId="{3330F4C7-A7C4-4B92-886E-FF52365C92B3}" srcOrd="2" destOrd="0" presId="urn:microsoft.com/office/officeart/2018/2/layout/IconVerticalSolidList"/>
    <dgm:cxn modelId="{8255218F-5530-4242-8308-884E034F636B}" type="presParOf" srcId="{3383A688-F0AF-46A6-BA42-209858912901}" destId="{5E558297-1F94-4971-ACF1-3E4680D3C463}" srcOrd="3" destOrd="0" presId="urn:microsoft.com/office/officeart/2018/2/layout/IconVerticalSolidList"/>
    <dgm:cxn modelId="{2D3613E0-7CAA-456B-B0F1-286DCE1BE2FF}" type="presParOf" srcId="{8E5DCAD0-47D6-471D-9FBC-48169AFF39A6}" destId="{B7D9DAE9-41F8-476A-8C0A-425DC240DED6}" srcOrd="1" destOrd="0" presId="urn:microsoft.com/office/officeart/2018/2/layout/IconVerticalSolidList"/>
    <dgm:cxn modelId="{B6BD42A4-284F-473B-A7B6-88C946B404BD}" type="presParOf" srcId="{8E5DCAD0-47D6-471D-9FBC-48169AFF39A6}" destId="{A4DC1F99-3CB4-4E55-B2D2-7753E649EFD2}" srcOrd="2" destOrd="0" presId="urn:microsoft.com/office/officeart/2018/2/layout/IconVerticalSolidList"/>
    <dgm:cxn modelId="{B54C17DE-51F9-436F-B950-A0E55BF22753}" type="presParOf" srcId="{A4DC1F99-3CB4-4E55-B2D2-7753E649EFD2}" destId="{088C4D0C-4F79-43F5-A4E6-256032FCF86F}" srcOrd="0" destOrd="0" presId="urn:microsoft.com/office/officeart/2018/2/layout/IconVerticalSolidList"/>
    <dgm:cxn modelId="{D0933746-F82F-42B8-9684-EF7C02FC66C4}" type="presParOf" srcId="{A4DC1F99-3CB4-4E55-B2D2-7753E649EFD2}" destId="{1246472A-4FDF-41C0-B2D4-E0ACAB15622F}" srcOrd="1" destOrd="0" presId="urn:microsoft.com/office/officeart/2018/2/layout/IconVerticalSolidList"/>
    <dgm:cxn modelId="{D8F6665E-1E05-42D7-9C20-F970D0E1A3ED}" type="presParOf" srcId="{A4DC1F99-3CB4-4E55-B2D2-7753E649EFD2}" destId="{375F6E4E-C447-4B02-B238-60EEB35686BF}" srcOrd="2" destOrd="0" presId="urn:microsoft.com/office/officeart/2018/2/layout/IconVerticalSolidList"/>
    <dgm:cxn modelId="{B0B300EB-18FE-48AF-8B05-C7042ADA1F2A}" type="presParOf" srcId="{A4DC1F99-3CB4-4E55-B2D2-7753E649EFD2}" destId="{86D87B6F-E34D-4965-AFFD-3FEBE0DFBC8D}" srcOrd="3" destOrd="0" presId="urn:microsoft.com/office/officeart/2018/2/layout/IconVerticalSolidList"/>
    <dgm:cxn modelId="{E39B0358-04BA-402C-9D94-48A72C6746D7}" type="presParOf" srcId="{8E5DCAD0-47D6-471D-9FBC-48169AFF39A6}" destId="{0AE46DE9-1D3B-4D65-A57A-44F1AF926D7D}" srcOrd="3" destOrd="0" presId="urn:microsoft.com/office/officeart/2018/2/layout/IconVerticalSolidList"/>
    <dgm:cxn modelId="{C3740BE2-B442-46F5-BB61-7767FD71A988}" type="presParOf" srcId="{8E5DCAD0-47D6-471D-9FBC-48169AFF39A6}" destId="{32E4A3F5-BD24-4AE4-ABCD-FC956E3436F6}" srcOrd="4" destOrd="0" presId="urn:microsoft.com/office/officeart/2018/2/layout/IconVerticalSolidList"/>
    <dgm:cxn modelId="{FA7681D7-2518-4CA4-9D26-CCCAB2ECFB34}" type="presParOf" srcId="{32E4A3F5-BD24-4AE4-ABCD-FC956E3436F6}" destId="{F09D8F62-3FF8-4F25-B541-32A00397CF96}" srcOrd="0" destOrd="0" presId="urn:microsoft.com/office/officeart/2018/2/layout/IconVerticalSolidList"/>
    <dgm:cxn modelId="{C7DCF36A-F73D-4737-AF0E-09E01782A49E}" type="presParOf" srcId="{32E4A3F5-BD24-4AE4-ABCD-FC956E3436F6}" destId="{C5656F3F-A4AF-4BBB-8070-EEAD1E1B99BD}" srcOrd="1" destOrd="0" presId="urn:microsoft.com/office/officeart/2018/2/layout/IconVerticalSolidList"/>
    <dgm:cxn modelId="{EC85AB85-0038-4D16-9E0F-E11F1E4BEB45}" type="presParOf" srcId="{32E4A3F5-BD24-4AE4-ABCD-FC956E3436F6}" destId="{02DC12AC-A1CA-42C3-BCD9-ACA0D4A9408E}" srcOrd="2" destOrd="0" presId="urn:microsoft.com/office/officeart/2018/2/layout/IconVerticalSolidList"/>
    <dgm:cxn modelId="{523C75A4-024C-4E71-B90E-E44FAF4EBD60}" type="presParOf" srcId="{32E4A3F5-BD24-4AE4-ABCD-FC956E3436F6}" destId="{A1F6C9B2-AAAB-4395-A898-1BF033285E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651BF5-A906-462B-8C3E-1B6E9A49AB70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4FB4A67-AEED-4CBE-8F03-A51C3959D26A}">
      <dgm:prSet/>
      <dgm:spPr/>
      <dgm:t>
        <a:bodyPr/>
        <a:lstStyle/>
        <a:p>
          <a:r>
            <a:rPr lang="pt-BR"/>
            <a:t>Obra de </a:t>
          </a:r>
          <a:r>
            <a:rPr lang="pt-BR" b="1" i="1"/>
            <a:t>René Magritte</a:t>
          </a:r>
          <a:r>
            <a:rPr lang="pt-BR"/>
            <a:t> (um dos principais artistas surrealistas) </a:t>
          </a:r>
          <a:endParaRPr lang="en-US"/>
        </a:p>
      </dgm:t>
    </dgm:pt>
    <dgm:pt modelId="{F84E0253-11D8-499E-85DE-19318B23A0A0}" type="parTrans" cxnId="{3B0C1E4B-B087-4BA2-951C-FF828E855C17}">
      <dgm:prSet/>
      <dgm:spPr/>
      <dgm:t>
        <a:bodyPr/>
        <a:lstStyle/>
        <a:p>
          <a:endParaRPr lang="en-US"/>
        </a:p>
      </dgm:t>
    </dgm:pt>
    <dgm:pt modelId="{D90729F0-061F-47AE-B06D-292E11FAFA06}" type="sibTrans" cxnId="{3B0C1E4B-B087-4BA2-951C-FF828E855C17}">
      <dgm:prSet/>
      <dgm:spPr/>
      <dgm:t>
        <a:bodyPr/>
        <a:lstStyle/>
        <a:p>
          <a:endParaRPr lang="en-US"/>
        </a:p>
      </dgm:t>
    </dgm:pt>
    <dgm:pt modelId="{A5FDFEFC-AA6A-48D6-8F14-4EF5F939F8A9}">
      <dgm:prSet/>
      <dgm:spPr/>
      <dgm:t>
        <a:bodyPr/>
        <a:lstStyle/>
        <a:p>
          <a:r>
            <a:rPr lang="pt-BR" i="1"/>
            <a:t>“</a:t>
          </a:r>
          <a:r>
            <a:rPr lang="pt-BR" b="1" i="1"/>
            <a:t>Ceci n'est pas une pipe</a:t>
          </a:r>
          <a:r>
            <a:rPr lang="pt-BR" b="1"/>
            <a:t>" </a:t>
          </a:r>
          <a:endParaRPr lang="en-US"/>
        </a:p>
      </dgm:t>
    </dgm:pt>
    <dgm:pt modelId="{133C7B33-2D2E-4834-86B9-371D9B35FBDB}" type="parTrans" cxnId="{DC12C292-A9AF-4E4F-B75D-95694A3772A5}">
      <dgm:prSet/>
      <dgm:spPr/>
      <dgm:t>
        <a:bodyPr/>
        <a:lstStyle/>
        <a:p>
          <a:endParaRPr lang="en-US"/>
        </a:p>
      </dgm:t>
    </dgm:pt>
    <dgm:pt modelId="{4C80992D-0873-4585-8ED4-D8E237DE4341}" type="sibTrans" cxnId="{DC12C292-A9AF-4E4F-B75D-95694A3772A5}">
      <dgm:prSet/>
      <dgm:spPr/>
      <dgm:t>
        <a:bodyPr/>
        <a:lstStyle/>
        <a:p>
          <a:endParaRPr lang="en-US"/>
        </a:p>
      </dgm:t>
    </dgm:pt>
    <dgm:pt modelId="{ABC68C8F-C9E9-4EDA-86F1-B7953C543E2E}">
      <dgm:prSet/>
      <dgm:spPr/>
      <dgm:t>
        <a:bodyPr/>
        <a:lstStyle/>
        <a:p>
          <a:r>
            <a:rPr lang="pt-BR" b="1" i="1"/>
            <a:t>“Isto não é um cachimbo”</a:t>
          </a:r>
          <a:r>
            <a:rPr lang="pt-BR"/>
            <a:t/>
          </a:r>
          <a:br>
            <a:rPr lang="pt-BR"/>
          </a:br>
          <a:r>
            <a:rPr lang="pt-BR"/>
            <a:t/>
          </a:r>
          <a:br>
            <a:rPr lang="pt-BR"/>
          </a:br>
          <a:endParaRPr lang="en-US"/>
        </a:p>
      </dgm:t>
    </dgm:pt>
    <dgm:pt modelId="{64DA040E-AF81-418B-9AA3-ADFBB920DB06}" type="parTrans" cxnId="{618222C8-A7E0-40A8-9A04-0461C3BBD36F}">
      <dgm:prSet/>
      <dgm:spPr/>
      <dgm:t>
        <a:bodyPr/>
        <a:lstStyle/>
        <a:p>
          <a:endParaRPr lang="en-US"/>
        </a:p>
      </dgm:t>
    </dgm:pt>
    <dgm:pt modelId="{B4A0989A-FB30-4DC2-A8D5-892EB5CFA62F}" type="sibTrans" cxnId="{618222C8-A7E0-40A8-9A04-0461C3BBD36F}">
      <dgm:prSet/>
      <dgm:spPr/>
      <dgm:t>
        <a:bodyPr/>
        <a:lstStyle/>
        <a:p>
          <a:endParaRPr lang="en-US"/>
        </a:p>
      </dgm:t>
    </dgm:pt>
    <dgm:pt modelId="{706B27B8-551F-4D9D-8D76-D5310A25ACE5}" type="pres">
      <dgm:prSet presAssocID="{11651BF5-A906-462B-8C3E-1B6E9A49AB7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9520A1D-7C97-4D64-B96E-84E3D427AD65}" type="pres">
      <dgm:prSet presAssocID="{44FB4A67-AEED-4CBE-8F03-A51C3959D26A}" presName="thickLine" presStyleLbl="alignNode1" presStyleIdx="0" presStyleCnt="3"/>
      <dgm:spPr/>
    </dgm:pt>
    <dgm:pt modelId="{67294D9F-BB4B-4CC8-9B14-9662E7352E1B}" type="pres">
      <dgm:prSet presAssocID="{44FB4A67-AEED-4CBE-8F03-A51C3959D26A}" presName="horz1" presStyleCnt="0"/>
      <dgm:spPr/>
    </dgm:pt>
    <dgm:pt modelId="{82F253A4-835A-4621-ACA7-08C9634F09B5}" type="pres">
      <dgm:prSet presAssocID="{44FB4A67-AEED-4CBE-8F03-A51C3959D26A}" presName="tx1" presStyleLbl="revTx" presStyleIdx="0" presStyleCnt="3"/>
      <dgm:spPr/>
      <dgm:t>
        <a:bodyPr/>
        <a:lstStyle/>
        <a:p>
          <a:endParaRPr lang="pt-BR"/>
        </a:p>
      </dgm:t>
    </dgm:pt>
    <dgm:pt modelId="{7BCD8948-CA26-4123-917B-018029DB738F}" type="pres">
      <dgm:prSet presAssocID="{44FB4A67-AEED-4CBE-8F03-A51C3959D26A}" presName="vert1" presStyleCnt="0"/>
      <dgm:spPr/>
    </dgm:pt>
    <dgm:pt modelId="{38A65C39-136C-4065-ABF4-B5CE17DAB4E1}" type="pres">
      <dgm:prSet presAssocID="{A5FDFEFC-AA6A-48D6-8F14-4EF5F939F8A9}" presName="thickLine" presStyleLbl="alignNode1" presStyleIdx="1" presStyleCnt="3"/>
      <dgm:spPr/>
    </dgm:pt>
    <dgm:pt modelId="{BEE3EBC1-0B55-4C95-91A4-94852D4DDBC9}" type="pres">
      <dgm:prSet presAssocID="{A5FDFEFC-AA6A-48D6-8F14-4EF5F939F8A9}" presName="horz1" presStyleCnt="0"/>
      <dgm:spPr/>
    </dgm:pt>
    <dgm:pt modelId="{FC1E232F-C697-44AB-8E3E-271A5049C376}" type="pres">
      <dgm:prSet presAssocID="{A5FDFEFC-AA6A-48D6-8F14-4EF5F939F8A9}" presName="tx1" presStyleLbl="revTx" presStyleIdx="1" presStyleCnt="3"/>
      <dgm:spPr/>
      <dgm:t>
        <a:bodyPr/>
        <a:lstStyle/>
        <a:p>
          <a:endParaRPr lang="pt-BR"/>
        </a:p>
      </dgm:t>
    </dgm:pt>
    <dgm:pt modelId="{ED0B30F9-CA2A-4879-9337-AAD766A1871B}" type="pres">
      <dgm:prSet presAssocID="{A5FDFEFC-AA6A-48D6-8F14-4EF5F939F8A9}" presName="vert1" presStyleCnt="0"/>
      <dgm:spPr/>
    </dgm:pt>
    <dgm:pt modelId="{115F1B3A-17E4-4DB9-A62A-4E95ECE1BB55}" type="pres">
      <dgm:prSet presAssocID="{ABC68C8F-C9E9-4EDA-86F1-B7953C543E2E}" presName="thickLine" presStyleLbl="alignNode1" presStyleIdx="2" presStyleCnt="3"/>
      <dgm:spPr/>
    </dgm:pt>
    <dgm:pt modelId="{8E61A088-F218-4062-B15E-D74D07EE4EFD}" type="pres">
      <dgm:prSet presAssocID="{ABC68C8F-C9E9-4EDA-86F1-B7953C543E2E}" presName="horz1" presStyleCnt="0"/>
      <dgm:spPr/>
    </dgm:pt>
    <dgm:pt modelId="{7858FCB3-91B8-4721-B963-3B939DDC7897}" type="pres">
      <dgm:prSet presAssocID="{ABC68C8F-C9E9-4EDA-86F1-B7953C543E2E}" presName="tx1" presStyleLbl="revTx" presStyleIdx="2" presStyleCnt="3"/>
      <dgm:spPr/>
      <dgm:t>
        <a:bodyPr/>
        <a:lstStyle/>
        <a:p>
          <a:endParaRPr lang="pt-BR"/>
        </a:p>
      </dgm:t>
    </dgm:pt>
    <dgm:pt modelId="{7E1474BD-845C-45EE-96EE-95C2F8BC478C}" type="pres">
      <dgm:prSet presAssocID="{ABC68C8F-C9E9-4EDA-86F1-B7953C543E2E}" presName="vert1" presStyleCnt="0"/>
      <dgm:spPr/>
    </dgm:pt>
  </dgm:ptLst>
  <dgm:cxnLst>
    <dgm:cxn modelId="{618222C8-A7E0-40A8-9A04-0461C3BBD36F}" srcId="{11651BF5-A906-462B-8C3E-1B6E9A49AB70}" destId="{ABC68C8F-C9E9-4EDA-86F1-B7953C543E2E}" srcOrd="2" destOrd="0" parTransId="{64DA040E-AF81-418B-9AA3-ADFBB920DB06}" sibTransId="{B4A0989A-FB30-4DC2-A8D5-892EB5CFA62F}"/>
    <dgm:cxn modelId="{DC12C292-A9AF-4E4F-B75D-95694A3772A5}" srcId="{11651BF5-A906-462B-8C3E-1B6E9A49AB70}" destId="{A5FDFEFC-AA6A-48D6-8F14-4EF5F939F8A9}" srcOrd="1" destOrd="0" parTransId="{133C7B33-2D2E-4834-86B9-371D9B35FBDB}" sibTransId="{4C80992D-0873-4585-8ED4-D8E237DE4341}"/>
    <dgm:cxn modelId="{3B0C1E4B-B087-4BA2-951C-FF828E855C17}" srcId="{11651BF5-A906-462B-8C3E-1B6E9A49AB70}" destId="{44FB4A67-AEED-4CBE-8F03-A51C3959D26A}" srcOrd="0" destOrd="0" parTransId="{F84E0253-11D8-499E-85DE-19318B23A0A0}" sibTransId="{D90729F0-061F-47AE-B06D-292E11FAFA06}"/>
    <dgm:cxn modelId="{4D6C22BB-A006-4142-A668-EFDE77366D6E}" type="presOf" srcId="{44FB4A67-AEED-4CBE-8F03-A51C3959D26A}" destId="{82F253A4-835A-4621-ACA7-08C9634F09B5}" srcOrd="0" destOrd="0" presId="urn:microsoft.com/office/officeart/2008/layout/LinedList"/>
    <dgm:cxn modelId="{BF1DEA0B-1116-48EA-9F26-B34B91C2EB04}" type="presOf" srcId="{11651BF5-A906-462B-8C3E-1B6E9A49AB70}" destId="{706B27B8-551F-4D9D-8D76-D5310A25ACE5}" srcOrd="0" destOrd="0" presId="urn:microsoft.com/office/officeart/2008/layout/LinedList"/>
    <dgm:cxn modelId="{6FFCFFA5-2657-4B42-BB34-ADFB4C08C46B}" type="presOf" srcId="{ABC68C8F-C9E9-4EDA-86F1-B7953C543E2E}" destId="{7858FCB3-91B8-4721-B963-3B939DDC7897}" srcOrd="0" destOrd="0" presId="urn:microsoft.com/office/officeart/2008/layout/LinedList"/>
    <dgm:cxn modelId="{4C6CC2DA-2565-48DA-9903-E360960C1CAB}" type="presOf" srcId="{A5FDFEFC-AA6A-48D6-8F14-4EF5F939F8A9}" destId="{FC1E232F-C697-44AB-8E3E-271A5049C376}" srcOrd="0" destOrd="0" presId="urn:microsoft.com/office/officeart/2008/layout/LinedList"/>
    <dgm:cxn modelId="{A975F4B8-1E76-448D-909C-6C9BEDA1F8DB}" type="presParOf" srcId="{706B27B8-551F-4D9D-8D76-D5310A25ACE5}" destId="{B9520A1D-7C97-4D64-B96E-84E3D427AD65}" srcOrd="0" destOrd="0" presId="urn:microsoft.com/office/officeart/2008/layout/LinedList"/>
    <dgm:cxn modelId="{57F6D30F-A601-45D9-9A20-1FDE2FCE48CE}" type="presParOf" srcId="{706B27B8-551F-4D9D-8D76-D5310A25ACE5}" destId="{67294D9F-BB4B-4CC8-9B14-9662E7352E1B}" srcOrd="1" destOrd="0" presId="urn:microsoft.com/office/officeart/2008/layout/LinedList"/>
    <dgm:cxn modelId="{7EFF1229-E3EA-46B4-9948-EA40E274EEE2}" type="presParOf" srcId="{67294D9F-BB4B-4CC8-9B14-9662E7352E1B}" destId="{82F253A4-835A-4621-ACA7-08C9634F09B5}" srcOrd="0" destOrd="0" presId="urn:microsoft.com/office/officeart/2008/layout/LinedList"/>
    <dgm:cxn modelId="{0283F397-4BAD-4AC1-9550-2CF23A97939F}" type="presParOf" srcId="{67294D9F-BB4B-4CC8-9B14-9662E7352E1B}" destId="{7BCD8948-CA26-4123-917B-018029DB738F}" srcOrd="1" destOrd="0" presId="urn:microsoft.com/office/officeart/2008/layout/LinedList"/>
    <dgm:cxn modelId="{90394818-56FC-4F2E-A3FC-1E3F9C6BC602}" type="presParOf" srcId="{706B27B8-551F-4D9D-8D76-D5310A25ACE5}" destId="{38A65C39-136C-4065-ABF4-B5CE17DAB4E1}" srcOrd="2" destOrd="0" presId="urn:microsoft.com/office/officeart/2008/layout/LinedList"/>
    <dgm:cxn modelId="{DD187E20-B70B-4FAE-87A6-70A863D986DF}" type="presParOf" srcId="{706B27B8-551F-4D9D-8D76-D5310A25ACE5}" destId="{BEE3EBC1-0B55-4C95-91A4-94852D4DDBC9}" srcOrd="3" destOrd="0" presId="urn:microsoft.com/office/officeart/2008/layout/LinedList"/>
    <dgm:cxn modelId="{F7C091E6-A0DD-463E-8526-A267D900A0A3}" type="presParOf" srcId="{BEE3EBC1-0B55-4C95-91A4-94852D4DDBC9}" destId="{FC1E232F-C697-44AB-8E3E-271A5049C376}" srcOrd="0" destOrd="0" presId="urn:microsoft.com/office/officeart/2008/layout/LinedList"/>
    <dgm:cxn modelId="{BD91D3C0-17A5-40E6-819F-385B555E5390}" type="presParOf" srcId="{BEE3EBC1-0B55-4C95-91A4-94852D4DDBC9}" destId="{ED0B30F9-CA2A-4879-9337-AAD766A1871B}" srcOrd="1" destOrd="0" presId="urn:microsoft.com/office/officeart/2008/layout/LinedList"/>
    <dgm:cxn modelId="{2075DA24-096F-4E0D-B474-C08DB9610C46}" type="presParOf" srcId="{706B27B8-551F-4D9D-8D76-D5310A25ACE5}" destId="{115F1B3A-17E4-4DB9-A62A-4E95ECE1BB55}" srcOrd="4" destOrd="0" presId="urn:microsoft.com/office/officeart/2008/layout/LinedList"/>
    <dgm:cxn modelId="{F302F148-5CBF-46E5-BE24-5A061AC4D293}" type="presParOf" srcId="{706B27B8-551F-4D9D-8D76-D5310A25ACE5}" destId="{8E61A088-F218-4062-B15E-D74D07EE4EFD}" srcOrd="5" destOrd="0" presId="urn:microsoft.com/office/officeart/2008/layout/LinedList"/>
    <dgm:cxn modelId="{FE6D9575-BA73-4514-8599-815FBDEC92B6}" type="presParOf" srcId="{8E61A088-F218-4062-B15E-D74D07EE4EFD}" destId="{7858FCB3-91B8-4721-B963-3B939DDC7897}" srcOrd="0" destOrd="0" presId="urn:microsoft.com/office/officeart/2008/layout/LinedList"/>
    <dgm:cxn modelId="{4072921A-7569-4B5A-9A15-FF69A2D09B22}" type="presParOf" srcId="{8E61A088-F218-4062-B15E-D74D07EE4EFD}" destId="{7E1474BD-845C-45EE-96EE-95C2F8BC47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CF2D55-4383-456F-9F21-CDCA89D31992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32866B8-5B69-4199-A891-7B01B07E0CB8}">
      <dgm:prSet/>
      <dgm:spPr/>
      <dgm:t>
        <a:bodyPr/>
        <a:lstStyle/>
        <a:p>
          <a:r>
            <a:rPr lang="pt-BR" b="1"/>
            <a:t>Por que ensinamos o que ensinamos? </a:t>
          </a:r>
          <a:endParaRPr lang="en-US"/>
        </a:p>
      </dgm:t>
    </dgm:pt>
    <dgm:pt modelId="{8D98B200-DA04-4890-BF54-0BB5684ACA38}" type="parTrans" cxnId="{CDD8EE09-8A68-4263-A50D-D4F8FFB19047}">
      <dgm:prSet/>
      <dgm:spPr/>
      <dgm:t>
        <a:bodyPr/>
        <a:lstStyle/>
        <a:p>
          <a:endParaRPr lang="en-US"/>
        </a:p>
      </dgm:t>
    </dgm:pt>
    <dgm:pt modelId="{C438FADE-3747-4EB3-809B-FC65CDBB4D12}" type="sibTrans" cxnId="{CDD8EE09-8A68-4263-A50D-D4F8FFB19047}">
      <dgm:prSet/>
      <dgm:spPr/>
      <dgm:t>
        <a:bodyPr/>
        <a:lstStyle/>
        <a:p>
          <a:endParaRPr lang="en-US"/>
        </a:p>
      </dgm:t>
    </dgm:pt>
    <dgm:pt modelId="{761D97D2-C54D-469C-A0E2-6A2476AE1DF5}">
      <dgm:prSet/>
      <dgm:spPr/>
      <dgm:t>
        <a:bodyPr/>
        <a:lstStyle/>
        <a:p>
          <a:r>
            <a:rPr lang="pt-BR" b="1"/>
            <a:t>Por que os profissionais aprendem o que aprendem? </a:t>
          </a:r>
          <a:endParaRPr lang="en-US"/>
        </a:p>
      </dgm:t>
    </dgm:pt>
    <dgm:pt modelId="{0C39AB01-760F-4A33-B42F-B077C69E406E}" type="parTrans" cxnId="{E9CA1C5C-9275-4603-812D-284B7B59D97F}">
      <dgm:prSet/>
      <dgm:spPr/>
      <dgm:t>
        <a:bodyPr/>
        <a:lstStyle/>
        <a:p>
          <a:endParaRPr lang="en-US"/>
        </a:p>
      </dgm:t>
    </dgm:pt>
    <dgm:pt modelId="{C9E6AC36-257E-41DA-A6DD-E2147ECD4603}" type="sibTrans" cxnId="{E9CA1C5C-9275-4603-812D-284B7B59D97F}">
      <dgm:prSet/>
      <dgm:spPr/>
      <dgm:t>
        <a:bodyPr/>
        <a:lstStyle/>
        <a:p>
          <a:endParaRPr lang="en-US"/>
        </a:p>
      </dgm:t>
    </dgm:pt>
    <dgm:pt modelId="{BE290B08-35D9-46B3-A7AC-6DD4A03F7DCB}">
      <dgm:prSet/>
      <dgm:spPr/>
      <dgm:t>
        <a:bodyPr/>
        <a:lstStyle/>
        <a:p>
          <a:r>
            <a:rPr lang="pt-BR" b="1"/>
            <a:t>Como, quando,  e o que ensinar/construir?</a:t>
          </a:r>
          <a:endParaRPr lang="en-US"/>
        </a:p>
      </dgm:t>
    </dgm:pt>
    <dgm:pt modelId="{AC847495-D010-441C-B929-3786236DD383}" type="parTrans" cxnId="{48E0285E-A26D-41F0-85C1-672F072B3FD1}">
      <dgm:prSet/>
      <dgm:spPr/>
      <dgm:t>
        <a:bodyPr/>
        <a:lstStyle/>
        <a:p>
          <a:endParaRPr lang="en-US"/>
        </a:p>
      </dgm:t>
    </dgm:pt>
    <dgm:pt modelId="{75B52DE4-FAD2-4070-BE37-773EBF4B74FA}" type="sibTrans" cxnId="{48E0285E-A26D-41F0-85C1-672F072B3FD1}">
      <dgm:prSet/>
      <dgm:spPr/>
      <dgm:t>
        <a:bodyPr/>
        <a:lstStyle/>
        <a:p>
          <a:endParaRPr lang="en-US"/>
        </a:p>
      </dgm:t>
    </dgm:pt>
    <dgm:pt modelId="{F91DB8B7-40E1-4269-98FB-073CF8DB168D}">
      <dgm:prSet/>
      <dgm:spPr/>
      <dgm:t>
        <a:bodyPr/>
        <a:lstStyle/>
        <a:p>
          <a:r>
            <a:rPr lang="pt-BR" b="1"/>
            <a:t>Essas são questões que sempre devemos fazer a nós mesmos antes de preparar uma aula, já que a resposta ao "para quê" é que dará as diretrizes básicas do meu fazer pedagógico significativo;</a:t>
          </a:r>
          <a:endParaRPr lang="en-US"/>
        </a:p>
      </dgm:t>
    </dgm:pt>
    <dgm:pt modelId="{7CABFF93-0D4C-42BA-8C69-6D913156ED5B}" type="parTrans" cxnId="{87B14B9A-A4A6-459C-B5D5-9C2CB6081545}">
      <dgm:prSet/>
      <dgm:spPr/>
      <dgm:t>
        <a:bodyPr/>
        <a:lstStyle/>
        <a:p>
          <a:endParaRPr lang="en-US"/>
        </a:p>
      </dgm:t>
    </dgm:pt>
    <dgm:pt modelId="{58E6E23B-805F-4474-8E4D-D5D870312F9C}" type="sibTrans" cxnId="{87B14B9A-A4A6-459C-B5D5-9C2CB6081545}">
      <dgm:prSet/>
      <dgm:spPr/>
      <dgm:t>
        <a:bodyPr/>
        <a:lstStyle/>
        <a:p>
          <a:endParaRPr lang="en-US"/>
        </a:p>
      </dgm:t>
    </dgm:pt>
    <dgm:pt modelId="{7AE8C67B-9C68-494A-8C82-6E2D457E1D60}">
      <dgm:prSet/>
      <dgm:spPr/>
      <dgm:t>
        <a:bodyPr/>
        <a:lstStyle/>
        <a:p>
          <a:r>
            <a:rPr lang="pt-BR" b="1" u="sng"/>
            <a:t>Uma resposta ao "para quê" envolve tanto uma concepção de linguagem quanto uma postura de educação.</a:t>
          </a:r>
          <a:endParaRPr lang="en-US"/>
        </a:p>
      </dgm:t>
    </dgm:pt>
    <dgm:pt modelId="{40E4FBE7-8521-478E-9846-8E2F19AB6FFC}" type="parTrans" cxnId="{BD766B0A-1A74-4DA3-AEFD-FF3FDA985A1D}">
      <dgm:prSet/>
      <dgm:spPr/>
      <dgm:t>
        <a:bodyPr/>
        <a:lstStyle/>
        <a:p>
          <a:endParaRPr lang="en-US"/>
        </a:p>
      </dgm:t>
    </dgm:pt>
    <dgm:pt modelId="{884EF493-7E22-40C4-ABCE-31C06EB925B5}" type="sibTrans" cxnId="{BD766B0A-1A74-4DA3-AEFD-FF3FDA985A1D}">
      <dgm:prSet/>
      <dgm:spPr/>
      <dgm:t>
        <a:bodyPr/>
        <a:lstStyle/>
        <a:p>
          <a:endParaRPr lang="en-US"/>
        </a:p>
      </dgm:t>
    </dgm:pt>
    <dgm:pt modelId="{BAC5E9B8-7B90-4836-AE6A-62F865D8F6EE}" type="pres">
      <dgm:prSet presAssocID="{64CF2D55-4383-456F-9F21-CDCA89D319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EBDF555-ED5E-42FA-B145-2CBD4CFABAE8}" type="pres">
      <dgm:prSet presAssocID="{632866B8-5B69-4199-A891-7B01B07E0C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3745A0-0042-4387-881E-53FDB80C85D2}" type="pres">
      <dgm:prSet presAssocID="{C438FADE-3747-4EB3-809B-FC65CDBB4D12}" presName="sibTrans" presStyleCnt="0"/>
      <dgm:spPr/>
    </dgm:pt>
    <dgm:pt modelId="{5663FD6F-1F31-4240-8DFD-CE4979CC9995}" type="pres">
      <dgm:prSet presAssocID="{761D97D2-C54D-469C-A0E2-6A2476AE1DF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CAE4A8-13BA-44FC-AFA6-B92314D16991}" type="pres">
      <dgm:prSet presAssocID="{C9E6AC36-257E-41DA-A6DD-E2147ECD4603}" presName="sibTrans" presStyleCnt="0"/>
      <dgm:spPr/>
    </dgm:pt>
    <dgm:pt modelId="{98E452EA-0FC0-4E3C-BDF2-F756C24A4E93}" type="pres">
      <dgm:prSet presAssocID="{BE290B08-35D9-46B3-A7AC-6DD4A03F7DC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1FFC49-5848-47A0-AB6C-782639871948}" type="pres">
      <dgm:prSet presAssocID="{75B52DE4-FAD2-4070-BE37-773EBF4B74FA}" presName="sibTrans" presStyleCnt="0"/>
      <dgm:spPr/>
    </dgm:pt>
    <dgm:pt modelId="{BDF26D6E-74BE-41D7-8014-06B777264018}" type="pres">
      <dgm:prSet presAssocID="{F91DB8B7-40E1-4269-98FB-073CF8DB16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171E975-FA71-41DD-8DD5-97159206574E}" type="presOf" srcId="{BE290B08-35D9-46B3-A7AC-6DD4A03F7DCB}" destId="{98E452EA-0FC0-4E3C-BDF2-F756C24A4E93}" srcOrd="0" destOrd="0" presId="urn:microsoft.com/office/officeart/2005/8/layout/default"/>
    <dgm:cxn modelId="{87B14B9A-A4A6-459C-B5D5-9C2CB6081545}" srcId="{64CF2D55-4383-456F-9F21-CDCA89D31992}" destId="{F91DB8B7-40E1-4269-98FB-073CF8DB168D}" srcOrd="3" destOrd="0" parTransId="{7CABFF93-0D4C-42BA-8C69-6D913156ED5B}" sibTransId="{58E6E23B-805F-4474-8E4D-D5D870312F9C}"/>
    <dgm:cxn modelId="{48E0285E-A26D-41F0-85C1-672F072B3FD1}" srcId="{64CF2D55-4383-456F-9F21-CDCA89D31992}" destId="{BE290B08-35D9-46B3-A7AC-6DD4A03F7DCB}" srcOrd="2" destOrd="0" parTransId="{AC847495-D010-441C-B929-3786236DD383}" sibTransId="{75B52DE4-FAD2-4070-BE37-773EBF4B74FA}"/>
    <dgm:cxn modelId="{E9CA1C5C-9275-4603-812D-284B7B59D97F}" srcId="{64CF2D55-4383-456F-9F21-CDCA89D31992}" destId="{761D97D2-C54D-469C-A0E2-6A2476AE1DF5}" srcOrd="1" destOrd="0" parTransId="{0C39AB01-760F-4A33-B42F-B077C69E406E}" sibTransId="{C9E6AC36-257E-41DA-A6DD-E2147ECD4603}"/>
    <dgm:cxn modelId="{73295730-BCE0-4311-BEE9-933ECE8237AF}" type="presOf" srcId="{F91DB8B7-40E1-4269-98FB-073CF8DB168D}" destId="{BDF26D6E-74BE-41D7-8014-06B777264018}" srcOrd="0" destOrd="0" presId="urn:microsoft.com/office/officeart/2005/8/layout/default"/>
    <dgm:cxn modelId="{5A20A0DC-3343-488A-9EDC-02272258DD98}" type="presOf" srcId="{632866B8-5B69-4199-A891-7B01B07E0CB8}" destId="{0EBDF555-ED5E-42FA-B145-2CBD4CFABAE8}" srcOrd="0" destOrd="0" presId="urn:microsoft.com/office/officeart/2005/8/layout/default"/>
    <dgm:cxn modelId="{3D8A3AC3-0D44-4CA1-81C5-DD5152D7F55C}" type="presOf" srcId="{761D97D2-C54D-469C-A0E2-6A2476AE1DF5}" destId="{5663FD6F-1F31-4240-8DFD-CE4979CC9995}" srcOrd="0" destOrd="0" presId="urn:microsoft.com/office/officeart/2005/8/layout/default"/>
    <dgm:cxn modelId="{508C032B-C878-4C7F-A215-448234B0E89F}" type="presOf" srcId="{7AE8C67B-9C68-494A-8C82-6E2D457E1D60}" destId="{BDF26D6E-74BE-41D7-8014-06B777264018}" srcOrd="0" destOrd="1" presId="urn:microsoft.com/office/officeart/2005/8/layout/default"/>
    <dgm:cxn modelId="{CDD8EE09-8A68-4263-A50D-D4F8FFB19047}" srcId="{64CF2D55-4383-456F-9F21-CDCA89D31992}" destId="{632866B8-5B69-4199-A891-7B01B07E0CB8}" srcOrd="0" destOrd="0" parTransId="{8D98B200-DA04-4890-BF54-0BB5684ACA38}" sibTransId="{C438FADE-3747-4EB3-809B-FC65CDBB4D12}"/>
    <dgm:cxn modelId="{AB88A165-04BE-42BA-B365-696601CE71CB}" type="presOf" srcId="{64CF2D55-4383-456F-9F21-CDCA89D31992}" destId="{BAC5E9B8-7B90-4836-AE6A-62F865D8F6EE}" srcOrd="0" destOrd="0" presId="urn:microsoft.com/office/officeart/2005/8/layout/default"/>
    <dgm:cxn modelId="{BD766B0A-1A74-4DA3-AEFD-FF3FDA985A1D}" srcId="{F91DB8B7-40E1-4269-98FB-073CF8DB168D}" destId="{7AE8C67B-9C68-494A-8C82-6E2D457E1D60}" srcOrd="0" destOrd="0" parTransId="{40E4FBE7-8521-478E-9846-8E2F19AB6FFC}" sibTransId="{884EF493-7E22-40C4-ABCE-31C06EB925B5}"/>
    <dgm:cxn modelId="{DAD5F9AB-3657-4C30-9BC0-CEF8636BB4F6}" type="presParOf" srcId="{BAC5E9B8-7B90-4836-AE6A-62F865D8F6EE}" destId="{0EBDF555-ED5E-42FA-B145-2CBD4CFABAE8}" srcOrd="0" destOrd="0" presId="urn:microsoft.com/office/officeart/2005/8/layout/default"/>
    <dgm:cxn modelId="{FE9B4275-9A2C-4289-BE4F-576E52F92165}" type="presParOf" srcId="{BAC5E9B8-7B90-4836-AE6A-62F865D8F6EE}" destId="{6A3745A0-0042-4387-881E-53FDB80C85D2}" srcOrd="1" destOrd="0" presId="urn:microsoft.com/office/officeart/2005/8/layout/default"/>
    <dgm:cxn modelId="{D5FA8D94-6D89-4BBA-BD24-E7B6F5AAC5A4}" type="presParOf" srcId="{BAC5E9B8-7B90-4836-AE6A-62F865D8F6EE}" destId="{5663FD6F-1F31-4240-8DFD-CE4979CC9995}" srcOrd="2" destOrd="0" presId="urn:microsoft.com/office/officeart/2005/8/layout/default"/>
    <dgm:cxn modelId="{296DA796-5C24-4BAE-9652-56343CC7C55A}" type="presParOf" srcId="{BAC5E9B8-7B90-4836-AE6A-62F865D8F6EE}" destId="{33CAE4A8-13BA-44FC-AFA6-B92314D16991}" srcOrd="3" destOrd="0" presId="urn:microsoft.com/office/officeart/2005/8/layout/default"/>
    <dgm:cxn modelId="{B9E78B2B-C206-43A9-8ACC-F30C1331A8FC}" type="presParOf" srcId="{BAC5E9B8-7B90-4836-AE6A-62F865D8F6EE}" destId="{98E452EA-0FC0-4E3C-BDF2-F756C24A4E93}" srcOrd="4" destOrd="0" presId="urn:microsoft.com/office/officeart/2005/8/layout/default"/>
    <dgm:cxn modelId="{CDA8885B-7FA7-42D1-A4D0-C48BD5A855A5}" type="presParOf" srcId="{BAC5E9B8-7B90-4836-AE6A-62F865D8F6EE}" destId="{621FFC49-5848-47A0-AB6C-782639871948}" srcOrd="5" destOrd="0" presId="urn:microsoft.com/office/officeart/2005/8/layout/default"/>
    <dgm:cxn modelId="{17D82DBB-50E7-4D6A-9284-363A42675549}" type="presParOf" srcId="{BAC5E9B8-7B90-4836-AE6A-62F865D8F6EE}" destId="{BDF26D6E-74BE-41D7-8014-06B77726401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9FC48-0907-499F-9DAB-F4AD3847583D}">
      <dsp:nvSpPr>
        <dsp:cNvPr id="0" name=""/>
        <dsp:cNvSpPr/>
      </dsp:nvSpPr>
      <dsp:spPr>
        <a:xfrm>
          <a:off x="295497" y="224438"/>
          <a:ext cx="924292" cy="9242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D43DA-5259-4AC9-9913-D48F98161AD8}">
      <dsp:nvSpPr>
        <dsp:cNvPr id="0" name=""/>
        <dsp:cNvSpPr/>
      </dsp:nvSpPr>
      <dsp:spPr>
        <a:xfrm>
          <a:off x="492477" y="421419"/>
          <a:ext cx="530332" cy="53033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EFA4C-D2DE-4B2A-AC43-70AFE8F2D23A}">
      <dsp:nvSpPr>
        <dsp:cNvPr id="0" name=""/>
        <dsp:cNvSpPr/>
      </dsp:nvSpPr>
      <dsp:spPr>
        <a:xfrm>
          <a:off x="26" y="1436626"/>
          <a:ext cx="1515234" cy="132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Como restabelecer os liames</a:t>
          </a:r>
          <a:r>
            <a:rPr lang="en-US" sz="1100" b="1" kern="1200">
              <a:latin typeface="Century Gothic" panose="020B0502020202020204"/>
            </a:rPr>
            <a:t> democráticos</a:t>
          </a:r>
          <a:r>
            <a:rPr lang="en-US" sz="1100" b="1" kern="1200"/>
            <a:t> na escola que </a:t>
          </a:r>
          <a:r>
            <a:rPr lang="en-US" sz="1100" b="1" kern="1200">
              <a:latin typeface="Century Gothic" panose="020B0502020202020204"/>
            </a:rPr>
            <a:t>buscamos</a:t>
          </a:r>
          <a:r>
            <a:rPr lang="en-US" sz="1100" b="1" kern="1200"/>
            <a:t>? </a:t>
          </a:r>
          <a:endParaRPr lang="en-US" sz="1100" b="1" kern="1200">
            <a:latin typeface="Century Gothic" panose="020B0502020202020204"/>
          </a:endParaRPr>
        </a:p>
      </dsp:txBody>
      <dsp:txXfrm>
        <a:off x="26" y="1436626"/>
        <a:ext cx="1515234" cy="1325830"/>
      </dsp:txXfrm>
    </dsp:sp>
    <dsp:sp modelId="{B4EF52D7-EC50-4936-8A96-4CE348390C65}">
      <dsp:nvSpPr>
        <dsp:cNvPr id="0" name=""/>
        <dsp:cNvSpPr/>
      </dsp:nvSpPr>
      <dsp:spPr>
        <a:xfrm>
          <a:off x="2075897" y="224438"/>
          <a:ext cx="924292" cy="9242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6700E-DA71-4306-84B8-5F948E02A2F8}">
      <dsp:nvSpPr>
        <dsp:cNvPr id="0" name=""/>
        <dsp:cNvSpPr/>
      </dsp:nvSpPr>
      <dsp:spPr>
        <a:xfrm>
          <a:off x="2272878" y="421419"/>
          <a:ext cx="530332" cy="53033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F6180-4773-4E6A-A642-9C21EDE935CE}">
      <dsp:nvSpPr>
        <dsp:cNvPr id="0" name=""/>
        <dsp:cNvSpPr/>
      </dsp:nvSpPr>
      <dsp:spPr>
        <a:xfrm>
          <a:off x="1780427" y="1436626"/>
          <a:ext cx="1515234" cy="132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100" b="1" kern="1200"/>
            <a:t>Sendo a educação uma forma de intervenção no mundo,</a:t>
          </a:r>
          <a:r>
            <a:rPr lang="en-US" sz="1100" b="1" kern="1200">
              <a:latin typeface="Century Gothic" panose="020B0502020202020204"/>
            </a:rPr>
            <a:t> </a:t>
          </a:r>
          <a:r>
            <a:rPr lang="en-US" sz="1100" b="1" kern="1200"/>
            <a:t>as </a:t>
          </a:r>
          <a:r>
            <a:rPr lang="en-US" sz="1100" b="1" kern="1200">
              <a:latin typeface="Century Gothic" panose="020B0502020202020204"/>
            </a:rPr>
            <a:t>mídias </a:t>
          </a:r>
          <a:r>
            <a:rPr lang="en-US" sz="1100" b="1" kern="1200"/>
            <a:t>digitais trazem novos fatores de distanciamento ou podem potencializar essa intervenção? </a:t>
          </a:r>
        </a:p>
      </dsp:txBody>
      <dsp:txXfrm>
        <a:off x="1780427" y="1436626"/>
        <a:ext cx="1515234" cy="1325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00684-490F-4AB1-BA4C-66FB0DDA2D91}">
      <dsp:nvSpPr>
        <dsp:cNvPr id="0" name=""/>
        <dsp:cNvSpPr/>
      </dsp:nvSpPr>
      <dsp:spPr>
        <a:xfrm>
          <a:off x="0" y="176456"/>
          <a:ext cx="4211240" cy="14466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/>
            <a:t>Nós congregamos todos os governos e   demandamos que eles:</a:t>
          </a:r>
          <a:endParaRPr lang="en-US" sz="1400" kern="1200"/>
        </a:p>
      </dsp:txBody>
      <dsp:txXfrm>
        <a:off x="70621" y="247077"/>
        <a:ext cx="4069998" cy="1305444"/>
      </dsp:txXfrm>
    </dsp:sp>
    <dsp:sp modelId="{0FDD7AE5-102D-46FC-8C0B-D936350C703A}">
      <dsp:nvSpPr>
        <dsp:cNvPr id="0" name=""/>
        <dsp:cNvSpPr/>
      </dsp:nvSpPr>
      <dsp:spPr>
        <a:xfrm>
          <a:off x="0" y="1663463"/>
          <a:ext cx="4211240" cy="1446686"/>
        </a:xfrm>
        <a:prstGeom prst="round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u="sng" kern="1200"/>
            <a:t>estabeleçam</a:t>
          </a:r>
          <a:r>
            <a:rPr lang="pt-BR" sz="1400" b="1" kern="1200"/>
            <a:t> mecanismos participatórios e descentralizados para planejamento, revisão e avaliação de provisão educacional para crianças e adultos com necessidades educacionais especiais. </a:t>
          </a:r>
          <a:endParaRPr lang="en-US" sz="1400" kern="1200"/>
        </a:p>
      </dsp:txBody>
      <dsp:txXfrm>
        <a:off x="70621" y="1734084"/>
        <a:ext cx="4069998" cy="1305444"/>
      </dsp:txXfrm>
    </dsp:sp>
    <dsp:sp modelId="{49F66A31-7DA5-4BC5-8A05-EED81A4DCC89}">
      <dsp:nvSpPr>
        <dsp:cNvPr id="0" name=""/>
        <dsp:cNvSpPr/>
      </dsp:nvSpPr>
      <dsp:spPr>
        <a:xfrm>
          <a:off x="0" y="3150469"/>
          <a:ext cx="4211240" cy="1446686"/>
        </a:xfrm>
        <a:prstGeom prst="round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/>
            <a:t>-</a:t>
          </a:r>
          <a:r>
            <a:rPr lang="pt-BR" sz="1400" b="1" u="sng" kern="1200"/>
            <a:t>encorajem</a:t>
          </a:r>
          <a:r>
            <a:rPr lang="pt-BR" sz="1400" b="1" kern="1200"/>
            <a:t> e facilitem a participação de pais, comunidades e organizações de pessoas portadoras de deficiências nos processos de planejamento e tomada de decisão concernentes à provisão de serviços para necessidades educacionais especiais.</a:t>
          </a:r>
          <a:endParaRPr lang="en-US" sz="1400" kern="1200"/>
        </a:p>
      </dsp:txBody>
      <dsp:txXfrm>
        <a:off x="70621" y="3221090"/>
        <a:ext cx="4069998" cy="1305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BF4AD-6443-4D25-B764-A54ADE7200C5}">
      <dsp:nvSpPr>
        <dsp:cNvPr id="0" name=""/>
        <dsp:cNvSpPr/>
      </dsp:nvSpPr>
      <dsp:spPr>
        <a:xfrm>
          <a:off x="851901" y="2014"/>
          <a:ext cx="1856329" cy="11137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 </a:t>
          </a:r>
          <a:r>
            <a:rPr lang="en-US" sz="800" kern="1200" err="1"/>
            <a:t>especificidade</a:t>
          </a:r>
          <a:r>
            <a:rPr lang="en-US" sz="800" kern="1200"/>
            <a:t> da </a:t>
          </a:r>
          <a:r>
            <a:rPr lang="en-US" sz="800" kern="1200" err="1"/>
            <a:t>prática</a:t>
          </a:r>
          <a:r>
            <a:rPr lang="en-US" sz="800" kern="1200"/>
            <a:t> </a:t>
          </a:r>
          <a:r>
            <a:rPr lang="en-US" sz="800" kern="1200" err="1"/>
            <a:t>educativa</a:t>
          </a:r>
          <a:r>
            <a:rPr lang="en-US" sz="800" kern="1200"/>
            <a:t> se define </a:t>
          </a:r>
          <a:r>
            <a:rPr lang="en-US" sz="800" kern="1200" err="1"/>
            <a:t>pelo</a:t>
          </a:r>
          <a:r>
            <a:rPr lang="en-US" sz="800" kern="1200"/>
            <a:t> </a:t>
          </a:r>
          <a:r>
            <a:rPr lang="en-US" sz="800" kern="1200" err="1"/>
            <a:t>caráter</a:t>
          </a:r>
          <a:r>
            <a:rPr lang="en-US" sz="800" kern="1200"/>
            <a:t> de </a:t>
          </a:r>
          <a:r>
            <a:rPr lang="en-US" sz="800" kern="1200" err="1"/>
            <a:t>uma</a:t>
          </a:r>
          <a:r>
            <a:rPr lang="en-US" sz="800" kern="1200"/>
            <a:t> </a:t>
          </a:r>
          <a:r>
            <a:rPr lang="en-US" sz="800" kern="1200" err="1"/>
            <a:t>relação</a:t>
          </a:r>
          <a:r>
            <a:rPr lang="en-US" sz="800" kern="1200"/>
            <a:t> que se </a:t>
          </a:r>
          <a:r>
            <a:rPr lang="en-US" sz="800" kern="1200" err="1"/>
            <a:t>trava</a:t>
          </a:r>
          <a:r>
            <a:rPr lang="en-US" sz="800" kern="1200"/>
            <a:t> entre </a:t>
          </a:r>
          <a:r>
            <a:rPr lang="en-US" sz="800" kern="1200" err="1"/>
            <a:t>contrários</a:t>
          </a:r>
          <a:r>
            <a:rPr lang="en-US" sz="800" kern="1200"/>
            <a:t> </a:t>
          </a:r>
          <a:r>
            <a:rPr lang="en-US" sz="800" kern="1200" err="1"/>
            <a:t>não-antagônicos</a:t>
          </a:r>
          <a:r>
            <a:rPr lang="en-US" sz="800" kern="1200"/>
            <a:t>. </a:t>
          </a:r>
          <a:r>
            <a:rPr lang="en-US" sz="800" kern="1200" err="1"/>
            <a:t>Corolário</a:t>
          </a:r>
          <a:r>
            <a:rPr lang="en-US" sz="800" kern="1200"/>
            <a:t>: a </a:t>
          </a:r>
          <a:r>
            <a:rPr lang="en-US" sz="800" kern="1200" err="1"/>
            <a:t>educação</a:t>
          </a:r>
          <a:r>
            <a:rPr lang="en-US" sz="800" kern="1200"/>
            <a:t> é, </a:t>
          </a:r>
          <a:r>
            <a:rPr lang="en-US" sz="800" kern="1200" err="1"/>
            <a:t>assim</a:t>
          </a:r>
          <a:r>
            <a:rPr lang="en-US" sz="800" kern="1200"/>
            <a:t>, </a:t>
          </a:r>
          <a:r>
            <a:rPr lang="en-US" sz="800" kern="1200" err="1"/>
            <a:t>uma</a:t>
          </a:r>
          <a:r>
            <a:rPr lang="en-US" sz="800" kern="1200"/>
            <a:t> </a:t>
          </a:r>
          <a:r>
            <a:rPr lang="en-US" sz="800" kern="1200" err="1"/>
            <a:t>relação</a:t>
          </a:r>
          <a:r>
            <a:rPr lang="en-US" sz="800" kern="1200"/>
            <a:t> de </a:t>
          </a:r>
          <a:r>
            <a:rPr lang="en-US" sz="800" kern="1200" err="1"/>
            <a:t>hegemonia</a:t>
          </a:r>
          <a:r>
            <a:rPr lang="en-US" sz="800" kern="1200"/>
            <a:t> </a:t>
          </a:r>
          <a:r>
            <a:rPr lang="en-US" sz="800" kern="1200" err="1"/>
            <a:t>alicerçada</a:t>
          </a:r>
          <a:r>
            <a:rPr lang="en-US" sz="800" kern="1200"/>
            <a:t>, pois, </a:t>
          </a:r>
          <a:r>
            <a:rPr lang="en-US" sz="800" kern="1200" err="1"/>
            <a:t>na</a:t>
          </a:r>
          <a:r>
            <a:rPr lang="en-US" sz="800" kern="1200"/>
            <a:t> </a:t>
          </a:r>
          <a:r>
            <a:rPr lang="en-US" sz="800" kern="1200" err="1"/>
            <a:t>persuasão</a:t>
          </a:r>
          <a:r>
            <a:rPr lang="en-US" sz="800" kern="1200"/>
            <a:t> (</a:t>
          </a:r>
          <a:r>
            <a:rPr lang="en-US" sz="800" kern="1200" err="1"/>
            <a:t>consenso</a:t>
          </a:r>
          <a:r>
            <a:rPr lang="en-US" sz="800" kern="1200"/>
            <a:t>, </a:t>
          </a:r>
          <a:r>
            <a:rPr lang="en-US" sz="800" kern="1200" err="1"/>
            <a:t>compreensão</a:t>
          </a:r>
          <a:r>
            <a:rPr lang="en-US" sz="800" kern="1200"/>
            <a:t>).</a:t>
          </a:r>
        </a:p>
      </dsp:txBody>
      <dsp:txXfrm>
        <a:off x="851901" y="2014"/>
        <a:ext cx="1856329" cy="1113797"/>
      </dsp:txXfrm>
    </dsp:sp>
    <dsp:sp modelId="{495BBE3B-37D0-4D10-B9F3-653B91C6A89C}">
      <dsp:nvSpPr>
        <dsp:cNvPr id="0" name=""/>
        <dsp:cNvSpPr/>
      </dsp:nvSpPr>
      <dsp:spPr>
        <a:xfrm>
          <a:off x="2893863" y="2014"/>
          <a:ext cx="1856329" cy="11137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 </a:t>
          </a:r>
          <a:r>
            <a:rPr lang="en-US" sz="800" kern="1200" err="1"/>
            <a:t>especificidade</a:t>
          </a:r>
          <a:r>
            <a:rPr lang="en-US" sz="800" kern="1200"/>
            <a:t> da </a:t>
          </a:r>
          <a:r>
            <a:rPr lang="en-US" sz="800" kern="1200" err="1"/>
            <a:t>prática</a:t>
          </a:r>
          <a:r>
            <a:rPr lang="en-US" sz="800" kern="1200"/>
            <a:t> </a:t>
          </a:r>
          <a:r>
            <a:rPr lang="en-US" sz="800" kern="1200" err="1"/>
            <a:t>política</a:t>
          </a:r>
          <a:r>
            <a:rPr lang="en-US" sz="800" kern="1200"/>
            <a:t> se define </a:t>
          </a:r>
          <a:r>
            <a:rPr lang="en-US" sz="800" kern="1200" err="1"/>
            <a:t>pelo</a:t>
          </a:r>
          <a:r>
            <a:rPr lang="en-US" sz="800" kern="1200"/>
            <a:t> </a:t>
          </a:r>
          <a:r>
            <a:rPr lang="en-US" sz="800" kern="1200" err="1"/>
            <a:t>caráter</a:t>
          </a:r>
          <a:r>
            <a:rPr lang="en-US" sz="800" kern="1200"/>
            <a:t> de </a:t>
          </a:r>
          <a:r>
            <a:rPr lang="en-US" sz="800" kern="1200" err="1"/>
            <a:t>uma</a:t>
          </a:r>
          <a:r>
            <a:rPr lang="en-US" sz="800" kern="1200"/>
            <a:t> </a:t>
          </a:r>
          <a:r>
            <a:rPr lang="en-US" sz="800" kern="1200" err="1"/>
            <a:t>relação</a:t>
          </a:r>
          <a:r>
            <a:rPr lang="en-US" sz="800" kern="1200"/>
            <a:t> que se </a:t>
          </a:r>
          <a:r>
            <a:rPr lang="en-US" sz="800" kern="1200" err="1"/>
            <a:t>trava</a:t>
          </a:r>
          <a:r>
            <a:rPr lang="en-US" sz="800" kern="1200"/>
            <a:t> entre </a:t>
          </a:r>
          <a:r>
            <a:rPr lang="en-US" sz="800" kern="1200" err="1"/>
            <a:t>contrários</a:t>
          </a:r>
          <a:r>
            <a:rPr lang="en-US" sz="800" kern="1200"/>
            <a:t> </a:t>
          </a:r>
          <a:r>
            <a:rPr lang="en-US" sz="800" kern="1200" err="1"/>
            <a:t>antagônicos</a:t>
          </a:r>
          <a:r>
            <a:rPr lang="en-US" sz="800" kern="1200"/>
            <a:t>. </a:t>
          </a:r>
          <a:r>
            <a:rPr lang="en-US" sz="800" kern="1200" err="1"/>
            <a:t>Corolário</a:t>
          </a:r>
          <a:r>
            <a:rPr lang="en-US" sz="800" kern="1200"/>
            <a:t>: a </a:t>
          </a:r>
          <a:r>
            <a:rPr lang="en-US" sz="800" kern="1200" err="1"/>
            <a:t>política</a:t>
          </a:r>
          <a:r>
            <a:rPr lang="en-US" sz="800" kern="1200"/>
            <a:t> é, </a:t>
          </a:r>
          <a:r>
            <a:rPr lang="en-US" sz="800" kern="1200" err="1"/>
            <a:t>então</a:t>
          </a:r>
          <a:r>
            <a:rPr lang="en-US" sz="800" kern="1200"/>
            <a:t>, </a:t>
          </a:r>
          <a:r>
            <a:rPr lang="en-US" sz="800" kern="1200" err="1"/>
            <a:t>uma</a:t>
          </a:r>
          <a:r>
            <a:rPr lang="en-US" sz="800" kern="1200"/>
            <a:t> </a:t>
          </a:r>
          <a:r>
            <a:rPr lang="en-US" sz="800" kern="1200" err="1"/>
            <a:t>relação</a:t>
          </a:r>
          <a:r>
            <a:rPr lang="en-US" sz="800" kern="1200"/>
            <a:t> de </a:t>
          </a:r>
          <a:r>
            <a:rPr lang="en-US" sz="800" kern="1200" err="1"/>
            <a:t>dominação</a:t>
          </a:r>
          <a:r>
            <a:rPr lang="en-US" sz="800" kern="1200"/>
            <a:t> </a:t>
          </a:r>
          <a:r>
            <a:rPr lang="en-US" sz="800" kern="1200" err="1"/>
            <a:t>alicerçada</a:t>
          </a:r>
          <a:r>
            <a:rPr lang="en-US" sz="800" kern="1200"/>
            <a:t>, pois, </a:t>
          </a:r>
          <a:r>
            <a:rPr lang="en-US" sz="800" kern="1200" err="1"/>
            <a:t>na</a:t>
          </a:r>
          <a:r>
            <a:rPr lang="en-US" sz="800" kern="1200"/>
            <a:t> </a:t>
          </a:r>
          <a:r>
            <a:rPr lang="en-US" sz="800" kern="1200" err="1"/>
            <a:t>dissuasão</a:t>
          </a:r>
          <a:r>
            <a:rPr lang="en-US" sz="800" kern="1200"/>
            <a:t> (</a:t>
          </a:r>
          <a:r>
            <a:rPr lang="en-US" sz="800" kern="1200" err="1"/>
            <a:t>dissenso</a:t>
          </a:r>
          <a:r>
            <a:rPr lang="en-US" sz="800" kern="1200"/>
            <a:t>, </a:t>
          </a:r>
          <a:r>
            <a:rPr lang="en-US" sz="800" kern="1200" err="1"/>
            <a:t>repressão</a:t>
          </a:r>
          <a:r>
            <a:rPr lang="en-US" sz="800" kern="1200"/>
            <a:t>).</a:t>
          </a:r>
        </a:p>
      </dsp:txBody>
      <dsp:txXfrm>
        <a:off x="2893863" y="2014"/>
        <a:ext cx="1856329" cy="1113797"/>
      </dsp:txXfrm>
    </dsp:sp>
    <dsp:sp modelId="{A744861B-F6EE-436D-BA59-41BCA4F16A21}">
      <dsp:nvSpPr>
        <dsp:cNvPr id="0" name=""/>
        <dsp:cNvSpPr/>
      </dsp:nvSpPr>
      <dsp:spPr>
        <a:xfrm>
          <a:off x="4935825" y="2014"/>
          <a:ext cx="1856329" cy="1113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As </a:t>
          </a:r>
          <a:r>
            <a:rPr lang="en-US" sz="800" kern="1200" err="1"/>
            <a:t>relações</a:t>
          </a:r>
          <a:r>
            <a:rPr lang="en-US" sz="800" kern="1200"/>
            <a:t> entre </a:t>
          </a:r>
          <a:r>
            <a:rPr lang="en-US" sz="800" kern="1200" err="1"/>
            <a:t>educação</a:t>
          </a:r>
          <a:r>
            <a:rPr lang="en-US" sz="800" kern="1200"/>
            <a:t> e </a:t>
          </a:r>
          <a:r>
            <a:rPr lang="en-US" sz="800" kern="1200" err="1"/>
            <a:t>política</a:t>
          </a:r>
          <a:r>
            <a:rPr lang="en-US" sz="800" kern="1200"/>
            <a:t> se </a:t>
          </a:r>
          <a:r>
            <a:rPr lang="en-US" sz="800" kern="1200" err="1"/>
            <a:t>dão</a:t>
          </a:r>
          <a:r>
            <a:rPr lang="en-US" sz="800" kern="1200"/>
            <a:t> </a:t>
          </a:r>
          <a:r>
            <a:rPr lang="en-US" sz="800" kern="1200" err="1"/>
            <a:t>na</a:t>
          </a:r>
          <a:r>
            <a:rPr lang="en-US" sz="800" kern="1200"/>
            <a:t> forma de </a:t>
          </a:r>
          <a:r>
            <a:rPr lang="en-US" sz="800" kern="1200" err="1"/>
            <a:t>autonomia</a:t>
          </a:r>
          <a:r>
            <a:rPr lang="en-US" sz="800" kern="1200"/>
            <a:t> </a:t>
          </a:r>
          <a:r>
            <a:rPr lang="en-US" sz="800" kern="1200" err="1"/>
            <a:t>relativa</a:t>
          </a:r>
          <a:r>
            <a:rPr lang="en-US" sz="800" kern="1200"/>
            <a:t> e </a:t>
          </a:r>
          <a:r>
            <a:rPr lang="en-US" sz="800" kern="1200" err="1"/>
            <a:t>dependência</a:t>
          </a:r>
          <a:r>
            <a:rPr lang="en-US" sz="800" kern="1200"/>
            <a:t> </a:t>
          </a:r>
          <a:r>
            <a:rPr lang="en-US" sz="800" kern="1200" err="1"/>
            <a:t>recíproca</a:t>
          </a:r>
          <a:r>
            <a:rPr lang="en-US" sz="800" kern="1200"/>
            <a:t>.</a:t>
          </a:r>
        </a:p>
      </dsp:txBody>
      <dsp:txXfrm>
        <a:off x="4935825" y="2014"/>
        <a:ext cx="1856329" cy="1113797"/>
      </dsp:txXfrm>
    </dsp:sp>
    <dsp:sp modelId="{8C9FF909-4807-4D23-B76C-2F340CBA7B92}">
      <dsp:nvSpPr>
        <dsp:cNvPr id="0" name=""/>
        <dsp:cNvSpPr/>
      </dsp:nvSpPr>
      <dsp:spPr>
        <a:xfrm>
          <a:off x="6977787" y="2014"/>
          <a:ext cx="1856329" cy="11137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As </a:t>
          </a:r>
          <a:r>
            <a:rPr lang="en-US" sz="800" kern="1200" err="1"/>
            <a:t>sociedades</a:t>
          </a:r>
          <a:r>
            <a:rPr lang="en-US" sz="800" kern="1200"/>
            <a:t> de </a:t>
          </a:r>
          <a:r>
            <a:rPr lang="en-US" sz="800" kern="1200" err="1"/>
            <a:t>classe</a:t>
          </a:r>
          <a:r>
            <a:rPr lang="en-US" sz="800" kern="1200"/>
            <a:t> se </a:t>
          </a:r>
          <a:r>
            <a:rPr lang="en-US" sz="800" kern="1200" err="1"/>
            <a:t>caracterizam</a:t>
          </a:r>
          <a:r>
            <a:rPr lang="en-US" sz="800" kern="1200"/>
            <a:t> </a:t>
          </a:r>
          <a:r>
            <a:rPr lang="en-US" sz="800" kern="1200" err="1"/>
            <a:t>pelo</a:t>
          </a:r>
          <a:r>
            <a:rPr lang="en-US" sz="800" kern="1200"/>
            <a:t> </a:t>
          </a:r>
          <a:r>
            <a:rPr lang="en-US" sz="800" kern="1200" err="1"/>
            <a:t>primado</a:t>
          </a:r>
          <a:r>
            <a:rPr lang="en-US" sz="800" kern="1200"/>
            <a:t> da </a:t>
          </a:r>
          <a:r>
            <a:rPr lang="en-US" sz="800" kern="1200" err="1"/>
            <a:t>política</a:t>
          </a:r>
          <a:r>
            <a:rPr lang="en-US" sz="800" kern="1200"/>
            <a:t>, o que </a:t>
          </a:r>
          <a:r>
            <a:rPr lang="en-US" sz="800" kern="1200" err="1"/>
            <a:t>determina</a:t>
          </a:r>
          <a:r>
            <a:rPr lang="en-US" sz="800" kern="1200"/>
            <a:t> a </a:t>
          </a:r>
          <a:r>
            <a:rPr lang="en-US" sz="800" kern="1200" err="1"/>
            <a:t>subordinação</a:t>
          </a:r>
          <a:r>
            <a:rPr lang="en-US" sz="800" kern="1200"/>
            <a:t> real da </a:t>
          </a:r>
          <a:r>
            <a:rPr lang="en-US" sz="800" kern="1200" err="1"/>
            <a:t>educação</a:t>
          </a:r>
          <a:r>
            <a:rPr lang="en-US" sz="800" kern="1200"/>
            <a:t> à </a:t>
          </a:r>
          <a:r>
            <a:rPr lang="en-US" sz="800" kern="1200" err="1"/>
            <a:t>prática</a:t>
          </a:r>
          <a:r>
            <a:rPr lang="en-US" sz="800" kern="1200"/>
            <a:t> </a:t>
          </a:r>
          <a:r>
            <a:rPr lang="en-US" sz="800" kern="1200" err="1"/>
            <a:t>política</a:t>
          </a:r>
          <a:r>
            <a:rPr lang="en-US" sz="800" kern="1200"/>
            <a:t>.</a:t>
          </a:r>
        </a:p>
      </dsp:txBody>
      <dsp:txXfrm>
        <a:off x="6977787" y="2014"/>
        <a:ext cx="1856329" cy="1113797"/>
      </dsp:txXfrm>
    </dsp:sp>
    <dsp:sp modelId="{1FDBD07A-D40B-40C6-A2D6-B600505DE66A}">
      <dsp:nvSpPr>
        <dsp:cNvPr id="0" name=""/>
        <dsp:cNvSpPr/>
      </dsp:nvSpPr>
      <dsp:spPr>
        <a:xfrm>
          <a:off x="851901" y="1301444"/>
          <a:ext cx="1856329" cy="11137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err="1"/>
            <a:t>Superada</a:t>
          </a:r>
          <a:r>
            <a:rPr lang="en-US" sz="800" kern="1200"/>
            <a:t> a </a:t>
          </a:r>
          <a:r>
            <a:rPr lang="en-US" sz="800" kern="1200" err="1"/>
            <a:t>sociedade</a:t>
          </a:r>
          <a:r>
            <a:rPr lang="en-US" sz="800" kern="1200"/>
            <a:t> de classes, </a:t>
          </a:r>
          <a:r>
            <a:rPr lang="en-US" sz="800" kern="1200" err="1"/>
            <a:t>cessa</a:t>
          </a:r>
          <a:r>
            <a:rPr lang="en-US" sz="800" kern="1200"/>
            <a:t> o </a:t>
          </a:r>
          <a:r>
            <a:rPr lang="en-US" sz="800" kern="1200" err="1"/>
            <a:t>primado</a:t>
          </a:r>
          <a:r>
            <a:rPr lang="en-US" sz="800" kern="1200"/>
            <a:t> da </a:t>
          </a:r>
          <a:r>
            <a:rPr lang="en-US" sz="800" kern="1200" err="1"/>
            <a:t>política</a:t>
          </a:r>
          <a:r>
            <a:rPr lang="en-US" sz="800" kern="1200"/>
            <a:t> e, </a:t>
          </a:r>
          <a:r>
            <a:rPr lang="en-US" sz="800" kern="1200" err="1"/>
            <a:t>em</a:t>
          </a:r>
          <a:r>
            <a:rPr lang="en-US" sz="800" kern="1200"/>
            <a:t> </a:t>
          </a:r>
          <a:r>
            <a:rPr lang="en-US" sz="800" kern="1200" err="1"/>
            <a:t>consequência</a:t>
          </a:r>
          <a:r>
            <a:rPr lang="en-US" sz="800" kern="1200"/>
            <a:t>, a </a:t>
          </a:r>
          <a:r>
            <a:rPr lang="en-US" sz="800" kern="1200" err="1"/>
            <a:t>subordinação</a:t>
          </a:r>
          <a:r>
            <a:rPr lang="en-US" sz="800" kern="1200"/>
            <a:t> da </a:t>
          </a:r>
          <a:r>
            <a:rPr lang="en-US" sz="800" kern="1200" err="1"/>
            <a:t>educação</a:t>
          </a:r>
          <a:r>
            <a:rPr lang="en-US" sz="800" kern="1200"/>
            <a:t>.</a:t>
          </a:r>
        </a:p>
      </dsp:txBody>
      <dsp:txXfrm>
        <a:off x="851901" y="1301444"/>
        <a:ext cx="1856329" cy="1113797"/>
      </dsp:txXfrm>
    </dsp:sp>
    <dsp:sp modelId="{1F3F1591-F45E-4BA0-B622-E2BD33BA12A5}">
      <dsp:nvSpPr>
        <dsp:cNvPr id="0" name=""/>
        <dsp:cNvSpPr/>
      </dsp:nvSpPr>
      <dsp:spPr>
        <a:xfrm>
          <a:off x="2893863" y="1301444"/>
          <a:ext cx="1856329" cy="11137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A </a:t>
          </a:r>
          <a:r>
            <a:rPr lang="en-US" sz="800" kern="1200" err="1"/>
            <a:t>função</a:t>
          </a:r>
          <a:r>
            <a:rPr lang="en-US" sz="800" kern="1200"/>
            <a:t> </a:t>
          </a:r>
          <a:r>
            <a:rPr lang="en-US" sz="800" kern="1200" err="1"/>
            <a:t>política</a:t>
          </a:r>
          <a:r>
            <a:rPr lang="en-US" sz="800" kern="1200"/>
            <a:t> da </a:t>
          </a:r>
          <a:r>
            <a:rPr lang="en-US" sz="800" kern="1200" err="1"/>
            <a:t>educação</a:t>
          </a:r>
          <a:r>
            <a:rPr lang="en-US" sz="800" kern="1200"/>
            <a:t> se </a:t>
          </a:r>
          <a:r>
            <a:rPr lang="en-US" sz="800" kern="1200" err="1"/>
            <a:t>cumpre</a:t>
          </a:r>
          <a:r>
            <a:rPr lang="en-US" sz="800" kern="1200"/>
            <a:t> </a:t>
          </a:r>
          <a:r>
            <a:rPr lang="en-US" sz="800" kern="1200" err="1"/>
            <a:t>na</a:t>
          </a:r>
          <a:r>
            <a:rPr lang="en-US" sz="800" kern="1200"/>
            <a:t> </a:t>
          </a:r>
          <a:r>
            <a:rPr lang="en-US" sz="800" kern="1200" err="1"/>
            <a:t>medida</a:t>
          </a:r>
          <a:r>
            <a:rPr lang="en-US" sz="800" kern="1200"/>
            <a:t> </a:t>
          </a:r>
          <a:r>
            <a:rPr lang="en-US" sz="800" kern="1200" err="1"/>
            <a:t>em</a:t>
          </a:r>
          <a:r>
            <a:rPr lang="en-US" sz="800" kern="1200"/>
            <a:t> que </a:t>
          </a:r>
          <a:r>
            <a:rPr lang="en-US" sz="800" kern="1200" err="1"/>
            <a:t>ela</a:t>
          </a:r>
          <a:r>
            <a:rPr lang="en-US" sz="800" kern="1200"/>
            <a:t> se </a:t>
          </a:r>
          <a:r>
            <a:rPr lang="en-US" sz="800" kern="1200" err="1"/>
            <a:t>realiza</a:t>
          </a:r>
          <a:r>
            <a:rPr lang="en-US" sz="800" kern="1200"/>
            <a:t> </a:t>
          </a:r>
          <a:r>
            <a:rPr lang="en-US" sz="800" kern="1200" err="1"/>
            <a:t>enquanto</a:t>
          </a:r>
          <a:r>
            <a:rPr lang="en-US" sz="800" kern="1200"/>
            <a:t> </a:t>
          </a:r>
          <a:r>
            <a:rPr lang="en-US" sz="800" kern="1200" err="1"/>
            <a:t>prática</a:t>
          </a:r>
          <a:r>
            <a:rPr lang="en-US" sz="800" kern="1200"/>
            <a:t> </a:t>
          </a:r>
          <a:r>
            <a:rPr lang="en-US" sz="800" kern="1200" err="1"/>
            <a:t>especificamente</a:t>
          </a:r>
          <a:r>
            <a:rPr lang="en-US" sz="800" kern="1200"/>
            <a:t> </a:t>
          </a:r>
          <a:r>
            <a:rPr lang="en-US" sz="800" kern="1200" err="1"/>
            <a:t>pedagógica</a:t>
          </a:r>
          <a:r>
            <a:rPr lang="en-US" sz="800" kern="1200"/>
            <a:t>.</a:t>
          </a:r>
        </a:p>
      </dsp:txBody>
      <dsp:txXfrm>
        <a:off x="2893863" y="1301444"/>
        <a:ext cx="1856329" cy="1113797"/>
      </dsp:txXfrm>
    </dsp:sp>
    <dsp:sp modelId="{712B8293-2AA7-471B-8E5E-BDA6813902A4}">
      <dsp:nvSpPr>
        <dsp:cNvPr id="0" name=""/>
        <dsp:cNvSpPr/>
      </dsp:nvSpPr>
      <dsp:spPr>
        <a:xfrm>
          <a:off x="4935825" y="1301444"/>
          <a:ext cx="1856329" cy="11137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7.A </a:t>
          </a:r>
          <a:r>
            <a:rPr lang="en-US" sz="800" kern="1200" err="1"/>
            <a:t>especificidade</a:t>
          </a:r>
          <a:r>
            <a:rPr lang="en-US" sz="800" kern="1200"/>
            <a:t> da </a:t>
          </a:r>
          <a:r>
            <a:rPr lang="en-US" sz="800" kern="1200" err="1"/>
            <a:t>prática</a:t>
          </a:r>
          <a:r>
            <a:rPr lang="en-US" sz="800" kern="1200"/>
            <a:t> </a:t>
          </a:r>
          <a:r>
            <a:rPr lang="en-US" sz="800" kern="1200" err="1"/>
            <a:t>política</a:t>
          </a:r>
          <a:r>
            <a:rPr lang="en-US" sz="800" kern="1200"/>
            <a:t> se define </a:t>
          </a:r>
          <a:r>
            <a:rPr lang="en-US" sz="800" kern="1200" err="1"/>
            <a:t>pelo</a:t>
          </a:r>
          <a:r>
            <a:rPr lang="en-US" sz="800" kern="1200"/>
            <a:t> </a:t>
          </a:r>
          <a:r>
            <a:rPr lang="en-US" sz="800" kern="1200" err="1"/>
            <a:t>caráter</a:t>
          </a:r>
          <a:r>
            <a:rPr lang="en-US" sz="800" kern="1200"/>
            <a:t> de </a:t>
          </a:r>
          <a:r>
            <a:rPr lang="en-US" sz="800" kern="1200" err="1"/>
            <a:t>uma</a:t>
          </a:r>
          <a:r>
            <a:rPr lang="en-US" sz="800" kern="1200"/>
            <a:t> </a:t>
          </a:r>
          <a:r>
            <a:rPr lang="en-US" sz="800" kern="1200" err="1"/>
            <a:t>relação</a:t>
          </a:r>
          <a:r>
            <a:rPr lang="en-US" sz="800" kern="1200"/>
            <a:t> que se </a:t>
          </a:r>
          <a:r>
            <a:rPr lang="en-US" sz="800" kern="1200" err="1"/>
            <a:t>trava</a:t>
          </a:r>
          <a:r>
            <a:rPr lang="en-US" sz="800" kern="1200"/>
            <a:t> entre </a:t>
          </a:r>
          <a:r>
            <a:rPr lang="en-US" sz="800" kern="1200" err="1"/>
            <a:t>contrários</a:t>
          </a:r>
          <a:r>
            <a:rPr lang="en-US" sz="800" kern="1200"/>
            <a:t> </a:t>
          </a:r>
          <a:r>
            <a:rPr lang="en-US" sz="800" kern="1200" err="1"/>
            <a:t>antagônicos</a:t>
          </a:r>
          <a:r>
            <a:rPr lang="en-US" sz="800" kern="1200"/>
            <a:t>. </a:t>
          </a:r>
          <a:r>
            <a:rPr lang="en-US" sz="800" kern="1200" err="1"/>
            <a:t>Corolário</a:t>
          </a:r>
          <a:r>
            <a:rPr lang="en-US" sz="800" kern="1200"/>
            <a:t>: a </a:t>
          </a:r>
          <a:r>
            <a:rPr lang="en-US" sz="800" kern="1200" err="1"/>
            <a:t>política</a:t>
          </a:r>
          <a:r>
            <a:rPr lang="en-US" sz="800" kern="1200"/>
            <a:t> é, </a:t>
          </a:r>
          <a:r>
            <a:rPr lang="en-US" sz="800" kern="1200" err="1"/>
            <a:t>então</a:t>
          </a:r>
          <a:r>
            <a:rPr lang="en-US" sz="800" kern="1200"/>
            <a:t>, </a:t>
          </a:r>
          <a:r>
            <a:rPr lang="en-US" sz="800" kern="1200" err="1"/>
            <a:t>uma</a:t>
          </a:r>
          <a:r>
            <a:rPr lang="en-US" sz="800" kern="1200"/>
            <a:t> </a:t>
          </a:r>
          <a:r>
            <a:rPr lang="en-US" sz="800" kern="1200" err="1"/>
            <a:t>relação</a:t>
          </a:r>
          <a:r>
            <a:rPr lang="en-US" sz="800" kern="1200"/>
            <a:t> de </a:t>
          </a:r>
          <a:r>
            <a:rPr lang="en-US" sz="800" kern="1200" err="1"/>
            <a:t>dominação</a:t>
          </a:r>
          <a:r>
            <a:rPr lang="en-US" sz="800" kern="1200"/>
            <a:t> </a:t>
          </a:r>
          <a:r>
            <a:rPr lang="en-US" sz="800" kern="1200" err="1"/>
            <a:t>alicerçada</a:t>
          </a:r>
          <a:r>
            <a:rPr lang="en-US" sz="800" kern="1200"/>
            <a:t>, pois, </a:t>
          </a:r>
          <a:r>
            <a:rPr lang="en-US" sz="800" kern="1200" err="1"/>
            <a:t>na</a:t>
          </a:r>
          <a:r>
            <a:rPr lang="en-US" sz="800" kern="1200"/>
            <a:t> </a:t>
          </a:r>
          <a:r>
            <a:rPr lang="en-US" sz="800" kern="1200" err="1"/>
            <a:t>dissuasão</a:t>
          </a:r>
          <a:r>
            <a:rPr lang="en-US" sz="800" kern="1200"/>
            <a:t> (</a:t>
          </a:r>
          <a:r>
            <a:rPr lang="en-US" sz="800" kern="1200" err="1"/>
            <a:t>dissenso</a:t>
          </a:r>
          <a:r>
            <a:rPr lang="en-US" sz="800" kern="1200"/>
            <a:t>, </a:t>
          </a:r>
          <a:r>
            <a:rPr lang="en-US" sz="800" kern="1200" err="1"/>
            <a:t>repressão</a:t>
          </a:r>
          <a:r>
            <a:rPr lang="en-US" sz="800" kern="1200"/>
            <a:t>).</a:t>
          </a:r>
        </a:p>
      </dsp:txBody>
      <dsp:txXfrm>
        <a:off x="4935825" y="1301444"/>
        <a:ext cx="1856329" cy="1113797"/>
      </dsp:txXfrm>
    </dsp:sp>
    <dsp:sp modelId="{AC1E9D19-3D42-4B77-B28F-D289D6803391}">
      <dsp:nvSpPr>
        <dsp:cNvPr id="0" name=""/>
        <dsp:cNvSpPr/>
      </dsp:nvSpPr>
      <dsp:spPr>
        <a:xfrm>
          <a:off x="6977787" y="1301444"/>
          <a:ext cx="1856329" cy="1113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8.As </a:t>
          </a:r>
          <a:r>
            <a:rPr lang="en-US" sz="800" kern="1200" err="1"/>
            <a:t>relações</a:t>
          </a:r>
          <a:r>
            <a:rPr lang="en-US" sz="800" kern="1200"/>
            <a:t> entre </a:t>
          </a:r>
          <a:r>
            <a:rPr lang="en-US" sz="800" kern="1200" err="1"/>
            <a:t>educação</a:t>
          </a:r>
          <a:r>
            <a:rPr lang="en-US" sz="800" kern="1200"/>
            <a:t> e </a:t>
          </a:r>
          <a:r>
            <a:rPr lang="en-US" sz="800" kern="1200" err="1"/>
            <a:t>política</a:t>
          </a:r>
          <a:r>
            <a:rPr lang="en-US" sz="800" kern="1200"/>
            <a:t> se </a:t>
          </a:r>
          <a:r>
            <a:rPr lang="en-US" sz="800" kern="1200" err="1"/>
            <a:t>dão</a:t>
          </a:r>
          <a:r>
            <a:rPr lang="en-US" sz="800" kern="1200"/>
            <a:t> </a:t>
          </a:r>
          <a:r>
            <a:rPr lang="en-US" sz="800" kern="1200" err="1"/>
            <a:t>na</a:t>
          </a:r>
          <a:r>
            <a:rPr lang="en-US" sz="800" kern="1200"/>
            <a:t> forma de </a:t>
          </a:r>
          <a:r>
            <a:rPr lang="en-US" sz="800" kern="1200" err="1"/>
            <a:t>autonomia</a:t>
          </a:r>
          <a:r>
            <a:rPr lang="en-US" sz="800" kern="1200"/>
            <a:t> </a:t>
          </a:r>
          <a:r>
            <a:rPr lang="en-US" sz="800" kern="1200" err="1"/>
            <a:t>relativa</a:t>
          </a:r>
          <a:r>
            <a:rPr lang="en-US" sz="800" kern="1200"/>
            <a:t> e </a:t>
          </a:r>
          <a:r>
            <a:rPr lang="en-US" sz="800" kern="1200" err="1"/>
            <a:t>dependência</a:t>
          </a:r>
          <a:r>
            <a:rPr lang="en-US" sz="800" kern="1200"/>
            <a:t> </a:t>
          </a:r>
          <a:r>
            <a:rPr lang="en-US" sz="800" kern="1200" err="1"/>
            <a:t>recíproca</a:t>
          </a:r>
          <a:r>
            <a:rPr lang="en-US" sz="800" kern="1200"/>
            <a:t>.</a:t>
          </a:r>
        </a:p>
      </dsp:txBody>
      <dsp:txXfrm>
        <a:off x="6977787" y="1301444"/>
        <a:ext cx="1856329" cy="1113797"/>
      </dsp:txXfrm>
    </dsp:sp>
    <dsp:sp modelId="{97C4AAD8-6855-44F2-921E-5B964649C3C8}">
      <dsp:nvSpPr>
        <dsp:cNvPr id="0" name=""/>
        <dsp:cNvSpPr/>
      </dsp:nvSpPr>
      <dsp:spPr>
        <a:xfrm>
          <a:off x="1872882" y="2600875"/>
          <a:ext cx="1856329" cy="11137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9.As </a:t>
          </a:r>
          <a:r>
            <a:rPr lang="en-US" sz="800" kern="1200" err="1"/>
            <a:t>sociedades</a:t>
          </a:r>
          <a:r>
            <a:rPr lang="en-US" sz="800" kern="1200"/>
            <a:t> de </a:t>
          </a:r>
          <a:r>
            <a:rPr lang="en-US" sz="800" kern="1200" err="1"/>
            <a:t>classe</a:t>
          </a:r>
          <a:r>
            <a:rPr lang="en-US" sz="800" kern="1200"/>
            <a:t> se </a:t>
          </a:r>
          <a:r>
            <a:rPr lang="en-US" sz="800" kern="1200" err="1"/>
            <a:t>caracterizam</a:t>
          </a:r>
          <a:r>
            <a:rPr lang="en-US" sz="800" kern="1200"/>
            <a:t> </a:t>
          </a:r>
          <a:r>
            <a:rPr lang="en-US" sz="800" kern="1200" err="1"/>
            <a:t>pelo</a:t>
          </a:r>
          <a:r>
            <a:rPr lang="en-US" sz="800" kern="1200"/>
            <a:t> </a:t>
          </a:r>
          <a:r>
            <a:rPr lang="en-US" sz="800" kern="1200" err="1"/>
            <a:t>primado</a:t>
          </a:r>
          <a:r>
            <a:rPr lang="en-US" sz="800" kern="1200"/>
            <a:t> da </a:t>
          </a:r>
          <a:r>
            <a:rPr lang="en-US" sz="800" kern="1200" err="1"/>
            <a:t>política</a:t>
          </a:r>
          <a:r>
            <a:rPr lang="en-US" sz="800" kern="1200"/>
            <a:t>, o que </a:t>
          </a:r>
          <a:r>
            <a:rPr lang="en-US" sz="800" kern="1200" err="1"/>
            <a:t>determina</a:t>
          </a:r>
          <a:r>
            <a:rPr lang="en-US" sz="800" kern="1200"/>
            <a:t> a </a:t>
          </a:r>
          <a:r>
            <a:rPr lang="en-US" sz="800" kern="1200" err="1"/>
            <a:t>subordinação</a:t>
          </a:r>
          <a:r>
            <a:rPr lang="en-US" sz="800" kern="1200"/>
            <a:t> real da </a:t>
          </a:r>
          <a:r>
            <a:rPr lang="en-US" sz="800" kern="1200" err="1"/>
            <a:t>educação</a:t>
          </a:r>
          <a:r>
            <a:rPr lang="en-US" sz="800" kern="1200"/>
            <a:t> à </a:t>
          </a:r>
          <a:r>
            <a:rPr lang="en-US" sz="800" kern="1200" err="1"/>
            <a:t>prática</a:t>
          </a:r>
          <a:r>
            <a:rPr lang="en-US" sz="800" kern="1200"/>
            <a:t> </a:t>
          </a:r>
          <a:r>
            <a:rPr lang="en-US" sz="800" kern="1200" err="1"/>
            <a:t>política</a:t>
          </a:r>
          <a:r>
            <a:rPr lang="en-US" sz="800" kern="1200"/>
            <a:t>.</a:t>
          </a:r>
        </a:p>
      </dsp:txBody>
      <dsp:txXfrm>
        <a:off x="1872882" y="2600875"/>
        <a:ext cx="1856329" cy="1113797"/>
      </dsp:txXfrm>
    </dsp:sp>
    <dsp:sp modelId="{EFD5BE6B-2C10-43DC-B8FF-7731AFDE3492}">
      <dsp:nvSpPr>
        <dsp:cNvPr id="0" name=""/>
        <dsp:cNvSpPr/>
      </dsp:nvSpPr>
      <dsp:spPr>
        <a:xfrm>
          <a:off x="3914844" y="2600875"/>
          <a:ext cx="1856329" cy="11137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10Superada a </a:t>
          </a:r>
          <a:r>
            <a:rPr lang="en-US" sz="800" kern="1200" err="1"/>
            <a:t>sociedade</a:t>
          </a:r>
          <a:r>
            <a:rPr lang="en-US" sz="800" kern="1200"/>
            <a:t> de classes, </a:t>
          </a:r>
          <a:r>
            <a:rPr lang="en-US" sz="800" kern="1200" err="1"/>
            <a:t>cessa</a:t>
          </a:r>
          <a:r>
            <a:rPr lang="en-US" sz="800" kern="1200"/>
            <a:t> o </a:t>
          </a:r>
          <a:r>
            <a:rPr lang="en-US" sz="800" kern="1200" err="1"/>
            <a:t>primado</a:t>
          </a:r>
          <a:r>
            <a:rPr lang="en-US" sz="800" kern="1200"/>
            <a:t> da </a:t>
          </a:r>
          <a:r>
            <a:rPr lang="en-US" sz="800" kern="1200" err="1"/>
            <a:t>política</a:t>
          </a:r>
          <a:r>
            <a:rPr lang="en-US" sz="800" kern="1200"/>
            <a:t> e, </a:t>
          </a:r>
          <a:r>
            <a:rPr lang="en-US" sz="800" kern="1200" err="1"/>
            <a:t>em</a:t>
          </a:r>
          <a:r>
            <a:rPr lang="en-US" sz="800" kern="1200"/>
            <a:t> </a:t>
          </a:r>
          <a:r>
            <a:rPr lang="en-US" sz="800" kern="1200" err="1"/>
            <a:t>consequência</a:t>
          </a:r>
          <a:r>
            <a:rPr lang="en-US" sz="800" kern="1200"/>
            <a:t>, a </a:t>
          </a:r>
          <a:r>
            <a:rPr lang="en-US" sz="800" kern="1200" err="1"/>
            <a:t>subordinação</a:t>
          </a:r>
          <a:r>
            <a:rPr lang="en-US" sz="800" kern="1200"/>
            <a:t> da </a:t>
          </a:r>
          <a:r>
            <a:rPr lang="en-US" sz="800" kern="1200" err="1"/>
            <a:t>educação</a:t>
          </a:r>
          <a:r>
            <a:rPr lang="en-US" sz="800" kern="1200"/>
            <a:t>.</a:t>
          </a:r>
        </a:p>
      </dsp:txBody>
      <dsp:txXfrm>
        <a:off x="3914844" y="2600875"/>
        <a:ext cx="1856329" cy="1113797"/>
      </dsp:txXfrm>
    </dsp:sp>
    <dsp:sp modelId="{8A892520-A6C7-4DE5-9434-26F5450EB2A4}">
      <dsp:nvSpPr>
        <dsp:cNvPr id="0" name=""/>
        <dsp:cNvSpPr/>
      </dsp:nvSpPr>
      <dsp:spPr>
        <a:xfrm>
          <a:off x="5956806" y="2600875"/>
          <a:ext cx="1856329" cy="11137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/>
            <a:t>11. A </a:t>
          </a:r>
          <a:r>
            <a:rPr lang="en-US" sz="800" kern="1200" err="1"/>
            <a:t>função</a:t>
          </a:r>
          <a:r>
            <a:rPr lang="en-US" sz="800" kern="1200"/>
            <a:t> </a:t>
          </a:r>
          <a:r>
            <a:rPr lang="en-US" sz="800" kern="1200" err="1"/>
            <a:t>política</a:t>
          </a:r>
          <a:r>
            <a:rPr lang="en-US" sz="800" kern="1200"/>
            <a:t> da </a:t>
          </a:r>
          <a:r>
            <a:rPr lang="en-US" sz="800" kern="1200" err="1"/>
            <a:t>educação</a:t>
          </a:r>
          <a:r>
            <a:rPr lang="en-US" sz="800" kern="1200"/>
            <a:t> se </a:t>
          </a:r>
          <a:r>
            <a:rPr lang="en-US" sz="800" kern="1200" err="1"/>
            <a:t>cumpre</a:t>
          </a:r>
          <a:r>
            <a:rPr lang="en-US" sz="800" kern="1200"/>
            <a:t> </a:t>
          </a:r>
          <a:r>
            <a:rPr lang="en-US" sz="800" kern="1200" err="1"/>
            <a:t>na</a:t>
          </a:r>
          <a:r>
            <a:rPr lang="en-US" sz="800" kern="1200"/>
            <a:t> </a:t>
          </a:r>
          <a:r>
            <a:rPr lang="en-US" sz="800" kern="1200" err="1"/>
            <a:t>medida</a:t>
          </a:r>
          <a:r>
            <a:rPr lang="en-US" sz="800" kern="1200"/>
            <a:t> </a:t>
          </a:r>
          <a:r>
            <a:rPr lang="en-US" sz="800" kern="1200" err="1"/>
            <a:t>em</a:t>
          </a:r>
          <a:r>
            <a:rPr lang="en-US" sz="800" kern="1200"/>
            <a:t> que </a:t>
          </a:r>
          <a:r>
            <a:rPr lang="en-US" sz="800" kern="1200" err="1"/>
            <a:t>ela</a:t>
          </a:r>
          <a:r>
            <a:rPr lang="en-US" sz="800" kern="1200"/>
            <a:t> se </a:t>
          </a:r>
          <a:r>
            <a:rPr lang="en-US" sz="800" kern="1200" err="1"/>
            <a:t>realiza</a:t>
          </a:r>
          <a:r>
            <a:rPr lang="en-US" sz="800" kern="1200"/>
            <a:t> </a:t>
          </a:r>
          <a:r>
            <a:rPr lang="en-US" sz="800" kern="1200" err="1"/>
            <a:t>enquanto</a:t>
          </a:r>
          <a:r>
            <a:rPr lang="en-US" sz="800" kern="1200"/>
            <a:t> </a:t>
          </a:r>
          <a:r>
            <a:rPr lang="en-US" sz="800" kern="1200" err="1"/>
            <a:t>prática</a:t>
          </a:r>
          <a:r>
            <a:rPr lang="en-US" sz="800" kern="1200"/>
            <a:t> </a:t>
          </a:r>
          <a:r>
            <a:rPr lang="en-US" sz="800" kern="1200" err="1"/>
            <a:t>especificamente</a:t>
          </a:r>
          <a:r>
            <a:rPr lang="en-US" sz="800" kern="1200"/>
            <a:t> </a:t>
          </a:r>
          <a:r>
            <a:rPr lang="en-US" sz="800" kern="1200" err="1"/>
            <a:t>pedagógica</a:t>
          </a:r>
          <a:r>
            <a:rPr lang="en-US" sz="800" kern="1200"/>
            <a:t>.</a:t>
          </a:r>
        </a:p>
      </dsp:txBody>
      <dsp:txXfrm>
        <a:off x="5956806" y="2600875"/>
        <a:ext cx="1856329" cy="1113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B1D52-F887-4E0B-96D2-99413BF021B7}">
      <dsp:nvSpPr>
        <dsp:cNvPr id="0" name=""/>
        <dsp:cNvSpPr/>
      </dsp:nvSpPr>
      <dsp:spPr>
        <a:xfrm>
          <a:off x="0" y="779"/>
          <a:ext cx="6326907" cy="18234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FD832-0260-48CF-BEA7-CC21D9D5EA1C}">
      <dsp:nvSpPr>
        <dsp:cNvPr id="0" name=""/>
        <dsp:cNvSpPr/>
      </dsp:nvSpPr>
      <dsp:spPr>
        <a:xfrm>
          <a:off x="551599" y="411059"/>
          <a:ext cx="1002908" cy="1002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58297-1F94-4971-ACF1-3E4680D3C463}">
      <dsp:nvSpPr>
        <dsp:cNvPr id="0" name=""/>
        <dsp:cNvSpPr/>
      </dsp:nvSpPr>
      <dsp:spPr>
        <a:xfrm>
          <a:off x="2106107" y="779"/>
          <a:ext cx="4220799" cy="182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84" tIns="192984" rIns="192984" bIns="19298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/>
            <a:t>Os discursos ideológicos são envolventes e convincentes, mas </a:t>
          </a:r>
          <a:r>
            <a:rPr lang="pt-BR" sz="1700" b="1" kern="1200">
              <a:latin typeface="Calibri Light" panose="020F0302020204030204"/>
            </a:rPr>
            <a:t>LACUNARES </a:t>
          </a:r>
          <a:r>
            <a:rPr lang="pt-BR" sz="1700" b="1" kern="1200"/>
            <a:t>(cheios de vazios).</a:t>
          </a:r>
          <a:r>
            <a:rPr lang="pt-BR" sz="1700" kern="1200"/>
            <a:t> 								</a:t>
          </a:r>
          <a:r>
            <a:rPr lang="pt-BR" sz="1700" i="1" kern="1200"/>
            <a:t>Marilena Chauí</a:t>
          </a:r>
          <a:r>
            <a:rPr lang="pt-BR" sz="1700" kern="1200">
              <a:latin typeface="Calibri Light" panose="020F0302020204030204"/>
            </a:rPr>
            <a:t> </a:t>
          </a:r>
          <a:endParaRPr lang="en-US" sz="1700" kern="1200"/>
        </a:p>
      </dsp:txBody>
      <dsp:txXfrm>
        <a:off x="2106107" y="779"/>
        <a:ext cx="4220799" cy="1823469"/>
      </dsp:txXfrm>
    </dsp:sp>
    <dsp:sp modelId="{088C4D0C-4F79-43F5-A4E6-256032FCF86F}">
      <dsp:nvSpPr>
        <dsp:cNvPr id="0" name=""/>
        <dsp:cNvSpPr/>
      </dsp:nvSpPr>
      <dsp:spPr>
        <a:xfrm>
          <a:off x="0" y="2280115"/>
          <a:ext cx="6326907" cy="18234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6472A-4FDF-41C0-B2D4-E0ACAB15622F}">
      <dsp:nvSpPr>
        <dsp:cNvPr id="0" name=""/>
        <dsp:cNvSpPr/>
      </dsp:nvSpPr>
      <dsp:spPr>
        <a:xfrm>
          <a:off x="551599" y="2690396"/>
          <a:ext cx="1002908" cy="10029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D87B6F-E34D-4965-AFFD-3FEBE0DFBC8D}">
      <dsp:nvSpPr>
        <dsp:cNvPr id="0" name=""/>
        <dsp:cNvSpPr/>
      </dsp:nvSpPr>
      <dsp:spPr>
        <a:xfrm>
          <a:off x="2106107" y="2280115"/>
          <a:ext cx="4220799" cy="182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84" tIns="192984" rIns="192984" bIns="19298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/>
            <a:t>linguagem obscura, </a:t>
          </a:r>
          <a:r>
            <a:rPr lang="pt-BR" sz="1700" b="1" u="sng" kern="1200"/>
            <a:t>camufla intenções;</a:t>
          </a:r>
          <a:endParaRPr lang="en-US" sz="1700" kern="1200"/>
        </a:p>
      </dsp:txBody>
      <dsp:txXfrm>
        <a:off x="2106107" y="2280115"/>
        <a:ext cx="4220799" cy="1823469"/>
      </dsp:txXfrm>
    </dsp:sp>
    <dsp:sp modelId="{F09D8F62-3FF8-4F25-B541-32A00397CF96}">
      <dsp:nvSpPr>
        <dsp:cNvPr id="0" name=""/>
        <dsp:cNvSpPr/>
      </dsp:nvSpPr>
      <dsp:spPr>
        <a:xfrm>
          <a:off x="0" y="4559452"/>
          <a:ext cx="6326907" cy="18234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56F3F-A4AF-4BBB-8070-EEAD1E1B99BD}">
      <dsp:nvSpPr>
        <dsp:cNvPr id="0" name=""/>
        <dsp:cNvSpPr/>
      </dsp:nvSpPr>
      <dsp:spPr>
        <a:xfrm>
          <a:off x="551599" y="4969733"/>
          <a:ext cx="1002908" cy="10029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6C9B2-AAAB-4395-A898-1BF033285E37}">
      <dsp:nvSpPr>
        <dsp:cNvPr id="0" name=""/>
        <dsp:cNvSpPr/>
      </dsp:nvSpPr>
      <dsp:spPr>
        <a:xfrm>
          <a:off x="2106107" y="4559452"/>
          <a:ext cx="4220799" cy="1823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984" tIns="192984" rIns="192984" bIns="192984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Sem esclarecer a realidade das condições sociais, </a:t>
          </a:r>
          <a:r>
            <a:rPr lang="pt-BR" sz="1700" b="1" u="sng" kern="1200"/>
            <a:t>a ideologia justifica por que a sociedade é assim e não de outro modo</a:t>
          </a:r>
          <a:r>
            <a:rPr lang="pt-BR" sz="1700" kern="1200"/>
            <a:t>.</a:t>
          </a:r>
          <a:endParaRPr lang="en-US" sz="1700" kern="1200"/>
        </a:p>
      </dsp:txBody>
      <dsp:txXfrm>
        <a:off x="2106107" y="4559452"/>
        <a:ext cx="4220799" cy="1823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0A1D-7C97-4D64-B96E-84E3D427AD65}">
      <dsp:nvSpPr>
        <dsp:cNvPr id="0" name=""/>
        <dsp:cNvSpPr/>
      </dsp:nvSpPr>
      <dsp:spPr>
        <a:xfrm>
          <a:off x="0" y="2353"/>
          <a:ext cx="4908899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253A4-835A-4621-ACA7-08C9634F09B5}">
      <dsp:nvSpPr>
        <dsp:cNvPr id="0" name=""/>
        <dsp:cNvSpPr/>
      </dsp:nvSpPr>
      <dsp:spPr>
        <a:xfrm>
          <a:off x="0" y="2353"/>
          <a:ext cx="49088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/>
            <a:t>Obra de </a:t>
          </a:r>
          <a:r>
            <a:rPr lang="pt-BR" sz="3200" b="1" i="1" kern="1200"/>
            <a:t>René Magritte</a:t>
          </a:r>
          <a:r>
            <a:rPr lang="pt-BR" sz="3200" kern="1200"/>
            <a:t> (um dos principais artistas surrealistas) </a:t>
          </a:r>
          <a:endParaRPr lang="en-US" sz="3200" kern="1200"/>
        </a:p>
      </dsp:txBody>
      <dsp:txXfrm>
        <a:off x="0" y="2353"/>
        <a:ext cx="4908899" cy="1605158"/>
      </dsp:txXfrm>
    </dsp:sp>
    <dsp:sp modelId="{38A65C39-136C-4065-ABF4-B5CE17DAB4E1}">
      <dsp:nvSpPr>
        <dsp:cNvPr id="0" name=""/>
        <dsp:cNvSpPr/>
      </dsp:nvSpPr>
      <dsp:spPr>
        <a:xfrm>
          <a:off x="0" y="1607511"/>
          <a:ext cx="4908899" cy="0"/>
        </a:xfrm>
        <a:prstGeom prst="line">
          <a:avLst/>
        </a:prstGeom>
        <a:gradFill rotWithShape="0">
          <a:gsLst>
            <a:gs pos="0">
              <a:schemeClr val="accent2">
                <a:hueOff val="-1555074"/>
                <a:satOff val="-8227"/>
                <a:lumOff val="-3137"/>
                <a:alphaOff val="0"/>
                <a:tint val="98000"/>
                <a:lumMod val="100000"/>
              </a:schemeClr>
            </a:gs>
            <a:gs pos="100000">
              <a:schemeClr val="accent2">
                <a:hueOff val="-1555074"/>
                <a:satOff val="-8227"/>
                <a:lumOff val="-3137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1555074"/>
              <a:satOff val="-8227"/>
              <a:lumOff val="-31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E232F-C697-44AB-8E3E-271A5049C376}">
      <dsp:nvSpPr>
        <dsp:cNvPr id="0" name=""/>
        <dsp:cNvSpPr/>
      </dsp:nvSpPr>
      <dsp:spPr>
        <a:xfrm>
          <a:off x="0" y="1607511"/>
          <a:ext cx="49088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i="1" kern="1200"/>
            <a:t>“</a:t>
          </a:r>
          <a:r>
            <a:rPr lang="pt-BR" sz="3200" b="1" i="1" kern="1200"/>
            <a:t>Ceci n'est pas une pipe</a:t>
          </a:r>
          <a:r>
            <a:rPr lang="pt-BR" sz="3200" b="1" kern="1200"/>
            <a:t>" </a:t>
          </a:r>
          <a:endParaRPr lang="en-US" sz="3200" kern="1200"/>
        </a:p>
      </dsp:txBody>
      <dsp:txXfrm>
        <a:off x="0" y="1607511"/>
        <a:ext cx="4908899" cy="1605158"/>
      </dsp:txXfrm>
    </dsp:sp>
    <dsp:sp modelId="{115F1B3A-17E4-4DB9-A62A-4E95ECE1BB55}">
      <dsp:nvSpPr>
        <dsp:cNvPr id="0" name=""/>
        <dsp:cNvSpPr/>
      </dsp:nvSpPr>
      <dsp:spPr>
        <a:xfrm>
          <a:off x="0" y="3212670"/>
          <a:ext cx="4908899" cy="0"/>
        </a:xfrm>
        <a:prstGeom prst="line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58FCB3-91B8-4721-B963-3B939DDC7897}">
      <dsp:nvSpPr>
        <dsp:cNvPr id="0" name=""/>
        <dsp:cNvSpPr/>
      </dsp:nvSpPr>
      <dsp:spPr>
        <a:xfrm>
          <a:off x="0" y="3212670"/>
          <a:ext cx="4908899" cy="1605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b="1" i="1" kern="1200"/>
            <a:t>“Isto não é um cachimbo”</a:t>
          </a:r>
          <a:r>
            <a:rPr lang="pt-BR" sz="3200" kern="1200"/>
            <a:t/>
          </a:r>
          <a:br>
            <a:rPr lang="pt-BR" sz="3200" kern="1200"/>
          </a:br>
          <a:r>
            <a:rPr lang="pt-BR" sz="3200" kern="1200"/>
            <a:t/>
          </a:r>
          <a:br>
            <a:rPr lang="pt-BR" sz="3200" kern="1200"/>
          </a:br>
          <a:endParaRPr lang="en-US" sz="3200" kern="1200"/>
        </a:p>
      </dsp:txBody>
      <dsp:txXfrm>
        <a:off x="0" y="3212670"/>
        <a:ext cx="4908899" cy="16051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DF555-ED5E-42FA-B145-2CBD4CFABAE8}">
      <dsp:nvSpPr>
        <dsp:cNvPr id="0" name=""/>
        <dsp:cNvSpPr/>
      </dsp:nvSpPr>
      <dsp:spPr>
        <a:xfrm>
          <a:off x="1628830" y="3180"/>
          <a:ext cx="3985497" cy="239129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/>
            <a:t>Por que ensinamos o que ensinamos? </a:t>
          </a:r>
          <a:endParaRPr lang="en-US" sz="1800" kern="1200"/>
        </a:p>
      </dsp:txBody>
      <dsp:txXfrm>
        <a:off x="1628830" y="3180"/>
        <a:ext cx="3985497" cy="2391298"/>
      </dsp:txXfrm>
    </dsp:sp>
    <dsp:sp modelId="{5663FD6F-1F31-4240-8DFD-CE4979CC9995}">
      <dsp:nvSpPr>
        <dsp:cNvPr id="0" name=""/>
        <dsp:cNvSpPr/>
      </dsp:nvSpPr>
      <dsp:spPr>
        <a:xfrm>
          <a:off x="6012878" y="3180"/>
          <a:ext cx="3985497" cy="239129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/>
            <a:t>Por que os profissionais aprendem o que aprendem? </a:t>
          </a:r>
          <a:endParaRPr lang="en-US" sz="1800" kern="1200"/>
        </a:p>
      </dsp:txBody>
      <dsp:txXfrm>
        <a:off x="6012878" y="3180"/>
        <a:ext cx="3985497" cy="2391298"/>
      </dsp:txXfrm>
    </dsp:sp>
    <dsp:sp modelId="{98E452EA-0FC0-4E3C-BDF2-F756C24A4E93}">
      <dsp:nvSpPr>
        <dsp:cNvPr id="0" name=""/>
        <dsp:cNvSpPr/>
      </dsp:nvSpPr>
      <dsp:spPr>
        <a:xfrm>
          <a:off x="1628830" y="2793029"/>
          <a:ext cx="3985497" cy="239129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/>
            <a:t>Como, quando,  e o que ensinar/construir?</a:t>
          </a:r>
          <a:endParaRPr lang="en-US" sz="1800" kern="1200"/>
        </a:p>
      </dsp:txBody>
      <dsp:txXfrm>
        <a:off x="1628830" y="2793029"/>
        <a:ext cx="3985497" cy="2391298"/>
      </dsp:txXfrm>
    </dsp:sp>
    <dsp:sp modelId="{BDF26D6E-74BE-41D7-8014-06B777264018}">
      <dsp:nvSpPr>
        <dsp:cNvPr id="0" name=""/>
        <dsp:cNvSpPr/>
      </dsp:nvSpPr>
      <dsp:spPr>
        <a:xfrm>
          <a:off x="6012878" y="2793029"/>
          <a:ext cx="3985497" cy="239129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/>
            <a:t>Essas são questões que sempre devemos fazer a nós mesmos antes de preparar uma aula, já que a resposta ao "para quê" é que dará as diretrizes básicas do meu fazer pedagógico significativo;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b="1" u="sng" kern="1200"/>
            <a:t>Uma resposta ao "para quê" envolve tanto uma concepção de linguagem quanto uma postura de educação.</a:t>
          </a:r>
          <a:endParaRPr lang="en-US" sz="1400" kern="1200"/>
        </a:p>
      </dsp:txBody>
      <dsp:txXfrm>
        <a:off x="6012878" y="2793029"/>
        <a:ext cx="3985497" cy="2391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D4637-8EE6-4C96-9C6E-AB523E14BC16}" type="datetimeFigureOut">
              <a:rPr lang="en-US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8003F-0D5B-4ACB-875B-99B7A17E7F5F}" type="slidenum">
              <a:rPr lang="en-US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6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xmlns="" id="{DB2DBFD0-3234-4530-9C9D-603D33F5EC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xmlns="" id="{B7D4EF2A-DC79-4A56-912B-71C846EB8A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en-US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xmlns="" id="{6EBF2DE4-4EAC-411A-BF8B-AF3CF539D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720A55-1BA7-43D3-B533-44BCA4046246}" type="slidenum">
              <a:rPr lang="pt-BR" altLang="en-US"/>
              <a:pPr eaLnBrk="1" hangingPunct="1"/>
              <a:t>30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551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6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4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2277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2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2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06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AAC91B-33D3-4911-B91E-773880500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B56870-9A3C-4283-84A6-852DF4765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700002-5D51-467F-BA5F-F499AB570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072F7-985A-4808-89B2-77265E221DA9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26125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17B4240-2B77-4958-BE1B-691C6A977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D5C6BD-FBD2-4E25-871C-88AC1B485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E47030F-60AF-4F13-920F-7FDEAC8DD0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E402D-CF60-4740-8F21-DDE244841817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2091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4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605D873-8CE0-47D5-8A3B-FC78B3B62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DBBC829-2B23-4348-B472-806619EE8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756D47B-ABDA-404F-83B0-8A45AD5FD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06717-2D6B-4A58-8810-D13724A7E317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501418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CE65FD-B538-410F-8B76-7C25F9E04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D0350B1-08F8-4F8A-B1D1-54E89043D4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72E2AFF-ECEF-4ABC-9C8C-E06C05E70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65B4B-2FA3-43E3-BC01-636AEE2413F8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719691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DC8B5F-397C-4663-82C5-BA2A1DB07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08AB3B-C9E9-4C54-94E8-534F6F440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3C90B7-0D74-41B8-9801-BCB6B5ACC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51395-4535-4484-BA22-2636D440285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84352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1A724AE-1FA6-4C5C-9ABA-E00705B245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7038EC4-E8AD-4B53-AEF5-AE55A6C26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4F95A5B-85BA-4DC3-B8AE-06A9DB255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F4FE0-46F6-4F1E-B3A8-373414B2E7B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17601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5C281E7-4F2C-4C7C-86EA-0DADE2810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097C21E-614F-4E15-961C-B7F909AD2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0F02687-1598-4DC3-86DB-4E5201F59C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9A163-363B-482C-8E5B-0D0CFFC1BC67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212466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42987C6-F80D-485D-876C-22B6815A7C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8BEF50F-57E1-4AFC-8733-C8898563EA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4CF7FF6-87BC-4198-930C-EA8E5619B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CFBF-E4CE-46AC-BDF6-17B76DA395F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09444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EC6269-5CCD-4FBC-B70A-D362DFAF9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9404A0-67D5-4D07-AEC7-3384E8FF1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B9AFCB-35E4-4D27-9687-E8BA7B2F8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8202A-1E01-4976-8E56-C291FF47666C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036441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F8D9CF6-D70E-46FA-A400-DBA9B1EF1C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9D52BFB-724C-448D-9D09-90F28CF9C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38A8F11-4706-44B9-BF18-502085879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8F74E-C9EB-4A6F-9E32-F2C3AC97F063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737016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9826049-73D9-4B66-AD4A-1FC5B74D9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AE22D51-8CF9-409D-A8C6-9DF5F2CF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EE4462-02B3-426E-AAD2-926264A33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078272-3FE9-431C-B43E-90303D8A8FDC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202353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9A39B16-ADF0-47F7-A4B8-9137B9B5F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B710E6C-3D49-4485-A001-1AB9DA6A7A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FD270A1-9F0A-4D42-946F-43C952503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67F8C-ABA8-411C-B1CE-83206000FA17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6841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800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AAC91B-33D3-4911-B91E-773880500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B56870-9A3C-4283-84A6-852DF4765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700002-5D51-467F-BA5F-F499AB570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072F7-985A-4808-89B2-77265E221DA9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86315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9CDB52D-4D52-4EFD-8771-B9C65FE37A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D783910-1A36-4414-A852-1526E68AB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34ECDA-1FC2-4C2F-99C5-77F12469A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22EFB0-5F7B-4B1A-AEA9-23C4E4E16E86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496193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448F2A-2A25-4203-A54D-452B4046C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717CE8-395A-4D1F-A85C-8026C092D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20817A2-A7BC-4A96-800C-88CCB1DBF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2735D-C3F0-4F3B-95C8-52BE17B1C792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937262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FE45D6B-59DD-49B1-851C-10D8BFDDCF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F3A49AC-08EA-4159-8D04-291BD23DE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5F3131D-38DE-41ED-B8F4-6CB6A0D6B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F5076-141C-4F86-9B47-D7392B05547C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638163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81D267-D685-4F00-A4B5-CC8AF9AD3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4B730C-9209-402D-97E2-ED59775EE1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451D79-922B-4AF3-AA81-4284196B7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8AE66-4414-4F72-911C-2D96FE6B96AD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461407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28B73BF-BB76-46F0-ABA1-3518C48AC8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EBE6476-BA0F-41D3-9031-95EC36170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B6351C9-8C0D-4F8B-8994-B94893CEB3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EAC3B-B7F7-473E-A3E0-2E0AC5394D19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582603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6BF0F1A-0702-413E-9EB3-C96C78214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8FE822B-7512-4DF6-A518-DDF753C3E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4651A8E-30E9-4A8B-9C16-5BF423B2EE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C786C-2AEE-42A3-B923-321294C8354A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633256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548E11A-3BFF-4973-9F1B-9E4E2CE26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C2A625A-8790-4E09-9DFA-C8A83DA77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E191CE4-6A0F-4D0F-9A67-2E98AFCB4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028677-69F6-4A78-81F5-E0F54C04A18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139860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BA8753A-BB90-45F9-B988-82108A593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9E7E34-9AD3-47A1-839C-AA41DF3A3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953AB74-0E41-41DB-AF6B-614073999E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814F4-8DAC-4006-BA4F-6E78D2547D91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2998830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3DC9BF-67BA-46C3-A306-F05347562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EF5212-AF2D-4EE2-A29A-2934F7E529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0E6911A-D666-473E-94A8-29E67431B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31179-21B1-4DD8-9C99-8ACEB82C05FF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13038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3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4932CB0-F6AB-4183-8D3E-7DA2103B1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32A095-1A8D-4086-B37A-9F76DFA52A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CB51E64-EF8A-4437-A449-3BB6A988B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FFC29-CACB-4A42-9246-DBCF4F3599EF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916834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1BF16E-430F-4A21-B324-6E824322D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E3201E3-9B9A-4073-9151-54787DB08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EC47E9-DDFF-4825-9364-3F5CBFCF5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D227C-03ED-4524-80E6-2D6245C3F3B4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5103141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2F909D-5F3F-4EAF-9083-5C0FD57E8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761C77D-B991-441A-B7FE-E28BBD60A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28B62D3-C60F-496D-95C1-6CD3D9B7CE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CDD07-BBCC-4ADD-8DA9-FD636AF67175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87528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93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664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42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79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05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97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8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6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968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04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52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98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21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5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43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488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916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5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100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BBA1E6-6C6F-47D0-8186-74ED017456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A13339-4AC3-4F9B-8118-B9E03F137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5EC87D-28A3-4F73-80EA-E03829C27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3FA7B-6315-48A3-BC10-98D4D22AE40F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40079760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C0AD8A1B-D51E-4388-9389-D14C789A77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B75CA247-7F1A-43F1-89F9-FF9EFEEE3B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372A0AE9-5A54-472C-9FE9-884BEBF90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30D0D-8991-4E85-9BC0-F8E7A7E834D9}" type="slidenum">
              <a:rPr lang="es-ES" altLang="pt-BR"/>
              <a:pPr/>
              <a:t>‹nº›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384194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2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79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3FADE6A-606D-4482-96F4-4A4840CBB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C9E5FF3C-785C-480C-A428-1DFB36499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modificar el estilo de texto del patrón</a:t>
            </a:r>
          </a:p>
          <a:p>
            <a:pPr lvl="1"/>
            <a:r>
              <a:rPr lang="es-ES" altLang="pt-BR"/>
              <a:t>Segundo nivel</a:t>
            </a:r>
          </a:p>
          <a:p>
            <a:pPr lvl="2"/>
            <a:r>
              <a:rPr lang="es-ES" altLang="pt-BR"/>
              <a:t>Tercer nivel</a:t>
            </a:r>
          </a:p>
          <a:p>
            <a:pPr lvl="3"/>
            <a:r>
              <a:rPr lang="es-ES" altLang="pt-BR"/>
              <a:t>Cuarto nivel</a:t>
            </a:r>
          </a:p>
          <a:p>
            <a:pPr lvl="4"/>
            <a:r>
              <a:rPr lang="es-ES" altLang="pt-B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BFA5108-9226-4D80-8881-03E4A34754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5E99A5F-FA15-433E-9A68-7A812919B0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24A47ED-F86F-4DEB-9299-BCE75503CC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ADF63734-3710-4FE5-B8D1-70E860231B5F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570A12A-CA48-4FD1-B026-F341F260F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119D79F-4716-4BCB-A13A-FCAB358AB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/>
              <a:t>Haga clic para modificar el estilo de texto del patrón</a:t>
            </a:r>
          </a:p>
          <a:p>
            <a:pPr lvl="1"/>
            <a:r>
              <a:rPr lang="es-ES" altLang="pt-BR"/>
              <a:t>Segundo nivel</a:t>
            </a:r>
          </a:p>
          <a:p>
            <a:pPr lvl="2"/>
            <a:r>
              <a:rPr lang="es-ES" altLang="pt-BR"/>
              <a:t>Tercer nivel</a:t>
            </a:r>
          </a:p>
          <a:p>
            <a:pPr lvl="3"/>
            <a:r>
              <a:rPr lang="es-ES" altLang="pt-BR"/>
              <a:t>Cuarto nivel</a:t>
            </a:r>
          </a:p>
          <a:p>
            <a:pPr lvl="4"/>
            <a:r>
              <a:rPr lang="es-ES" altLang="pt-B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492B263-A9C1-4C97-B02D-7B44138024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AF09FAB1-3A98-46CC-B42A-7D911491DA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B57BC87-A1D8-4E56-881A-8C44FEC82C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fld id="{9432BAB6-1F05-43D4-9C2F-57AB1838262A}" type="slidenum">
              <a:rPr lang="es-ES" altLang="pt-BR"/>
              <a:pPr/>
              <a:t>‹nº›</a:t>
            </a:fld>
            <a:endParaRPr lang="es-E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29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6.png"/><Relationship Id="rId10" Type="http://schemas.microsoft.com/office/2007/relationships/diagramDrawing" Target="../diagrams/drawing3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_uVZqiFnJc?feature=oembed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ft3s0bGi78?feature=oembed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5xfqj672x8?feature=oembed" TargetMode="Externa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hyperlink" Target="https://creativecommons.org/licenses/by-nd/3.0/" TargetMode="External"/><Relationship Id="rId10" Type="http://schemas.microsoft.com/office/2007/relationships/diagramDrawing" Target="../diagrams/drawing1.xml"/><Relationship Id="rId4" Type="http://schemas.openxmlformats.org/officeDocument/2006/relationships/hyperlink" Target="https://www.ipea.gov.br/cts/pt/central-de-conteudo/artigos/artigos/182-corona" TargetMode="External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G1ozGVDd2I?feature=oembed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EXhGE7Fd6s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yground-inovacao.com.br/sites-estimulam-competencias-socioemocionais-e-movimento-faca-voce-mesmo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ledes.org.br/com-35-de-evasao-escolar-prevista-na-pandemia-em-sp-economista-aponta-necessidade-de-subsidios/?gclid=EAIaIQobChMIr9mB5vic8wIVFAqRCh19Ug27EAAYBCAAEgJuovD_Bw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TYWvbW8XPw?feature=oembed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gi-RCEjOLw?feature=oembed" TargetMode="Externa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FuNTV-hi9M?feature=oembed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baudovalentim.net/em-busca-do-sentido-da-vida-vivencia-em-sociedade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saragmendoza/340856503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santosbancarios.com.br/artigo/paulo-freire-deve-ser-expurgado-da-educacao-brasileira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44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4.xml"/><Relationship Id="rId6" Type="http://schemas.openxmlformats.org/officeDocument/2006/relationships/diagramData" Target="../diagrams/data6.xml"/><Relationship Id="rId5" Type="http://schemas.openxmlformats.org/officeDocument/2006/relationships/hyperlink" Target="https://creativecommons.org/licenses/by-nd/3.0/" TargetMode="External"/><Relationship Id="rId10" Type="http://schemas.microsoft.com/office/2007/relationships/diagramDrawing" Target="../diagrams/drawing6.xml"/><Relationship Id="rId4" Type="http://schemas.openxmlformats.org/officeDocument/2006/relationships/hyperlink" Target="https://gartic.com.br/biabittencourt/desenho-livre/_1278731373" TargetMode="External"/><Relationship Id="rId9" Type="http://schemas.openxmlformats.org/officeDocument/2006/relationships/diagramColors" Target="../diagrams/colors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tispain.com/2017/06/charlie-chaplin-fue-un-desastr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558213-8A24-494A-92C8-9B7C4D6CDF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4702"/>
          <a:stretch/>
        </p:blipFill>
        <p:spPr>
          <a:xfrm>
            <a:off x="6411" y="857260"/>
            <a:ext cx="9148372" cy="6545834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4721EC-E05A-4E07-9E12-361E22881138}"/>
              </a:ext>
            </a:extLst>
          </p:cNvPr>
          <p:cNvSpPr txBox="1"/>
          <p:nvPr/>
        </p:nvSpPr>
        <p:spPr>
          <a:xfrm>
            <a:off x="4643832" y="4641658"/>
            <a:ext cx="3906408" cy="97188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100" b="1">
                <a:solidFill>
                  <a:schemeClr val="bg1"/>
                </a:solidFill>
              </a:rPr>
              <a:t>         </a:t>
            </a:r>
            <a:endParaRPr lang="en-US" sz="2400" b="1">
              <a:solidFill>
                <a:schemeClr val="bg1"/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endParaRPr lang="en-US" sz="24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2400" b="1">
                <a:solidFill>
                  <a:schemeClr val="bg1"/>
                </a:solidFill>
              </a:rPr>
              <a:t>                          Profª Mª </a:t>
            </a:r>
            <a:r>
              <a:rPr lang="en-US" sz="2400" b="1" err="1">
                <a:solidFill>
                  <a:schemeClr val="bg1"/>
                </a:solidFill>
              </a:rPr>
              <a:t>Gláuci</a:t>
            </a:r>
            <a:r>
              <a:rPr lang="en-US" sz="2400" b="1">
                <a:solidFill>
                  <a:schemeClr val="bg1"/>
                </a:solidFill>
              </a:rPr>
              <a:t> Mora</a:t>
            </a:r>
            <a:endParaRPr lang="en-US" sz="2400" b="1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A2DF90-0FE9-40DC-9121-1ABA7E7A671C}"/>
              </a:ext>
            </a:extLst>
          </p:cNvPr>
          <p:cNvSpPr txBox="1"/>
          <p:nvPr/>
        </p:nvSpPr>
        <p:spPr>
          <a:xfrm flipH="1" flipV="1">
            <a:off x="6085263" y="1743894"/>
            <a:ext cx="30537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50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27E170-42E8-457A-BB2D-8172EE57A99A}"/>
              </a:ext>
            </a:extLst>
          </p:cNvPr>
          <p:cNvSpPr txBox="1"/>
          <p:nvPr/>
        </p:nvSpPr>
        <p:spPr>
          <a:xfrm flipH="1">
            <a:off x="3906420" y="2210250"/>
            <a:ext cx="5328965" cy="22852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Aharoni"/>
                <a:ea typeface="+mn-lt"/>
                <a:cs typeface="+mn-lt"/>
              </a:rPr>
              <a:t>  </a:t>
            </a:r>
            <a:endParaRPr lang="en-US" sz="1800">
              <a:solidFill>
                <a:schemeClr val="bg1"/>
              </a:solidFill>
              <a:latin typeface="Aharoni"/>
              <a:ea typeface="+mn-lt"/>
              <a:cs typeface="Calibri"/>
            </a:endParaRPr>
          </a:p>
          <a:p>
            <a:pPr algn="ctr"/>
            <a:endParaRPr lang="en-US" sz="1800">
              <a:solidFill>
                <a:schemeClr val="bg1"/>
              </a:solidFill>
              <a:latin typeface="Aharoni"/>
              <a:ea typeface="+mn-lt"/>
              <a:cs typeface="+mn-lt"/>
            </a:endParaRPr>
          </a:p>
          <a:p>
            <a:pPr algn="ctr"/>
            <a:endParaRPr lang="en-US" sz="1800">
              <a:solidFill>
                <a:schemeClr val="bg1"/>
              </a:solidFill>
              <a:latin typeface="Aharoni"/>
              <a:ea typeface="+mn-lt"/>
              <a:cs typeface="+mn-lt"/>
            </a:endParaRPr>
          </a:p>
          <a:p>
            <a:pPr algn="ctr"/>
            <a:endParaRPr lang="en-US" sz="1800">
              <a:solidFill>
                <a:schemeClr val="bg1"/>
              </a:solidFill>
              <a:latin typeface="Aharoni"/>
              <a:ea typeface="+mn-lt"/>
              <a:cs typeface="+mn-lt"/>
            </a:endParaRPr>
          </a:p>
          <a:p>
            <a:pPr algn="ctr"/>
            <a:endParaRPr lang="en-US" sz="1800">
              <a:solidFill>
                <a:schemeClr val="bg1"/>
              </a:solidFill>
              <a:latin typeface="Aharoni"/>
              <a:ea typeface="+mn-lt"/>
              <a:cs typeface="+mn-lt"/>
            </a:endParaRPr>
          </a:p>
          <a:p>
            <a:pPr algn="ctr"/>
            <a:r>
              <a:rPr lang="en-US" sz="1800">
                <a:solidFill>
                  <a:schemeClr val="bg1"/>
                </a:solidFill>
                <a:latin typeface="Aharoni"/>
                <a:ea typeface="+mn-lt"/>
                <a:cs typeface="+mn-lt"/>
              </a:rPr>
              <a:t>A FUNÇÃO SOCIAL DA ESCOLA E  SUA  NECESSÁRIA RELAÇÃO E INTERLOCUÇÃO COM O VIVER DEMOCRÁTICO EM SOCIEDADE </a:t>
            </a:r>
            <a:endParaRPr lang="en-US" sz="1800">
              <a:solidFill>
                <a:schemeClr val="bg1"/>
              </a:solidFill>
              <a:latin typeface="Aharoni"/>
              <a:cs typeface="Calibri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008F60E2-9A52-4A45-95D5-5B9A8E883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16" y="2376375"/>
            <a:ext cx="3474155" cy="297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92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859514"/>
            <a:ext cx="3027759" cy="314123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026511"/>
            <a:ext cx="1141809" cy="1774090"/>
          </a:xfrm>
          <a:prstGeom prst="rect">
            <a:avLst/>
          </a:prstGeom>
        </p:spPr>
      </p:pic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211455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857251"/>
            <a:ext cx="1202540" cy="856055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429250"/>
            <a:ext cx="745301" cy="571500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7DD958-4142-4327-80A6-A136AB2CB3F0}"/>
              </a:ext>
            </a:extLst>
          </p:cNvPr>
          <p:cNvSpPr txBox="1"/>
          <p:nvPr/>
        </p:nvSpPr>
        <p:spPr>
          <a:xfrm>
            <a:off x="484584" y="1196788"/>
            <a:ext cx="7053542" cy="1050398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342900">
              <a:spcBef>
                <a:spcPct val="0"/>
              </a:spcBef>
              <a:spcAft>
                <a:spcPts val="450"/>
              </a:spcAft>
            </a:pPr>
            <a:r>
              <a:rPr lang="en-US" sz="315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(SAVIANI, 2003, p. 98-101)</a:t>
            </a:r>
          </a:p>
        </p:txBody>
      </p:sp>
      <p:graphicFrame>
        <p:nvGraphicFramePr>
          <p:cNvPr id="122" name="TextBox 34">
            <a:extLst>
              <a:ext uri="{FF2B5EF4-FFF2-40B4-BE49-F238E27FC236}">
                <a16:creationId xmlns:a16="http://schemas.microsoft.com/office/drawing/2014/main" xmlns="" id="{AE1B1B2C-9509-4636-9A52-E5B1A5272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531080"/>
              </p:ext>
            </p:extLst>
          </p:nvPr>
        </p:nvGraphicFramePr>
        <p:xfrm>
          <a:off x="-401780" y="1934692"/>
          <a:ext cx="9686018" cy="371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0700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C98DB5-1ABB-42B1-BDD4-1DE6C5DCB787}"/>
              </a:ext>
            </a:extLst>
          </p:cNvPr>
          <p:cNvSpPr txBox="1"/>
          <p:nvPr/>
        </p:nvSpPr>
        <p:spPr>
          <a:xfrm>
            <a:off x="94206" y="1919377"/>
            <a:ext cx="3120944" cy="3350330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 defTabSz="34290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</a:pPr>
            <a:r>
              <a:rPr lang="en-US" sz="2400" b="1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Discurso final de ‘O grande ditador’, de Charlie Chaplin (1940)</a:t>
            </a:r>
            <a:endParaRPr lang="en-US" sz="2400" b="1"/>
          </a:p>
          <a:p>
            <a:pPr defTabSz="34290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400" b="1" cap="small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xmlns="" id="{C019476E-9FBD-46C2-BE86-40FF46677C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57586" y="1374464"/>
            <a:ext cx="5187475" cy="389060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69584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859514"/>
            <a:ext cx="3027759" cy="314123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026511"/>
            <a:ext cx="1141809" cy="1774090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211455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857251"/>
            <a:ext cx="1202540" cy="85605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429250"/>
            <a:ext cx="745301" cy="5715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17C728AC-79DB-4E52-8EF4-1ED6DCA384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b="10359"/>
          <a:stretch/>
        </p:blipFill>
        <p:spPr>
          <a:xfrm>
            <a:off x="690128" y="954296"/>
            <a:ext cx="914398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BC59F8D-5AB7-417D-BF0F-1E5C35DBAFF7}"/>
              </a:ext>
            </a:extLst>
          </p:cNvPr>
          <p:cNvSpPr txBox="1"/>
          <p:nvPr/>
        </p:nvSpPr>
        <p:spPr>
          <a:xfrm>
            <a:off x="2218493" y="4930948"/>
            <a:ext cx="2051643" cy="785130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342900">
              <a:spcBef>
                <a:spcPts val="75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350">
              <a:latin typeface="+mj-lt"/>
              <a:ea typeface="+mj-ea"/>
              <a:cs typeface="+mj-cs"/>
            </a:endParaRPr>
          </a:p>
          <a:p>
            <a:pPr defTabSz="342900">
              <a:spcBef>
                <a:spcPts val="75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1350">
                <a:latin typeface="+mj-lt"/>
                <a:ea typeface="+mj-ea"/>
                <a:cs typeface="+mj-cs"/>
              </a:rPr>
              <a:t>Charge: Rodrigo Brum</a:t>
            </a:r>
          </a:p>
        </p:txBody>
      </p:sp>
    </p:spTree>
    <p:extLst>
      <p:ext uri="{BB962C8B-B14F-4D97-AF65-F5344CB8AC3E}">
        <p14:creationId xmlns:p14="http://schemas.microsoft.com/office/powerpoint/2010/main" val="1170898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58187C-8F29-4FAC-A00D-B2C2A609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3" y="804672"/>
            <a:ext cx="3101093" cy="524865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900"/>
              <a:t/>
            </a:r>
            <a:br>
              <a:rPr lang="pt-BR" sz="2900"/>
            </a:br>
            <a:r>
              <a:rPr lang="pt-BR" sz="2900" b="1"/>
              <a:t>JORGE LAROSSA</a:t>
            </a:r>
            <a:r>
              <a:rPr lang="pt-BR" sz="2900"/>
              <a:t> </a:t>
            </a:r>
            <a:br>
              <a:rPr lang="pt-BR" sz="2900"/>
            </a:br>
            <a:r>
              <a:rPr lang="pt-BR" sz="2400"/>
              <a:t>(professor da Universidade de Barcelona e doutor em Filosofia da Educação)</a:t>
            </a:r>
            <a:br>
              <a:rPr lang="pt-BR" sz="2400"/>
            </a:br>
            <a:r>
              <a:rPr lang="pt-BR" sz="2400"/>
              <a:t/>
            </a:r>
            <a:br>
              <a:rPr lang="pt-BR" sz="2400"/>
            </a:br>
            <a:endParaRPr lang="pt-BR" sz="29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E0ED4B-A35B-45AF-AA56-BFB71577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pPr marL="102870" indent="0">
              <a:buNone/>
              <a:defRPr/>
            </a:pPr>
            <a:r>
              <a:rPr lang="pt-BR"/>
              <a:t>A educação é um lugar de recomeço do mundo e de refúgio da infância, um momento de acolher as crianças e iniciá-las na relação com o mundo. </a:t>
            </a:r>
          </a:p>
          <a:p>
            <a:pPr marL="0" indent="0">
              <a:buNone/>
              <a:defRPr/>
            </a:pPr>
            <a:endParaRPr lang="pt-BR"/>
          </a:p>
          <a:p>
            <a:pPr>
              <a:defRPr/>
            </a:pPr>
            <a:r>
              <a:rPr lang="pt-BR" b="1" i="1"/>
              <a:t>A escola escolariza tudo que toca!</a:t>
            </a:r>
          </a:p>
          <a:p>
            <a:pPr>
              <a:defRPr/>
            </a:pPr>
            <a:r>
              <a:rPr lang="pt-BR" b="1" i="1"/>
              <a:t>A educação tem a ver com amor e responsabilidade. </a:t>
            </a:r>
          </a:p>
          <a:p>
            <a:pPr>
              <a:defRPr/>
            </a:pPr>
            <a:r>
              <a:rPr lang="pt-BR" b="1" i="1"/>
              <a:t>É o ponto em que decidimos se amamos o mundo o bastante para assumir a responsabilidade por ele e o renovamos com a chegada dos mais novos.</a:t>
            </a:r>
          </a:p>
          <a:p>
            <a:pPr marL="0" indent="0">
              <a:buNone/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65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xmlns="" id="{4309F268-A45B-4517-B03F-2774BAE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DFA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xmlns="" id="{8C9A3DA3-CE5C-4252-8825-520DFAA594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9373" y="1070276"/>
            <a:ext cx="7932547" cy="481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9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B3CEA1-88D9-42FB-88ED-1E9807FE6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xmlns="" id="{D0F17CDB-639C-439A-A93B-94459C2034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6467" y="1339850"/>
            <a:ext cx="5571066" cy="4178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6C928E-4252-4F33-8C34-E50A12A31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4393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911225"/>
            <a:ext cx="7988300" cy="5035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8E5AD0-AA01-423A-B54A-709C74CD9138}"/>
              </a:ext>
            </a:extLst>
          </p:cNvPr>
          <p:cNvSpPr txBox="1"/>
          <p:nvPr/>
        </p:nvSpPr>
        <p:spPr>
          <a:xfrm>
            <a:off x="3543300" y="325755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350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23CD44-ACEE-42E7-B98F-2EA83E3E09BF}"/>
              </a:ext>
            </a:extLst>
          </p:cNvPr>
          <p:cNvSpPr txBox="1"/>
          <p:nvPr/>
        </p:nvSpPr>
        <p:spPr>
          <a:xfrm>
            <a:off x="1020075" y="2481173"/>
            <a:ext cx="7103852" cy="2331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b="1">
                <a:solidFill>
                  <a:schemeClr val="bg1"/>
                </a:solidFill>
                <a:ea typeface="+mn-lt"/>
                <a:cs typeface="+mn-lt"/>
              </a:rPr>
              <a:t>Diante da pandemia de Covid-19 fica ainda mais evidente o cenário de desigualdade no âmbito da educação brasileira. A situação trouxe à tona problemas como: a falta de recursos digitais, a dificuldade de aprendizagem dos alunos portadores de deficiência e o impacto da saúde mental em crianças e jovens, entre outros.</a:t>
            </a:r>
            <a:endParaRPr lang="en-US" sz="21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90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911225"/>
            <a:ext cx="7988300" cy="5035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8BEAB8-1CF4-44D5-9AFD-8B15A9AFBBB4}"/>
              </a:ext>
            </a:extLst>
          </p:cNvPr>
          <p:cNvSpPr txBox="1"/>
          <p:nvPr/>
        </p:nvSpPr>
        <p:spPr>
          <a:xfrm>
            <a:off x="944593" y="1963588"/>
            <a:ext cx="7028371" cy="29777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Muitas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vezes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o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fracasso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escolar é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reflexo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de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fatores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externos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tais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como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saúde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nutrição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fatores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psicológicos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e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cognitivos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bem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como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de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ordem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familiar, e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esses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elementos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contribuem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negativamente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para a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absorção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dos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conteúdos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mas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há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de se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fazer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chegar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aos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educandos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a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mensagem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da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importância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da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educação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para a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sua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vida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fazendo-os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encará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-la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como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agente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transformador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em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um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âmbito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maior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,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na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comunidade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onde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 </a:t>
            </a:r>
            <a:r>
              <a:rPr lang="en-US" sz="2100" b="1" err="1">
                <a:solidFill>
                  <a:srgbClr val="323232"/>
                </a:solidFill>
                <a:latin typeface="Arial"/>
                <a:cs typeface="Arial"/>
              </a:rPr>
              <a:t>vive</a:t>
            </a:r>
            <a:r>
              <a:rPr lang="en-US" sz="2100" b="1">
                <a:solidFill>
                  <a:srgbClr val="323232"/>
                </a:solidFill>
                <a:latin typeface="Arial"/>
                <a:cs typeface="Arial"/>
              </a:rPr>
              <a:t>. </a:t>
            </a:r>
            <a:endParaRPr lang="en-US" sz="2100" b="1"/>
          </a:p>
        </p:txBody>
      </p:sp>
    </p:spTree>
    <p:extLst>
      <p:ext uri="{BB962C8B-B14F-4D97-AF65-F5344CB8AC3E}">
        <p14:creationId xmlns:p14="http://schemas.microsoft.com/office/powerpoint/2010/main" val="359410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algn="ctr">
              <a:defRPr/>
            </a:pPr>
            <a:endParaRPr lang="en-US" sz="1350">
              <a:latin typeface="Century Gothic" panose="020B0502020202020204"/>
            </a:endParaRPr>
          </a:p>
          <a:p>
            <a:pPr algn="ctr">
              <a:defRPr/>
            </a:pPr>
            <a:endParaRPr lang="en-US" sz="1350">
              <a:latin typeface="Century Gothic" panose="020B0502020202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39954" y="1952423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2178801"/>
            <a:ext cx="9144313" cy="3821950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DF87F-FD19-442A-9854-4A2FEC31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08" y="1196788"/>
            <a:ext cx="6915518" cy="1050398"/>
          </a:xfrm>
        </p:spPr>
        <p:txBody>
          <a:bodyPr anchor="ctr">
            <a:normAutofit fontScale="90000"/>
          </a:bodyPr>
          <a:lstStyle/>
          <a:p>
            <a:r>
              <a:rPr lang="en-US" b="1">
                <a:solidFill>
                  <a:srgbClr val="FFFFFF"/>
                </a:solidFill>
                <a:ea typeface="+mj-lt"/>
                <a:cs typeface="+mj-lt"/>
              </a:rPr>
              <a:t>Centros de </a:t>
            </a:r>
            <a:r>
              <a:rPr lang="en-US" b="1" err="1">
                <a:solidFill>
                  <a:srgbClr val="FFFFFF"/>
                </a:solidFill>
                <a:ea typeface="+mj-lt"/>
                <a:cs typeface="+mj-lt"/>
              </a:rPr>
              <a:t>Educação</a:t>
            </a:r>
            <a:r>
              <a:rPr lang="en-US" b="1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b="1" err="1">
                <a:solidFill>
                  <a:srgbClr val="FFFFFF"/>
                </a:solidFill>
                <a:ea typeface="+mj-lt"/>
                <a:cs typeface="+mj-lt"/>
              </a:rPr>
              <a:t>Infantil</a:t>
            </a:r>
            <a:r>
              <a:rPr lang="en-US" b="1">
                <a:solidFill>
                  <a:srgbClr val="FFFFFF"/>
                </a:solidFill>
                <a:ea typeface="+mj-lt"/>
                <a:cs typeface="+mj-lt"/>
              </a:rPr>
              <a:t> (CEI)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A95797-C02B-4BC2-B78F-3265362B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87" y="1905505"/>
            <a:ext cx="8683196" cy="4144846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en-US" sz="1275" b="1">
              <a:ea typeface="+mj-lt"/>
              <a:cs typeface="+mj-lt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1275" b="1">
              <a:ea typeface="+mj-lt"/>
              <a:cs typeface="+mj-lt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1800" b="1">
              <a:ea typeface="+mj-lt"/>
              <a:cs typeface="+mj-lt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1800" b="1">
              <a:ea typeface="+mj-lt"/>
              <a:cs typeface="+mj-lt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800" b="1">
                <a:ea typeface="+mj-lt"/>
                <a:cs typeface="+mj-lt"/>
              </a:rPr>
              <a:t>A </a:t>
            </a:r>
            <a:r>
              <a:rPr lang="en-US" sz="1800" b="1" err="1">
                <a:ea typeface="+mj-lt"/>
                <a:cs typeface="+mj-lt"/>
              </a:rPr>
              <a:t>análise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histórica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sobre</a:t>
            </a:r>
            <a:r>
              <a:rPr lang="en-US" sz="1800" b="1">
                <a:ea typeface="+mj-lt"/>
                <a:cs typeface="+mj-lt"/>
              </a:rPr>
              <a:t> a </a:t>
            </a:r>
            <a:r>
              <a:rPr lang="en-US" sz="1800" b="1" err="1">
                <a:ea typeface="+mj-lt"/>
                <a:cs typeface="+mj-lt"/>
              </a:rPr>
              <a:t>educação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infantil</a:t>
            </a:r>
            <a:r>
              <a:rPr lang="en-US" sz="1800" b="1">
                <a:ea typeface="+mj-lt"/>
                <a:cs typeface="+mj-lt"/>
              </a:rPr>
              <a:t>, a qual sempre </a:t>
            </a:r>
            <a:r>
              <a:rPr lang="en-US" sz="1800" b="1" err="1">
                <a:ea typeface="+mj-lt"/>
                <a:cs typeface="+mj-lt"/>
              </a:rPr>
              <a:t>foi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marcada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pelo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aspecto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assistencialista</a:t>
            </a:r>
            <a:r>
              <a:rPr lang="en-US" sz="1800" b="1">
                <a:ea typeface="+mj-lt"/>
                <a:cs typeface="+mj-lt"/>
              </a:rPr>
              <a:t>, </a:t>
            </a:r>
            <a:r>
              <a:rPr lang="en-US" sz="1800" b="1" err="1">
                <a:ea typeface="+mj-lt"/>
                <a:cs typeface="+mj-lt"/>
              </a:rPr>
              <a:t>tinha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como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objetivo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dar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assistência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às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crianças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abandonadas</a:t>
            </a:r>
            <a:r>
              <a:rPr lang="en-US" sz="1800" b="1">
                <a:ea typeface="+mj-lt"/>
                <a:cs typeface="+mj-lt"/>
              </a:rPr>
              <a:t>, </a:t>
            </a:r>
            <a:r>
              <a:rPr lang="en-US" sz="1800" b="1" err="1">
                <a:ea typeface="+mj-lt"/>
                <a:cs typeface="+mj-lt"/>
              </a:rPr>
              <a:t>ou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seja</a:t>
            </a:r>
            <a:r>
              <a:rPr lang="en-US" sz="1800" b="1">
                <a:ea typeface="+mj-lt"/>
                <a:cs typeface="+mj-lt"/>
              </a:rPr>
              <a:t>, </a:t>
            </a:r>
            <a:r>
              <a:rPr lang="en-US" sz="1800" b="1" err="1">
                <a:ea typeface="+mj-lt"/>
                <a:cs typeface="+mj-lt"/>
              </a:rPr>
              <a:t>estava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direcionada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inicialmente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às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crianças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pobres</a:t>
            </a:r>
            <a:r>
              <a:rPr lang="en-US" sz="1800" b="1">
                <a:ea typeface="+mj-lt"/>
                <a:cs typeface="+mj-lt"/>
              </a:rPr>
              <a:t> e </a:t>
            </a:r>
            <a:r>
              <a:rPr lang="en-US" sz="1800" b="1" err="1">
                <a:ea typeface="+mj-lt"/>
                <a:cs typeface="+mj-lt"/>
              </a:rPr>
              <a:t>abandonadas</a:t>
            </a:r>
            <a:r>
              <a:rPr lang="en-US" sz="1800" b="1">
                <a:ea typeface="+mj-lt"/>
                <a:cs typeface="+mj-lt"/>
              </a:rPr>
              <a:t>, </a:t>
            </a:r>
            <a:r>
              <a:rPr lang="en-US" sz="1800" b="1" err="1">
                <a:ea typeface="+mj-lt"/>
                <a:cs typeface="+mj-lt"/>
              </a:rPr>
              <a:t>não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havia</a:t>
            </a:r>
            <a:r>
              <a:rPr lang="en-US" sz="1800" b="1">
                <a:ea typeface="+mj-lt"/>
                <a:cs typeface="+mj-lt"/>
              </a:rPr>
              <a:t>, </a:t>
            </a:r>
            <a:r>
              <a:rPr lang="en-US" sz="1800" b="1" err="1">
                <a:ea typeface="+mj-lt"/>
                <a:cs typeface="+mj-lt"/>
              </a:rPr>
              <a:t>portanto</a:t>
            </a:r>
            <a:r>
              <a:rPr lang="en-US" sz="1800" b="1">
                <a:ea typeface="+mj-lt"/>
                <a:cs typeface="+mj-lt"/>
              </a:rPr>
              <a:t>, o </a:t>
            </a:r>
            <a:r>
              <a:rPr lang="en-US" sz="1800" b="1" err="1">
                <a:ea typeface="+mj-lt"/>
                <a:cs typeface="+mj-lt"/>
              </a:rPr>
              <a:t>aspecto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educacional</a:t>
            </a:r>
            <a:r>
              <a:rPr lang="en-US" sz="1800" b="1">
                <a:ea typeface="+mj-lt"/>
                <a:cs typeface="+mj-lt"/>
              </a:rPr>
              <a:t>, </a:t>
            </a:r>
            <a:r>
              <a:rPr lang="en-US" sz="1800" b="1" err="1">
                <a:ea typeface="+mj-lt"/>
                <a:cs typeface="+mj-lt"/>
              </a:rPr>
              <a:t>como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fator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preponderante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nas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instituições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infantis</a:t>
            </a:r>
            <a:r>
              <a:rPr lang="en-US" sz="1800" b="1">
                <a:ea typeface="+mj-lt"/>
                <a:cs typeface="+mj-lt"/>
              </a:rPr>
              <a:t>. A </a:t>
            </a:r>
            <a:r>
              <a:rPr lang="en-US" sz="1800" b="1" err="1">
                <a:ea typeface="+mj-lt"/>
                <a:cs typeface="+mj-lt"/>
              </a:rPr>
              <a:t>educação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infantil</a:t>
            </a:r>
            <a:r>
              <a:rPr lang="en-US" sz="1800" b="1">
                <a:ea typeface="+mj-lt"/>
                <a:cs typeface="+mj-lt"/>
              </a:rPr>
              <a:t> de </a:t>
            </a:r>
            <a:r>
              <a:rPr lang="en-US" sz="1800" b="1" err="1">
                <a:ea typeface="+mj-lt"/>
                <a:cs typeface="+mj-lt"/>
              </a:rPr>
              <a:t>hoje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foi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uma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conquista</a:t>
            </a:r>
            <a:r>
              <a:rPr lang="en-US" sz="1800" b="1">
                <a:ea typeface="+mj-lt"/>
                <a:cs typeface="+mj-lt"/>
              </a:rPr>
              <a:t> social, pois </a:t>
            </a:r>
            <a:r>
              <a:rPr lang="en-US" sz="1800" b="1" err="1">
                <a:ea typeface="+mj-lt"/>
                <a:cs typeface="+mj-lt"/>
              </a:rPr>
              <a:t>somente</a:t>
            </a:r>
            <a:r>
              <a:rPr lang="en-US" sz="1800" b="1">
                <a:ea typeface="+mj-lt"/>
                <a:cs typeface="+mj-lt"/>
              </a:rPr>
              <a:t> com a </a:t>
            </a:r>
            <a:r>
              <a:rPr lang="en-US" sz="1800" b="1" err="1">
                <a:ea typeface="+mj-lt"/>
                <a:cs typeface="+mj-lt"/>
              </a:rPr>
              <a:t>Constituição</a:t>
            </a:r>
            <a:r>
              <a:rPr lang="en-US" sz="1800" b="1">
                <a:ea typeface="+mj-lt"/>
                <a:cs typeface="+mj-lt"/>
              </a:rPr>
              <a:t> Federal de 1988 é que se </a:t>
            </a:r>
            <a:r>
              <a:rPr lang="en-US" sz="1800" b="1" err="1">
                <a:ea typeface="+mj-lt"/>
                <a:cs typeface="+mj-lt"/>
              </a:rPr>
              <a:t>determinou</a:t>
            </a:r>
            <a:r>
              <a:rPr lang="en-US" sz="1800" b="1">
                <a:ea typeface="+mj-lt"/>
                <a:cs typeface="+mj-lt"/>
              </a:rPr>
              <a:t> a </a:t>
            </a:r>
            <a:r>
              <a:rPr lang="en-US" sz="1800" b="1" err="1">
                <a:ea typeface="+mj-lt"/>
                <a:cs typeface="+mj-lt"/>
              </a:rPr>
              <a:t>educação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infantil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como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parte</a:t>
            </a:r>
            <a:r>
              <a:rPr lang="en-US" sz="1800" b="1">
                <a:ea typeface="+mj-lt"/>
                <a:cs typeface="+mj-lt"/>
              </a:rPr>
              <a:t> do </a:t>
            </a:r>
            <a:r>
              <a:rPr lang="en-US" sz="1800" b="1" err="1">
                <a:ea typeface="+mj-lt"/>
                <a:cs typeface="+mj-lt"/>
              </a:rPr>
              <a:t>sistema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educacional</a:t>
            </a:r>
            <a:r>
              <a:rPr lang="en-US" sz="1800" b="1">
                <a:ea typeface="+mj-lt"/>
                <a:cs typeface="+mj-lt"/>
              </a:rPr>
              <a:t> e </a:t>
            </a:r>
            <a:r>
              <a:rPr lang="en-US" sz="1800" b="1" err="1">
                <a:ea typeface="+mj-lt"/>
                <a:cs typeface="+mj-lt"/>
              </a:rPr>
              <a:t>não</a:t>
            </a:r>
            <a:r>
              <a:rPr lang="en-US" sz="1800" b="1">
                <a:ea typeface="+mj-lt"/>
                <a:cs typeface="+mj-lt"/>
              </a:rPr>
              <a:t> </a:t>
            </a:r>
            <a:r>
              <a:rPr lang="en-US" sz="1800" b="1" err="1">
                <a:ea typeface="+mj-lt"/>
                <a:cs typeface="+mj-lt"/>
              </a:rPr>
              <a:t>mais</a:t>
            </a:r>
            <a:r>
              <a:rPr lang="en-US" sz="1800" b="1">
                <a:ea typeface="+mj-lt"/>
                <a:cs typeface="+mj-lt"/>
              </a:rPr>
              <a:t> de </a:t>
            </a:r>
            <a:r>
              <a:rPr lang="en-US" sz="1800" b="1" err="1">
                <a:ea typeface="+mj-lt"/>
                <a:cs typeface="+mj-lt"/>
              </a:rPr>
              <a:t>cunho</a:t>
            </a:r>
            <a:r>
              <a:rPr lang="en-US" sz="1800" b="1">
                <a:ea typeface="+mj-lt"/>
                <a:cs typeface="+mj-lt"/>
              </a:rPr>
              <a:t> assistencial. 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2902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25461E-48AB-409D-BDDE-55C5571A5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4" y="413907"/>
            <a:ext cx="8997652" cy="5834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en-US" sz="2800" b="1"/>
          </a:p>
          <a:p>
            <a:pPr marL="0" indent="0" algn="just">
              <a:buNone/>
            </a:pPr>
            <a:r>
              <a:rPr lang="en-US" sz="2800" b="1"/>
              <a:t>Após a Carta Magna, surgem outros diplomas legais tais como o Estatuto da Criança e do Adolescente e a Lei de Diretrizes e Bases da Educação que vão reafirmar este direito    como um direito educacional e fundamental. Assim,denota- </a:t>
            </a:r>
            <a:r>
              <a:rPr lang="en-US" sz="2800" b="1">
                <a:ea typeface="+mj-lt"/>
                <a:cs typeface="+mj-lt"/>
              </a:rPr>
              <a:t>se  que</a:t>
            </a:r>
            <a:r>
              <a:rPr lang="en-US" sz="2800" b="1"/>
              <a:t> o direito a educação  infantil está ligado intimamente com a evolução  dos direitos da criança, uma vez que a reconhecendo como sujeito de direito, há um novo olhar a esta parcela da população.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9D877D9-6D7D-4734-9517-468CF42E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02" y="1329199"/>
            <a:ext cx="2497746" cy="1231490"/>
          </a:xfrm>
        </p:spPr>
        <p:txBody>
          <a:bodyPr vert="horz" lIns="68580" tIns="34290" rIns="68580" bIns="3429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75"/>
              <a:t>DESAFAIOS NA PANDEMIA E PÓS PANDEMIA</a:t>
            </a:r>
            <a:endParaRPr lang="en-US" sz="2475" b="0" i="0" kern="1200">
              <a:latin typeface="+mj-lt"/>
              <a:ea typeface="+mj-ea"/>
              <a:cs typeface="+mj-cs"/>
            </a:endParaRPr>
          </a:p>
        </p:txBody>
      </p:sp>
      <p:pic>
        <p:nvPicPr>
          <p:cNvPr id="118" name="Picture 118" descr="A picture containing decorated, plant, colorful&#10;&#10;Description automatically generated">
            <a:extLst>
              <a:ext uri="{FF2B5EF4-FFF2-40B4-BE49-F238E27FC236}">
                <a16:creationId xmlns:a16="http://schemas.microsoft.com/office/drawing/2014/main" xmlns="" id="{D2746361-C22B-40BA-BD28-5FA96073B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146" r="35845"/>
          <a:stretch/>
        </p:blipFill>
        <p:spPr>
          <a:xfrm>
            <a:off x="3476010" y="857257"/>
            <a:ext cx="5670098" cy="5143493"/>
          </a:xfrm>
          <a:prstGeom prst="rect">
            <a:avLst/>
          </a:prstGeom>
        </p:spPr>
      </p:pic>
      <p:sp>
        <p:nvSpPr>
          <p:cNvPr id="174" name="Rectangle 173">
            <a:extLst>
              <a:ext uri="{FF2B5EF4-FFF2-40B4-BE49-F238E27FC236}">
                <a16:creationId xmlns:a16="http://schemas.microsoft.com/office/drawing/2014/main" xmlns="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C16ED7AC-7EA8-4804-8C8F-2CBB53C591B6}"/>
              </a:ext>
            </a:extLst>
          </p:cNvPr>
          <p:cNvSpPr txBox="1"/>
          <p:nvPr/>
        </p:nvSpPr>
        <p:spPr>
          <a:xfrm>
            <a:off x="7103241" y="5850709"/>
            <a:ext cx="2042867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  <p:graphicFrame>
        <p:nvGraphicFramePr>
          <p:cNvPr id="224" name="Content Placeholder 3">
            <a:extLst>
              <a:ext uri="{FF2B5EF4-FFF2-40B4-BE49-F238E27FC236}">
                <a16:creationId xmlns:a16="http://schemas.microsoft.com/office/drawing/2014/main" xmlns="" id="{0DAF4C95-909E-4E9D-9A05-22813ED6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34587"/>
              </p:ext>
            </p:extLst>
          </p:nvPr>
        </p:nvGraphicFramePr>
        <p:xfrm>
          <a:off x="89031" y="2675268"/>
          <a:ext cx="3295688" cy="298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63344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xmlns="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5857466" cy="51435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859514"/>
            <a:ext cx="3027759" cy="3141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026511"/>
            <a:ext cx="1141809" cy="177409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211455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857251"/>
            <a:ext cx="1202540" cy="8560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429250"/>
            <a:ext cx="745301" cy="571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ED398D-D458-43FD-B6D2-0A0BDE03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397" y="1851661"/>
            <a:ext cx="3146884" cy="2299880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FOME DE PÃO E FOME DE BELEZA</a:t>
            </a:r>
            <a:endParaRPr lang="en-US" dirty="0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xmlns="" id="{2FAF79EB-ACE4-46E5-AB03-2A7186E466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116703" y="996830"/>
            <a:ext cx="5364355" cy="4864340"/>
          </a:xfrm>
          <a:prstGeom prst="rect">
            <a:avLst/>
          </a:prstGeom>
          <a:effectLst/>
        </p:spPr>
      </p:pic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597761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933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AF10F-A9FF-4FEA-AF2A-00681585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ética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xmlns="" id="{E17ED667-3168-4A8B-9F97-FB871B4A24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1855" y="2069633"/>
            <a:ext cx="6642339" cy="3779447"/>
          </a:xfrm>
        </p:spPr>
      </p:pic>
    </p:spTree>
    <p:extLst>
      <p:ext uri="{BB962C8B-B14F-4D97-AF65-F5344CB8AC3E}">
        <p14:creationId xmlns:p14="http://schemas.microsoft.com/office/powerpoint/2010/main" val="321479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29787B81-C7DF-412B-A405-EF4454012D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7" descr="A picture containing table, cake, birthday, indoor&#10;&#10;Description automatically generated">
            <a:extLst>
              <a:ext uri="{FF2B5EF4-FFF2-40B4-BE49-F238E27FC236}">
                <a16:creationId xmlns:a16="http://schemas.microsoft.com/office/drawing/2014/main" xmlns="" id="{56DCCF43-D61C-4FBF-83EE-DF1AF0952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5845" r="5933"/>
          <a:stretch/>
        </p:blipFill>
        <p:spPr>
          <a:xfrm>
            <a:off x="15" y="857250"/>
            <a:ext cx="9143985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ECB03A-244E-4418-A83F-82AE640C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75" y="866109"/>
            <a:ext cx="7053542" cy="1050398"/>
          </a:xfrm>
        </p:spPr>
        <p:txBody>
          <a:bodyPr vert="horz" lIns="68580" tIns="34290" rIns="68580" bIns="34290" rtlCol="0">
            <a:normAutofit fontScale="90000"/>
          </a:bodyPr>
          <a:lstStyle/>
          <a:p>
            <a:r>
              <a:rPr lang="en-US" b="1" dirty="0"/>
              <a:t>Competências </a:t>
            </a:r>
            <a:r>
              <a:rPr lang="en-US" b="1"/>
              <a:t>socioemovionais da BNCC</a:t>
            </a:r>
            <a:endParaRPr lang="en-US"/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7F95F1-0DFC-45A9-A986-6AF0FA37A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54" y="1908109"/>
            <a:ext cx="8758679" cy="4609506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342900" indent="-342900">
              <a:buNone/>
            </a:pPr>
            <a:r>
              <a:rPr lang="en-US" b="1" dirty="0"/>
              <a:t>     </a:t>
            </a:r>
            <a:endParaRPr lang="en-US" dirty="0"/>
          </a:p>
          <a:p>
            <a:pPr marL="342900" indent="-342900" algn="just">
              <a:buNone/>
            </a:pPr>
            <a:r>
              <a:rPr lang="en-US" b="1" dirty="0"/>
              <a:t>  </a:t>
            </a:r>
            <a:r>
              <a:rPr lang="en-US" sz="1800" b="1" dirty="0"/>
              <a:t> </a:t>
            </a:r>
            <a:r>
              <a:rPr lang="en-US" sz="1800" dirty="0"/>
              <a:t> </a:t>
            </a:r>
            <a:r>
              <a:rPr lang="en-US" sz="1800" b="1" dirty="0"/>
              <a:t> …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</a:t>
            </a:r>
            <a:r>
              <a:rPr lang="en-US" b="1" dirty="0" err="1"/>
              <a:t>capacidades</a:t>
            </a:r>
            <a:r>
              <a:rPr lang="en-US" b="1" dirty="0"/>
              <a:t> </a:t>
            </a:r>
            <a:r>
              <a:rPr lang="en-US" b="1" dirty="0" err="1"/>
              <a:t>individuais</a:t>
            </a:r>
            <a:r>
              <a:rPr lang="en-US" b="1" dirty="0"/>
              <a:t> que se </a:t>
            </a:r>
            <a:r>
              <a:rPr lang="en-US" b="1" dirty="0" err="1"/>
              <a:t>manifestam</a:t>
            </a:r>
            <a:r>
              <a:rPr lang="en-US" b="1" dirty="0"/>
              <a:t> </a:t>
            </a:r>
            <a:r>
              <a:rPr lang="en-US" b="1" dirty="0" err="1"/>
              <a:t>nos</a:t>
            </a:r>
            <a:r>
              <a:rPr lang="en-US" b="1" dirty="0"/>
              <a:t> </a:t>
            </a:r>
            <a:r>
              <a:rPr lang="en-US" b="1" dirty="0" err="1"/>
              <a:t>modos</a:t>
            </a:r>
            <a:r>
              <a:rPr lang="en-US" b="1" dirty="0"/>
              <a:t> de </a:t>
            </a:r>
            <a:r>
              <a:rPr lang="en-US" b="1" dirty="0" err="1"/>
              <a:t>pensar</a:t>
            </a:r>
            <a:r>
              <a:rPr lang="en-US" b="1" dirty="0"/>
              <a:t>, </a:t>
            </a:r>
            <a:r>
              <a:rPr lang="en-US" b="1" dirty="0" err="1"/>
              <a:t>sentir</a:t>
            </a:r>
            <a:r>
              <a:rPr lang="en-US" b="1" dirty="0"/>
              <a:t> e </a:t>
            </a:r>
            <a:r>
              <a:rPr lang="en-US" b="1" dirty="0" err="1"/>
              <a:t>nos</a:t>
            </a:r>
            <a:r>
              <a:rPr lang="en-US" b="1" dirty="0"/>
              <a:t> </a:t>
            </a:r>
            <a:r>
              <a:rPr lang="en-US" b="1" dirty="0" err="1"/>
              <a:t>comportamentos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atitudes</a:t>
            </a:r>
            <a:r>
              <a:rPr lang="en-US" b="1" dirty="0"/>
              <a:t> para se </a:t>
            </a:r>
            <a:r>
              <a:rPr lang="en-US" b="1" dirty="0" err="1"/>
              <a:t>relacionar</a:t>
            </a:r>
            <a:r>
              <a:rPr lang="en-US" b="1" dirty="0"/>
              <a:t> </a:t>
            </a:r>
            <a:r>
              <a:rPr lang="en-US" b="1" dirty="0" err="1"/>
              <a:t>consigo</a:t>
            </a:r>
            <a:r>
              <a:rPr lang="en-US" b="1" dirty="0"/>
              <a:t> </a:t>
            </a:r>
            <a:r>
              <a:rPr lang="en-US" b="1" dirty="0" err="1"/>
              <a:t>mesmo</a:t>
            </a:r>
            <a:r>
              <a:rPr lang="en-US" b="1" dirty="0"/>
              <a:t> e com </a:t>
            </a:r>
            <a:r>
              <a:rPr lang="en-US" b="1" dirty="0" err="1"/>
              <a:t>os</a:t>
            </a:r>
            <a:r>
              <a:rPr lang="en-US" b="1" dirty="0"/>
              <a:t> outros, </a:t>
            </a:r>
            <a:r>
              <a:rPr lang="en-US" b="1" dirty="0" err="1"/>
              <a:t>estabelecer</a:t>
            </a:r>
            <a:r>
              <a:rPr lang="en-US" b="1" dirty="0"/>
              <a:t> </a:t>
            </a:r>
            <a:r>
              <a:rPr lang="en-US" b="1" dirty="0" err="1"/>
              <a:t>objetivos</a:t>
            </a:r>
            <a:r>
              <a:rPr lang="en-US" b="1" dirty="0"/>
              <a:t>, </a:t>
            </a:r>
            <a:r>
              <a:rPr lang="en-US" b="1" dirty="0" err="1"/>
              <a:t>tomar</a:t>
            </a:r>
            <a:r>
              <a:rPr lang="en-US" b="1" dirty="0"/>
              <a:t> </a:t>
            </a:r>
            <a:r>
              <a:rPr lang="en-US" b="1" dirty="0" err="1"/>
              <a:t>decisões</a:t>
            </a:r>
            <a:r>
              <a:rPr lang="en-US" b="1" dirty="0"/>
              <a:t> e </a:t>
            </a:r>
            <a:r>
              <a:rPr lang="en-US" b="1" dirty="0" err="1"/>
              <a:t>enfrentar</a:t>
            </a:r>
            <a:r>
              <a:rPr lang="en-US" b="1" dirty="0"/>
              <a:t> </a:t>
            </a:r>
            <a:r>
              <a:rPr lang="en-US" b="1" dirty="0" err="1"/>
              <a:t>situações</a:t>
            </a:r>
            <a:r>
              <a:rPr lang="en-US" b="1" dirty="0"/>
              <a:t> </a:t>
            </a:r>
            <a:r>
              <a:rPr lang="en-US" b="1" dirty="0" err="1"/>
              <a:t>adversas</a:t>
            </a:r>
            <a:r>
              <a:rPr lang="en-US" b="1" dirty="0"/>
              <a:t> </a:t>
            </a:r>
            <a:r>
              <a:rPr lang="en-US" b="1" dirty="0" err="1"/>
              <a:t>ou</a:t>
            </a:r>
            <a:r>
              <a:rPr lang="en-US" b="1" dirty="0"/>
              <a:t> </a:t>
            </a:r>
            <a:r>
              <a:rPr lang="en-US" b="1" dirty="0" err="1"/>
              <a:t>novas</a:t>
            </a:r>
            <a:r>
              <a:rPr lang="en-US" b="1" dirty="0"/>
              <a:t>. </a:t>
            </a:r>
            <a:r>
              <a:rPr lang="en-US" b="1" dirty="0" err="1"/>
              <a:t>Elas</a:t>
            </a:r>
            <a:r>
              <a:rPr lang="en-US" b="1" dirty="0"/>
              <a:t> </a:t>
            </a:r>
            <a:r>
              <a:rPr lang="en-US" b="1" dirty="0" err="1"/>
              <a:t>podem</a:t>
            </a:r>
            <a:r>
              <a:rPr lang="en-US" b="1" dirty="0"/>
              <a:t>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observadas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nosso</a:t>
            </a:r>
            <a:r>
              <a:rPr lang="en-US" b="1" dirty="0"/>
              <a:t> </a:t>
            </a:r>
            <a:r>
              <a:rPr lang="en-US" b="1" dirty="0" err="1"/>
              <a:t>padrão</a:t>
            </a:r>
            <a:r>
              <a:rPr lang="en-US" b="1" dirty="0"/>
              <a:t> </a:t>
            </a:r>
            <a:r>
              <a:rPr lang="en-US" b="1" dirty="0" err="1"/>
              <a:t>costumeiro</a:t>
            </a:r>
            <a:r>
              <a:rPr lang="en-US" b="1" dirty="0"/>
              <a:t> de </a:t>
            </a:r>
            <a:r>
              <a:rPr lang="en-US" b="1" dirty="0" err="1"/>
              <a:t>ação</a:t>
            </a:r>
            <a:r>
              <a:rPr lang="en-US" b="1" dirty="0"/>
              <a:t> e </a:t>
            </a:r>
            <a:r>
              <a:rPr lang="en-US" b="1" dirty="0" err="1"/>
              <a:t>reação</a:t>
            </a:r>
            <a:r>
              <a:rPr lang="en-US" b="1" dirty="0"/>
              <a:t> </a:t>
            </a:r>
            <a:r>
              <a:rPr lang="en-US" b="1" dirty="0" err="1"/>
              <a:t>frente</a:t>
            </a:r>
            <a:r>
              <a:rPr lang="en-US" b="1" dirty="0"/>
              <a:t> a </a:t>
            </a:r>
            <a:r>
              <a:rPr lang="en-US" b="1" dirty="0" err="1"/>
              <a:t>estímulos</a:t>
            </a:r>
            <a:r>
              <a:rPr lang="en-US" b="1" dirty="0"/>
              <a:t> de </a:t>
            </a:r>
            <a:r>
              <a:rPr lang="en-US" b="1" dirty="0" err="1"/>
              <a:t>ordem</a:t>
            </a:r>
            <a:r>
              <a:rPr lang="en-US" b="1" dirty="0"/>
              <a:t> </a:t>
            </a:r>
            <a:r>
              <a:rPr lang="en-US" b="1" dirty="0" err="1"/>
              <a:t>pessoal</a:t>
            </a:r>
            <a:r>
              <a:rPr lang="en-US" b="1" dirty="0"/>
              <a:t> e social. Entre outros </a:t>
            </a:r>
            <a:r>
              <a:rPr lang="en-US" b="1" dirty="0" err="1"/>
              <a:t>exemplos</a:t>
            </a:r>
            <a:r>
              <a:rPr lang="en-US" b="1" dirty="0"/>
              <a:t>, </a:t>
            </a:r>
            <a:r>
              <a:rPr lang="en-US" b="1" dirty="0" err="1"/>
              <a:t>estão</a:t>
            </a:r>
            <a:r>
              <a:rPr lang="en-US" b="1" dirty="0"/>
              <a:t> a </a:t>
            </a:r>
            <a:r>
              <a:rPr lang="en-US" b="1" dirty="0" err="1"/>
              <a:t>persistência</a:t>
            </a:r>
            <a:r>
              <a:rPr lang="en-US" b="1" dirty="0"/>
              <a:t>, a </a:t>
            </a:r>
            <a:r>
              <a:rPr lang="en-US" b="1" dirty="0" err="1"/>
              <a:t>assertividade</a:t>
            </a:r>
            <a:r>
              <a:rPr lang="en-US" b="1" dirty="0"/>
              <a:t>, a </a:t>
            </a:r>
            <a:r>
              <a:rPr lang="en-US" b="1" dirty="0" err="1"/>
              <a:t>empatia</a:t>
            </a:r>
            <a:r>
              <a:rPr lang="en-US" b="1" dirty="0"/>
              <a:t>, a </a:t>
            </a:r>
            <a:r>
              <a:rPr lang="en-US" b="1" dirty="0" err="1"/>
              <a:t>autoconfiança</a:t>
            </a:r>
            <a:r>
              <a:rPr lang="en-US" b="1" dirty="0"/>
              <a:t> e a </a:t>
            </a:r>
            <a:r>
              <a:rPr lang="en-US" b="1" dirty="0" err="1"/>
              <a:t>curiosidade</a:t>
            </a:r>
            <a:r>
              <a:rPr lang="en-US" b="1" dirty="0"/>
              <a:t> para </a:t>
            </a:r>
            <a:r>
              <a:rPr lang="en-US" b="1" dirty="0" err="1"/>
              <a:t>aprender</a:t>
            </a:r>
            <a:r>
              <a:rPr lang="en-US" b="1" dirty="0"/>
              <a:t>. </a:t>
            </a:r>
            <a:r>
              <a:rPr lang="en-US" b="1" dirty="0" err="1"/>
              <a:t>Exemplos</a:t>
            </a:r>
            <a:r>
              <a:rPr lang="en-US" b="1" dirty="0"/>
              <a:t> de </a:t>
            </a:r>
            <a:r>
              <a:rPr lang="en-US" b="1" dirty="0" err="1"/>
              <a:t>competências</a:t>
            </a:r>
            <a:r>
              <a:rPr lang="en-US" b="1" dirty="0"/>
              <a:t> </a:t>
            </a:r>
            <a:r>
              <a:rPr lang="en-US" b="1" dirty="0" err="1"/>
              <a:t>consideradas</a:t>
            </a:r>
            <a:r>
              <a:rPr lang="en-US" b="1" dirty="0"/>
              <a:t> </a:t>
            </a:r>
            <a:r>
              <a:rPr lang="en-US" b="1" dirty="0" err="1"/>
              <a:t>híbridas</a:t>
            </a:r>
            <a:r>
              <a:rPr lang="en-US" b="1" dirty="0"/>
              <a:t> </a:t>
            </a:r>
            <a:r>
              <a:rPr lang="en-US" b="1" dirty="0" err="1"/>
              <a:t>são</a:t>
            </a:r>
            <a:r>
              <a:rPr lang="en-US" b="1" dirty="0"/>
              <a:t> a </a:t>
            </a:r>
            <a:r>
              <a:rPr lang="en-US" b="1" dirty="0" err="1"/>
              <a:t>criatividade</a:t>
            </a:r>
            <a:r>
              <a:rPr lang="en-US" b="1" dirty="0"/>
              <a:t> e </a:t>
            </a:r>
            <a:r>
              <a:rPr lang="en-US" b="1" dirty="0" err="1"/>
              <a:t>pensamento</a:t>
            </a:r>
            <a:r>
              <a:rPr lang="en-US" b="1" dirty="0"/>
              <a:t> </a:t>
            </a:r>
            <a:r>
              <a:rPr lang="en-US" b="1" dirty="0" err="1"/>
              <a:t>crítico</a:t>
            </a:r>
            <a:r>
              <a:rPr lang="en-US" b="1" dirty="0"/>
              <a:t> </a:t>
            </a:r>
            <a:r>
              <a:rPr lang="en-US" b="1" dirty="0" err="1"/>
              <a:t>pois</a:t>
            </a:r>
            <a:r>
              <a:rPr lang="en-US" b="1" dirty="0"/>
              <a:t> </a:t>
            </a:r>
            <a:r>
              <a:rPr lang="en-US" b="1" dirty="0" err="1"/>
              <a:t>envolvem</a:t>
            </a:r>
            <a:r>
              <a:rPr lang="en-US" b="1" dirty="0"/>
              <a:t> </a:t>
            </a:r>
            <a:r>
              <a:rPr lang="en-US" b="1" dirty="0" err="1"/>
              <a:t>habilidades</a:t>
            </a:r>
            <a:r>
              <a:rPr lang="en-US" b="1" dirty="0"/>
              <a:t> </a:t>
            </a:r>
            <a:r>
              <a:rPr lang="en-US" b="1" dirty="0" err="1"/>
              <a:t>socioemocionais</a:t>
            </a:r>
            <a:r>
              <a:rPr lang="en-US" b="1" dirty="0"/>
              <a:t> e </a:t>
            </a:r>
            <a:r>
              <a:rPr lang="en-US" b="1" dirty="0" err="1"/>
              <a:t>cognitivas</a:t>
            </a:r>
            <a:r>
              <a:rPr lang="en-US" b="1" dirty="0"/>
              <a:t>.</a:t>
            </a:r>
            <a:endParaRPr lang="en-US" dirty="0"/>
          </a:p>
          <a:p>
            <a:pPr marL="0" indent="0" algn="just">
              <a:buNone/>
            </a:pP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2D78A7-E170-44B6-A891-AE2BF0D5B680}"/>
              </a:ext>
            </a:extLst>
          </p:cNvPr>
          <p:cNvSpPr txBox="1"/>
          <p:nvPr/>
        </p:nvSpPr>
        <p:spPr>
          <a:xfrm>
            <a:off x="7096324" y="5850709"/>
            <a:ext cx="2047676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33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DAF878CC-C302-43DC-8EE5-1EAE00056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93" b="2174"/>
          <a:stretch/>
        </p:blipFill>
        <p:spPr>
          <a:xfrm>
            <a:off x="15" y="857257"/>
            <a:ext cx="9143985" cy="51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9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CD14DB-BB81-479F-A1FC-1C75640E9F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43A91B-7CA7-4592-A975-73B1BF8C4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EC471314-E46A-414B-8D91-74880E84F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39954" y="1952423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6A681326-1C9D-44A3-A627-3871BDAE4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2178801"/>
            <a:ext cx="9144313" cy="3821950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076D5-9253-45B7-9D6E-42297E99F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67" y="862516"/>
            <a:ext cx="8500622" cy="1697378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100" b="1" err="1">
                <a:solidFill>
                  <a:srgbClr val="FFFFFF"/>
                </a:solidFill>
              </a:rPr>
              <a:t>Competências</a:t>
            </a:r>
            <a:r>
              <a:rPr lang="en-US" sz="2100" b="1">
                <a:solidFill>
                  <a:srgbClr val="FFFFFF"/>
                </a:solidFill>
              </a:rPr>
              <a:t> </a:t>
            </a:r>
            <a:r>
              <a:rPr lang="en-US" sz="2100" b="1" err="1">
                <a:solidFill>
                  <a:srgbClr val="FFFFFF"/>
                </a:solidFill>
              </a:rPr>
              <a:t>socioemocionais</a:t>
            </a:r>
            <a:r>
              <a:rPr lang="en-US" sz="2100" b="1">
                <a:solidFill>
                  <a:srgbClr val="FFFFFF"/>
                </a:solidFill>
              </a:rPr>
              <a:t> para </a:t>
            </a:r>
            <a:r>
              <a:rPr lang="en-US" sz="2100" b="1" err="1">
                <a:solidFill>
                  <a:srgbClr val="FFFFFF"/>
                </a:solidFill>
              </a:rPr>
              <a:t>contextos</a:t>
            </a:r>
            <a:r>
              <a:rPr lang="en-US" sz="2100" b="1">
                <a:solidFill>
                  <a:srgbClr val="FFFFFF"/>
                </a:solidFill>
              </a:rPr>
              <a:t> de crise 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Informações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,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estratégias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e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práticas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para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famílias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e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educadores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desenvolverem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habilidades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socioemocionais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na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educação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durante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a crise da </a:t>
            </a:r>
            <a:r>
              <a:rPr lang="en-US" sz="2100" b="1" err="1">
                <a:solidFill>
                  <a:srgbClr val="FFFFFF"/>
                </a:solidFill>
                <a:ea typeface="+mj-lt"/>
                <a:cs typeface="+mj-lt"/>
              </a:rPr>
              <a:t>pandemia</a:t>
            </a:r>
            <a:r>
              <a:rPr lang="en-US" sz="2100" b="1">
                <a:solidFill>
                  <a:srgbClr val="FFFFFF"/>
                </a:solidFill>
                <a:ea typeface="+mj-lt"/>
                <a:cs typeface="+mj-lt"/>
              </a:rPr>
              <a:t> Covid-19. </a:t>
            </a:r>
            <a:endParaRPr lang="en-US" sz="2100" b="1">
              <a:solidFill>
                <a:srgbClr val="FFFFFF"/>
              </a:solidFill>
            </a:endParaRPr>
          </a:p>
          <a:p>
            <a:pPr algn="just">
              <a:lnSpc>
                <a:spcPct val="90000"/>
              </a:lnSpc>
            </a:pPr>
            <a:endParaRPr lang="en-US" sz="1275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D88672-538C-4300-9554-E0D59BC1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54" y="2929890"/>
            <a:ext cx="8661632" cy="3012631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0" indent="0" algn="just">
              <a:lnSpc>
                <a:spcPct val="90000"/>
              </a:lnSpc>
              <a:buClr>
                <a:srgbClr val="8AD0D6"/>
              </a:buClr>
              <a:buNone/>
            </a:pPr>
            <a:r>
              <a:rPr lang="en-US" sz="2100" b="1"/>
              <a:t>Em tempo de Coronavírus e isolamento social, milhões de crianças e jovens deixaram suas escolas e estão dentro de suas casas, tendo de lidar com uma rotina nunca vivenciada. Como famílias e educadores podem encarar esse novo paradigma que nos tirou da zona de conforto? Como praticar uma mudança de mentalidade, sem estresse e desconforto? Entender mais sobre as competências socioemocionais e como é possível para qualquer pessoa as desenvolver é o caminho para seguirmos fortalecidos nesse momento.</a:t>
            </a:r>
            <a:endParaRPr lang="en-US" sz="2100"/>
          </a:p>
          <a:p>
            <a:pPr algn="just">
              <a:lnSpc>
                <a:spcPct val="90000"/>
              </a:lnSpc>
              <a:buClr>
                <a:srgbClr val="8AD0D6"/>
              </a:buClr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176089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9839A-3390-4B30-A62F-CEF0DD55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" y="1167455"/>
            <a:ext cx="6129198" cy="12167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b="1">
                <a:solidFill>
                  <a:srgbClr val="EBEBEB"/>
                </a:solidFill>
              </a:rPr>
              <a:t>"CRIANÇA NÃO TRABALHA" e a  EVASÃO ESCOLAR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8EF42-D0D7-478B-B700-BE9B0BD4A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" y="2082201"/>
            <a:ext cx="5417519" cy="3486045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0" indent="0" algn="just">
              <a:buNone/>
            </a:pPr>
            <a:r>
              <a:rPr lang="en-US" sz="2100">
                <a:solidFill>
                  <a:srgbClr val="FFFFFF"/>
                </a:solidFill>
                <a:ea typeface="+mj-lt"/>
                <a:cs typeface="+mj-lt"/>
              </a:rPr>
              <a:t>“A evasão escolar será uma catástrofe nacional”, diz Guilherme Lichand, professor de economia da Universidade de Zurique e doutor em economia política e governo pela Universidade Harvard. “Uma vez que o menino ou a menina saem da escola, você não traz de volta, mesmo fazendo muito esforço.” 26/05/2021</a:t>
            </a:r>
            <a:endParaRPr lang="en-US" sz="2100"/>
          </a:p>
          <a:p>
            <a:pPr marL="0" indent="0" algn="just">
              <a:buNone/>
            </a:pPr>
            <a:r>
              <a:rPr lang="en-US" sz="900">
                <a:solidFill>
                  <a:srgbClr val="FFFFFF"/>
                </a:solidFill>
              </a:rPr>
              <a:t>Disponível em </a:t>
            </a:r>
            <a:r>
              <a:rPr lang="en-US" sz="900">
                <a:ea typeface="+mj-lt"/>
                <a:cs typeface="+mj-lt"/>
                <a:hlinkClick r:id="rId3"/>
              </a:rPr>
              <a:t>https://www.geledes.org.br/com-35-de-evasao-escolar-prevista-na-pandemia-em-sp-economista-aponta-necessidade-de-subsidios/?gclid=EAIaIQobChMIr9mB5vic8wIVFAqRCh19Ug27EAAYBCAAEgJuovD_BwE</a:t>
            </a:r>
            <a:endParaRPr lang="en-US" sz="90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en-US" sz="2100">
              <a:solidFill>
                <a:srgbClr val="FFFFFF"/>
              </a:solidFill>
            </a:endParaRPr>
          </a:p>
          <a:p>
            <a:pPr marL="0" indent="0" algn="just">
              <a:buNone/>
            </a:pPr>
            <a:endParaRPr lang="en-US" sz="2100">
              <a:solidFill>
                <a:srgbClr val="FFFFFF"/>
              </a:solidFill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61981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 descr="A picture containing indoor, wall, floor, chair&#10;&#10;Description automatically generated">
            <a:extLst>
              <a:ext uri="{FF2B5EF4-FFF2-40B4-BE49-F238E27FC236}">
                <a16:creationId xmlns:a16="http://schemas.microsoft.com/office/drawing/2014/main" xmlns="" id="{44456548-1019-41D0-AE87-B8C0290FD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4" r="29171"/>
          <a:stretch/>
        </p:blipFill>
        <p:spPr>
          <a:xfrm>
            <a:off x="5421882" y="857251"/>
            <a:ext cx="3722434" cy="51435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9614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859514"/>
            <a:ext cx="3027759" cy="314123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026511"/>
            <a:ext cx="1141809" cy="1774090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211455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857251"/>
            <a:ext cx="1202540" cy="85605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429250"/>
            <a:ext cx="745301" cy="5715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745515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xmlns="" id="{70151CB7-E7DE-4917-B831-01DF9CE013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3953115" y="809550"/>
            <a:ext cx="51435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xmlns="" id="{F83A601A-C664-40E2-A537-3C0DE3165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494" y="1385291"/>
            <a:ext cx="4087417" cy="4087417"/>
          </a:xfrm>
          <a:prstGeom prst="rect">
            <a:avLst/>
          </a:prstGeom>
          <a:effectLst/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1836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41529C-D33B-4811-BE4A-8E1CF39E5FB7}"/>
              </a:ext>
            </a:extLst>
          </p:cNvPr>
          <p:cNvSpPr txBox="1"/>
          <p:nvPr/>
        </p:nvSpPr>
        <p:spPr>
          <a:xfrm>
            <a:off x="486698" y="1942022"/>
            <a:ext cx="3405240" cy="3583092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just" defTabSz="342900">
              <a:spcBef>
                <a:spcPts val="75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Você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concorda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com a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ideia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de que a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vida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é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só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aquilo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vemos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? </a:t>
            </a:r>
            <a:endParaRPr lang="en-US" sz="1500" b="1"/>
          </a:p>
          <a:p>
            <a:pPr algn="just" defTabSz="342900">
              <a:spcBef>
                <a:spcPts val="75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1500" b="1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just" defTabSz="342900">
              <a:spcBef>
                <a:spcPts val="75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1500" b="1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just" defTabSz="342900">
              <a:spcBef>
                <a:spcPts val="75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1500" b="1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just" defTabSz="342900">
              <a:spcBef>
                <a:spcPts val="75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1500" b="1">
              <a:solidFill>
                <a:srgbClr val="EBEBEB"/>
              </a:solidFill>
              <a:latin typeface="+mj-lt"/>
              <a:ea typeface="+mj-ea"/>
              <a:cs typeface="+mj-cs"/>
            </a:endParaRPr>
          </a:p>
          <a:p>
            <a:pPr algn="just" defTabSz="342900">
              <a:spcBef>
                <a:spcPts val="75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Como é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possível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percebermos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as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mesmas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coisas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mas de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maneiras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500" b="1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diferentes</a:t>
            </a:r>
            <a:r>
              <a:rPr lang="en-US" sz="1500" b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?</a:t>
            </a:r>
            <a:endParaRPr lang="en-US" sz="1500" b="1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427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D3504B-19AA-4F93-8B3A-ECB57324A2F2}"/>
              </a:ext>
            </a:extLst>
          </p:cNvPr>
          <p:cNvSpPr txBox="1"/>
          <p:nvPr/>
        </p:nvSpPr>
        <p:spPr>
          <a:xfrm>
            <a:off x="-4314" y="852938"/>
            <a:ext cx="9098711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750">
              <a:latin typeface="Bookman Old Style"/>
            </a:endParaRPr>
          </a:p>
          <a:p>
            <a:pPr algn="ctr"/>
            <a:r>
              <a:rPr lang="en-US" sz="1800" b="1">
                <a:latin typeface="Bookman Old Style"/>
              </a:rPr>
              <a:t>UM APÓLOGO</a:t>
            </a:r>
          </a:p>
          <a:p>
            <a:pPr algn="ctr"/>
            <a:endParaRPr lang="en-US" sz="1800" b="1">
              <a:latin typeface="Bookman Old Style"/>
            </a:endParaRPr>
          </a:p>
          <a:p>
            <a:pPr algn="just"/>
            <a:r>
              <a:rPr lang="en-US" sz="1500">
                <a:latin typeface="Bookman Old Style"/>
              </a:rPr>
              <a:t>Era uma vez uma agulha, que disse a um novelo de linha:</a:t>
            </a:r>
          </a:p>
          <a:p>
            <a:pPr algn="just"/>
            <a:r>
              <a:rPr lang="en-US" sz="1500">
                <a:latin typeface="Bookman Old Style"/>
              </a:rPr>
              <a:t>- Por que está você com esse ar, toda cheia de si, toda enrolada, para fingir que vale alguma coisa neste mundo?</a:t>
            </a:r>
          </a:p>
          <a:p>
            <a:pPr algn="just"/>
            <a:r>
              <a:rPr lang="en-US" sz="1500">
                <a:latin typeface="Bookman Old Style"/>
              </a:rPr>
              <a:t>- Deixe-me, senhora.</a:t>
            </a:r>
          </a:p>
          <a:p>
            <a:pPr algn="just"/>
            <a:r>
              <a:rPr lang="en-US" sz="1500">
                <a:latin typeface="Bookman Old Style"/>
              </a:rPr>
              <a:t>- Que a deixe? Que a deixe, por quê? Porque lhe digo que está com um ar insuportável? Repito que sim, e falarei sempre que me der na cabeça.</a:t>
            </a:r>
          </a:p>
          <a:p>
            <a:pPr algn="just"/>
            <a:r>
              <a:rPr lang="en-US" sz="1500">
                <a:latin typeface="Bookman Old Style"/>
              </a:rPr>
              <a:t>- Que cabeça, senhora? A senhora não é alfinete, é agulha. Agulha não tem cabeça. Que lhe importa o meu ar? Cada qual tem o ar que Deus lhe deu. Importe-se com a sua vida e deixe a dos outros.</a:t>
            </a:r>
          </a:p>
          <a:p>
            <a:pPr algn="just"/>
            <a:r>
              <a:rPr lang="en-US" sz="1500">
                <a:latin typeface="Bookman Old Style"/>
              </a:rPr>
              <a:t>- Mas você é orgulhosa.</a:t>
            </a:r>
          </a:p>
          <a:p>
            <a:pPr algn="just"/>
            <a:r>
              <a:rPr lang="en-US" sz="1500">
                <a:latin typeface="Bookman Old Style"/>
              </a:rPr>
              <a:t>- Decerto que sou.</a:t>
            </a:r>
          </a:p>
          <a:p>
            <a:pPr algn="just"/>
            <a:r>
              <a:rPr lang="en-US" sz="1500">
                <a:latin typeface="Bookman Old Style"/>
              </a:rPr>
              <a:t>- Mas por quê?</a:t>
            </a:r>
          </a:p>
          <a:p>
            <a:pPr algn="just"/>
            <a:r>
              <a:rPr lang="en-US" sz="1500">
                <a:latin typeface="Bookman Old Style"/>
              </a:rPr>
              <a:t>- É boa! Porque coso. Então os vestidos e enfeites de nossa ama, quem é que os cose, senão eu?</a:t>
            </a:r>
          </a:p>
          <a:p>
            <a:pPr algn="just"/>
            <a:r>
              <a:rPr lang="en-US" sz="1500">
                <a:latin typeface="Bookman Old Style"/>
              </a:rPr>
              <a:t>- Você? Esta agora é melhor. Você é que os cose? Você ignora que quem os cose sou eu, e muito eu?</a:t>
            </a:r>
          </a:p>
          <a:p>
            <a:pPr algn="just"/>
            <a:r>
              <a:rPr lang="en-US" sz="1500">
                <a:latin typeface="Bookman Old Style"/>
              </a:rPr>
              <a:t>- Você fura o pano, nada mais; eu é que coso, prendo um pedaço ao outro, dou feição aos babados...</a:t>
            </a:r>
          </a:p>
          <a:p>
            <a:pPr algn="just"/>
            <a:r>
              <a:rPr lang="en-US" sz="1500">
                <a:latin typeface="Bookman Old Style"/>
              </a:rPr>
              <a:t>- Sim, mas que vale isso? Eu é que furo o pano, vou adiante, puxando por você, que vem atrás, obedecendo ao que eu faço e mando...</a:t>
            </a:r>
          </a:p>
          <a:p>
            <a:pPr algn="just"/>
            <a:r>
              <a:rPr lang="en-US" sz="1500">
                <a:latin typeface="Bookman Old Style"/>
              </a:rPr>
              <a:t>- Também os batedores vão adiante do imperador.</a:t>
            </a:r>
          </a:p>
          <a:p>
            <a:pPr algn="just"/>
            <a:r>
              <a:rPr lang="en-US" sz="1500">
                <a:latin typeface="Bookman Old Style"/>
              </a:rPr>
              <a:t>- Você é imperador?</a:t>
            </a:r>
          </a:p>
          <a:p>
            <a:pPr algn="just"/>
            <a:endParaRPr lang="en-US" sz="150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381148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60275A-F4FF-45C9-9033-9823364D29FB}"/>
              </a:ext>
            </a:extLst>
          </p:cNvPr>
          <p:cNvSpPr txBox="1"/>
          <p:nvPr/>
        </p:nvSpPr>
        <p:spPr>
          <a:xfrm>
            <a:off x="125084" y="1769494"/>
            <a:ext cx="8872266" cy="42242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500">
                <a:latin typeface="Bookman Old Style"/>
                <a:cs typeface="Segoe UI"/>
              </a:rPr>
              <a:t>- Não digo isso. Mas a verdade é que você faz um papel subalterno, indo adiante; vai só mostrando o caminho, vai fazendo o trabalho obscuro e ínfimo. Eu é que prendo, ligo, ajunto...​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Estavam nisto, quando a costureira chegou à casa da baronesa. Não sei se disse que isto se passava em casa de uma baronesa, que tinha a modista ao pé de si, para não andar atrás dela. Chegou a costureira, pegou do pano, pegou da agulha, pegou da linha, enfiou a linha na agulha, e entrou a coser. Uma e outra iam andando orgulhosas, pelo pano adiante, que era a melhor das sedas, entre os dedos da costureira, ágeis como os galgos de Diana - para dar a isto uma cor poética. E dizia a agulha:​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- Então, senhora linha, ainda teima no que dizia há pouco? Não repara que esta distinta costureira só se importa comigo; eu é que vou aqui entre os dedos dela, unidinha a eles, furando abaixo e acima.​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A linha não respondia nada; ia andando. Buraco aberto pela agulha era logo enchido por ela, silenciosa e ativa como quem sabe o que faz, e não está para ouvir palavras loucas. A agulha vendo que ela não lhe dava resposta, calou-se também, e foi andando. E era tudo silêncio na saleta de costura; não se ouvia mais que o </a:t>
            </a:r>
            <a:r>
              <a:rPr lang="en-US" sz="1500" i="1">
                <a:latin typeface="Bookman Old Style"/>
                <a:cs typeface="Segoe UI"/>
              </a:rPr>
              <a:t>plic-plic plic-plic</a:t>
            </a:r>
            <a:r>
              <a:rPr lang="en-US" sz="1500">
                <a:latin typeface="Bookman Old Style"/>
                <a:cs typeface="Segoe UI"/>
              </a:rPr>
              <a:t> da agulha no pano. Caindo o sol, a costureira dobrou a costura, para o dia seguinte; continuou ainda nesse e no outro, até que no quarto acabou a obra, e ficou esperando o baile.​</a:t>
            </a:r>
          </a:p>
        </p:txBody>
      </p:sp>
    </p:spTree>
    <p:extLst>
      <p:ext uri="{BB962C8B-B14F-4D97-AF65-F5344CB8AC3E}">
        <p14:creationId xmlns:p14="http://schemas.microsoft.com/office/powerpoint/2010/main" val="545674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BFE8AF-14FE-4D34-BF4C-7B133B66F2F6}"/>
              </a:ext>
            </a:extLst>
          </p:cNvPr>
          <p:cNvSpPr txBox="1"/>
          <p:nvPr/>
        </p:nvSpPr>
        <p:spPr>
          <a:xfrm>
            <a:off x="178999" y="1769493"/>
            <a:ext cx="8883050" cy="41780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500">
                <a:latin typeface="Bookman Old Style"/>
                <a:cs typeface="Segoe UI"/>
              </a:rPr>
              <a:t>Veio a noite do baile, e a baronesa vestiu-se. A costureira, que a ajudou a vestir-se, levava a agulha espetada no corpinho, para dar algum ponto necessário. E quando compunha o vestido da bela dama, e puxava a um lado ou outro, arregaçava daqui ou dali, alisando, abotoando, acolchetando, a linha, para mofar da agulha, perguntou-lhe:​​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- Ora agora, diga-me quem é que vai ao baile, no corpo da baronesa, fazendo parte do vestido e da elegância? Quem é que vai dançar com ministros e diplomatas, enquanto você volta para a caixinha da costureira, antes de ir para o balaio das mucamas? Vamos, diga lá.​​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Parece que a agulha não disse nada; mas um alfinete, de cabeça grande e não menor experiência, murmurou à pobre agulha:​​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- Anda, aprende, tola. Cansas-te em abrir caminho para ela e ela é que vai gozar da vida, enquanto aí ficas na caixinha de costura. Faze como eu, que não abro caminho para ninguém. Onde me espetam, fico.​​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Contei esta história a um professor de melancolia, que me disse, abanando a cabeça: - Também eu tenho servido de agulha a muita linha ordinária!​​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​​</a:t>
            </a:r>
          </a:p>
          <a:p>
            <a:pPr algn="just"/>
            <a:r>
              <a:rPr lang="en-US" sz="1500">
                <a:latin typeface="Bookman Old Style"/>
                <a:cs typeface="Segoe UI"/>
              </a:rPr>
              <a:t>​​</a:t>
            </a:r>
          </a:p>
          <a:p>
            <a:pPr algn="just"/>
            <a:r>
              <a:rPr lang="en-US" sz="1350">
                <a:latin typeface="Bookman Old Style"/>
                <a:cs typeface="Segoe UI"/>
              </a:rPr>
              <a:t>Fonte: Contos Consagrados - Machado de Assis - Coleção Prestígio - Ediouro - s/d​​</a:t>
            </a:r>
          </a:p>
          <a:p>
            <a:pPr algn="just"/>
            <a:r>
              <a:rPr lang="en-US" sz="1350">
                <a:latin typeface="Bookman Old Style"/>
                <a:cs typeface="Segoe UI"/>
              </a:rPr>
              <a:t>​​</a:t>
            </a:r>
          </a:p>
        </p:txBody>
      </p:sp>
    </p:spTree>
    <p:extLst>
      <p:ext uri="{BB962C8B-B14F-4D97-AF65-F5344CB8AC3E}">
        <p14:creationId xmlns:p14="http://schemas.microsoft.com/office/powerpoint/2010/main" val="118313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xmlns="" id="{37A8987E-7DB6-41A8-8EBE-E1CACAA5B9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8392" y="1224975"/>
            <a:ext cx="4362079" cy="40587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E558213-8A24-494A-92C8-9B7C4D6CD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660" y="1712202"/>
            <a:ext cx="2338877" cy="2975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6267DAC-9C17-4618-A68E-E0D4A9764334}"/>
              </a:ext>
            </a:extLst>
          </p:cNvPr>
          <p:cNvSpPr txBox="1"/>
          <p:nvPr/>
        </p:nvSpPr>
        <p:spPr>
          <a:xfrm>
            <a:off x="6627243" y="2977191"/>
            <a:ext cx="1981919" cy="9002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Dubai Medium"/>
                <a:cs typeface="Dubai Medium"/>
              </a:rPr>
              <a:t>TRAJETÓRIA DA EDUCAÇÃO BRASILEIRA</a:t>
            </a:r>
          </a:p>
        </p:txBody>
      </p:sp>
    </p:spTree>
    <p:extLst>
      <p:ext uri="{BB962C8B-B14F-4D97-AF65-F5344CB8AC3E}">
        <p14:creationId xmlns:p14="http://schemas.microsoft.com/office/powerpoint/2010/main" val="66658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6D607D32-403F-4622-8FC7-9480DC12F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>
            <a:normAutofit fontScale="90000"/>
          </a:bodyPr>
          <a:lstStyle/>
          <a:p>
            <a:r>
              <a:rPr lang="pt-BR" altLang="ja-JP" sz="4000" b="1" dirty="0">
                <a:ea typeface="ＭＳ Ｐゴシック"/>
              </a:rPr>
              <a:t>Pintura a óleo </a:t>
            </a:r>
            <a:r>
              <a:rPr lang="pt-BR" altLang="ja-JP" sz="4000" b="1" i="1" dirty="0">
                <a:ea typeface="ＭＳ Ｐゴシック"/>
              </a:rPr>
              <a:t>Torre de Babel</a:t>
            </a:r>
            <a:r>
              <a:rPr lang="pt-BR" altLang="ja-JP" sz="4000" b="1" dirty="0">
                <a:ea typeface="ＭＳ Ｐゴシック"/>
              </a:rPr>
              <a:t> (1563), Pieter </a:t>
            </a:r>
            <a:r>
              <a:rPr lang="pt-BR" altLang="ja-JP" sz="4000" b="1" dirty="0" err="1">
                <a:ea typeface="ＭＳ Ｐゴシック"/>
              </a:rPr>
              <a:t>Brueghel</a:t>
            </a:r>
            <a:r>
              <a:rPr lang="pt-BR" altLang="ja-JP" sz="4000" dirty="0">
                <a:ea typeface="ＭＳ Ｐゴシック"/>
              </a:rPr>
              <a:t> </a:t>
            </a:r>
            <a:endParaRPr lang="pt-BR" altLang="pt-BR" sz="4000">
              <a:cs typeface="Calibri Light"/>
            </a:endParaRPr>
          </a:p>
        </p:txBody>
      </p:sp>
      <p:pic>
        <p:nvPicPr>
          <p:cNvPr id="8195" name="Picture 4" descr="BabelTorreBruegelSite1babel">
            <a:extLst>
              <a:ext uri="{FF2B5EF4-FFF2-40B4-BE49-F238E27FC236}">
                <a16:creationId xmlns:a16="http://schemas.microsoft.com/office/drawing/2014/main" xmlns="" id="{C20F33C9-E21A-44B7-AB53-E015AFCAB5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12" y="2141538"/>
            <a:ext cx="4843975" cy="3649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133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DCEEEAEB-BE95-46EC-B084-0E255A883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1"/>
            <a:ext cx="7772400" cy="723022"/>
          </a:xfrm>
        </p:spPr>
        <p:txBody>
          <a:bodyPr/>
          <a:lstStyle/>
          <a:p>
            <a:r>
              <a:rPr lang="pt-BR" altLang="pt-BR" sz="4000" dirty="0"/>
              <a:t>Mito da Torre de Babel </a:t>
            </a:r>
            <a:endParaRPr lang="pt-BR" altLang="pt-BR" sz="4000" dirty="0">
              <a:cs typeface="Calibri Light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80E708F2-06AB-4F4F-A784-5ED1AB2CA5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pt-BR" altLang="pt-BR" dirty="0"/>
              <a:t>	</a:t>
            </a:r>
            <a:endParaRPr lang="pt-BR" altLang="pt-BR" dirty="0">
              <a:cs typeface="Calibri"/>
            </a:endParaRPr>
          </a:p>
          <a:p>
            <a:pPr lvl="1">
              <a:lnSpc>
                <a:spcPct val="90000"/>
              </a:lnSpc>
              <a:buNone/>
            </a:pPr>
            <a:r>
              <a:rPr lang="pt-BR" altLang="pt-BR" sz="2400" dirty="0"/>
              <a:t>	No mito da </a:t>
            </a:r>
            <a:r>
              <a:rPr lang="pt-BR" altLang="pt-BR" sz="2400" i="1" dirty="0"/>
              <a:t>Torre de Babel</a:t>
            </a:r>
            <a:r>
              <a:rPr lang="pt-BR" altLang="pt-BR" sz="2400" dirty="0"/>
              <a:t>, Deus lançou a confusão entre os homens, fazendo com que </a:t>
            </a:r>
            <a:r>
              <a:rPr lang="pt-BR" altLang="pt-BR" sz="2400" b="1" u="sng" dirty="0"/>
              <a:t>perdessem a língua comum e passassem a falar línguas diferentes, que impediam uma obra em comum, abrindo as portas para todos os desentendimentos e guerras</a:t>
            </a:r>
            <a:r>
              <a:rPr lang="pt-BR" altLang="pt-BR" sz="2400" dirty="0"/>
              <a:t>. Aqui há o exemplo nítido da FORÇA DA LINGUAGEM...   a linguagem como VENENO, talvez como REMÉDIO...</a:t>
            </a:r>
            <a:endParaRPr lang="pt-BR" altLang="pt-BR" sz="2400" b="1" dirty="0"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pt-BR" altLang="pt-BR" sz="2400" b="1" i="1" dirty="0"/>
              <a:t> </a:t>
            </a:r>
            <a:r>
              <a:rPr lang="pt-BR" altLang="pt-BR" sz="2000" b="1" i="1" dirty="0"/>
              <a:t>	</a:t>
            </a:r>
            <a:endParaRPr lang="pt-BR" altLang="pt-BR" sz="2000" b="1" dirty="0"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pt-BR" altLang="pt-BR" sz="1600" b="1" dirty="0"/>
              <a:t>	TORRE DE BABEL é uma </a:t>
            </a:r>
            <a:r>
              <a:rPr lang="pt-BR" altLang="pt-BR" sz="1600" b="1" u="sng" dirty="0"/>
              <a:t>expressão do orgulho do homem</a:t>
            </a:r>
            <a:r>
              <a:rPr lang="pt-BR" altLang="pt-BR" sz="1600" b="1" dirty="0"/>
              <a:t> , desta vez coletivo, tentando construir uma cultura urbana, longe de Deus. </a:t>
            </a:r>
            <a:endParaRPr lang="pt-BR" altLang="pt-BR" sz="1600" b="1" dirty="0"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pt-BR" altLang="pt-BR" sz="1600" b="1" dirty="0"/>
              <a:t>     BABEL significa “porta do céu”, mas é interpretada na etimologia popular como </a:t>
            </a:r>
            <a:r>
              <a:rPr lang="pt-BR" altLang="pt-BR" sz="1600" b="1" u="sng" dirty="0"/>
              <a:t>confusão</a:t>
            </a:r>
            <a:r>
              <a:rPr lang="pt-BR" altLang="pt-BR" sz="1600" b="1" dirty="0"/>
              <a:t> para ridicularizar o orgulho dominador</a:t>
            </a:r>
            <a:r>
              <a:rPr lang="pt-BR" altLang="pt-BR" sz="2000" b="1" dirty="0"/>
              <a:t>.</a:t>
            </a:r>
            <a:r>
              <a:rPr lang="pt-BR" altLang="pt-BR" dirty="0"/>
              <a:t> </a:t>
            </a:r>
            <a:endParaRPr lang="pt-BR" alt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7356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6644516E-B059-44D6-93F5-BD1F1D741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pt-BR" altLang="pt-BR" sz="3200" b="1" i="1" dirty="0">
                <a:solidFill>
                  <a:schemeClr val="bg1"/>
                </a:solidFill>
              </a:rPr>
              <a:t> </a:t>
            </a:r>
            <a:r>
              <a:rPr lang="pt-BR" altLang="pt-BR" sz="3600" b="1" dirty="0"/>
              <a:t>Não há discurso neutro.</a:t>
            </a:r>
            <a:endParaRPr lang="pt-BR" altLang="pt-BR" sz="3600" b="1" dirty="0">
              <a:cs typeface="Calibri Light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6356DE8F-05CF-40F7-AF16-3F4E30BD1A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b="1" i="1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pt-BR" altLang="pt-BR" b="1" i="1">
                <a:solidFill>
                  <a:schemeClr val="bg1"/>
                </a:solidFill>
              </a:rPr>
              <a:t>   </a:t>
            </a:r>
            <a:endParaRPr lang="pt-BR" altLang="pt-BR" b="1" i="1">
              <a:solidFill>
                <a:schemeClr val="accent1"/>
              </a:solidFill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01BB3BFC-C1C5-45EC-9059-552FF1C5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628775"/>
            <a:ext cx="8640763" cy="400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chemeClr val="folHlink"/>
              </a:buClr>
            </a:pPr>
            <a:r>
              <a:rPr lang="pt-BR" altLang="pt-BR" sz="2000" b="1" i="1" dirty="0">
                <a:solidFill>
                  <a:schemeClr val="bg1"/>
                </a:solidFill>
                <a:latin typeface="Arial"/>
                <a:cs typeface="Arial"/>
              </a:rPr>
              <a:t>		</a:t>
            </a:r>
            <a:r>
              <a:rPr lang="pt-BR" altLang="pt-BR" sz="2000" b="1" i="1" dirty="0">
                <a:latin typeface="Arial"/>
                <a:cs typeface="Arial"/>
              </a:rPr>
              <a:t>TODA PALAVRA É PRENHE DE SENTIDO...</a:t>
            </a:r>
          </a:p>
          <a:p>
            <a:pPr algn="just" eaLnBrk="1" hangingPunct="1">
              <a:spcBef>
                <a:spcPct val="20000"/>
              </a:spcBef>
              <a:buClr>
                <a:schemeClr val="folHlink"/>
              </a:buClr>
            </a:pPr>
            <a:r>
              <a:rPr lang="pt-BR" altLang="pt-BR" sz="2000" b="1" dirty="0">
                <a:latin typeface="Arial"/>
                <a:cs typeface="Arial"/>
              </a:rPr>
              <a:t>						     (Bakhtin)</a:t>
            </a:r>
          </a:p>
          <a:p>
            <a:pPr algn="just" eaLnBrk="1" hangingPunct="1">
              <a:spcBef>
                <a:spcPct val="20000"/>
              </a:spcBef>
              <a:buClr>
                <a:schemeClr val="folHlink"/>
              </a:buClr>
            </a:pPr>
            <a:endParaRPr lang="pt-BR" altLang="pt-BR" sz="2800" b="1" dirty="0"/>
          </a:p>
          <a:p>
            <a:pPr algn="just" eaLnBrk="1" hangingPunct="1">
              <a:spcBef>
                <a:spcPct val="20000"/>
              </a:spcBef>
              <a:buClr>
                <a:schemeClr val="folHlink"/>
              </a:buClr>
            </a:pPr>
            <a:r>
              <a:rPr lang="pt-BR" altLang="pt-BR" sz="2800" b="1" dirty="0">
                <a:latin typeface="Arial"/>
                <a:cs typeface="Arial"/>
              </a:rPr>
              <a:t>Todo discurso contém procedimentos de seleção e exclusão que estabelecem os limites do permitido e do proibido, do que é aceito e rejeitado, do que é considerado verdadeiro ou falso numa certa configuração histórico-cultural</a:t>
            </a:r>
            <a:r>
              <a:rPr lang="pt-BR" altLang="pt-BR" sz="2800" dirty="0">
                <a:latin typeface="Arial"/>
                <a:cs typeface="Arial"/>
              </a:rPr>
              <a:t>.</a:t>
            </a:r>
          </a:p>
          <a:p>
            <a:pPr algn="just" eaLnBrk="1" hangingPunct="1">
              <a:spcBef>
                <a:spcPct val="20000"/>
              </a:spcBef>
              <a:buClr>
                <a:schemeClr val="folHlink"/>
              </a:buClr>
            </a:pP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3856462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859514"/>
            <a:ext cx="3027759" cy="3141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026511"/>
            <a:ext cx="1141809" cy="177409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211455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857251"/>
            <a:ext cx="1202540" cy="8560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429250"/>
            <a:ext cx="745301" cy="571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9C6E515-6D9E-43B8-9148-3531F0504A52}"/>
              </a:ext>
            </a:extLst>
          </p:cNvPr>
          <p:cNvSpPr txBox="1"/>
          <p:nvPr/>
        </p:nvSpPr>
        <p:spPr>
          <a:xfrm>
            <a:off x="112887" y="1133297"/>
            <a:ext cx="5302500" cy="4391818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342900">
              <a:spcBef>
                <a:spcPts val="75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 ser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desde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origem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existência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cotidiana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faz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afirmações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nega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recusa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aprova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coisas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pessoas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elaborando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juízos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fato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de valor por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meio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dos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quais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procura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orientar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seu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comportamento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teórico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prático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Entretanto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houve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momento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evolução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histórico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social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que o ser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humano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começa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conferir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caráter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filosófico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indagações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perplexidades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questionando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racionalmente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crenças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seus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valores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20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escolhas</a:t>
            </a:r>
            <a:r>
              <a:rPr lang="en-US" sz="2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 </a:t>
            </a:r>
            <a:endParaRPr lang="en-US" sz="2000" b="1">
              <a:ea typeface="+mj-ea"/>
              <a:cs typeface="+mj-cs"/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61981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3" descr="A picture containing tree, outdoor, ape, primate&#10;&#10;Description automatically generated">
            <a:extLst>
              <a:ext uri="{FF2B5EF4-FFF2-40B4-BE49-F238E27FC236}">
                <a16:creationId xmlns:a16="http://schemas.microsoft.com/office/drawing/2014/main" xmlns="" id="{81F079BD-68E1-4875-B1F5-66B48B797C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69" r="4271" b="-1"/>
          <a:stretch/>
        </p:blipFill>
        <p:spPr>
          <a:xfrm>
            <a:off x="5421882" y="857251"/>
            <a:ext cx="3722434" cy="51435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3334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B3CEA1-88D9-42FB-88ED-1E9807FE6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121729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xmlns="" id="{81171F8E-6B1A-434C-BEE3-A9AF97F180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86467" y="1339850"/>
            <a:ext cx="5571066" cy="4178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A6C928E-4252-4F33-8C34-E50A12A31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4555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xmlns="" id="{74E17053-4788-4808-93AC-9DF1D495CF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1614" y="1138283"/>
            <a:ext cx="6663905" cy="45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91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BB20CDA4-CF39-4417-9BD8-86201B24A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 dirty="0"/>
              <a:t>LER É PRAZER?</a:t>
            </a:r>
            <a:endParaRPr lang="pt-BR" altLang="pt-BR" b="1" dirty="0">
              <a:cs typeface="Calibri Light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A0E976C1-404D-4471-9129-3DAF253BD5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buNone/>
            </a:pPr>
            <a:endParaRPr lang="pt-BR" altLang="pt-BR" b="1" i="1" dirty="0"/>
          </a:p>
          <a:p>
            <a:pPr>
              <a:buFontTx/>
              <a:buNone/>
            </a:pPr>
            <a:endParaRPr lang="pt-BR" altLang="pt-BR" b="1" i="1" dirty="0">
              <a:cs typeface="Calibri" panose="020F0502020204030204"/>
            </a:endParaRPr>
          </a:p>
          <a:p>
            <a:pPr>
              <a:buFontTx/>
              <a:buNone/>
            </a:pPr>
            <a:endParaRPr lang="pt-BR" altLang="pt-BR" b="1" i="1" dirty="0">
              <a:cs typeface="Calibri" panose="020F0502020204030204"/>
            </a:endParaRPr>
          </a:p>
          <a:p>
            <a:pPr>
              <a:buNone/>
            </a:pPr>
            <a:endParaRPr lang="pt-BR" altLang="pt-BR" b="1" i="1" dirty="0"/>
          </a:p>
          <a:p>
            <a:pPr>
              <a:buNone/>
            </a:pPr>
            <a:endParaRPr lang="pt-BR" altLang="pt-BR" b="1" i="1" dirty="0"/>
          </a:p>
          <a:p>
            <a:pPr>
              <a:buNone/>
            </a:pPr>
            <a:endParaRPr lang="pt-BR" altLang="pt-BR" b="1" i="1" dirty="0"/>
          </a:p>
          <a:p>
            <a:pPr>
              <a:buNone/>
            </a:pPr>
            <a:endParaRPr lang="pt-BR" altLang="pt-BR" b="1" i="1" dirty="0"/>
          </a:p>
          <a:p>
            <a:pPr>
              <a:buNone/>
            </a:pPr>
            <a:endParaRPr lang="pt-BR" altLang="pt-BR" b="1" i="1" dirty="0"/>
          </a:p>
          <a:p>
            <a:pPr>
              <a:buNone/>
            </a:pPr>
            <a:endParaRPr lang="pt-BR" altLang="pt-BR" b="1" i="1" dirty="0"/>
          </a:p>
          <a:p>
            <a:pPr>
              <a:buNone/>
            </a:pPr>
            <a:endParaRPr lang="pt-BR" altLang="pt-BR" b="1" i="1" dirty="0"/>
          </a:p>
          <a:p>
            <a:pPr>
              <a:buNone/>
            </a:pPr>
            <a:r>
              <a:rPr lang="pt-BR" altLang="pt-BR" sz="2400" b="1" i="1" dirty="0"/>
              <a:t>                                                    Leitura</a:t>
            </a:r>
            <a:r>
              <a:rPr lang="pt-BR" altLang="pt-BR" sz="2400" dirty="0"/>
              <a:t> (1882), Almeida Júnior</a:t>
            </a:r>
            <a:endParaRPr lang="pt-BR" sz="2400">
              <a:cs typeface="Calibri"/>
            </a:endParaRPr>
          </a:p>
        </p:txBody>
      </p:sp>
      <p:pic>
        <p:nvPicPr>
          <p:cNvPr id="14340" name="Picture 5" descr="José Ferraz de Almeida Júnior (Brasil 1850-1899) Moça lendo em Itu.">
            <a:extLst>
              <a:ext uri="{FF2B5EF4-FFF2-40B4-BE49-F238E27FC236}">
                <a16:creationId xmlns:a16="http://schemas.microsoft.com/office/drawing/2014/main" xmlns="" id="{34EC7A61-826E-4712-9437-2CC29434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68" y="1658488"/>
            <a:ext cx="5545138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22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Rectangle 77">
            <a:extLst>
              <a:ext uri="{FF2B5EF4-FFF2-40B4-BE49-F238E27FC236}">
                <a16:creationId xmlns:a16="http://schemas.microsoft.com/office/drawing/2014/main" xmlns="" id="{6A166780-9337-4437-95D3-5EA9D55AA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2" name="Rectangle 79">
            <a:extLst>
              <a:ext uri="{FF2B5EF4-FFF2-40B4-BE49-F238E27FC236}">
                <a16:creationId xmlns:a16="http://schemas.microsoft.com/office/drawing/2014/main" xmlns="" id="{EB3D0F40-BF1F-4120-945D-90C5AAD6E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81" y="0"/>
            <a:ext cx="3490721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43" name="Picture 81">
            <a:extLst>
              <a:ext uri="{FF2B5EF4-FFF2-40B4-BE49-F238E27FC236}">
                <a16:creationId xmlns:a16="http://schemas.microsoft.com/office/drawing/2014/main" xmlns="" id="{15640A69-3748-450C-8DDB-B2051AC0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3483577" cy="6856214"/>
          </a:xfrm>
          <a:prstGeom prst="rect">
            <a:avLst/>
          </a:prstGeom>
        </p:spPr>
      </p:pic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xmlns="" id="{66F4F323-644B-4A47-97E9-BFB73840F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88340" y="-2"/>
            <a:ext cx="5653278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39" name="Rectangle 3">
            <a:extLst>
              <a:ext uri="{FF2B5EF4-FFF2-40B4-BE49-F238E27FC236}">
                <a16:creationId xmlns:a16="http://schemas.microsoft.com/office/drawing/2014/main" xmlns="" id="{3AF2E620-4550-4C79-AE30-D97ADE967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2982913"/>
              </p:ext>
            </p:extLst>
          </p:nvPr>
        </p:nvGraphicFramePr>
        <p:xfrm>
          <a:off x="3856216" y="258332"/>
          <a:ext cx="6326907" cy="638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356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14A8545F-2AA3-4674-B156-B7CFF3B14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5054" y="808055"/>
            <a:ext cx="8030856" cy="145336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i="1"/>
              <a:t>Isto não é um cachimbo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xmlns="" id="{3CCFC9D2-BA8C-4640-83CE-17E8F55D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91" y="2564353"/>
            <a:ext cx="4571694" cy="317732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2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75F65CD9-825D-44BD-8681-D42D260D4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B2F64C47-BE0B-4DA4-A62F-C6922DD208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-2"/>
            <a:ext cx="3094482" cy="6858002"/>
          </a:xfrm>
          <a:custGeom>
            <a:avLst/>
            <a:gdLst>
              <a:gd name="connsiteX0" fmla="*/ 4125976 w 4125976"/>
              <a:gd name="connsiteY0" fmla="*/ 0 h 6858002"/>
              <a:gd name="connsiteX1" fmla="*/ 1300393 w 4125976"/>
              <a:gd name="connsiteY1" fmla="*/ 0 h 6858002"/>
              <a:gd name="connsiteX2" fmla="*/ 1300393 w 4125976"/>
              <a:gd name="connsiteY2" fmla="*/ 2 h 6858002"/>
              <a:gd name="connsiteX3" fmla="*/ 1155520 w 4125976"/>
              <a:gd name="connsiteY3" fmla="*/ 2 h 6858002"/>
              <a:gd name="connsiteX4" fmla="*/ 1074856 w 4125976"/>
              <a:gd name="connsiteY4" fmla="*/ 88573 h 6858002"/>
              <a:gd name="connsiteX5" fmla="*/ 0 w 4125976"/>
              <a:gd name="connsiteY5" fmla="*/ 3396600 h 6858002"/>
              <a:gd name="connsiteX6" fmla="*/ 1222540 w 4125976"/>
              <a:gd name="connsiteY6" fmla="*/ 6858002 h 6858002"/>
              <a:gd name="connsiteX7" fmla="*/ 4125598 w 4125976"/>
              <a:gd name="connsiteY7" fmla="*/ 6858002 h 6858002"/>
              <a:gd name="connsiteX8" fmla="*/ 4125976 w 4125976"/>
              <a:gd name="connsiteY8" fmla="*/ 685760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5976" h="6858002">
                <a:moveTo>
                  <a:pt x="4125976" y="0"/>
                </a:moveTo>
                <a:lnTo>
                  <a:pt x="1300393" y="0"/>
                </a:lnTo>
                <a:lnTo>
                  <a:pt x="1300393" y="2"/>
                </a:lnTo>
                <a:lnTo>
                  <a:pt x="1155520" y="2"/>
                </a:lnTo>
                <a:lnTo>
                  <a:pt x="1074856" y="88573"/>
                </a:lnTo>
                <a:cubicBezTo>
                  <a:pt x="422987" y="841260"/>
                  <a:pt x="0" y="2042663"/>
                  <a:pt x="0" y="3396600"/>
                </a:cubicBezTo>
                <a:cubicBezTo>
                  <a:pt x="0" y="4846647"/>
                  <a:pt x="488259" y="6121285"/>
                  <a:pt x="1222540" y="6858002"/>
                </a:cubicBezTo>
                <a:cubicBezTo>
                  <a:pt x="4125598" y="6858002"/>
                  <a:pt x="4125598" y="6858002"/>
                  <a:pt x="4125598" y="6858002"/>
                </a:cubicBezTo>
                <a:lnTo>
                  <a:pt x="4125976" y="68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6628" name="Rectangle 3">
            <a:extLst>
              <a:ext uri="{FF2B5EF4-FFF2-40B4-BE49-F238E27FC236}">
                <a16:creationId xmlns:a16="http://schemas.microsoft.com/office/drawing/2014/main" xmlns="" id="{DB4E6195-3C93-43AC-9D19-FD27960D1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516693"/>
              </p:ext>
            </p:extLst>
          </p:nvPr>
        </p:nvGraphicFramePr>
        <p:xfrm>
          <a:off x="3606450" y="901700"/>
          <a:ext cx="4908900" cy="4820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254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621B6-E796-4395-B22B-32842964D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1329200"/>
            <a:ext cx="4641143" cy="12167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700" b="1">
                <a:solidFill>
                  <a:srgbClr val="EBEBEB"/>
                </a:solidFill>
                <a:ea typeface="+mj-lt"/>
                <a:cs typeface="+mj-lt"/>
              </a:rPr>
              <a:t>CITELLI,</a:t>
            </a:r>
            <a:r>
              <a:rPr lang="pt-BR" sz="2700">
                <a:solidFill>
                  <a:srgbClr val="EBEBEB"/>
                </a:solidFill>
                <a:ea typeface="+mj-lt"/>
                <a:cs typeface="+mj-lt"/>
              </a:rPr>
              <a:t> Adilson.(1994). O Texto Argumentativo. São Paulo: Scipione</a:t>
            </a:r>
            <a:endParaRPr lang="en-US" sz="270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12918A-72D3-4423-B67A-740F96EB1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557" y="2686051"/>
            <a:ext cx="5266556" cy="3162554"/>
          </a:xfr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105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AD0D6"/>
              </a:buClr>
            </a:pPr>
            <a:endParaRPr lang="pt-BR" sz="1050">
              <a:solidFill>
                <a:srgbClr val="FFFFFF"/>
              </a:solidFill>
              <a:ea typeface="+mj-lt"/>
              <a:cs typeface="+mj-lt"/>
            </a:endParaRP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AD0D6"/>
              </a:buClr>
              <a:buNone/>
            </a:pPr>
            <a:r>
              <a:rPr lang="pt-BR" sz="1350" b="1" i="1">
                <a:solidFill>
                  <a:srgbClr val="FFFFFF"/>
                </a:solidFill>
                <a:ea typeface="+mj-lt"/>
                <a:cs typeface="+mj-lt"/>
              </a:rPr>
              <a:t>Percebam como muitas vezes dizemos coisas das quais nos arrependemos, sobretudo quando tomamos consciência de que estamos apenas dando prosseguimento a conceitos alheios, quando não aos mais arraigados preconceitos, a idéias que circulam pela sociedade e as quais assumimos como se fossem carregadas da mais completa originalidade.  </a:t>
            </a:r>
            <a:endParaRPr lang="en-US" sz="1350" b="1">
              <a:solidFill>
                <a:srgbClr val="FFFFFF"/>
              </a:solidFill>
              <a:ea typeface="+mj-lt"/>
              <a:cs typeface="+mj-lt"/>
            </a:endParaRPr>
          </a:p>
          <a:p>
            <a:pPr marL="0" indent="0" algn="just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AD0D6"/>
              </a:buClr>
              <a:buNone/>
            </a:pPr>
            <a:r>
              <a:rPr lang="pt-BR" sz="1350" b="1" i="1">
                <a:solidFill>
                  <a:srgbClr val="FFFFFF"/>
                </a:solidFill>
                <a:ea typeface="+mj-lt"/>
                <a:cs typeface="+mj-lt"/>
              </a:rPr>
              <a:t>Em quantas discussões nos envolvemos, defendendo ou criticando temas como a prática do aborto, a pena de morte, o parlamentarismo, o presidencialismo e outros, sem nos darmos conta de que sobre eles pouco pensamos e , menos ainda, amadurecemos pontos de vista.   Por estas constatações dá para entender por que é necessário existir uma relação menos ingênua, mais crítica, com os discursos. “</a:t>
            </a:r>
            <a:endParaRPr lang="pt-BR" sz="1350" b="1">
              <a:solidFill>
                <a:srgbClr val="FFFFFF"/>
              </a:solidFill>
              <a:ea typeface="+mj-lt"/>
              <a:cs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AD0D6"/>
              </a:buClr>
            </a:pPr>
            <a:endParaRPr lang="pt-BR" sz="1350">
              <a:solidFill>
                <a:srgbClr val="FFFFFF"/>
              </a:solidFill>
              <a:ea typeface="+mj-lt"/>
              <a:cs typeface="+mj-lt"/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n-US" sz="1050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61981" y="857249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4B1603E-4C85-4AAA-AFD9-F0CFAC35D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8742" r="17882" b="-2"/>
          <a:stretch/>
        </p:blipFill>
        <p:spPr>
          <a:xfrm>
            <a:off x="5421882" y="857251"/>
            <a:ext cx="3722434" cy="51435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96BC10-7807-4339-B013-2D2C93B65CB9}"/>
              </a:ext>
            </a:extLst>
          </p:cNvPr>
          <p:cNvSpPr txBox="1"/>
          <p:nvPr/>
        </p:nvSpPr>
        <p:spPr>
          <a:xfrm>
            <a:off x="6973695" y="5850709"/>
            <a:ext cx="2170306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3200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50E53EDA-3B94-4F6B-9E86-D3BB9EBB96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9789E932-F5C5-4C83-A8AD-5D31693C8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5122" y="1633543"/>
            <a:ext cx="2543259" cy="3418387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b="1" dirty="0"/>
              <a:t>FUNDAMENTAL</a:t>
            </a:r>
            <a:endParaRPr lang="pt-BR" altLang="pt-BR" b="1" dirty="0">
              <a:cs typeface="Calibri Light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0EFD79F-7790-479B-B7DB-BD0D8C101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500192" y="2108835"/>
            <a:ext cx="0" cy="264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FA271DA0-14F1-4F2D-B639-73692D8F0C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8854" y="1072826"/>
            <a:ext cx="6268381" cy="514366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altLang="pt-BR" b="1" dirty="0"/>
              <a:t>	</a:t>
            </a:r>
            <a:r>
              <a:rPr lang="pt-BR" altLang="pt-BR" sz="2400" b="1" dirty="0"/>
              <a:t>É fundamental que se trabalhe com a expressão dos alunos abrindo espaço na sala de aula para as vivências do grupo, tais como valores, conceitos e questões relativas ao cotidiano. É necessário se abrir espaço para que o aluno conte histórias ouvidas e reinventadas em sua comunidade, tanto do presente como do passado; aos quais vai mesclando a sua própria história. </a:t>
            </a:r>
            <a:endParaRPr lang="en-US" sz="2400" b="1" dirty="0">
              <a:cs typeface="Calibri"/>
            </a:endParaRPr>
          </a:p>
          <a:p>
            <a:pPr eaLnBrk="1" hangingPunct="1"/>
            <a:endParaRPr lang="pt-BR" altLang="pt-BR" b="1" dirty="0"/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19192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D0104DC4-27D7-4543-AEEE-703AEA6016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9294" y="459917"/>
            <a:ext cx="4331717" cy="533128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pt-BR" altLang="pt-BR" sz="1500" dirty="0"/>
              <a:t>  </a:t>
            </a:r>
            <a:r>
              <a:rPr lang="pt-BR" altLang="pt-BR" dirty="0"/>
              <a:t>  O homem insensível não capta o mundo na sua universalidade, mas apenas de modo unilateral e superficial. Dessa forma, ele terá uma visão restrita e individualista, solidificando nele uma compreensão distorcida da realidade. Sábias são as palavras de Érico Veríssimo:</a:t>
            </a:r>
            <a:endParaRPr lang="en-US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altLang="pt-BR" dirty="0">
              <a:cs typeface="Calibri" panose="020F0502020204030204"/>
            </a:endParaRPr>
          </a:p>
          <a:p>
            <a:pPr algn="just">
              <a:lnSpc>
                <a:spcPct val="90000"/>
              </a:lnSpc>
              <a:buNone/>
            </a:pPr>
            <a:r>
              <a:rPr lang="pt-BR" altLang="pt-BR" i="1" dirty="0"/>
              <a:t>  </a:t>
            </a:r>
            <a:r>
              <a:rPr lang="pt-BR" altLang="pt-BR" b="1" i="1" dirty="0"/>
              <a:t>“ Mas devemos defender-nos de toda palavra, toda linguagem que nos desfigure o mundo, que 	nos separe das criaturas humanas, que nos 	afaste das raízes da vida.”</a:t>
            </a:r>
            <a:endParaRPr lang="pt-BR" altLang="pt-BR" b="1" i="1" dirty="0">
              <a:cs typeface="Calibri"/>
            </a:endParaRPr>
          </a:p>
          <a:p>
            <a:pPr algn="just" eaLnBrk="1" hangingPunct="1">
              <a:lnSpc>
                <a:spcPct val="90000"/>
              </a:lnSpc>
            </a:pPr>
            <a:endParaRPr lang="pt-BR" altLang="pt-BR" dirty="0">
              <a:cs typeface="Calibri" panose="020F0502020204030204"/>
            </a:endParaRPr>
          </a:p>
        </p:txBody>
      </p:sp>
      <p:pic>
        <p:nvPicPr>
          <p:cNvPr id="2" name="Picture 2" descr="A picture containing person, outdoor, hand, arm&#10;&#10;Description automatically generated">
            <a:extLst>
              <a:ext uri="{FF2B5EF4-FFF2-40B4-BE49-F238E27FC236}">
                <a16:creationId xmlns:a16="http://schemas.microsoft.com/office/drawing/2014/main" xmlns="" id="{0AFED37F-FF83-4FDB-8A7F-F9FA5FA8E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6419" r="21837" b="-2"/>
          <a:stretch/>
        </p:blipFill>
        <p:spPr>
          <a:xfrm>
            <a:off x="4649122" y="639097"/>
            <a:ext cx="4085303" cy="525042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7EA6D3-B012-437D-ADE8-E7B2EA7D3A85}"/>
              </a:ext>
            </a:extLst>
          </p:cNvPr>
          <p:cNvSpPr txBox="1"/>
          <p:nvPr/>
        </p:nvSpPr>
        <p:spPr>
          <a:xfrm>
            <a:off x="6260671" y="5689467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229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xmlns="" id="{E2A03D56-983F-470C-891B-004B106C8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/>
          </a:bodyPr>
          <a:lstStyle/>
          <a:p>
            <a:r>
              <a:rPr lang="pt-BR" altLang="pt-BR" b="1"/>
              <a:t>DIALOGAR COM TEXTOS REQUER...</a:t>
            </a:r>
            <a:br>
              <a:rPr lang="pt-BR" altLang="pt-BR" b="1"/>
            </a:br>
            <a:endParaRPr lang="pt-BR" altLang="pt-BR" b="1">
              <a:cs typeface="Calibri Light"/>
            </a:endParaRPr>
          </a:p>
        </p:txBody>
      </p:sp>
      <p:pic>
        <p:nvPicPr>
          <p:cNvPr id="2" name="Picture 2" descr="A picture containing text, book, shelf, indoor&#10;&#10;Description automatically generated">
            <a:extLst>
              <a:ext uri="{FF2B5EF4-FFF2-40B4-BE49-F238E27FC236}">
                <a16:creationId xmlns:a16="http://schemas.microsoft.com/office/drawing/2014/main" xmlns="" id="{8B05CD42-9E5C-4891-90B1-0106EF2606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3547" r="28544" b="-1"/>
          <a:stretch/>
        </p:blipFill>
        <p:spPr>
          <a:xfrm>
            <a:off x="20" y="975"/>
            <a:ext cx="5664688" cy="6858000"/>
          </a:xfrm>
          <a:prstGeom prst="rect">
            <a:avLst/>
          </a:prstGeom>
        </p:spPr>
      </p:pic>
      <p:sp>
        <p:nvSpPr>
          <p:cNvPr id="46083" name="Rectangle 3">
            <a:extLst>
              <a:ext uri="{FF2B5EF4-FFF2-40B4-BE49-F238E27FC236}">
                <a16:creationId xmlns:a16="http://schemas.microsoft.com/office/drawing/2014/main" xmlns="" id="{7EBF8FD9-FD7C-4212-8611-BA2F0A90C8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27468" y="2265965"/>
            <a:ext cx="3182637" cy="4504193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 b="1" dirty="0"/>
              <a:t>Assumir o papel de sujeito desse ato</a:t>
            </a:r>
            <a:endParaRPr lang="pt-BR" altLang="pt-BR" b="1">
              <a:cs typeface="Calibri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b="1" dirty="0"/>
              <a:t>Ter uma atitude de indagação frente ao mundo</a:t>
            </a:r>
            <a:endParaRPr lang="pt-BR" altLang="pt-BR" b="1">
              <a:cs typeface="Calibri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b="1" dirty="0"/>
              <a:t>Ler outras leituras afins</a:t>
            </a:r>
            <a:endParaRPr lang="pt-BR" altLang="pt-BR" b="1">
              <a:cs typeface="Calibri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b="1" dirty="0"/>
              <a:t>Dialogar com o autor do texto</a:t>
            </a:r>
            <a:endParaRPr lang="pt-BR" altLang="pt-BR" b="1">
              <a:cs typeface="Calibri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altLang="pt-BR" sz="2400" b="1" dirty="0"/>
              <a:t>Ter humildade</a:t>
            </a:r>
            <a:endParaRPr lang="pt-BR" altLang="pt-BR" b="1">
              <a:cs typeface="Calibri"/>
            </a:endParaRPr>
          </a:p>
          <a:p>
            <a:pPr>
              <a:lnSpc>
                <a:spcPct val="90000"/>
              </a:lnSpc>
              <a:buNone/>
            </a:pPr>
            <a:r>
              <a:rPr lang="pt-BR" altLang="pt-BR" sz="2400" b="1" dirty="0"/>
              <a:t>                                    </a:t>
            </a:r>
            <a:r>
              <a:rPr lang="pt-BR" altLang="pt-BR" b="1" dirty="0"/>
              <a:t>                                   </a:t>
            </a:r>
            <a:r>
              <a:rPr lang="pt-BR" altLang="pt-BR" sz="2800" b="1" dirty="0"/>
              <a:t>Paulo Freire</a:t>
            </a:r>
            <a:endParaRPr lang="pt-BR" altLang="pt-BR" b="1"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altLang="pt-BR" b="1"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pt-BR" altLang="pt-BR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178446-FF38-4394-A6AC-7EFA24588181}"/>
              </a:ext>
            </a:extLst>
          </p:cNvPr>
          <p:cNvSpPr txBox="1"/>
          <p:nvPr/>
        </p:nvSpPr>
        <p:spPr>
          <a:xfrm>
            <a:off x="3330416" y="665892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2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4C720393-0362-4CB5-BE64-CB2C9F8B8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1" y="609600"/>
            <a:ext cx="4711700" cy="88117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/>
              <a:t>QUESTÕES FUNDAMENTAIS</a:t>
            </a:r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xmlns="" id="{CF85BB06-2B00-4771-94C3-060FDDE06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750712" y="344111"/>
            <a:ext cx="2181719" cy="8889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3840BB-4F7C-4E48-8DF7-8472EE2D9183}"/>
              </a:ext>
            </a:extLst>
          </p:cNvPr>
          <p:cNvSpPr txBox="1"/>
          <p:nvPr/>
        </p:nvSpPr>
        <p:spPr>
          <a:xfrm>
            <a:off x="5936783" y="4052272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latin typeface="+mn-lt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xmlns="" id="{59851FD2-18D7-4DB3-AE55-D262814DE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3" name="Rectangle 3">
            <a:extLst>
              <a:ext uri="{FF2B5EF4-FFF2-40B4-BE49-F238E27FC236}">
                <a16:creationId xmlns:a16="http://schemas.microsoft.com/office/drawing/2014/main" xmlns="" id="{7165503E-CAD6-4C50-82BA-B2555D7CE4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36649"/>
              </p:ext>
            </p:extLst>
          </p:nvPr>
        </p:nvGraphicFramePr>
        <p:xfrm>
          <a:off x="-1311573" y="1509464"/>
          <a:ext cx="11627207" cy="518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050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669696-859C-4F7B-862B-1B89B33057BC}"/>
              </a:ext>
            </a:extLst>
          </p:cNvPr>
          <p:cNvSpPr txBox="1"/>
          <p:nvPr/>
        </p:nvSpPr>
        <p:spPr>
          <a:xfrm>
            <a:off x="297612" y="1338172"/>
            <a:ext cx="7944927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b="1"/>
              <a:t>REFERÊNCIAS</a:t>
            </a:r>
          </a:p>
          <a:p>
            <a:pPr algn="just"/>
            <a:endParaRPr lang="en-US" sz="1350"/>
          </a:p>
          <a:p>
            <a:pPr algn="just"/>
            <a:endParaRPr lang="en-US" sz="1350">
              <a:ea typeface="+mn-lt"/>
              <a:cs typeface="+mn-lt"/>
            </a:endParaRPr>
          </a:p>
          <a:p>
            <a:pPr algn="just"/>
            <a:r>
              <a:rPr lang="en-US" sz="1350">
                <a:ea typeface="+mn-lt"/>
                <a:cs typeface="+mn-lt"/>
              </a:rPr>
              <a:t>DELORS, J.Y COLS. (1998). </a:t>
            </a:r>
            <a:r>
              <a:rPr lang="en-US" sz="1350" b="1" err="1">
                <a:ea typeface="+mn-lt"/>
                <a:cs typeface="+mn-lt"/>
              </a:rPr>
              <a:t>Eduacaçao</a:t>
            </a:r>
            <a:r>
              <a:rPr lang="en-US" sz="1350" b="1">
                <a:ea typeface="+mn-lt"/>
                <a:cs typeface="+mn-lt"/>
              </a:rPr>
              <a:t>: um </a:t>
            </a:r>
            <a:r>
              <a:rPr lang="en-US" sz="1350" b="1" err="1">
                <a:ea typeface="+mn-lt"/>
                <a:cs typeface="+mn-lt"/>
              </a:rPr>
              <a:t>tesouro</a:t>
            </a:r>
            <a:r>
              <a:rPr lang="en-US" sz="1350" b="1">
                <a:ea typeface="+mn-lt"/>
                <a:cs typeface="+mn-lt"/>
              </a:rPr>
              <a:t> a </a:t>
            </a:r>
            <a:r>
              <a:rPr lang="en-US" sz="1350" b="1" err="1">
                <a:ea typeface="+mn-lt"/>
                <a:cs typeface="+mn-lt"/>
              </a:rPr>
              <a:t>descobrir</a:t>
            </a:r>
            <a:r>
              <a:rPr lang="en-US" sz="1350">
                <a:ea typeface="+mn-lt"/>
                <a:cs typeface="+mn-lt"/>
              </a:rPr>
              <a:t>. "</a:t>
            </a:r>
            <a:r>
              <a:rPr lang="en-US" sz="1350" err="1">
                <a:ea typeface="+mn-lt"/>
                <a:cs typeface="+mn-lt"/>
              </a:rPr>
              <a:t>Relatóorio</a:t>
            </a:r>
            <a:r>
              <a:rPr lang="en-US" sz="1350">
                <a:ea typeface="+mn-lt"/>
                <a:cs typeface="+mn-lt"/>
              </a:rPr>
              <a:t> para a UNESCO da </a:t>
            </a:r>
            <a:r>
              <a:rPr lang="en-US" sz="1350" err="1">
                <a:ea typeface="+mn-lt"/>
                <a:cs typeface="+mn-lt"/>
              </a:rPr>
              <a:t>Comissao</a:t>
            </a:r>
            <a:r>
              <a:rPr lang="en-US" sz="135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Internacional</a:t>
            </a:r>
            <a:r>
              <a:rPr lang="en-US" sz="135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sobre</a:t>
            </a:r>
            <a:r>
              <a:rPr lang="en-US" sz="135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Educaçao</a:t>
            </a:r>
            <a:r>
              <a:rPr lang="en-US" sz="1350">
                <a:ea typeface="+mn-lt"/>
                <a:cs typeface="+mn-lt"/>
              </a:rPr>
              <a:t> para o </a:t>
            </a:r>
            <a:r>
              <a:rPr lang="en-US" sz="1350" err="1">
                <a:ea typeface="+mn-lt"/>
                <a:cs typeface="+mn-lt"/>
              </a:rPr>
              <a:t>século</a:t>
            </a:r>
            <a:r>
              <a:rPr lang="en-US" sz="1350">
                <a:ea typeface="+mn-lt"/>
                <a:cs typeface="+mn-lt"/>
              </a:rPr>
              <a:t> XXI". Sao Paulo: Cortez, MEC, UNESCO.</a:t>
            </a:r>
            <a:endParaRPr lang="en-US" sz="1350"/>
          </a:p>
          <a:p>
            <a:pPr algn="just"/>
            <a:r>
              <a:rPr lang="en-US" sz="1350">
                <a:ea typeface="+mn-lt"/>
                <a:cs typeface="+mn-lt"/>
              </a:rPr>
              <a:t>FREIRE, Paulo (1977). </a:t>
            </a:r>
            <a:r>
              <a:rPr lang="en-US" sz="1350" b="1" err="1">
                <a:ea typeface="+mn-lt"/>
                <a:cs typeface="+mn-lt"/>
              </a:rPr>
              <a:t>Ação</a:t>
            </a:r>
            <a:r>
              <a:rPr lang="en-US" sz="1350" b="1">
                <a:ea typeface="+mn-lt"/>
                <a:cs typeface="+mn-lt"/>
              </a:rPr>
              <a:t> cultural para a </a:t>
            </a:r>
            <a:r>
              <a:rPr lang="en-US" sz="1350" b="1" err="1">
                <a:ea typeface="+mn-lt"/>
                <a:cs typeface="+mn-lt"/>
              </a:rPr>
              <a:t>liberdade</a:t>
            </a:r>
            <a:r>
              <a:rPr lang="en-US" sz="1350" b="1">
                <a:ea typeface="+mn-lt"/>
                <a:cs typeface="+mn-lt"/>
              </a:rPr>
              <a:t>.</a:t>
            </a:r>
            <a:r>
              <a:rPr lang="en-US" sz="1350">
                <a:ea typeface="+mn-lt"/>
                <a:cs typeface="+mn-lt"/>
              </a:rPr>
              <a:t> 2ª ed.(1ª </a:t>
            </a:r>
            <a:r>
              <a:rPr lang="en-US" sz="1350" err="1">
                <a:ea typeface="+mn-lt"/>
                <a:cs typeface="+mn-lt"/>
              </a:rPr>
              <a:t>edición</a:t>
            </a:r>
            <a:r>
              <a:rPr lang="en-US" sz="1350">
                <a:ea typeface="+mn-lt"/>
                <a:cs typeface="+mn-lt"/>
              </a:rPr>
              <a:t>: 1975). Rio de Janeiro: Paz e Terra. </a:t>
            </a:r>
          </a:p>
          <a:p>
            <a:pPr algn="just"/>
            <a:r>
              <a:rPr lang="en-US" sz="1350">
                <a:ea typeface="+mn-lt"/>
                <a:cs typeface="+mn-lt"/>
              </a:rPr>
              <a:t>FREIRE, P. (1980). </a:t>
            </a:r>
            <a:r>
              <a:rPr lang="en-US" sz="1350" b="1" err="1">
                <a:ea typeface="+mn-lt"/>
                <a:cs typeface="+mn-lt"/>
              </a:rPr>
              <a:t>Conscientizaçao</a:t>
            </a:r>
            <a:r>
              <a:rPr lang="en-US" sz="1350" b="1">
                <a:ea typeface="+mn-lt"/>
                <a:cs typeface="+mn-lt"/>
              </a:rPr>
              <a:t>: </a:t>
            </a:r>
            <a:r>
              <a:rPr lang="en-US" sz="1350" b="1" err="1">
                <a:ea typeface="+mn-lt"/>
                <a:cs typeface="+mn-lt"/>
              </a:rPr>
              <a:t>teoria</a:t>
            </a:r>
            <a:r>
              <a:rPr lang="en-US" sz="1350" b="1">
                <a:ea typeface="+mn-lt"/>
                <a:cs typeface="+mn-lt"/>
              </a:rPr>
              <a:t> e </a:t>
            </a:r>
            <a:r>
              <a:rPr lang="en-US" sz="1350" b="1" err="1">
                <a:ea typeface="+mn-lt"/>
                <a:cs typeface="+mn-lt"/>
              </a:rPr>
              <a:t>prática</a:t>
            </a:r>
            <a:r>
              <a:rPr lang="en-US" sz="1350" b="1">
                <a:ea typeface="+mn-lt"/>
                <a:cs typeface="+mn-lt"/>
              </a:rPr>
              <a:t> da </a:t>
            </a:r>
            <a:r>
              <a:rPr lang="en-US" sz="1350" b="1" err="1">
                <a:ea typeface="+mn-lt"/>
                <a:cs typeface="+mn-lt"/>
              </a:rPr>
              <a:t>libertaçao</a:t>
            </a:r>
            <a:r>
              <a:rPr lang="en-US" sz="1350" b="1">
                <a:ea typeface="+mn-lt"/>
                <a:cs typeface="+mn-lt"/>
              </a:rPr>
              <a:t>.</a:t>
            </a:r>
            <a:r>
              <a:rPr lang="en-US" sz="1350">
                <a:ea typeface="+mn-lt"/>
                <a:cs typeface="+mn-lt"/>
              </a:rPr>
              <a:t> Uma </a:t>
            </a:r>
            <a:r>
              <a:rPr lang="en-US" sz="1350" err="1">
                <a:ea typeface="+mn-lt"/>
                <a:cs typeface="+mn-lt"/>
              </a:rPr>
              <a:t>introduçao</a:t>
            </a:r>
            <a:r>
              <a:rPr lang="en-US" sz="135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ao</a:t>
            </a:r>
            <a:r>
              <a:rPr lang="en-US" sz="135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pensamento</a:t>
            </a:r>
            <a:r>
              <a:rPr lang="en-US" sz="1350">
                <a:ea typeface="+mn-lt"/>
                <a:cs typeface="+mn-lt"/>
              </a:rPr>
              <a:t> de Paulo Freire. (</a:t>
            </a:r>
            <a:r>
              <a:rPr lang="en-US" sz="1350" err="1">
                <a:ea typeface="+mn-lt"/>
                <a:cs typeface="+mn-lt"/>
              </a:rPr>
              <a:t>Traducción</a:t>
            </a:r>
            <a:r>
              <a:rPr lang="en-US" sz="1350">
                <a:ea typeface="+mn-lt"/>
                <a:cs typeface="+mn-lt"/>
              </a:rPr>
              <a:t> de Kátia de Mello e Silva). 3ª ed. (1ª </a:t>
            </a:r>
            <a:r>
              <a:rPr lang="en-US" sz="1350" err="1">
                <a:ea typeface="+mn-lt"/>
                <a:cs typeface="+mn-lt"/>
              </a:rPr>
              <a:t>edición</a:t>
            </a:r>
            <a:r>
              <a:rPr lang="en-US" sz="1350">
                <a:ea typeface="+mn-lt"/>
                <a:cs typeface="+mn-lt"/>
              </a:rPr>
              <a:t>: 1967). Sao Paulo: Morais. </a:t>
            </a:r>
          </a:p>
          <a:p>
            <a:pPr algn="just"/>
            <a:r>
              <a:rPr lang="en-US" sz="1350">
                <a:ea typeface="+mn-lt"/>
                <a:cs typeface="+mn-lt"/>
              </a:rPr>
              <a:t>FREIRE, P. (1983). </a:t>
            </a:r>
            <a:r>
              <a:rPr lang="en-US" sz="1350" b="1" err="1">
                <a:ea typeface="+mn-lt"/>
                <a:cs typeface="+mn-lt"/>
              </a:rPr>
              <a:t>Extensao</a:t>
            </a:r>
            <a:r>
              <a:rPr lang="en-US" sz="1350" b="1">
                <a:ea typeface="+mn-lt"/>
                <a:cs typeface="+mn-lt"/>
              </a:rPr>
              <a:t> </a:t>
            </a:r>
            <a:r>
              <a:rPr lang="en-US" sz="1350" b="1" err="1">
                <a:ea typeface="+mn-lt"/>
                <a:cs typeface="+mn-lt"/>
              </a:rPr>
              <a:t>ou</a:t>
            </a:r>
            <a:r>
              <a:rPr lang="en-US" sz="1350" b="1">
                <a:ea typeface="+mn-lt"/>
                <a:cs typeface="+mn-lt"/>
              </a:rPr>
              <a:t> </a:t>
            </a:r>
            <a:r>
              <a:rPr lang="en-US" sz="1350" b="1" err="1">
                <a:ea typeface="+mn-lt"/>
                <a:cs typeface="+mn-lt"/>
              </a:rPr>
              <a:t>Comunicaçao</a:t>
            </a:r>
            <a:r>
              <a:rPr lang="en-US" sz="1350" b="1">
                <a:ea typeface="+mn-lt"/>
                <a:cs typeface="+mn-lt"/>
              </a:rPr>
              <a:t>? (</a:t>
            </a:r>
            <a:r>
              <a:rPr lang="en-US" sz="1350" err="1">
                <a:ea typeface="+mn-lt"/>
                <a:cs typeface="+mn-lt"/>
              </a:rPr>
              <a:t>Traducción</a:t>
            </a:r>
            <a:r>
              <a:rPr lang="en-US" sz="1350">
                <a:ea typeface="+mn-lt"/>
                <a:cs typeface="+mn-lt"/>
              </a:rPr>
              <a:t> de </a:t>
            </a:r>
            <a:r>
              <a:rPr lang="en-US" sz="1350" err="1">
                <a:ea typeface="+mn-lt"/>
                <a:cs typeface="+mn-lt"/>
              </a:rPr>
              <a:t>Rosisca</a:t>
            </a:r>
            <a:r>
              <a:rPr lang="en-US" sz="135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Darcu</a:t>
            </a:r>
            <a:r>
              <a:rPr lang="en-US" sz="1350">
                <a:ea typeface="+mn-lt"/>
                <a:cs typeface="+mn-lt"/>
              </a:rPr>
              <a:t> de Oliveira). 7ª ed. (1ª edición:1969). Rio de Janeiro: Paz e Terra . </a:t>
            </a:r>
          </a:p>
          <a:p>
            <a:pPr algn="just"/>
            <a:r>
              <a:rPr lang="en-US" sz="1350">
                <a:ea typeface="+mn-lt"/>
                <a:cs typeface="+mn-lt"/>
              </a:rPr>
              <a:t>FREIRE, P., FAGUNDEZ, A.(1985). </a:t>
            </a:r>
            <a:r>
              <a:rPr lang="en-US" sz="1350" b="1">
                <a:ea typeface="+mn-lt"/>
                <a:cs typeface="+mn-lt"/>
              </a:rPr>
              <a:t>Por </a:t>
            </a:r>
            <a:r>
              <a:rPr lang="en-US" sz="1350" b="1" err="1">
                <a:ea typeface="+mn-lt"/>
                <a:cs typeface="+mn-lt"/>
              </a:rPr>
              <a:t>uma</a:t>
            </a:r>
            <a:r>
              <a:rPr lang="en-US" sz="1350" b="1">
                <a:ea typeface="+mn-lt"/>
                <a:cs typeface="+mn-lt"/>
              </a:rPr>
              <a:t> </a:t>
            </a:r>
            <a:r>
              <a:rPr lang="en-US" sz="1350" b="1" err="1">
                <a:ea typeface="+mn-lt"/>
                <a:cs typeface="+mn-lt"/>
              </a:rPr>
              <a:t>Pedagogia</a:t>
            </a:r>
            <a:r>
              <a:rPr lang="en-US" sz="1350" b="1">
                <a:ea typeface="+mn-lt"/>
                <a:cs typeface="+mn-lt"/>
              </a:rPr>
              <a:t> da </a:t>
            </a:r>
            <a:r>
              <a:rPr lang="en-US" sz="1350" b="1" err="1">
                <a:ea typeface="+mn-lt"/>
                <a:cs typeface="+mn-lt"/>
              </a:rPr>
              <a:t>Pergunta</a:t>
            </a:r>
            <a:r>
              <a:rPr lang="en-US" sz="1350" b="1">
                <a:ea typeface="+mn-lt"/>
                <a:cs typeface="+mn-lt"/>
              </a:rPr>
              <a:t>. </a:t>
            </a:r>
            <a:r>
              <a:rPr lang="en-US" sz="1350">
                <a:ea typeface="+mn-lt"/>
                <a:cs typeface="+mn-lt"/>
              </a:rPr>
              <a:t>Rio de Janeiro: Paz e Terra .</a:t>
            </a:r>
          </a:p>
          <a:p>
            <a:pPr algn="just"/>
            <a:r>
              <a:rPr lang="en-US" sz="1350">
                <a:ea typeface="+mn-lt"/>
                <a:cs typeface="+mn-lt"/>
              </a:rPr>
              <a:t> FREIRE, P. (1993). </a:t>
            </a:r>
            <a:r>
              <a:rPr lang="en-US" sz="1350" b="1" err="1">
                <a:ea typeface="+mn-lt"/>
                <a:cs typeface="+mn-lt"/>
              </a:rPr>
              <a:t>Profesora</a:t>
            </a:r>
            <a:r>
              <a:rPr lang="en-US" sz="1350" b="1">
                <a:ea typeface="+mn-lt"/>
                <a:cs typeface="+mn-lt"/>
              </a:rPr>
              <a:t> SIM </a:t>
            </a:r>
            <a:r>
              <a:rPr lang="en-US" sz="1350" b="1" err="1">
                <a:ea typeface="+mn-lt"/>
                <a:cs typeface="+mn-lt"/>
              </a:rPr>
              <a:t>tia</a:t>
            </a:r>
            <a:r>
              <a:rPr lang="en-US" sz="1350" b="1">
                <a:ea typeface="+mn-lt"/>
                <a:cs typeface="+mn-lt"/>
              </a:rPr>
              <a:t> NAO. Cartas a </a:t>
            </a:r>
            <a:r>
              <a:rPr lang="en-US" sz="1350" b="1" err="1">
                <a:ea typeface="+mn-lt"/>
                <a:cs typeface="+mn-lt"/>
              </a:rPr>
              <a:t>quem</a:t>
            </a:r>
            <a:r>
              <a:rPr lang="en-US" sz="1350" b="1">
                <a:ea typeface="+mn-lt"/>
                <a:cs typeface="+mn-lt"/>
              </a:rPr>
              <a:t> </a:t>
            </a:r>
            <a:r>
              <a:rPr lang="en-US" sz="1350" b="1" err="1">
                <a:ea typeface="+mn-lt"/>
                <a:cs typeface="+mn-lt"/>
              </a:rPr>
              <a:t>ousa</a:t>
            </a:r>
            <a:r>
              <a:rPr lang="en-US" sz="1350" b="1">
                <a:ea typeface="+mn-lt"/>
                <a:cs typeface="+mn-lt"/>
              </a:rPr>
              <a:t> </a:t>
            </a:r>
            <a:r>
              <a:rPr lang="en-US" sz="1350" b="1" err="1">
                <a:ea typeface="+mn-lt"/>
                <a:cs typeface="+mn-lt"/>
              </a:rPr>
              <a:t>ensinar</a:t>
            </a:r>
            <a:r>
              <a:rPr lang="en-US" sz="1350">
                <a:ea typeface="+mn-lt"/>
                <a:cs typeface="+mn-lt"/>
              </a:rPr>
              <a:t>. Sao Paulo: </a:t>
            </a:r>
            <a:r>
              <a:rPr lang="en-US" sz="1350" err="1">
                <a:ea typeface="+mn-lt"/>
                <a:cs typeface="+mn-lt"/>
              </a:rPr>
              <a:t>Olho</a:t>
            </a:r>
            <a:r>
              <a:rPr lang="en-US" sz="135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dágua</a:t>
            </a:r>
            <a:r>
              <a:rPr lang="en-US" sz="1350">
                <a:ea typeface="+mn-lt"/>
                <a:cs typeface="+mn-lt"/>
              </a:rPr>
              <a:t>.  FREIRE, P. (1997). </a:t>
            </a:r>
            <a:r>
              <a:rPr lang="en-US" sz="1350" b="1" err="1">
                <a:ea typeface="+mn-lt"/>
                <a:cs typeface="+mn-lt"/>
              </a:rPr>
              <a:t>Pedagogia</a:t>
            </a:r>
            <a:r>
              <a:rPr lang="en-US" sz="1350" b="1">
                <a:ea typeface="+mn-lt"/>
                <a:cs typeface="+mn-lt"/>
              </a:rPr>
              <a:t> da Esperança: Um </a:t>
            </a:r>
            <a:r>
              <a:rPr lang="en-US" sz="1350" b="1" err="1">
                <a:ea typeface="+mn-lt"/>
                <a:cs typeface="+mn-lt"/>
              </a:rPr>
              <a:t>reencontro</a:t>
            </a:r>
            <a:r>
              <a:rPr lang="en-US" sz="1350" b="1">
                <a:ea typeface="+mn-lt"/>
                <a:cs typeface="+mn-lt"/>
              </a:rPr>
              <a:t> com a </a:t>
            </a:r>
            <a:r>
              <a:rPr lang="en-US" sz="1350" b="1" err="1">
                <a:ea typeface="+mn-lt"/>
                <a:cs typeface="+mn-lt"/>
              </a:rPr>
              <a:t>Pedagogia</a:t>
            </a:r>
            <a:r>
              <a:rPr lang="en-US" sz="1350" b="1">
                <a:ea typeface="+mn-lt"/>
                <a:cs typeface="+mn-lt"/>
              </a:rPr>
              <a:t> do </a:t>
            </a:r>
            <a:r>
              <a:rPr lang="en-US" sz="1350" b="1" err="1">
                <a:ea typeface="+mn-lt"/>
                <a:cs typeface="+mn-lt"/>
              </a:rPr>
              <a:t>oprimido</a:t>
            </a:r>
            <a:r>
              <a:rPr lang="en-US" sz="1350">
                <a:ea typeface="+mn-lt"/>
                <a:cs typeface="+mn-lt"/>
              </a:rPr>
              <a:t>. 4ª ed. (1ª </a:t>
            </a:r>
            <a:r>
              <a:rPr lang="en-US" sz="1350" err="1">
                <a:ea typeface="+mn-lt"/>
                <a:cs typeface="+mn-lt"/>
              </a:rPr>
              <a:t>edición</a:t>
            </a:r>
            <a:r>
              <a:rPr lang="en-US" sz="1350">
                <a:ea typeface="+mn-lt"/>
                <a:cs typeface="+mn-lt"/>
              </a:rPr>
              <a:t>: 1992). Rio de Janeiro: Paz e Terra. </a:t>
            </a:r>
            <a:r>
              <a:rPr lang="en-US" sz="1350" err="1">
                <a:ea typeface="+mn-lt"/>
                <a:cs typeface="+mn-lt"/>
              </a:rPr>
              <a:t>Referencia</a:t>
            </a:r>
            <a:r>
              <a:rPr lang="en-US" sz="1350">
                <a:ea typeface="+mn-lt"/>
                <a:cs typeface="+mn-lt"/>
              </a:rPr>
              <a:t> </a:t>
            </a:r>
            <a:r>
              <a:rPr lang="en-US" sz="1350" err="1">
                <a:ea typeface="+mn-lt"/>
                <a:cs typeface="+mn-lt"/>
              </a:rPr>
              <a:t>bibliográfica</a:t>
            </a:r>
            <a:r>
              <a:rPr lang="en-US" sz="1350">
                <a:ea typeface="+mn-lt"/>
                <a:cs typeface="+mn-lt"/>
              </a:rPr>
              <a:t> 424 </a:t>
            </a:r>
            <a:endParaRPr lang="en-US" sz="1350"/>
          </a:p>
          <a:p>
            <a:pPr algn="just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338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9174C7-59A1-41A2-BD34-EA49AABEFF07}"/>
              </a:ext>
            </a:extLst>
          </p:cNvPr>
          <p:cNvSpPr txBox="1"/>
          <p:nvPr/>
        </p:nvSpPr>
        <p:spPr>
          <a:xfrm>
            <a:off x="653451" y="1801843"/>
            <a:ext cx="7869447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350">
                <a:cs typeface="Segoe UI"/>
              </a:rPr>
              <a:t>FREIRE, P. (1997). </a:t>
            </a:r>
            <a:r>
              <a:rPr lang="en-US" sz="1350" b="1" err="1">
                <a:cs typeface="Segoe UI"/>
              </a:rPr>
              <a:t>Pedagogia</a:t>
            </a:r>
            <a:r>
              <a:rPr lang="en-US" sz="1350" b="1">
                <a:cs typeface="Segoe UI"/>
              </a:rPr>
              <a:t> da </a:t>
            </a:r>
            <a:r>
              <a:rPr lang="en-US" sz="1350" b="1" err="1">
                <a:cs typeface="Segoe UI"/>
              </a:rPr>
              <a:t>Autonomia</a:t>
            </a:r>
            <a:r>
              <a:rPr lang="en-US" sz="1350" b="1">
                <a:cs typeface="Segoe UI"/>
              </a:rPr>
              <a:t>: </a:t>
            </a:r>
            <a:r>
              <a:rPr lang="en-US" sz="1350" b="1" err="1">
                <a:cs typeface="Segoe UI"/>
              </a:rPr>
              <a:t>Saberes</a:t>
            </a:r>
            <a:r>
              <a:rPr lang="en-US" sz="1350" b="1">
                <a:cs typeface="Segoe UI"/>
              </a:rPr>
              <a:t> </a:t>
            </a:r>
            <a:r>
              <a:rPr lang="en-US" sz="1350" b="1" err="1">
                <a:cs typeface="Segoe UI"/>
              </a:rPr>
              <a:t>necessários</a:t>
            </a:r>
            <a:r>
              <a:rPr lang="en-US" sz="1350" b="1">
                <a:cs typeface="Segoe UI"/>
              </a:rPr>
              <a:t> à </a:t>
            </a:r>
            <a:r>
              <a:rPr lang="en-US" sz="1350" b="1" err="1">
                <a:cs typeface="Segoe UI"/>
              </a:rPr>
              <a:t>prática</a:t>
            </a:r>
            <a:r>
              <a:rPr lang="en-US" sz="1350" b="1">
                <a:cs typeface="Segoe UI"/>
              </a:rPr>
              <a:t> </a:t>
            </a:r>
            <a:r>
              <a:rPr lang="en-US" sz="1350" b="1" err="1">
                <a:cs typeface="Segoe UI"/>
              </a:rPr>
              <a:t>educativa</a:t>
            </a:r>
            <a:r>
              <a:rPr lang="en-US" sz="1350">
                <a:cs typeface="Segoe UI"/>
              </a:rPr>
              <a:t>. Rio de Janeiro: Paz e Terra. FREIRE, P. (1998). </a:t>
            </a:r>
            <a:r>
              <a:rPr lang="en-US" sz="1350" err="1">
                <a:cs typeface="Segoe UI"/>
              </a:rPr>
              <a:t>Pedagogia</a:t>
            </a:r>
            <a:r>
              <a:rPr lang="en-US" sz="1350">
                <a:cs typeface="Segoe UI"/>
              </a:rPr>
              <a:t> do </a:t>
            </a:r>
            <a:r>
              <a:rPr lang="en-US" sz="1350" err="1">
                <a:cs typeface="Segoe UI"/>
              </a:rPr>
              <a:t>Oprimido</a:t>
            </a:r>
            <a:r>
              <a:rPr lang="en-US" sz="1350">
                <a:cs typeface="Segoe UI"/>
              </a:rPr>
              <a:t>. 25 ª ed. (1ª </a:t>
            </a:r>
            <a:r>
              <a:rPr lang="en-US" sz="1350" err="1">
                <a:cs typeface="Segoe UI"/>
              </a:rPr>
              <a:t>edición</a:t>
            </a:r>
            <a:r>
              <a:rPr lang="en-US" sz="1350">
                <a:cs typeface="Segoe UI"/>
              </a:rPr>
              <a:t>: 1970). Rio de Janeiro: Paz e Terra.</a:t>
            </a:r>
            <a:endParaRPr lang="en-US" sz="1350">
              <a:ea typeface="+mn-lt"/>
              <a:cs typeface="+mn-lt"/>
            </a:endParaRPr>
          </a:p>
          <a:p>
            <a:pPr algn="just"/>
            <a:endParaRPr lang="en-US" sz="1350">
              <a:ea typeface="+mn-lt"/>
              <a:cs typeface="+mn-lt"/>
            </a:endParaRPr>
          </a:p>
          <a:p>
            <a:pPr algn="just"/>
            <a:r>
              <a:rPr lang="en-US" sz="1350">
                <a:ea typeface="+mn-lt"/>
                <a:cs typeface="+mn-lt"/>
              </a:rPr>
              <a:t>GASPARIN, João Luiz. </a:t>
            </a:r>
            <a:r>
              <a:rPr lang="en-US" sz="1350" b="1" err="1">
                <a:ea typeface="+mn-lt"/>
                <a:cs typeface="+mn-lt"/>
              </a:rPr>
              <a:t>Avaliação</a:t>
            </a:r>
            <a:r>
              <a:rPr lang="en-US" sz="1350" b="1">
                <a:ea typeface="+mn-lt"/>
                <a:cs typeface="+mn-lt"/>
              </a:rPr>
              <a:t> </a:t>
            </a:r>
            <a:r>
              <a:rPr lang="en-US" sz="1350" b="1" err="1">
                <a:ea typeface="+mn-lt"/>
                <a:cs typeface="+mn-lt"/>
              </a:rPr>
              <a:t>na</a:t>
            </a:r>
            <a:r>
              <a:rPr lang="en-US" sz="1350" b="1">
                <a:ea typeface="+mn-lt"/>
                <a:cs typeface="+mn-lt"/>
              </a:rPr>
              <a:t> </a:t>
            </a:r>
            <a:r>
              <a:rPr lang="en-US" sz="1350" b="1" err="1">
                <a:ea typeface="+mn-lt"/>
                <a:cs typeface="+mn-lt"/>
              </a:rPr>
              <a:t>perspectiva</a:t>
            </a:r>
            <a:r>
              <a:rPr lang="en-US" sz="1350" b="1">
                <a:ea typeface="+mn-lt"/>
                <a:cs typeface="+mn-lt"/>
              </a:rPr>
              <a:t> </a:t>
            </a:r>
            <a:r>
              <a:rPr lang="en-US" sz="1350" b="1" err="1">
                <a:ea typeface="+mn-lt"/>
                <a:cs typeface="+mn-lt"/>
              </a:rPr>
              <a:t>histórico-crítica</a:t>
            </a:r>
            <a:r>
              <a:rPr lang="en-US" sz="1350" b="1">
                <a:ea typeface="+mn-lt"/>
                <a:cs typeface="+mn-lt"/>
              </a:rPr>
              <a:t>.</a:t>
            </a:r>
            <a:r>
              <a:rPr lang="en-US" sz="1350">
                <a:ea typeface="+mn-lt"/>
                <a:cs typeface="+mn-lt"/>
              </a:rPr>
              <a:t> In: X </a:t>
            </a:r>
            <a:r>
              <a:rPr lang="en-US" sz="1350" err="1">
                <a:ea typeface="+mn-lt"/>
                <a:cs typeface="+mn-lt"/>
              </a:rPr>
              <a:t>Congresso</a:t>
            </a:r>
            <a:r>
              <a:rPr lang="en-US" sz="1350">
                <a:ea typeface="+mn-lt"/>
                <a:cs typeface="+mn-lt"/>
              </a:rPr>
              <a:t> </a:t>
            </a:r>
            <a:r>
              <a:rPr lang="en-US" sz="1350" err="1">
                <a:ea typeface="+mn-lt"/>
                <a:cs typeface="+mn-lt"/>
              </a:rPr>
              <a:t>nacional</a:t>
            </a:r>
            <a:r>
              <a:rPr lang="en-US" sz="1350">
                <a:ea typeface="+mn-lt"/>
                <a:cs typeface="+mn-lt"/>
              </a:rPr>
              <a:t> de </a:t>
            </a:r>
            <a:r>
              <a:rPr lang="en-US" sz="1350" err="1">
                <a:ea typeface="+mn-lt"/>
                <a:cs typeface="+mn-lt"/>
              </a:rPr>
              <a:t>educação</a:t>
            </a:r>
            <a:r>
              <a:rPr lang="en-US" sz="1350">
                <a:ea typeface="+mn-lt"/>
                <a:cs typeface="+mn-lt"/>
              </a:rPr>
              <a:t> – EDUCERE. </a:t>
            </a:r>
            <a:r>
              <a:rPr lang="en-US" sz="1350" err="1">
                <a:ea typeface="+mn-lt"/>
                <a:cs typeface="+mn-lt"/>
              </a:rPr>
              <a:t>Pontifícia</a:t>
            </a:r>
            <a:r>
              <a:rPr lang="en-US" sz="1350">
                <a:ea typeface="+mn-lt"/>
                <a:cs typeface="+mn-lt"/>
              </a:rPr>
              <a:t> </a:t>
            </a:r>
            <a:r>
              <a:rPr lang="en-US" sz="1350" err="1">
                <a:ea typeface="+mn-lt"/>
                <a:cs typeface="+mn-lt"/>
              </a:rPr>
              <a:t>Universidade</a:t>
            </a:r>
            <a:r>
              <a:rPr lang="en-US" sz="1350">
                <a:ea typeface="+mn-lt"/>
                <a:cs typeface="+mn-lt"/>
              </a:rPr>
              <a:t> </a:t>
            </a:r>
            <a:r>
              <a:rPr lang="en-US" sz="1350" err="1">
                <a:ea typeface="+mn-lt"/>
                <a:cs typeface="+mn-lt"/>
              </a:rPr>
              <a:t>Católica</a:t>
            </a:r>
            <a:r>
              <a:rPr lang="en-US" sz="1350">
                <a:ea typeface="+mn-lt"/>
                <a:cs typeface="+mn-lt"/>
              </a:rPr>
              <a:t> do Paraná – PUCPR. 2011, Curitiba(PR) </a:t>
            </a:r>
          </a:p>
          <a:p>
            <a:pPr algn="just"/>
            <a:endParaRPr lang="en-US" sz="1350">
              <a:ea typeface="+mn-lt"/>
              <a:cs typeface="+mn-lt"/>
            </a:endParaRPr>
          </a:p>
          <a:p>
            <a:pPr algn="just"/>
            <a:r>
              <a:rPr lang="en-US" sz="1350">
                <a:cs typeface="Segoe UI"/>
              </a:rPr>
              <a:t>SÁNCHEZ VÁZQUEZ, A. </a:t>
            </a:r>
            <a:r>
              <a:rPr lang="en-US" sz="1350" b="1" err="1">
                <a:cs typeface="Segoe UI"/>
              </a:rPr>
              <a:t>Filosofia</a:t>
            </a:r>
            <a:r>
              <a:rPr lang="en-US" sz="1350" b="1">
                <a:cs typeface="Segoe UI"/>
              </a:rPr>
              <a:t> da </a:t>
            </a:r>
            <a:r>
              <a:rPr lang="en-US" sz="1350" b="1" err="1">
                <a:cs typeface="Segoe UI"/>
              </a:rPr>
              <a:t>práxis</a:t>
            </a:r>
            <a:r>
              <a:rPr lang="en-US" sz="1350">
                <a:cs typeface="Segoe UI"/>
              </a:rPr>
              <a:t>. </a:t>
            </a:r>
            <a:r>
              <a:rPr lang="en-US" sz="1350" err="1">
                <a:cs typeface="Segoe UI"/>
              </a:rPr>
              <a:t>Tradução</a:t>
            </a:r>
            <a:r>
              <a:rPr lang="en-US" sz="1350">
                <a:cs typeface="Segoe UI"/>
              </a:rPr>
              <a:t> de Maria Encarnación Moya. 2. ed. São Paulo: </a:t>
            </a:r>
            <a:r>
              <a:rPr lang="en-US" sz="1350" err="1">
                <a:cs typeface="Segoe UI"/>
              </a:rPr>
              <a:t>Expressão</a:t>
            </a:r>
            <a:r>
              <a:rPr lang="en-US" sz="1350">
                <a:cs typeface="Segoe UI"/>
              </a:rPr>
              <a:t> Popular, 2011. 448 p. (</a:t>
            </a:r>
            <a:r>
              <a:rPr lang="en-US" sz="1350" err="1">
                <a:cs typeface="Segoe UI"/>
              </a:rPr>
              <a:t>Pensamento</a:t>
            </a:r>
            <a:r>
              <a:rPr lang="en-US" sz="1350">
                <a:cs typeface="Segoe UI"/>
              </a:rPr>
              <a:t> social </a:t>
            </a:r>
            <a:r>
              <a:rPr lang="en-US" sz="1350" err="1">
                <a:cs typeface="Segoe UI"/>
              </a:rPr>
              <a:t>latino</a:t>
            </a:r>
            <a:r>
              <a:rPr lang="en-US" sz="1350">
                <a:cs typeface="Segoe UI"/>
              </a:rPr>
              <a:t>-americano).​</a:t>
            </a:r>
            <a:endParaRPr lang="en-US" sz="1350"/>
          </a:p>
          <a:p>
            <a:pPr algn="just"/>
            <a:endParaRPr lang="en-US" sz="1350">
              <a:cs typeface="Segoe UI"/>
            </a:endParaRPr>
          </a:p>
          <a:p>
            <a:pPr algn="just"/>
            <a:r>
              <a:rPr lang="en-US" sz="1350">
                <a:cs typeface="Segoe UI"/>
              </a:rPr>
              <a:t>SAVIANI, D. </a:t>
            </a:r>
            <a:r>
              <a:rPr lang="en-US" sz="1350" b="1" err="1">
                <a:cs typeface="Segoe UI"/>
              </a:rPr>
              <a:t>História</a:t>
            </a:r>
            <a:r>
              <a:rPr lang="en-US" sz="1350" b="1">
                <a:cs typeface="Segoe UI"/>
              </a:rPr>
              <a:t> das </a:t>
            </a:r>
            <a:r>
              <a:rPr lang="en-US" sz="1350" b="1" err="1">
                <a:cs typeface="Segoe UI"/>
              </a:rPr>
              <a:t>ideias</a:t>
            </a:r>
            <a:r>
              <a:rPr lang="en-US" sz="1350" b="1">
                <a:cs typeface="Segoe UI"/>
              </a:rPr>
              <a:t> </a:t>
            </a:r>
            <a:r>
              <a:rPr lang="en-US" sz="1350" b="1" err="1">
                <a:cs typeface="Segoe UI"/>
              </a:rPr>
              <a:t>pedagógicas</a:t>
            </a:r>
            <a:r>
              <a:rPr lang="en-US" sz="1350" b="1">
                <a:cs typeface="Segoe UI"/>
              </a:rPr>
              <a:t> no </a:t>
            </a:r>
            <a:r>
              <a:rPr lang="en-US" sz="1350" b="1" err="1">
                <a:cs typeface="Segoe UI"/>
              </a:rPr>
              <a:t>Brasil</a:t>
            </a:r>
            <a:r>
              <a:rPr lang="en-US" sz="1350">
                <a:cs typeface="Segoe UI"/>
              </a:rPr>
              <a:t>. 4. ed. Campinas: Autores Associados, 2013. 472 p. (</a:t>
            </a:r>
            <a:r>
              <a:rPr lang="en-US" sz="1350" err="1">
                <a:cs typeface="Segoe UI"/>
              </a:rPr>
              <a:t>Coleção</a:t>
            </a:r>
            <a:r>
              <a:rPr lang="en-US" sz="1350">
                <a:cs typeface="Segoe UI"/>
              </a:rPr>
              <a:t> </a:t>
            </a:r>
            <a:r>
              <a:rPr lang="en-US" sz="1350" err="1">
                <a:cs typeface="Segoe UI"/>
              </a:rPr>
              <a:t>memória</a:t>
            </a:r>
            <a:r>
              <a:rPr lang="en-US" sz="1350">
                <a:cs typeface="Segoe UI"/>
              </a:rPr>
              <a:t> da </a:t>
            </a:r>
            <a:r>
              <a:rPr lang="en-US" sz="1350" err="1">
                <a:cs typeface="Segoe UI"/>
              </a:rPr>
              <a:t>educação</a:t>
            </a:r>
            <a:r>
              <a:rPr lang="en-US" sz="1350">
                <a:cs typeface="Segoe UI"/>
              </a:rPr>
              <a:t>).​</a:t>
            </a:r>
          </a:p>
          <a:p>
            <a:pPr algn="just"/>
            <a:endParaRPr lang="en-US" sz="1350">
              <a:cs typeface="Segoe UI"/>
            </a:endParaRPr>
          </a:p>
          <a:p>
            <a:pPr algn="just"/>
            <a:r>
              <a:rPr lang="en-US" sz="1350">
                <a:cs typeface="Segoe UI"/>
              </a:rPr>
              <a:t>______. </a:t>
            </a:r>
            <a:r>
              <a:rPr lang="en-US" sz="1350" b="1" err="1">
                <a:cs typeface="Segoe UI"/>
              </a:rPr>
              <a:t>Pedagogia</a:t>
            </a:r>
            <a:r>
              <a:rPr lang="en-US" sz="1350" b="1">
                <a:cs typeface="Segoe UI"/>
              </a:rPr>
              <a:t> </a:t>
            </a:r>
            <a:r>
              <a:rPr lang="en-US" sz="1350" b="1" err="1">
                <a:cs typeface="Segoe UI"/>
              </a:rPr>
              <a:t>histórico-crítica</a:t>
            </a:r>
            <a:r>
              <a:rPr lang="en-US" sz="1350">
                <a:cs typeface="Segoe UI"/>
              </a:rPr>
              <a:t>: </a:t>
            </a:r>
            <a:r>
              <a:rPr lang="en-US" sz="1350" err="1">
                <a:cs typeface="Segoe UI"/>
              </a:rPr>
              <a:t>primeiras</a:t>
            </a:r>
            <a:r>
              <a:rPr lang="en-US" sz="1350">
                <a:cs typeface="Segoe UI"/>
              </a:rPr>
              <a:t> </a:t>
            </a:r>
            <a:r>
              <a:rPr lang="en-US" sz="1350" err="1">
                <a:cs typeface="Segoe UI"/>
              </a:rPr>
              <a:t>aproximações</a:t>
            </a:r>
            <a:r>
              <a:rPr lang="en-US" sz="1350">
                <a:cs typeface="Segoe UI"/>
              </a:rPr>
              <a:t>. 10. ed. rev. Campinas: Autores Associados, 2008. 160 p. (</a:t>
            </a:r>
            <a:r>
              <a:rPr lang="en-US" sz="1350" err="1">
                <a:cs typeface="Segoe UI"/>
              </a:rPr>
              <a:t>Coleção</a:t>
            </a:r>
            <a:r>
              <a:rPr lang="en-US" sz="1350">
                <a:cs typeface="Segoe UI"/>
              </a:rPr>
              <a:t> </a:t>
            </a:r>
            <a:r>
              <a:rPr lang="en-US" sz="1350" err="1">
                <a:cs typeface="Segoe UI"/>
              </a:rPr>
              <a:t>educação</a:t>
            </a:r>
            <a:r>
              <a:rPr lang="en-US" sz="1350">
                <a:cs typeface="Segoe UI"/>
              </a:rPr>
              <a:t> </a:t>
            </a:r>
            <a:r>
              <a:rPr lang="en-US" sz="1350" err="1">
                <a:cs typeface="Segoe UI"/>
              </a:rPr>
              <a:t>contemporânea</a:t>
            </a:r>
            <a:r>
              <a:rPr lang="en-US" sz="1350">
                <a:cs typeface="Segoe UI"/>
              </a:rPr>
              <a:t>).​</a:t>
            </a:r>
          </a:p>
          <a:p>
            <a:pPr algn="just"/>
            <a:r>
              <a:rPr lang="en-US" sz="135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18880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BE6F9A3-300E-47F5-B41C-C8C5E758D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CB33C1-186A-49C9-8E74-EEF259E3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6" y="200775"/>
            <a:ext cx="3362365" cy="575369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pt-BR" sz="2000" b="1">
                <a:solidFill>
                  <a:srgbClr val="F2F2F2"/>
                </a:solidFill>
              </a:rPr>
              <a:t>AÇÕES DEMOCRÁTICAS DE SALAMANCA PARA A ESCOLA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1B4701B-39FE-43B8-86AA-D6B8789C2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ounded Rectangle 9">
            <a:extLst>
              <a:ext uri="{FF2B5EF4-FFF2-40B4-BE49-F238E27FC236}">
                <a16:creationId xmlns:a16="http://schemas.microsoft.com/office/drawing/2014/main" xmlns="" id="{E9A7EF13-49FA-4355-971A-34B065F35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2766" y="484632"/>
            <a:ext cx="4938073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92CF3C3E-0F7B-4F0C-8EBD-BDD38E9C66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Espaço Reservado para Conteúdo 2">
            <a:extLst>
              <a:ext uri="{FF2B5EF4-FFF2-40B4-BE49-F238E27FC236}">
                <a16:creationId xmlns:a16="http://schemas.microsoft.com/office/drawing/2014/main" xmlns="" id="{1BFA4D26-31CF-4037-B14A-12DB2EAD60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039667"/>
              </p:ext>
            </p:extLst>
          </p:nvPr>
        </p:nvGraphicFramePr>
        <p:xfrm>
          <a:off x="4206478" y="965200"/>
          <a:ext cx="4211240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6604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0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5369" name="Picture 82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5370" name="Oval 84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371" name="Picture 86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5372" name="Picture 88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5373" name="Rectangle 90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4" name="Rectangle 92">
            <a:extLst>
              <a:ext uri="{FF2B5EF4-FFF2-40B4-BE49-F238E27FC236}">
                <a16:creationId xmlns:a16="http://schemas.microsoft.com/office/drawing/2014/main" xmlns="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318FB0-FC4D-4014-9642-7334FC4CF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009" y="1447800"/>
            <a:ext cx="4908780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457200">
              <a:lnSpc>
                <a:spcPct val="90000"/>
              </a:lnSpc>
              <a:defRPr/>
            </a:pP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 Brasil,</a:t>
            </a:r>
            <a:r>
              <a:rPr lang="en-US" sz="3400" dirty="0">
                <a:solidFill>
                  <a:srgbClr val="EBEBEB"/>
                </a:solidFill>
              </a:rPr>
              <a:t> 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73% da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população</a:t>
            </a:r>
            <a:r>
              <a:rPr lang="en-US" sz="3400" dirty="0">
                <a:solidFill>
                  <a:srgbClr val="EBEBEB"/>
                </a:solidFill>
              </a:rPr>
              <a:t> 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leem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escrevem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sz="3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proficiência</a:t>
            </a: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3400" b="0" i="0" kern="1200" dirty="0"/>
              <a:t/>
            </a:r>
            <a:br>
              <a:rPr lang="en-US" sz="3400" b="0" i="0" kern="1200" dirty="0"/>
            </a:br>
            <a:endParaRPr lang="en-US" sz="3400" b="0" i="0" kern="1200" dirty="0">
              <a:solidFill>
                <a:srgbClr val="EBEBEB"/>
              </a:solidFill>
              <a:latin typeface="+mj-lt"/>
            </a:endParaRPr>
          </a:p>
        </p:txBody>
      </p:sp>
      <p:sp>
        <p:nvSpPr>
          <p:cNvPr id="95" name="Freeform 8">
            <a:extLst>
              <a:ext uri="{FF2B5EF4-FFF2-40B4-BE49-F238E27FC236}">
                <a16:creationId xmlns:a16="http://schemas.microsoft.com/office/drawing/2014/main" xmlns="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101769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7" name="Freeform: Shape 96">
            <a:extLst>
              <a:ext uri="{FF2B5EF4-FFF2-40B4-BE49-F238E27FC236}">
                <a16:creationId xmlns:a16="http://schemas.microsoft.com/office/drawing/2014/main" xmlns="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361473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366" name="Espaço Reservado para Conteúdo 7">
            <a:extLst>
              <a:ext uri="{FF2B5EF4-FFF2-40B4-BE49-F238E27FC236}">
                <a16:creationId xmlns:a16="http://schemas.microsoft.com/office/drawing/2014/main" xmlns="" id="{0A419230-6330-4522-A4AB-63CE8810779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r="-1" b="-1"/>
          <a:stretch/>
        </p:blipFill>
        <p:spPr>
          <a:xfrm>
            <a:off x="485430" y="1890893"/>
            <a:ext cx="2202627" cy="330481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40629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9141714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1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228080"/>
            <a:ext cx="745301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191" y="0"/>
            <a:ext cx="9144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58187C-8F29-4FAC-A00D-B2C2A609E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363" y="704031"/>
            <a:ext cx="3474905" cy="534929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900" dirty="0"/>
              <a:t/>
            </a:r>
            <a:br>
              <a:rPr lang="pt-BR" sz="2900" dirty="0"/>
            </a:br>
            <a:r>
              <a:rPr lang="pt-BR" sz="2900" b="1" dirty="0"/>
              <a:t>JORGE LAROSSA </a:t>
            </a:r>
            <a:br>
              <a:rPr lang="pt-BR" sz="2900" b="1" dirty="0"/>
            </a:br>
            <a:r>
              <a:rPr lang="pt-BR" sz="2400" dirty="0"/>
              <a:t>(professor da Universidade de Barcelona e doutor em Filosofia da Educação)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9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E0ED4B-A35B-45AF-AA56-BFB715774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895" y="804671"/>
            <a:ext cx="4799948" cy="5248657"/>
          </a:xfrm>
        </p:spPr>
        <p:txBody>
          <a:bodyPr anchor="ctr">
            <a:normAutofit/>
          </a:bodyPr>
          <a:lstStyle/>
          <a:p>
            <a:pPr marL="102870" indent="0">
              <a:buNone/>
              <a:defRPr/>
            </a:pPr>
            <a:r>
              <a:rPr lang="pt-BR"/>
              <a:t>A educação é um lugar de recomeço do mundo e de refúgio da infância, um momento de acolher as crianças e iniciá-las na relação com o mundo. </a:t>
            </a:r>
          </a:p>
          <a:p>
            <a:pPr marL="0" indent="0">
              <a:buNone/>
              <a:defRPr/>
            </a:pPr>
            <a:endParaRPr lang="pt-BR"/>
          </a:p>
          <a:p>
            <a:pPr>
              <a:defRPr/>
            </a:pPr>
            <a:r>
              <a:rPr lang="pt-BR" b="1" i="1"/>
              <a:t>A escola escolariza tudo que toca!</a:t>
            </a:r>
          </a:p>
          <a:p>
            <a:pPr>
              <a:defRPr/>
            </a:pPr>
            <a:r>
              <a:rPr lang="pt-BR" b="1" i="1"/>
              <a:t>A educação tem a ver com amor e responsabilidade. </a:t>
            </a:r>
          </a:p>
          <a:p>
            <a:pPr>
              <a:defRPr/>
            </a:pPr>
            <a:r>
              <a:rPr lang="pt-BR" b="1" i="1"/>
              <a:t>É o ponto em que decidimos se amamos o mundo o bastante para assumir a responsabilidade por ele e o renovamos com a chegada dos mais novos.</a:t>
            </a:r>
          </a:p>
          <a:p>
            <a:pPr marL="0" indent="0">
              <a:buNone/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82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859514"/>
            <a:ext cx="3027759" cy="3141236"/>
          </a:xfrm>
          <a:prstGeom prst="rect">
            <a:avLst/>
          </a:prstGeom>
        </p:spPr>
      </p:pic>
      <p:pic>
        <p:nvPicPr>
          <p:cNvPr id="81" name="Picture 84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026511"/>
            <a:ext cx="1141809" cy="1774090"/>
          </a:xfrm>
          <a:prstGeom prst="rect">
            <a:avLst/>
          </a:prstGeom>
        </p:spPr>
      </p:pic>
      <p:sp>
        <p:nvSpPr>
          <p:cNvPr id="82" name="Oval 86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6759" y="211455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4" name="Picture 88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857251"/>
            <a:ext cx="1202540" cy="856055"/>
          </a:xfrm>
          <a:prstGeom prst="rect">
            <a:avLst/>
          </a:prstGeom>
        </p:spPr>
      </p:pic>
      <p:pic>
        <p:nvPicPr>
          <p:cNvPr id="86" name="Picture 90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5429250"/>
            <a:ext cx="745301" cy="571500"/>
          </a:xfrm>
          <a:prstGeom prst="rect">
            <a:avLst/>
          </a:prstGeom>
        </p:spPr>
      </p:pic>
      <p:sp>
        <p:nvSpPr>
          <p:cNvPr id="88" name="Rectangle 92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94">
            <a:extLst>
              <a:ext uri="{FF2B5EF4-FFF2-40B4-BE49-F238E27FC236}">
                <a16:creationId xmlns:a16="http://schemas.microsoft.com/office/drawing/2014/main" xmlns="" id="{9362849A-570D-49DB-954C-63F144E88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2" name="Rectangle 96">
            <a:extLst>
              <a:ext uri="{FF2B5EF4-FFF2-40B4-BE49-F238E27FC236}">
                <a16:creationId xmlns:a16="http://schemas.microsoft.com/office/drawing/2014/main" xmlns="" id="{1CA42011-E478-428B-9D15-A98E338BF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8359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Freeform 7">
            <a:extLst>
              <a:ext uri="{FF2B5EF4-FFF2-40B4-BE49-F238E27FC236}">
                <a16:creationId xmlns:a16="http://schemas.microsoft.com/office/drawing/2014/main" xmlns="" id="{9ED2773C-FE51-4632-BA46-036BDCDA6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39954" y="1952423"/>
            <a:ext cx="2604045" cy="619449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 useBgFill="1">
        <p:nvSpPr>
          <p:cNvPr id="96" name="Freeform: Shape 100">
            <a:extLst>
              <a:ext uri="{FF2B5EF4-FFF2-40B4-BE49-F238E27FC236}">
                <a16:creationId xmlns:a16="http://schemas.microsoft.com/office/drawing/2014/main" xmlns="" id="{E02F9158-C4C2-46A8-BE73-A4F77E139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2178801"/>
            <a:ext cx="9144313" cy="3821950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99DD9546-3609-4CB5-B0EF-2B1B9BEFF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811" y="855180"/>
            <a:ext cx="1630193" cy="1382847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70D5F1-2B0F-4606-A064-4AC5382C61AB}"/>
              </a:ext>
            </a:extLst>
          </p:cNvPr>
          <p:cNvSpPr txBox="1"/>
          <p:nvPr/>
        </p:nvSpPr>
        <p:spPr>
          <a:xfrm>
            <a:off x="74804" y="2486401"/>
            <a:ext cx="8994391" cy="2635249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defTabSz="342900">
              <a:lnSpc>
                <a:spcPct val="90000"/>
              </a:lnSpc>
              <a:spcBef>
                <a:spcPts val="75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b="1" dirty="0">
                <a:latin typeface="+mj-lt"/>
                <a:ea typeface="+mj-ea"/>
                <a:cs typeface="+mj-cs"/>
              </a:rPr>
              <a:t>A 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natureza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humana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é dada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ao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homem</a:t>
            </a:r>
            <a:r>
              <a:rPr lang="en-US" sz="2000" b="1" dirty="0">
                <a:latin typeface="+mj-lt"/>
                <a:ea typeface="+mj-ea"/>
                <a:cs typeface="+mj-cs"/>
              </a:rPr>
              <a:t> mas é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por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ele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produzida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historicamente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sobre</a:t>
            </a:r>
            <a:r>
              <a:rPr lang="en-US" sz="2000" b="1" dirty="0">
                <a:latin typeface="+mj-lt"/>
                <a:ea typeface="+mj-ea"/>
                <a:cs typeface="+mj-cs"/>
              </a:rPr>
              <a:t> a base da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natureza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biofísica</a:t>
            </a:r>
            <a:r>
              <a:rPr lang="en-US" sz="2000" b="1" dirty="0"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Consequentemente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, o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trabalho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educativo</a:t>
            </a:r>
            <a:r>
              <a:rPr lang="en-US" sz="2000" b="1" dirty="0">
                <a:latin typeface="+mj-lt"/>
                <a:ea typeface="+mj-ea"/>
                <a:cs typeface="+mj-cs"/>
              </a:rPr>
              <a:t> é o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ato</a:t>
            </a:r>
            <a:r>
              <a:rPr lang="en-US" sz="2000" b="1" dirty="0">
                <a:latin typeface="+mj-lt"/>
                <a:ea typeface="+mj-ea"/>
                <a:cs typeface="+mj-cs"/>
              </a:rPr>
              <a:t> de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produzir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direta</a:t>
            </a:r>
            <a:r>
              <a:rPr lang="en-US" sz="2000" b="1" dirty="0">
                <a:latin typeface="+mj-lt"/>
                <a:ea typeface="+mj-ea"/>
                <a:cs typeface="+mj-cs"/>
              </a:rPr>
              <a:t> 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intencionalmente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em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cada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indivíduo</a:t>
            </a:r>
            <a:r>
              <a:rPr lang="en-US" sz="2000" b="1" dirty="0">
                <a:latin typeface="+mj-lt"/>
                <a:ea typeface="+mj-ea"/>
                <a:cs typeface="+mj-cs"/>
              </a:rPr>
              <a:t> singular, 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humanidade</a:t>
            </a:r>
            <a:r>
              <a:rPr lang="en-US" sz="2000" b="1" dirty="0">
                <a:latin typeface="+mj-lt"/>
                <a:ea typeface="+mj-ea"/>
                <a:cs typeface="+mj-cs"/>
              </a:rPr>
              <a:t> que é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produzida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histórica</a:t>
            </a:r>
            <a:r>
              <a:rPr lang="en-US" sz="2000" b="1" dirty="0">
                <a:latin typeface="+mj-lt"/>
                <a:ea typeface="+mj-ea"/>
                <a:cs typeface="+mj-cs"/>
              </a:rPr>
              <a:t> 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coletivamente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pelo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conjunto</a:t>
            </a:r>
            <a:r>
              <a:rPr lang="en-US" sz="2000" b="1" dirty="0">
                <a:latin typeface="+mj-lt"/>
                <a:ea typeface="+mj-ea"/>
                <a:cs typeface="+mj-cs"/>
              </a:rPr>
              <a:t> dos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homens</a:t>
            </a:r>
            <a:r>
              <a:rPr lang="en-US" sz="2000" b="1" dirty="0">
                <a:latin typeface="+mj-lt"/>
                <a:ea typeface="+mj-ea"/>
                <a:cs typeface="+mj-cs"/>
              </a:rPr>
              <a:t>. SAVIANI, 2008, p. 7).</a:t>
            </a:r>
            <a:endParaRPr lang="en-US" sz="2000" b="1" dirty="0">
              <a:ea typeface="+mj-ea"/>
              <a:cs typeface="+mj-cs"/>
            </a:endParaRPr>
          </a:p>
          <a:p>
            <a:pPr algn="just" defTabSz="342900">
              <a:lnSpc>
                <a:spcPct val="90000"/>
              </a:lnSpc>
              <a:spcBef>
                <a:spcPts val="750"/>
              </a:spcBef>
              <a:buClr>
                <a:srgbClr val="F7F7F7"/>
              </a:buClr>
              <a:buSzPct val="80000"/>
              <a:buFont typeface="Wingdings 3" charset="2"/>
              <a:buChar char=""/>
            </a:pPr>
            <a:endParaRPr lang="en-US" sz="2000" b="1" dirty="0">
              <a:latin typeface="+mj-lt"/>
              <a:ea typeface="+mj-ea"/>
              <a:cs typeface="+mj-cs"/>
            </a:endParaRPr>
          </a:p>
          <a:p>
            <a:pPr algn="just" defTabSz="342900">
              <a:lnSpc>
                <a:spcPct val="90000"/>
              </a:lnSpc>
              <a:spcBef>
                <a:spcPts val="75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 err="1">
                <a:latin typeface="+mj-lt"/>
                <a:ea typeface="+mj-ea"/>
                <a:cs typeface="+mj-cs"/>
              </a:rPr>
              <a:t>Justamente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porque</a:t>
            </a:r>
            <a:r>
              <a:rPr lang="en-US" sz="2000" b="1" dirty="0">
                <a:latin typeface="+mj-lt"/>
                <a:ea typeface="+mj-ea"/>
                <a:cs typeface="+mj-cs"/>
              </a:rPr>
              <a:t> o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domínio</a:t>
            </a:r>
            <a:r>
              <a:rPr lang="en-US" sz="2000" b="1" dirty="0">
                <a:latin typeface="+mj-lt"/>
                <a:ea typeface="+mj-ea"/>
                <a:cs typeface="+mj-cs"/>
              </a:rPr>
              <a:t> da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cultura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constitui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instrumento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indispensável</a:t>
            </a:r>
            <a:r>
              <a:rPr lang="en-US" sz="2000" b="1" dirty="0">
                <a:latin typeface="+mj-lt"/>
                <a:ea typeface="+mj-ea"/>
                <a:cs typeface="+mj-cs"/>
              </a:rPr>
              <a:t> para 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participação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política</a:t>
            </a:r>
            <a:r>
              <a:rPr lang="en-US" sz="2000" b="1" dirty="0">
                <a:latin typeface="+mj-lt"/>
                <a:ea typeface="+mj-ea"/>
                <a:cs typeface="+mj-cs"/>
              </a:rPr>
              <a:t> das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massas</a:t>
            </a:r>
            <a:r>
              <a:rPr lang="en-US" sz="2000" b="1" dirty="0">
                <a:latin typeface="+mj-lt"/>
                <a:ea typeface="+mj-ea"/>
                <a:cs typeface="+mj-cs"/>
              </a:rPr>
              <a:t>. Se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membros</a:t>
            </a:r>
            <a:r>
              <a:rPr lang="en-US" sz="2000" b="1" dirty="0">
                <a:latin typeface="+mj-lt"/>
                <a:ea typeface="+mj-ea"/>
                <a:cs typeface="+mj-cs"/>
              </a:rPr>
              <a:t> das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camadas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populares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dominam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conteúdos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culturais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eles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podem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fazer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valer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seus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interesses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porque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ficam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desarmados</a:t>
            </a:r>
            <a:r>
              <a:rPr lang="en-US" sz="2000" b="1" dirty="0">
                <a:latin typeface="+mj-lt"/>
                <a:ea typeface="+mj-ea"/>
                <a:cs typeface="+mj-cs"/>
              </a:rPr>
              <a:t> contra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dominadores</a:t>
            </a:r>
            <a:r>
              <a:rPr lang="en-US" sz="2000" b="1" dirty="0">
                <a:latin typeface="+mj-lt"/>
                <a:ea typeface="+mj-ea"/>
                <a:cs typeface="+mj-cs"/>
              </a:rPr>
              <a:t>, que se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servem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exatamente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desses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conteúdos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culturais</a:t>
            </a:r>
            <a:r>
              <a:rPr lang="en-US" sz="2000" b="1" dirty="0">
                <a:latin typeface="+mj-lt"/>
                <a:ea typeface="+mj-ea"/>
                <a:cs typeface="+mj-cs"/>
              </a:rPr>
              <a:t> para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legitimar</a:t>
            </a:r>
            <a:r>
              <a:rPr lang="en-US" sz="2000" b="1" dirty="0">
                <a:latin typeface="+mj-lt"/>
                <a:ea typeface="+mj-ea"/>
                <a:cs typeface="+mj-cs"/>
              </a:rPr>
              <a:t> 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consolidar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sua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dominação</a:t>
            </a:r>
            <a:r>
              <a:rPr lang="en-US" sz="2000" b="1" dirty="0">
                <a:latin typeface="+mj-lt"/>
                <a:ea typeface="+mj-ea"/>
                <a:cs typeface="+mj-cs"/>
              </a:rPr>
              <a:t>. […] o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dominado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se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liberta</a:t>
            </a:r>
            <a:r>
              <a:rPr lang="en-US" sz="2000" b="1" dirty="0">
                <a:latin typeface="+mj-lt"/>
                <a:ea typeface="+mj-ea"/>
                <a:cs typeface="+mj-cs"/>
              </a:rPr>
              <a:t> se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ele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não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vier</a:t>
            </a:r>
            <a:r>
              <a:rPr lang="en-US" sz="2000" b="1" dirty="0">
                <a:latin typeface="+mj-lt"/>
                <a:ea typeface="+mj-ea"/>
                <a:cs typeface="+mj-cs"/>
              </a:rPr>
              <a:t> a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dominar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aquilo</a:t>
            </a:r>
            <a:r>
              <a:rPr lang="en-US" sz="2000" b="1" dirty="0">
                <a:latin typeface="+mj-lt"/>
                <a:ea typeface="+mj-ea"/>
                <a:cs typeface="+mj-cs"/>
              </a:rPr>
              <a:t> que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dominantes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dominam</a:t>
            </a:r>
            <a:r>
              <a:rPr lang="en-US" sz="2000" b="1" dirty="0">
                <a:latin typeface="+mj-lt"/>
                <a:ea typeface="+mj-ea"/>
                <a:cs typeface="+mj-cs"/>
              </a:rPr>
              <a:t>.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Então</a:t>
            </a:r>
            <a:r>
              <a:rPr lang="en-US" sz="2000" b="1" dirty="0">
                <a:latin typeface="+mj-lt"/>
                <a:ea typeface="+mj-ea"/>
                <a:cs typeface="+mj-cs"/>
              </a:rPr>
              <a:t>,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dominar</a:t>
            </a:r>
            <a:r>
              <a:rPr lang="en-US" sz="2000" b="1" dirty="0">
                <a:latin typeface="+mj-lt"/>
                <a:ea typeface="+mj-ea"/>
                <a:cs typeface="+mj-cs"/>
              </a:rPr>
              <a:t> o que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os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dominantes</a:t>
            </a:r>
            <a:r>
              <a:rPr lang="en-US" sz="2000" b="1" dirty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dominam</a:t>
            </a:r>
            <a:r>
              <a:rPr lang="en-US" sz="2000" b="1" dirty="0">
                <a:latin typeface="+mj-lt"/>
                <a:ea typeface="+mj-ea"/>
                <a:cs typeface="+mj-cs"/>
              </a:rPr>
              <a:t> é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condição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de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libertação</a:t>
            </a:r>
            <a:r>
              <a:rPr lang="en-US" sz="2000" b="1" dirty="0">
                <a:latin typeface="+mj-lt"/>
                <a:ea typeface="+mj-ea"/>
                <a:cs typeface="+mj-cs"/>
              </a:rPr>
              <a:t> (SAVIANI, 1993, p. 66).</a:t>
            </a:r>
          </a:p>
        </p:txBody>
      </p:sp>
    </p:spTree>
    <p:extLst>
      <p:ext uri="{BB962C8B-B14F-4D97-AF65-F5344CB8AC3E}">
        <p14:creationId xmlns:p14="http://schemas.microsoft.com/office/powerpoint/2010/main" val="4115265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8A3C342-1D03-412F-8DD3-BF519E8E0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33AA7-BA66-488A-AD3B-CC58B0655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949" y="1196789"/>
            <a:ext cx="4115375" cy="103961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275" b="1" i="1" cap="small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1275" b="1" i="1" cap="small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1800" b="1" i="1" cap="small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Charlie Chaplin, em ‘trecho do discurso proferido’ no final do filme “O grande ditador”.</a:t>
            </a:r>
            <a:br>
              <a:rPr lang="en-US" sz="1800" b="1" i="1" cap="small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sz="1800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endParaRPr lang="en-US" sz="1275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3BE7E9-B0E5-4C1F-91CA-DA4EBC7D8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70" y="2440072"/>
            <a:ext cx="5107412" cy="3103478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1350" b="1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“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caminho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vida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pode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ser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o da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liberdade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e da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beleza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porém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extraviamos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cobiça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envenenou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alma dos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homens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…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levantou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no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mundo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as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muralhas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do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ódio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… e tem-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feito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marchar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passo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ganso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para 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miséria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morticínios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Criamos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época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velocidade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mas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sentimos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enclausurados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dentro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dela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máquina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que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produz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abundância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tem-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deixado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em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penúria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Nossos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conhecimentos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fizeram-nos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céticos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;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nossa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inteligência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empedernidos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cruéis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Pensamos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em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demasia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sentimos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bem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pouco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Mais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do que de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máquinas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precisamos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humanidade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Mais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do que de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inteligência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precisamos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afeição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doçura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Sem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essas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virtudes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, a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vida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será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de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violência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e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tudo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será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 </a:t>
            </a:r>
            <a:r>
              <a:rPr lang="en-US" sz="1350" i="1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perdido</a:t>
            </a:r>
            <a:r>
              <a:rPr lang="en-US" sz="1350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.”</a:t>
            </a:r>
            <a:endParaRPr lang="en-US" sz="135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1050" b="1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/>
            </a:r>
            <a:br>
              <a:rPr lang="en-US" sz="1050" b="1" i="1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</a:br>
            <a:endParaRPr lang="en-US" sz="1350" b="1" i="1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21" name="Freeform 31">
            <a:extLst>
              <a:ext uri="{FF2B5EF4-FFF2-40B4-BE49-F238E27FC236}">
                <a16:creationId xmlns:a16="http://schemas.microsoft.com/office/drawing/2014/main" xmlns="" id="{81CC9B02-E087-4350-AEBD-2C3CF001A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471281" y="856070"/>
            <a:ext cx="419604" cy="278223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8325B87-6E29-4777-9265-254AF1CF7C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6680" r="1" b="9949"/>
          <a:stretch/>
        </p:blipFill>
        <p:spPr>
          <a:xfrm>
            <a:off x="3" y="857258"/>
            <a:ext cx="3729824" cy="5143493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6F18ACE-6E82-4ADC-8A2F-A1771B309B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31836" y="85725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73343C-CF7C-4CBD-BCCD-AD5AB8D00AB8}"/>
              </a:ext>
            </a:extLst>
          </p:cNvPr>
          <p:cNvSpPr txBox="1"/>
          <p:nvPr/>
        </p:nvSpPr>
        <p:spPr>
          <a:xfrm>
            <a:off x="7223763" y="5850709"/>
            <a:ext cx="1920237" cy="253916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r>
              <a:rPr lang="en-US" sz="525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0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1862</Words>
  <Application>Microsoft Office PowerPoint</Application>
  <PresentationFormat>Apresentação na tela (4:3)</PresentationFormat>
  <Paragraphs>195</Paragraphs>
  <Slides>45</Slides>
  <Notes>1</Notes>
  <HiddenSlides>0</HiddenSlides>
  <MMClips>8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45</vt:i4>
      </vt:variant>
    </vt:vector>
  </HeadingPairs>
  <TitlesOfParts>
    <vt:vector size="59" baseType="lpstr">
      <vt:lpstr>ＭＳ Ｐゴシック</vt:lpstr>
      <vt:lpstr>Aharoni</vt:lpstr>
      <vt:lpstr>Arial</vt:lpstr>
      <vt:lpstr>Bookman Old Style</vt:lpstr>
      <vt:lpstr>Calibri</vt:lpstr>
      <vt:lpstr>Calibri Light</vt:lpstr>
      <vt:lpstr>Century Gothic</vt:lpstr>
      <vt:lpstr>Dubai Medium</vt:lpstr>
      <vt:lpstr>Segoe UI</vt:lpstr>
      <vt:lpstr>Wingdings 3</vt:lpstr>
      <vt:lpstr>Ion</vt:lpstr>
      <vt:lpstr>Diseño predeterminado</vt:lpstr>
      <vt:lpstr>Diseño predeterminado</vt:lpstr>
      <vt:lpstr>Celestial</vt:lpstr>
      <vt:lpstr>Apresentação do PowerPoint</vt:lpstr>
      <vt:lpstr>DESAFAIOS NA PANDEMIA E PÓS PANDEMIA</vt:lpstr>
      <vt:lpstr>Apresentação do PowerPoint</vt:lpstr>
      <vt:lpstr>CITELLI, Adilson.(1994). O Texto Argumentativo. São Paulo: Scipione</vt:lpstr>
      <vt:lpstr>AÇÕES DEMOCRÁTICAS DE SALAMANCA PARA A ESCOLA</vt:lpstr>
      <vt:lpstr>No Brasil,  73% da população  não leem e não escrevem com proficiência. </vt:lpstr>
      <vt:lpstr> JORGE LAROSSA  (professor da Universidade de Barcelona e doutor em Filosofia da Educação)  </vt:lpstr>
      <vt:lpstr>Apresentação do PowerPoint</vt:lpstr>
      <vt:lpstr> Charlie Chaplin, em ‘trecho do discurso proferido’ no final do filme “O grande ditador”.  </vt:lpstr>
      <vt:lpstr>Apresentação do PowerPoint</vt:lpstr>
      <vt:lpstr>Apresentação do PowerPoint</vt:lpstr>
      <vt:lpstr>Apresentação do PowerPoint</vt:lpstr>
      <vt:lpstr> JORGE LAROSSA  (professor da Universidade de Barcelona e doutor em Filosofia da Educação)  </vt:lpstr>
      <vt:lpstr>Apresentação do PowerPoint</vt:lpstr>
      <vt:lpstr>Apresentação do PowerPoint</vt:lpstr>
      <vt:lpstr>Apresentação do PowerPoint</vt:lpstr>
      <vt:lpstr>Apresentação do PowerPoint</vt:lpstr>
      <vt:lpstr>Centros de Educação Infantil (CEI)</vt:lpstr>
      <vt:lpstr>Apresentação do PowerPoint</vt:lpstr>
      <vt:lpstr>FOME DE PÃO E FOME DE BELEZA</vt:lpstr>
      <vt:lpstr>… ética</vt:lpstr>
      <vt:lpstr>Competências socioemovionais da BNCC </vt:lpstr>
      <vt:lpstr>Apresentação do PowerPoint</vt:lpstr>
      <vt:lpstr>Competências socioemocionais para contextos de crise Informações, estratégias e práticas para famílias e educadores desenvolverem habilidades socioemocionais na educação durante a crise da pandemia Covid-19.  </vt:lpstr>
      <vt:lpstr>"CRIANÇA NÃO TRABALHA" e a  EVASÃO ESCOLAR</vt:lpstr>
      <vt:lpstr>Apresentação do PowerPoint</vt:lpstr>
      <vt:lpstr>Apresentação do PowerPoint</vt:lpstr>
      <vt:lpstr>Apresentação do PowerPoint</vt:lpstr>
      <vt:lpstr>Apresentação do PowerPoint</vt:lpstr>
      <vt:lpstr>Pintura a óleo Torre de Babel (1563), Pieter Brueghel </vt:lpstr>
      <vt:lpstr>Mito da Torre de Babel </vt:lpstr>
      <vt:lpstr> Não há discurso neutro.</vt:lpstr>
      <vt:lpstr>Apresentação do PowerPoint</vt:lpstr>
      <vt:lpstr>Apresentação do PowerPoint</vt:lpstr>
      <vt:lpstr>Apresentação do PowerPoint</vt:lpstr>
      <vt:lpstr>LER É PRAZER?</vt:lpstr>
      <vt:lpstr>Apresentação do PowerPoint</vt:lpstr>
      <vt:lpstr>Isto não é um cachimbo</vt:lpstr>
      <vt:lpstr>Apresentação do PowerPoint</vt:lpstr>
      <vt:lpstr>FUNDAMENTAL</vt:lpstr>
      <vt:lpstr>Apresentação do PowerPoint</vt:lpstr>
      <vt:lpstr>DIALOGAR COM TEXTOS REQUER... </vt:lpstr>
      <vt:lpstr>QUESTÕES FUNDAMENTAIS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Elizabeth Mariza Marinho</dc:creator>
  <cp:lastModifiedBy>Luiza Lembo Ribeiro</cp:lastModifiedBy>
  <cp:revision>91</cp:revision>
  <dcterms:created xsi:type="dcterms:W3CDTF">2021-04-23T15:50:41Z</dcterms:created>
  <dcterms:modified xsi:type="dcterms:W3CDTF">2021-09-27T11:09:02Z</dcterms:modified>
</cp:coreProperties>
</file>