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81" r:id="rId17"/>
    <p:sldId id="273" r:id="rId18"/>
    <p:sldId id="274" r:id="rId19"/>
    <p:sldId id="276" r:id="rId20"/>
    <p:sldId id="277" r:id="rId21"/>
    <p:sldId id="278" r:id="rId22"/>
    <p:sldId id="279" r:id="rId23"/>
    <p:sldId id="280" r:id="rId24"/>
  </p:sldIdLst>
  <p:sldSz cx="9144000" cy="6858000" type="screen4x3"/>
  <p:notesSz cx="6858000" cy="9144000"/>
  <p:embeddedFontLst>
    <p:embeddedFont>
      <p:font typeface="Cambria" panose="02040503050406030204" pitchFamily="18" charset="0"/>
      <p:regular r:id="rId26"/>
      <p:bold r:id="rId27"/>
      <p:italic r:id="rId28"/>
      <p:boldItalic r:id="rId29"/>
    </p:embeddedFont>
    <p:embeddedFont>
      <p:font typeface="Impact" panose="020B0806030902050204" pitchFamily="34" charset="0"/>
      <p:regular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143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606611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36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a74a08f14_0_7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Google Shape;144;g3a74a08f1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6192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a74a08f14_0_4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Google Shape;150;g3a74a08f1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87578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6" name="Google Shape;156;p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2180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a74a08f14_0_5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Google Shape;164;g3a74a08f1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21068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a74a08f14_0_5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Google Shape;169;g3a74a08f1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66279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a74a08f14_0_6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Google Shape;174;g3a74a08f1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65900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a74a08f14_0_6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Google Shape;179;g3a74a08f1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30657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4" name="Google Shape;184;p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4252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a74a08f14_8_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Google Shape;196;g3a74a08f14_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48489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a74a08f14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2" name="Google Shape;202;g3a74a08f14_0_9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99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a74a08f14_0_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a74a08f1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29957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a74a08f14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8" name="Google Shape;208;g3a74a08f14_0_10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640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a74a08f14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13" name="Google Shape;213;g3a74a08f14_0_10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501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a74a08f14_8_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Google Shape;219;g3a74a08f14_8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7585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9" name="Google Shape;99;p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3610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9" name="Google Shape;109;p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529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a74a08f14_0_1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Google Shape;115;g3a74a08f1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34858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2" name="Google Shape;122;p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136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Google Shape;127;p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52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a74a08f14_0_2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Google Shape;134;g3a74a08f1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52889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a74a08f14_0_6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Google Shape;139;g3a74a08f1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4114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 name="Google Shape;7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6"/>
        <p:cNvGrpSpPr/>
        <p:nvPr/>
      </p:nvGrpSpPr>
      <p:grpSpPr>
        <a:xfrm>
          <a:off x="0" y="0"/>
          <a:ext cx="0" cy="0"/>
          <a:chOff x="0" y="0"/>
          <a:chExt cx="0" cy="0"/>
        </a:xfrm>
      </p:grpSpPr>
      <p:sp>
        <p:nvSpPr>
          <p:cNvPr id="27" name="Google Shape;27;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9" name="Google Shape;2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5" name="Google Shape;35;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Google Shape;36;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0" name="Google Shape;40;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7"/>
        <p:cNvGrpSpPr/>
        <p:nvPr/>
      </p:nvGrpSpPr>
      <p:grpSpPr>
        <a:xfrm>
          <a:off x="0" y="0"/>
          <a:ext cx="0" cy="0"/>
          <a:chOff x="0" y="0"/>
          <a:chExt cx="0" cy="0"/>
        </a:xfrm>
      </p:grpSpPr>
      <p:sp>
        <p:nvSpPr>
          <p:cNvPr id="48" name="Google Shape;4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Google Shape;56;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0" name="Google Shape;60;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C:\Users\cassio.ribeiro\Desktop\Desktop\TailorMade\sinpeem_topo.jpg"/>
          <p:cNvPicPr preferRelativeResize="0"/>
          <p:nvPr/>
        </p:nvPicPr>
        <p:blipFill rotWithShape="1">
          <a:blip r:embed="rId13">
            <a:alphaModFix/>
          </a:blip>
          <a:srcRect r="2732"/>
          <a:stretch/>
        </p:blipFill>
        <p:spPr>
          <a:xfrm>
            <a:off x="0" y="12700"/>
            <a:ext cx="9144000" cy="895350"/>
          </a:xfrm>
          <a:prstGeom prst="rect">
            <a:avLst/>
          </a:prstGeom>
          <a:noFill/>
          <a:ln>
            <a:noFill/>
          </a:ln>
        </p:spPr>
      </p:pic>
      <p:pic>
        <p:nvPicPr>
          <p:cNvPr id="7" name="Google Shape;7;p1" descr="C:\Users\cassio.ribeiro\Desktop\Desktop\TailorMade\sinpeem_footer.jpg"/>
          <p:cNvPicPr preferRelativeResize="0"/>
          <p:nvPr/>
        </p:nvPicPr>
        <p:blipFill rotWithShape="1">
          <a:blip r:embed="rId14">
            <a:alphaModFix/>
          </a:blip>
          <a:srcRect l="19800"/>
          <a:stretch/>
        </p:blipFill>
        <p:spPr>
          <a:xfrm>
            <a:off x="0" y="6421438"/>
            <a:ext cx="9144000" cy="4365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homofobiamata.wordpress.com/estatisticas/assassinatos-201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vidtudo.com.br/2015/04/charge-sobre-intolerancia-dos-que.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9SPwVRS81fI"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ver.pt/ciencia-cognitiva-ajuda-a-solucionar-problemas-sociais-complexo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obviousmag.org/peripecias_da_vida/2016/a-sociedade-disciplinar-segundo-michel-foucault.html#ixzz5LdcSNJr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57200" y="0"/>
            <a:ext cx="8686800" cy="76470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6000" b="1" i="0" u="none" strike="noStrike" cap="none">
                <a:solidFill>
                  <a:srgbClr val="000000"/>
                </a:solidFill>
                <a:latin typeface="Calibri"/>
                <a:ea typeface="Calibri"/>
                <a:cs typeface="Calibri"/>
                <a:sym typeface="Calibri"/>
              </a:rPr>
              <a:t/>
            </a:r>
            <a:br>
              <a:rPr lang="pt-BR" sz="6000" b="1" i="0" u="none" strike="noStrike" cap="none">
                <a:solidFill>
                  <a:srgbClr val="000000"/>
                </a:solidFill>
                <a:latin typeface="Calibri"/>
                <a:ea typeface="Calibri"/>
                <a:cs typeface="Calibri"/>
                <a:sym typeface="Calibri"/>
              </a:rPr>
            </a:br>
            <a:endParaRPr sz="4400" b="0" i="0" u="none" strike="noStrike" cap="none">
              <a:solidFill>
                <a:schemeClr val="dk1"/>
              </a:solidFill>
              <a:latin typeface="Calibri"/>
              <a:ea typeface="Calibri"/>
              <a:cs typeface="Calibri"/>
              <a:sym typeface="Calibri"/>
            </a:endParaRPr>
          </a:p>
        </p:txBody>
      </p:sp>
      <p:sp>
        <p:nvSpPr>
          <p:cNvPr id="82" name="Google Shape;82;p13"/>
          <p:cNvSpPr txBox="1"/>
          <p:nvPr/>
        </p:nvSpPr>
        <p:spPr>
          <a:xfrm>
            <a:off x="364142" y="1092424"/>
            <a:ext cx="8496637" cy="4960418"/>
          </a:xfrm>
          <a:prstGeom prst="rect">
            <a:avLst/>
          </a:prstGeom>
          <a:noFill/>
          <a:ln>
            <a:noFill/>
          </a:ln>
        </p:spPr>
        <p:txBody>
          <a:bodyPr spcFirstLastPara="1" wrap="square" lIns="91425" tIns="45700" rIns="91425" bIns="45700" anchor="t" anchorCtr="0">
            <a:noAutofit/>
          </a:bodyPr>
          <a:lstStyle/>
          <a:p>
            <a:pPr algn="ctr"/>
            <a:endParaRPr lang="pt-BR" sz="3600" dirty="0" smtClean="0">
              <a:solidFill>
                <a:srgbClr val="FF0000"/>
              </a:solidFill>
              <a:latin typeface="Impact" panose="020B0806030902050204" pitchFamily="34" charset="0"/>
              <a:ea typeface="Calibri"/>
              <a:cs typeface="Calibri"/>
              <a:sym typeface="Calibri"/>
            </a:endParaRPr>
          </a:p>
          <a:p>
            <a:pPr algn="ctr"/>
            <a:r>
              <a:rPr lang="pt-BR" sz="3600" dirty="0" smtClean="0">
                <a:solidFill>
                  <a:srgbClr val="FF0000"/>
                </a:solidFill>
                <a:latin typeface="Impact" panose="020B0806030902050204" pitchFamily="34" charset="0"/>
                <a:ea typeface="Calibri"/>
                <a:cs typeface="Calibri"/>
                <a:sym typeface="Calibri"/>
              </a:rPr>
              <a:t>A AÇÃO PEDAGÓGICA DIANTE DA DIVERSIDADE: </a:t>
            </a:r>
            <a:r>
              <a:rPr lang="pt-BR" sz="3600" dirty="0" smtClean="0">
                <a:solidFill>
                  <a:srgbClr val="FF0000"/>
                </a:solidFill>
                <a:latin typeface="Impact" panose="020B0806030902050204" pitchFamily="34" charset="0"/>
              </a:rPr>
              <a:t>NECESSIDADES FORMATIVAS</a:t>
            </a:r>
            <a:endParaRPr lang="pt-BR" sz="3600" dirty="0" smtClean="0">
              <a:solidFill>
                <a:srgbClr val="FF0000"/>
              </a:solidFill>
              <a:latin typeface="Impact" panose="020B0806030902050204" pitchFamily="34" charset="0"/>
              <a:ea typeface="Calibri"/>
              <a:cs typeface="Calibri"/>
              <a:sym typeface="Calibri"/>
            </a:endParaRPr>
          </a:p>
          <a:p>
            <a:pPr algn="ctr"/>
            <a:endParaRPr lang="pt-BR" sz="4000" dirty="0" smtClean="0">
              <a:solidFill>
                <a:srgbClr val="FF0000"/>
              </a:solidFill>
              <a:latin typeface="Impact" panose="020B0806030902050204" pitchFamily="34" charset="0"/>
              <a:ea typeface="Calibri"/>
              <a:cs typeface="Calibri"/>
              <a:sym typeface="Calibri"/>
            </a:endParaRPr>
          </a:p>
          <a:p>
            <a:pPr marL="0" marR="0" lvl="0" indent="0" algn="ctr" rtl="0">
              <a:spcBef>
                <a:spcPts val="0"/>
              </a:spcBef>
              <a:spcAft>
                <a:spcPts val="0"/>
              </a:spcAft>
              <a:buNone/>
            </a:pPr>
            <a:r>
              <a:rPr lang="pt-BR" sz="3200" b="1" i="0" u="none" strike="noStrike" cap="none" dirty="0" smtClean="0">
                <a:solidFill>
                  <a:schemeClr val="dk1"/>
                </a:solidFill>
                <a:latin typeface="Calibri"/>
                <a:ea typeface="Calibri"/>
                <a:cs typeface="Calibri"/>
                <a:sym typeface="Calibri"/>
              </a:rPr>
              <a:t>Paulo </a:t>
            </a:r>
            <a:r>
              <a:rPr lang="pt-BR" sz="3200" b="1" i="0" u="none" strike="noStrike" cap="none" dirty="0">
                <a:solidFill>
                  <a:schemeClr val="dk1"/>
                </a:solidFill>
                <a:latin typeface="Calibri"/>
                <a:ea typeface="Calibri"/>
                <a:cs typeface="Calibri"/>
                <a:sym typeface="Calibri"/>
              </a:rPr>
              <a:t>Edison de </a:t>
            </a:r>
            <a:r>
              <a:rPr lang="pt-BR" sz="3200" b="1" i="0" u="none" strike="noStrike" cap="none" dirty="0" smtClean="0">
                <a:solidFill>
                  <a:schemeClr val="dk1"/>
                </a:solidFill>
                <a:latin typeface="Calibri"/>
                <a:ea typeface="Calibri"/>
                <a:cs typeface="Calibri"/>
                <a:sym typeface="Calibri"/>
              </a:rPr>
              <a:t>Oliveira</a:t>
            </a:r>
            <a:endParaRPr lang="pt-BR" sz="4000" b="1" i="0" u="none" strike="noStrike" cap="none" dirty="0" smtClean="0">
              <a:solidFill>
                <a:schemeClr val="dk1"/>
              </a:solidFill>
              <a:latin typeface="Calibri"/>
              <a:ea typeface="Calibri"/>
              <a:cs typeface="Calibri"/>
              <a:sym typeface="Calibri"/>
            </a:endParaRPr>
          </a:p>
          <a:p>
            <a:pPr algn="ctr"/>
            <a:r>
              <a:rPr lang="pt-BR" sz="2400" dirty="0">
                <a:solidFill>
                  <a:schemeClr val="dk1"/>
                </a:solidFill>
                <a:latin typeface="Calibri"/>
                <a:ea typeface="Calibri"/>
                <a:cs typeface="Calibri"/>
                <a:sym typeface="Calibri"/>
              </a:rPr>
              <a:t>Professor, antropólogo e ativista do </a:t>
            </a:r>
            <a:r>
              <a:rPr lang="pt-BR" sz="2400" dirty="0" smtClean="0">
                <a:solidFill>
                  <a:schemeClr val="dk1"/>
                </a:solidFill>
                <a:latin typeface="Calibri"/>
                <a:ea typeface="Calibri"/>
                <a:cs typeface="Calibri"/>
                <a:sym typeface="Calibri"/>
              </a:rPr>
              <a:t>antirracismo</a:t>
            </a:r>
          </a:p>
          <a:p>
            <a:pPr marL="0" marR="0" lvl="0" indent="0" algn="ctr" rtl="0">
              <a:spcBef>
                <a:spcPts val="0"/>
              </a:spcBef>
              <a:spcAft>
                <a:spcPts val="0"/>
              </a:spcAft>
              <a:buNone/>
            </a:pPr>
            <a:endParaRPr lang="pt-BR" sz="4000" b="1" i="0" u="none" strike="noStrike" cap="none" dirty="0">
              <a:solidFill>
                <a:schemeClr val="dk1"/>
              </a:solidFill>
              <a:latin typeface="Calibri"/>
              <a:ea typeface="Calibri"/>
              <a:cs typeface="Calibri"/>
              <a:sym typeface="Calibri"/>
            </a:endParaRPr>
          </a:p>
          <a:p>
            <a:pPr algn="ctr"/>
            <a:r>
              <a:rPr lang="pt-BR" sz="3200" b="1" dirty="0" smtClean="0">
                <a:solidFill>
                  <a:schemeClr val="dk1"/>
                </a:solidFill>
                <a:latin typeface="Calibri"/>
                <a:ea typeface="Calibri"/>
                <a:cs typeface="Calibri"/>
                <a:sym typeface="Calibri"/>
              </a:rPr>
              <a:t>Paulo Rota</a:t>
            </a:r>
          </a:p>
          <a:p>
            <a:pPr lvl="0" algn="ctr"/>
            <a:r>
              <a:rPr lang="pt-BR" sz="2400" dirty="0">
                <a:solidFill>
                  <a:schemeClr val="dk1"/>
                </a:solidFill>
                <a:latin typeface="Calibri"/>
                <a:ea typeface="Calibri"/>
                <a:cs typeface="Calibri"/>
                <a:sym typeface="Calibri"/>
              </a:rPr>
              <a:t>Educador e </a:t>
            </a:r>
            <a:r>
              <a:rPr lang="pt-BR" sz="2400" dirty="0" smtClean="0">
                <a:solidFill>
                  <a:schemeClr val="dk1"/>
                </a:solidFill>
                <a:latin typeface="Calibri"/>
                <a:ea typeface="Calibri"/>
                <a:cs typeface="Calibri"/>
                <a:sym typeface="Calibri"/>
              </a:rPr>
              <a:t>antropólogo</a:t>
            </a:r>
            <a:endParaRPr sz="4000" b="1" i="0" u="none" strike="noStrike" cap="none" dirty="0">
              <a:solidFill>
                <a:schemeClr val="dk1"/>
              </a:solidFill>
              <a:latin typeface="Calibri"/>
              <a:ea typeface="Calibri"/>
              <a:cs typeface="Calibri"/>
              <a:sym typeface="Calibri"/>
            </a:endParaRPr>
          </a:p>
        </p:txBody>
      </p:sp>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1</a:t>
            </a:fld>
            <a:endParaRPr lang="pt-B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4"/>
          <p:cNvPicPr preferRelativeResize="0"/>
          <p:nvPr/>
        </p:nvPicPr>
        <p:blipFill>
          <a:blip r:embed="rId3">
            <a:alphaModFix/>
          </a:blip>
          <a:stretch>
            <a:fillRect/>
          </a:stretch>
        </p:blipFill>
        <p:spPr>
          <a:xfrm>
            <a:off x="1196025" y="1019597"/>
            <a:ext cx="7065943" cy="5019759"/>
          </a:xfrm>
          <a:prstGeom prst="rect">
            <a:avLst/>
          </a:prstGeom>
          <a:noFill/>
          <a:ln>
            <a:noFill/>
          </a:ln>
        </p:spPr>
      </p:pic>
      <p:sp>
        <p:nvSpPr>
          <p:cNvPr id="147" name="Google Shape;147;p24"/>
          <p:cNvSpPr txBox="1"/>
          <p:nvPr/>
        </p:nvSpPr>
        <p:spPr>
          <a:xfrm>
            <a:off x="1049624" y="6131453"/>
            <a:ext cx="7358744" cy="27867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1800" dirty="0">
                <a:solidFill>
                  <a:schemeClr val="dk1"/>
                </a:solidFill>
                <a:latin typeface="Calibri"/>
                <a:ea typeface="Calibri"/>
                <a:cs typeface="Calibri"/>
                <a:sym typeface="Calibri"/>
                <a:hlinkClick r:id="rId4"/>
              </a:rPr>
              <a:t>https://homofobiamata.wordpress.com/estatisticas/assassinatos-2012</a:t>
            </a:r>
            <a:r>
              <a:rPr lang="pt-BR" sz="1800" dirty="0" smtClean="0">
                <a:solidFill>
                  <a:schemeClr val="dk1"/>
                </a:solidFill>
                <a:latin typeface="Calibri"/>
                <a:ea typeface="Calibri"/>
                <a:cs typeface="Calibri"/>
                <a:sym typeface="Calibri"/>
                <a:hlinkClick r:id="rId4"/>
              </a:rPr>
              <a:t>/</a:t>
            </a:r>
            <a:endParaRPr lang="pt-BR" sz="1800" dirty="0" smtClean="0">
              <a:solidFill>
                <a:schemeClr val="dk1"/>
              </a:solidFill>
              <a:latin typeface="Calibri"/>
              <a:ea typeface="Calibri"/>
              <a:cs typeface="Calibri"/>
              <a:sym typeface="Calibri"/>
            </a:endParaRPr>
          </a:p>
          <a:p>
            <a:pPr marL="0" lvl="0" indent="0" rtl="0">
              <a:spcBef>
                <a:spcPts val="0"/>
              </a:spcBef>
              <a:spcAft>
                <a:spcPts val="0"/>
              </a:spcAft>
              <a:buNone/>
            </a:pPr>
            <a:endParaRPr dirty="0"/>
          </a:p>
        </p:txBody>
      </p:sp>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10</a:t>
            </a:fld>
            <a:endParaRPr lang="pt-B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65760" y="1023887"/>
            <a:ext cx="8321040" cy="1080042"/>
          </a:xfrm>
          <a:prstGeom prst="rect">
            <a:avLst/>
          </a:prstGeom>
        </p:spPr>
        <p:txBody>
          <a:bodyPr spcFirstLastPara="1" wrap="square" lIns="91425" tIns="45700" rIns="91425" bIns="45700" anchor="t" anchorCtr="0">
            <a:noAutofit/>
          </a:bodyPr>
          <a:lstStyle/>
          <a:p>
            <a:pPr marL="0" lvl="0" indent="0">
              <a:lnSpc>
                <a:spcPts val="3800"/>
              </a:lnSpc>
              <a:spcBef>
                <a:spcPts val="0"/>
              </a:spcBef>
              <a:spcAft>
                <a:spcPts val="0"/>
              </a:spcAft>
              <a:buNone/>
            </a:pPr>
            <a:r>
              <a:rPr lang="pt-BR" sz="3600" dirty="0"/>
              <a:t>Qual o desafio da comunidade escolar diante do direito à </a:t>
            </a:r>
            <a:r>
              <a:rPr lang="pt-BR" sz="3600" dirty="0" smtClean="0"/>
              <a:t>diferença?</a:t>
            </a:r>
            <a:endParaRPr sz="3600" dirty="0"/>
          </a:p>
        </p:txBody>
      </p:sp>
      <p:pic>
        <p:nvPicPr>
          <p:cNvPr id="153" name="Google Shape;153;p25"/>
          <p:cNvPicPr preferRelativeResize="0"/>
          <p:nvPr/>
        </p:nvPicPr>
        <p:blipFill>
          <a:blip r:embed="rId3">
            <a:alphaModFix/>
          </a:blip>
          <a:stretch>
            <a:fillRect/>
          </a:stretch>
        </p:blipFill>
        <p:spPr>
          <a:xfrm>
            <a:off x="365760" y="2178310"/>
            <a:ext cx="8321040" cy="4360602"/>
          </a:xfrm>
          <a:prstGeom prst="rect">
            <a:avLst/>
          </a:prstGeom>
          <a:noFill/>
          <a:ln>
            <a:noFill/>
          </a:ln>
        </p:spPr>
      </p:pic>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11</a:t>
            </a:fld>
            <a:endParaRPr lang="pt-B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2195736" y="0"/>
            <a:ext cx="6912768" cy="76470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6600" b="1" i="0" u="none" strike="noStrike" cap="none">
                <a:solidFill>
                  <a:srgbClr val="000000"/>
                </a:solidFill>
                <a:latin typeface="Calibri"/>
                <a:ea typeface="Calibri"/>
                <a:cs typeface="Calibri"/>
                <a:sym typeface="Calibri"/>
              </a:rPr>
              <a:t/>
            </a:r>
            <a:br>
              <a:rPr lang="pt-BR" sz="6600" b="1" i="0" u="none" strike="noStrike" cap="none">
                <a:solidFill>
                  <a:srgbClr val="000000"/>
                </a:solidFill>
                <a:latin typeface="Calibri"/>
                <a:ea typeface="Calibri"/>
                <a:cs typeface="Calibri"/>
                <a:sym typeface="Calibri"/>
              </a:rPr>
            </a:br>
            <a:endParaRPr sz="4400" b="0" i="0" u="none" strike="noStrike" cap="none">
              <a:solidFill>
                <a:schemeClr val="dk1"/>
              </a:solidFill>
              <a:latin typeface="Calibri"/>
              <a:ea typeface="Calibri"/>
              <a:cs typeface="Calibri"/>
              <a:sym typeface="Calibri"/>
            </a:endParaRPr>
          </a:p>
        </p:txBody>
      </p:sp>
      <p:pic>
        <p:nvPicPr>
          <p:cNvPr id="159" name="Google Shape;159;p26"/>
          <p:cNvPicPr preferRelativeResize="0"/>
          <p:nvPr/>
        </p:nvPicPr>
        <p:blipFill rotWithShape="1">
          <a:blip r:embed="rId3">
            <a:alphaModFix/>
          </a:blip>
          <a:srcRect r="35820"/>
          <a:stretch/>
        </p:blipFill>
        <p:spPr>
          <a:xfrm>
            <a:off x="215940" y="989971"/>
            <a:ext cx="3409291" cy="2975126"/>
          </a:xfrm>
          <a:prstGeom prst="rect">
            <a:avLst/>
          </a:prstGeom>
          <a:noFill/>
          <a:ln>
            <a:noFill/>
          </a:ln>
        </p:spPr>
      </p:pic>
      <p:sp>
        <p:nvSpPr>
          <p:cNvPr id="160" name="Google Shape;160;p26"/>
          <p:cNvSpPr txBox="1"/>
          <p:nvPr/>
        </p:nvSpPr>
        <p:spPr>
          <a:xfrm>
            <a:off x="3698060" y="859346"/>
            <a:ext cx="5219362" cy="374502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800"/>
              <a:buFont typeface="Arial"/>
              <a:buChar char="•"/>
            </a:pPr>
            <a:r>
              <a:rPr lang="pt-BR" sz="2400" b="0" i="0" u="none" strike="noStrike" cap="none" dirty="0" smtClean="0">
                <a:solidFill>
                  <a:schemeClr val="dk1"/>
                </a:solidFill>
                <a:sym typeface="Arial"/>
              </a:rPr>
              <a:t> </a:t>
            </a:r>
            <a:r>
              <a:rPr lang="pt-BR" sz="2400" b="0" i="0" u="none" strike="noStrike" cap="none" dirty="0" err="1" smtClean="0">
                <a:solidFill>
                  <a:schemeClr val="dk1"/>
                </a:solidFill>
                <a:sym typeface="Arial"/>
              </a:rPr>
              <a:t>Tiê</a:t>
            </a:r>
            <a:r>
              <a:rPr lang="pt-BR" sz="2400" b="0" i="0" u="none" strike="noStrike" cap="none" dirty="0" smtClean="0">
                <a:solidFill>
                  <a:schemeClr val="dk1"/>
                </a:solidFill>
                <a:sym typeface="Arial"/>
              </a:rPr>
              <a:t> </a:t>
            </a:r>
            <a:r>
              <a:rPr lang="pt-BR" sz="2400" b="0" i="0" u="none" strike="noStrike" cap="none" dirty="0">
                <a:solidFill>
                  <a:schemeClr val="dk1"/>
                </a:solidFill>
                <a:sym typeface="Arial"/>
              </a:rPr>
              <a:t>nasceu com a genitália masculina;</a:t>
            </a:r>
            <a:endParaRPr sz="2400" dirty="0"/>
          </a:p>
          <a:p>
            <a:pPr marR="0" lvl="0" algn="l" rtl="0">
              <a:spcBef>
                <a:spcPts val="0"/>
              </a:spcBef>
              <a:spcAft>
                <a:spcPts val="0"/>
              </a:spcAft>
              <a:buClr>
                <a:schemeClr val="dk1"/>
              </a:buClr>
              <a:buSzPts val="1800"/>
              <a:buFont typeface="Arial"/>
              <a:buChar char="•"/>
            </a:pPr>
            <a:r>
              <a:rPr lang="pt-BR" sz="2400" b="0" i="0" u="none" strike="noStrike" cap="none" dirty="0" smtClean="0">
                <a:solidFill>
                  <a:schemeClr val="dk1"/>
                </a:solidFill>
                <a:sym typeface="Arial"/>
              </a:rPr>
              <a:t> Na </a:t>
            </a:r>
            <a:r>
              <a:rPr lang="pt-BR" sz="2400" b="0" i="0" u="none" strike="noStrike" cap="none" dirty="0">
                <a:solidFill>
                  <a:schemeClr val="dk1"/>
                </a:solidFill>
                <a:sym typeface="Arial"/>
              </a:rPr>
              <a:t>construção da sua identidade percebeu que seu gênero é </a:t>
            </a:r>
            <a:r>
              <a:rPr lang="pt-BR" sz="2400" b="0" i="0" u="none" strike="noStrike" cap="none" dirty="0" smtClean="0">
                <a:solidFill>
                  <a:schemeClr val="dk1"/>
                </a:solidFill>
                <a:sym typeface="Arial"/>
              </a:rPr>
              <a:t>feminino.</a:t>
            </a:r>
            <a:endParaRPr sz="2400" dirty="0"/>
          </a:p>
          <a:p>
            <a:pPr marR="0" lvl="0" algn="l" rtl="0">
              <a:spcBef>
                <a:spcPts val="0"/>
              </a:spcBef>
              <a:spcAft>
                <a:spcPts val="0"/>
              </a:spcAft>
              <a:buClr>
                <a:schemeClr val="dk1"/>
              </a:buClr>
              <a:buSzPts val="1800"/>
              <a:buFont typeface="Arial"/>
              <a:buChar char="•"/>
            </a:pPr>
            <a:r>
              <a:rPr lang="pt-BR" sz="2400" b="0" i="0" u="none" strike="noStrike" cap="none" dirty="0" smtClean="0">
                <a:solidFill>
                  <a:schemeClr val="dk1"/>
                </a:solidFill>
                <a:sym typeface="Arial"/>
              </a:rPr>
              <a:t> Ao </a:t>
            </a:r>
            <a:r>
              <a:rPr lang="pt-BR" sz="2400" b="0" i="0" u="none" strike="noStrike" cap="none" dirty="0">
                <a:solidFill>
                  <a:schemeClr val="dk1"/>
                </a:solidFill>
                <a:sym typeface="Arial"/>
              </a:rPr>
              <a:t>tentar compreender seus desejos, percebeu que na sua sexualidade </a:t>
            </a:r>
            <a:r>
              <a:rPr lang="pt-BR" sz="2400" dirty="0">
                <a:solidFill>
                  <a:schemeClr val="dk1"/>
                </a:solidFill>
              </a:rPr>
              <a:t>sentia atração por pessoas do mesmo gênero, ou seja, por </a:t>
            </a:r>
            <a:r>
              <a:rPr lang="pt-BR" sz="2400" dirty="0" smtClean="0">
                <a:solidFill>
                  <a:schemeClr val="dk1"/>
                </a:solidFill>
              </a:rPr>
              <a:t>mulher.</a:t>
            </a:r>
            <a:endParaRPr sz="2400" b="0" i="0" u="none" strike="noStrike" cap="none" dirty="0">
              <a:solidFill>
                <a:schemeClr val="dk1"/>
              </a:solidFill>
              <a:sym typeface="Arial"/>
            </a:endParaRPr>
          </a:p>
        </p:txBody>
      </p:sp>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12</a:t>
            </a:fld>
            <a:endParaRPr lang="pt-BR" dirty="0"/>
          </a:p>
        </p:txBody>
      </p:sp>
      <p:sp>
        <p:nvSpPr>
          <p:cNvPr id="3" name="Retângulo 2"/>
          <p:cNvSpPr/>
          <p:nvPr/>
        </p:nvSpPr>
        <p:spPr>
          <a:xfrm>
            <a:off x="215939" y="4762038"/>
            <a:ext cx="8636747" cy="1569660"/>
          </a:xfrm>
          <a:prstGeom prst="rect">
            <a:avLst/>
          </a:prstGeom>
        </p:spPr>
        <p:txBody>
          <a:bodyPr wrap="square">
            <a:spAutoFit/>
          </a:bodyPr>
          <a:lstStyle/>
          <a:p>
            <a:pPr lvl="0" algn="ctr"/>
            <a:r>
              <a:rPr lang="pt-BR" sz="2400" b="1" dirty="0">
                <a:solidFill>
                  <a:srgbClr val="FF0000"/>
                </a:solidFill>
              </a:rPr>
              <a:t>POR QUE NO CONTEMPORÂNEO É POSSÍVEL COMPREENDER ESTA DIVERSIDADE DE IDENTIDADE DE GÊNERO, ORIENTAÇÃO SEXUAL, IDENTIDADE ROMÂNTICA E EXPRESSÃO DE GÊNERO? </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275130" y="1116701"/>
            <a:ext cx="8593742" cy="5122258"/>
          </a:xfrm>
          <a:prstGeom prst="rect">
            <a:avLst/>
          </a:prstGeom>
        </p:spPr>
        <p:txBody>
          <a:bodyPr spcFirstLastPara="1" wrap="square" lIns="91425" tIns="45700" rIns="91425" bIns="45700" anchor="t" anchorCtr="0">
            <a:noAutofit/>
          </a:bodyPr>
          <a:lstStyle/>
          <a:p>
            <a:pPr marL="0" lvl="0" indent="0" rtl="0">
              <a:lnSpc>
                <a:spcPct val="150000"/>
              </a:lnSpc>
              <a:spcBef>
                <a:spcPts val="0"/>
              </a:spcBef>
              <a:spcAft>
                <a:spcPts val="0"/>
              </a:spcAft>
              <a:buNone/>
            </a:pPr>
            <a:r>
              <a:rPr lang="pt-BR" sz="3200" dirty="0" smtClean="0">
                <a:solidFill>
                  <a:srgbClr val="FF0000"/>
                </a:solidFill>
                <a:latin typeface="Impact" panose="020B0806030902050204" pitchFamily="34" charset="0"/>
              </a:rPr>
              <a:t>DECLARAÇÃO UNIVERSAL DOS DIREITOS HUMANOS</a:t>
            </a:r>
            <a:br>
              <a:rPr lang="pt-BR" sz="3200" dirty="0" smtClean="0">
                <a:solidFill>
                  <a:srgbClr val="FF0000"/>
                </a:solidFill>
                <a:latin typeface="Impact" panose="020B0806030902050204" pitchFamily="34" charset="0"/>
              </a:rPr>
            </a:br>
            <a:endParaRPr sz="3200" dirty="0" smtClean="0">
              <a:latin typeface="Impact" panose="020B0806030902050204" pitchFamily="34" charset="0"/>
            </a:endParaRPr>
          </a:p>
          <a:p>
            <a:pPr lvl="0" indent="0" algn="l" rtl="0">
              <a:spcBef>
                <a:spcPts val="0"/>
              </a:spcBef>
              <a:spcAft>
                <a:spcPts val="0"/>
              </a:spcAft>
              <a:buNone/>
            </a:pPr>
            <a:r>
              <a:rPr lang="pt-BR" sz="2400" b="1" dirty="0" smtClean="0"/>
              <a:t>	Artigo 1º - </a:t>
            </a:r>
            <a:r>
              <a:rPr lang="pt-BR" sz="2400" dirty="0" smtClean="0"/>
              <a:t>Todos </a:t>
            </a:r>
            <a:r>
              <a:rPr lang="pt-BR" sz="2400" dirty="0"/>
              <a:t>os seres humanos nascem livres e iguais em dignidade e direitos. São dotados de razão e consciência e devem agir em relação uns aos outros com espírito de fraternidade.</a:t>
            </a:r>
            <a:endParaRPr sz="2400" dirty="0"/>
          </a:p>
          <a:p>
            <a:pPr lvl="0" indent="0" algn="just" rtl="0">
              <a:spcBef>
                <a:spcPts val="0"/>
              </a:spcBef>
              <a:spcAft>
                <a:spcPts val="0"/>
              </a:spcAft>
              <a:buNone/>
            </a:pPr>
            <a:endParaRPr sz="2400" dirty="0"/>
          </a:p>
          <a:p>
            <a:pPr lvl="0" indent="0" algn="l" rtl="0">
              <a:spcBef>
                <a:spcPts val="0"/>
              </a:spcBef>
              <a:spcAft>
                <a:spcPts val="0"/>
              </a:spcAft>
              <a:buNone/>
            </a:pPr>
            <a:r>
              <a:rPr lang="pt-BR" sz="2400" b="1" dirty="0" smtClean="0"/>
              <a:t>	Artigo 2º </a:t>
            </a:r>
            <a:br>
              <a:rPr lang="pt-BR" sz="2400" b="1" dirty="0" smtClean="0"/>
            </a:br>
            <a:r>
              <a:rPr lang="pt-BR" sz="2400" b="1" dirty="0" smtClean="0"/>
              <a:t>	1 - </a:t>
            </a:r>
            <a:r>
              <a:rPr lang="pt-BR" sz="2400" dirty="0" smtClean="0"/>
              <a:t>Todo ser humano tem </a:t>
            </a:r>
            <a:r>
              <a:rPr lang="pt-BR" sz="2400" dirty="0"/>
              <a:t>capacidade para gozar os direitos e as liberdades estabelecidos nesta Declaração, sem distinção de qualquer espécie, seja de raça, cor, sexo, idioma, religião, opinião política ou de outra natureza, origem nacional ou social, riqueza, nascimento, ou qualquer outra condição</a:t>
            </a:r>
            <a:r>
              <a:rPr lang="pt-BR" sz="2400" dirty="0" smtClean="0"/>
              <a:t>.</a:t>
            </a:r>
            <a:endParaRPr sz="1800" dirty="0"/>
          </a:p>
        </p:txBody>
      </p:sp>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13</a:t>
            </a:fld>
            <a:endParaRPr lang="pt-B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250852" y="1019596"/>
            <a:ext cx="8577559" cy="5057523"/>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pt-BR" sz="3200" dirty="0" smtClean="0">
                <a:solidFill>
                  <a:srgbClr val="FF0000"/>
                </a:solidFill>
                <a:latin typeface="Impact" panose="020B0806030902050204" pitchFamily="34" charset="0"/>
              </a:rPr>
              <a:t>CONSTITUIÇÃO FEDERAL DE 1988</a:t>
            </a:r>
            <a:br>
              <a:rPr lang="pt-BR" sz="3200" dirty="0" smtClean="0">
                <a:solidFill>
                  <a:srgbClr val="FF0000"/>
                </a:solidFill>
                <a:latin typeface="Impact" panose="020B0806030902050204" pitchFamily="34" charset="0"/>
              </a:rPr>
            </a:br>
            <a:endParaRPr sz="3200" dirty="0">
              <a:latin typeface="Impact" panose="020B0806030902050204" pitchFamily="34" charset="0"/>
            </a:endParaRPr>
          </a:p>
          <a:p>
            <a:pPr marL="0" lvl="0" indent="0" rtl="0">
              <a:spcBef>
                <a:spcPts val="0"/>
              </a:spcBef>
              <a:spcAft>
                <a:spcPts val="0"/>
              </a:spcAft>
              <a:buNone/>
            </a:pPr>
            <a:endParaRPr sz="1800" dirty="0"/>
          </a:p>
          <a:p>
            <a:pPr marL="0" lvl="0" indent="0" algn="l" rtl="0">
              <a:spcBef>
                <a:spcPts val="0"/>
              </a:spcBef>
              <a:spcAft>
                <a:spcPts val="0"/>
              </a:spcAft>
              <a:buNone/>
            </a:pPr>
            <a:r>
              <a:rPr lang="pt-BR" sz="2400" dirty="0" smtClean="0"/>
              <a:t>	</a:t>
            </a:r>
            <a:r>
              <a:rPr lang="pt-BR" sz="2400" b="1" dirty="0" smtClean="0"/>
              <a:t>Art</a:t>
            </a:r>
            <a:r>
              <a:rPr lang="pt-BR" sz="2400" b="1" dirty="0"/>
              <a:t>. 3º </a:t>
            </a:r>
            <a:r>
              <a:rPr lang="pt-BR" sz="2400" b="1" dirty="0" smtClean="0"/>
              <a:t>- </a:t>
            </a:r>
            <a:r>
              <a:rPr lang="pt-BR" sz="2400" dirty="0" smtClean="0"/>
              <a:t>Constituem </a:t>
            </a:r>
            <a:r>
              <a:rPr lang="pt-BR" sz="2400" dirty="0"/>
              <a:t>objetivos fundamentais da República Federativa do Brasil:</a:t>
            </a:r>
            <a:br>
              <a:rPr lang="pt-BR" sz="2400" dirty="0"/>
            </a:br>
            <a:r>
              <a:rPr lang="pt-BR" sz="2400" dirty="0"/>
              <a:t/>
            </a:r>
            <a:br>
              <a:rPr lang="pt-BR" sz="2400" dirty="0"/>
            </a:br>
            <a:r>
              <a:rPr lang="pt-BR" sz="2400" dirty="0"/>
              <a:t> </a:t>
            </a:r>
            <a:r>
              <a:rPr lang="pt-BR" sz="2400" dirty="0" smtClean="0"/>
              <a:t>	</a:t>
            </a:r>
            <a:r>
              <a:rPr lang="pt-BR" sz="2400" b="1" dirty="0" smtClean="0"/>
              <a:t>I </a:t>
            </a:r>
            <a:r>
              <a:rPr lang="pt-BR" sz="2400" b="1" dirty="0"/>
              <a:t>- </a:t>
            </a:r>
            <a:r>
              <a:rPr lang="pt-BR" sz="2400" dirty="0"/>
              <a:t>construir uma sociedade livre, justa e solidária;</a:t>
            </a:r>
            <a:br>
              <a:rPr lang="pt-BR" sz="2400" dirty="0"/>
            </a:br>
            <a:r>
              <a:rPr lang="pt-BR" sz="2400" dirty="0"/>
              <a:t/>
            </a:r>
            <a:br>
              <a:rPr lang="pt-BR" sz="2400" dirty="0"/>
            </a:br>
            <a:r>
              <a:rPr lang="pt-BR" sz="2400" dirty="0" smtClean="0"/>
              <a:t>	(...)</a:t>
            </a:r>
            <a:r>
              <a:rPr lang="pt-BR" sz="2400" dirty="0"/>
              <a:t/>
            </a:r>
            <a:br>
              <a:rPr lang="pt-BR" sz="2400" dirty="0"/>
            </a:br>
            <a:r>
              <a:rPr lang="pt-BR" sz="2400" dirty="0"/>
              <a:t/>
            </a:r>
            <a:br>
              <a:rPr lang="pt-BR" sz="2400" dirty="0"/>
            </a:br>
            <a:r>
              <a:rPr lang="pt-BR" sz="2400" dirty="0"/>
              <a:t> </a:t>
            </a:r>
            <a:r>
              <a:rPr lang="pt-BR" sz="2400" dirty="0" smtClean="0"/>
              <a:t>	</a:t>
            </a:r>
            <a:r>
              <a:rPr lang="pt-BR" sz="2400" b="1" dirty="0" smtClean="0"/>
              <a:t>IV </a:t>
            </a:r>
            <a:r>
              <a:rPr lang="pt-BR" sz="2400" b="1" dirty="0"/>
              <a:t>- </a:t>
            </a:r>
            <a:r>
              <a:rPr lang="pt-BR" sz="2400" dirty="0"/>
              <a:t>promover o bem de todos, sem preconceitos de origem, raça, sexo, cor, idade e quaisquer outras formas de discriminação</a:t>
            </a:r>
            <a:r>
              <a:rPr lang="pt-BR" sz="2400" dirty="0" smtClean="0"/>
              <a:t>.</a:t>
            </a:r>
            <a:endParaRPr sz="2400" dirty="0"/>
          </a:p>
        </p:txBody>
      </p:sp>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14</a:t>
            </a:fld>
            <a:endParaRPr lang="pt-B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347958" y="1035781"/>
            <a:ext cx="8448084" cy="5260931"/>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pt-BR" sz="3200" dirty="0" smtClean="0">
                <a:solidFill>
                  <a:srgbClr val="FF0000"/>
                </a:solidFill>
                <a:latin typeface="Impact" panose="020B0806030902050204" pitchFamily="34" charset="0"/>
              </a:rPr>
              <a:t>CONSTITUIÇÃO FEDERAL DE 1988</a:t>
            </a:r>
            <a:r>
              <a:rPr lang="pt-BR" sz="3200" dirty="0" smtClean="0">
                <a:latin typeface="Impact" panose="020B0806030902050204" pitchFamily="34" charset="0"/>
              </a:rPr>
              <a:t/>
            </a:r>
            <a:br>
              <a:rPr lang="pt-BR" sz="3200" dirty="0" smtClean="0">
                <a:latin typeface="Impact" panose="020B0806030902050204" pitchFamily="34" charset="0"/>
              </a:rPr>
            </a:br>
            <a:endParaRPr sz="3200" dirty="0">
              <a:latin typeface="Impact" panose="020B0806030902050204" pitchFamily="34" charset="0"/>
            </a:endParaRPr>
          </a:p>
          <a:p>
            <a:pPr marL="0" lvl="0" indent="0" algn="l" rtl="0">
              <a:spcBef>
                <a:spcPts val="0"/>
              </a:spcBef>
              <a:spcAft>
                <a:spcPts val="0"/>
              </a:spcAft>
              <a:buNone/>
            </a:pPr>
            <a:r>
              <a:rPr lang="pt-BR" sz="2400" b="1" dirty="0" smtClean="0"/>
              <a:t>	Art</a:t>
            </a:r>
            <a:r>
              <a:rPr lang="pt-BR" sz="2400" b="1" dirty="0"/>
              <a:t>. 5º </a:t>
            </a:r>
            <a:r>
              <a:rPr lang="pt-BR" sz="2400" b="1" dirty="0" smtClean="0"/>
              <a:t>- </a:t>
            </a:r>
            <a:r>
              <a:rPr lang="pt-BR" sz="2400" b="1" u="sng" dirty="0" smtClean="0">
                <a:solidFill>
                  <a:srgbClr val="000000"/>
                </a:solidFill>
              </a:rPr>
              <a:t>Todos </a:t>
            </a:r>
            <a:r>
              <a:rPr lang="pt-BR" sz="2400" b="1" u="sng" dirty="0">
                <a:solidFill>
                  <a:srgbClr val="000000"/>
                </a:solidFill>
              </a:rPr>
              <a:t>são iguais</a:t>
            </a:r>
            <a:r>
              <a:rPr lang="pt-BR" sz="2400" b="1" dirty="0">
                <a:solidFill>
                  <a:srgbClr val="0000FF"/>
                </a:solidFill>
              </a:rPr>
              <a:t> </a:t>
            </a:r>
            <a:r>
              <a:rPr lang="pt-BR" sz="2400" dirty="0"/>
              <a:t>perante a lei, sem distinção de qualquer natureza, garantindo-se aos brasileiros e aos estrangeiros residentes no País a inviolabilidade do direito à vida, à liberdade, à igualdade, à segurança e à propriedade, nos termos seguintes:</a:t>
            </a:r>
            <a:br>
              <a:rPr lang="pt-BR" sz="2400" dirty="0"/>
            </a:br>
            <a:r>
              <a:rPr lang="pt-BR" sz="2400" b="1" dirty="0"/>
              <a:t/>
            </a:r>
            <a:br>
              <a:rPr lang="pt-BR" sz="2400" b="1" dirty="0"/>
            </a:br>
            <a:r>
              <a:rPr lang="pt-BR" sz="2400" b="1" dirty="0"/>
              <a:t> </a:t>
            </a:r>
            <a:r>
              <a:rPr lang="pt-BR" sz="2400" b="1" dirty="0" smtClean="0"/>
              <a:t>	I </a:t>
            </a:r>
            <a:r>
              <a:rPr lang="pt-BR" sz="2400" b="1" dirty="0"/>
              <a:t>- </a:t>
            </a:r>
            <a:r>
              <a:rPr lang="pt-BR" sz="2400" dirty="0"/>
              <a:t>homens e mulheres são iguais em direitos e obrigações, nos termos desta Constituição;</a:t>
            </a:r>
            <a:br>
              <a:rPr lang="pt-BR" sz="2400" dirty="0"/>
            </a:br>
            <a:r>
              <a:rPr lang="pt-BR" sz="2400" dirty="0"/>
              <a:t/>
            </a:r>
            <a:br>
              <a:rPr lang="pt-BR" sz="2400" dirty="0"/>
            </a:br>
            <a:r>
              <a:rPr lang="pt-BR" sz="2400" dirty="0"/>
              <a:t> </a:t>
            </a:r>
            <a:r>
              <a:rPr lang="pt-BR" sz="2400" dirty="0" smtClean="0"/>
              <a:t>	</a:t>
            </a:r>
            <a:r>
              <a:rPr lang="pt-BR" sz="2400" b="1" dirty="0" smtClean="0"/>
              <a:t>III </a:t>
            </a:r>
            <a:r>
              <a:rPr lang="pt-BR" sz="2400" b="1" dirty="0"/>
              <a:t>- </a:t>
            </a:r>
            <a:r>
              <a:rPr lang="pt-BR" sz="2400" u="sng" dirty="0"/>
              <a:t>ninguém</a:t>
            </a:r>
            <a:r>
              <a:rPr lang="pt-BR" sz="2400" dirty="0"/>
              <a:t> será submetido a tortura nem a </a:t>
            </a:r>
            <a:r>
              <a:rPr lang="pt-BR" sz="2400" u="sng" dirty="0"/>
              <a:t>tratamento desumano ou degradante</a:t>
            </a:r>
            <a:r>
              <a:rPr lang="pt-BR" sz="2400" dirty="0" smtClean="0"/>
              <a:t>;</a:t>
            </a:r>
            <a:endParaRPr sz="1800" dirty="0"/>
          </a:p>
        </p:txBody>
      </p:sp>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15</a:t>
            </a:fld>
            <a:endParaRPr lang="pt-B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16</a:t>
            </a:fld>
            <a:endParaRPr lang="pt-BR"/>
          </a:p>
        </p:txBody>
      </p:sp>
      <p:sp>
        <p:nvSpPr>
          <p:cNvPr id="4" name="Retângulo 3"/>
          <p:cNvSpPr/>
          <p:nvPr/>
        </p:nvSpPr>
        <p:spPr>
          <a:xfrm>
            <a:off x="311544" y="1110520"/>
            <a:ext cx="8468314" cy="3262432"/>
          </a:xfrm>
          <a:prstGeom prst="rect">
            <a:avLst/>
          </a:prstGeom>
        </p:spPr>
        <p:txBody>
          <a:bodyPr wrap="square">
            <a:spAutoFit/>
          </a:bodyPr>
          <a:lstStyle/>
          <a:p>
            <a:pPr lvl="0"/>
            <a:endParaRPr lang="pt-BR" sz="2400" dirty="0"/>
          </a:p>
          <a:p>
            <a:pPr lvl="0"/>
            <a:r>
              <a:rPr lang="pt-BR" sz="2400" dirty="0"/>
              <a:t>	(...)</a:t>
            </a:r>
          </a:p>
          <a:p>
            <a:pPr lvl="0"/>
            <a:r>
              <a:rPr lang="pt-BR" sz="2400" dirty="0"/>
              <a:t/>
            </a:r>
            <a:br>
              <a:rPr lang="pt-BR" sz="2400" dirty="0"/>
            </a:br>
            <a:r>
              <a:rPr lang="pt-BR" sz="2400" dirty="0"/>
              <a:t> 	</a:t>
            </a:r>
            <a:r>
              <a:rPr lang="pt-BR" sz="2400" b="1" dirty="0"/>
              <a:t>VIII - </a:t>
            </a:r>
            <a:r>
              <a:rPr lang="pt-BR" sz="2400" dirty="0"/>
              <a:t>ninguém será privado de direitos por motivo de crença religiosa ou de convicção filosófica ou política, salvo se as invocar para eximir-se de obrigação legal a todos imposta e recusar-se a cumprir prestação alternativa, fixada em lei;</a:t>
            </a:r>
            <a:r>
              <a:rPr lang="pt-BR" dirty="0"/>
              <a:t/>
            </a:r>
            <a:br>
              <a:rPr lang="pt-BR" dirty="0"/>
            </a:br>
            <a:endParaRPr lang="pt-BR" dirty="0"/>
          </a:p>
        </p:txBody>
      </p:sp>
    </p:spTree>
    <p:extLst>
      <p:ext uri="{BB962C8B-B14F-4D97-AF65-F5344CB8AC3E}">
        <p14:creationId xmlns:p14="http://schemas.microsoft.com/office/powerpoint/2010/main" val="3619415810"/>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p:nvPr/>
        </p:nvSpPr>
        <p:spPr>
          <a:xfrm>
            <a:off x="275129" y="1254264"/>
            <a:ext cx="8504730" cy="4482785"/>
          </a:xfrm>
          <a:prstGeom prst="rect">
            <a:avLst/>
          </a:prstGeom>
          <a:noFill/>
          <a:ln>
            <a:noFill/>
          </a:ln>
        </p:spPr>
        <p:txBody>
          <a:bodyPr spcFirstLastPara="1" wrap="square" lIns="91425" tIns="91425" rIns="91425" bIns="91425" anchor="ctr" anchorCtr="0">
            <a:noAutofit/>
          </a:bodyPr>
          <a:lstStyle/>
          <a:p>
            <a:pPr marL="0" lvl="0" indent="0" algn="ctr" rtl="0">
              <a:lnSpc>
                <a:spcPct val="98181"/>
              </a:lnSpc>
              <a:spcBef>
                <a:spcPts val="1000"/>
              </a:spcBef>
              <a:spcAft>
                <a:spcPts val="0"/>
              </a:spcAft>
              <a:buNone/>
            </a:pPr>
            <a:r>
              <a:rPr lang="pt-BR" sz="3200" dirty="0" smtClean="0">
                <a:solidFill>
                  <a:srgbClr val="FF0000"/>
                </a:solidFill>
                <a:latin typeface="Impact" panose="020B0806030902050204" pitchFamily="34" charset="0"/>
                <a:ea typeface="Calibri"/>
                <a:cs typeface="Calibri"/>
                <a:sym typeface="Calibri"/>
              </a:rPr>
              <a:t>BASE NACIONAL COMUM CURRICULAR ( BNCC) </a:t>
            </a:r>
          </a:p>
          <a:p>
            <a:pPr marL="1371600" lvl="0" indent="457200" algn="just" rtl="0">
              <a:lnSpc>
                <a:spcPct val="98181"/>
              </a:lnSpc>
              <a:spcBef>
                <a:spcPts val="1000"/>
              </a:spcBef>
              <a:spcAft>
                <a:spcPts val="0"/>
              </a:spcAft>
              <a:buNone/>
            </a:pPr>
            <a:endParaRPr sz="2800" i="1" dirty="0">
              <a:solidFill>
                <a:srgbClr val="FF0000"/>
              </a:solidFill>
              <a:latin typeface="Calibri"/>
              <a:ea typeface="Calibri"/>
              <a:cs typeface="Calibri"/>
              <a:sym typeface="Calibri"/>
            </a:endParaRPr>
          </a:p>
          <a:p>
            <a:pPr marL="0" lvl="0" indent="0" algn="just" rtl="0">
              <a:lnSpc>
                <a:spcPct val="98181"/>
              </a:lnSpc>
              <a:spcBef>
                <a:spcPts val="1000"/>
              </a:spcBef>
              <a:spcAft>
                <a:spcPts val="0"/>
              </a:spcAft>
              <a:buNone/>
            </a:pPr>
            <a:r>
              <a:rPr lang="pt-BR" sz="2400" dirty="0" smtClean="0">
                <a:solidFill>
                  <a:schemeClr val="dk1"/>
                </a:solidFill>
                <a:latin typeface="Calibri"/>
                <a:ea typeface="Calibri"/>
                <a:cs typeface="Calibri"/>
                <a:sym typeface="Calibri"/>
              </a:rPr>
              <a:t>	"</a:t>
            </a:r>
            <a:r>
              <a:rPr lang="pt-BR" sz="2400" dirty="0">
                <a:solidFill>
                  <a:schemeClr val="dk1"/>
                </a:solidFill>
                <a:latin typeface="Calibri"/>
                <a:ea typeface="Calibri"/>
                <a:cs typeface="Calibri"/>
                <a:sym typeface="Calibri"/>
              </a:rPr>
              <a:t>A BNCC e os currículos se identificam na comunhão de princípios e valores que, como já mencionado</a:t>
            </a:r>
            <a:r>
              <a:rPr lang="pt-BR" sz="2400" dirty="0" smtClean="0">
                <a:solidFill>
                  <a:schemeClr val="dk1"/>
                </a:solidFill>
                <a:latin typeface="Calibri"/>
                <a:ea typeface="Calibri"/>
                <a:cs typeface="Calibri"/>
                <a:sym typeface="Calibri"/>
              </a:rPr>
              <a:t>, orientam </a:t>
            </a:r>
            <a:r>
              <a:rPr lang="pt-BR" sz="2400" dirty="0">
                <a:solidFill>
                  <a:schemeClr val="dk1"/>
                </a:solidFill>
                <a:latin typeface="Calibri"/>
                <a:ea typeface="Calibri"/>
                <a:cs typeface="Calibri"/>
                <a:sym typeface="Calibri"/>
              </a:rPr>
              <a:t>a LDB e as DCN. Dessa maneira</a:t>
            </a:r>
            <a:r>
              <a:rPr lang="pt-BR" sz="2400" dirty="0" smtClean="0">
                <a:solidFill>
                  <a:schemeClr val="dk1"/>
                </a:solidFill>
                <a:latin typeface="Calibri"/>
                <a:ea typeface="Calibri"/>
                <a:cs typeface="Calibri"/>
                <a:sym typeface="Calibri"/>
              </a:rPr>
              <a:t>, reconhecem </a:t>
            </a:r>
            <a:r>
              <a:rPr lang="pt-BR" sz="2400" dirty="0">
                <a:solidFill>
                  <a:schemeClr val="dk1"/>
                </a:solidFill>
                <a:latin typeface="Calibri"/>
                <a:ea typeface="Calibri"/>
                <a:cs typeface="Calibri"/>
                <a:sym typeface="Calibri"/>
              </a:rPr>
              <a:t>que a educação tem um compromisso com a formação e o desenvolvimento humano global, em suas dimensões intelectual, física, afetiva, social, ética, moral e simbólica.” </a:t>
            </a:r>
            <a:endParaRPr sz="2400" dirty="0">
              <a:solidFill>
                <a:schemeClr val="dk1"/>
              </a:solidFill>
              <a:latin typeface="Calibri"/>
              <a:ea typeface="Calibri"/>
              <a:cs typeface="Calibri"/>
              <a:sym typeface="Calibri"/>
            </a:endParaRPr>
          </a:p>
          <a:p>
            <a:pPr marL="5029200" lvl="0" indent="457200" rtl="0">
              <a:spcBef>
                <a:spcPts val="0"/>
              </a:spcBef>
              <a:spcAft>
                <a:spcPts val="0"/>
              </a:spcAft>
              <a:buNone/>
            </a:pPr>
            <a:r>
              <a:rPr lang="pt-BR" sz="2400" i="1" dirty="0" smtClean="0">
                <a:solidFill>
                  <a:schemeClr val="dk1"/>
                </a:solidFill>
                <a:latin typeface="Calibri"/>
                <a:ea typeface="Calibri"/>
                <a:cs typeface="Calibri"/>
                <a:sym typeface="Calibri"/>
              </a:rPr>
              <a:t>(BNCC, página 16)</a:t>
            </a:r>
            <a:endParaRPr sz="2400" i="1" dirty="0"/>
          </a:p>
        </p:txBody>
      </p:sp>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17</a:t>
            </a:fld>
            <a:endParaRPr lang="pt-B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body" idx="1"/>
          </p:nvPr>
        </p:nvSpPr>
        <p:spPr>
          <a:xfrm>
            <a:off x="0" y="830997"/>
            <a:ext cx="9144000" cy="58383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6000"/>
              <a:buFont typeface="Arial"/>
              <a:buNone/>
            </a:pPr>
            <a:endParaRPr sz="6000" b="1" i="0" u="none" strike="noStrike" cap="none">
              <a:solidFill>
                <a:schemeClr val="dk1"/>
              </a:solidFill>
              <a:latin typeface="Calibri"/>
              <a:ea typeface="Calibri"/>
              <a:cs typeface="Calibri"/>
              <a:sym typeface="Calibri"/>
            </a:endParaRPr>
          </a:p>
          <a:p>
            <a:pPr marL="0" marR="0" lvl="0" indent="0" algn="just" rtl="0">
              <a:spcBef>
                <a:spcPts val="800"/>
              </a:spcBef>
              <a:spcAft>
                <a:spcPts val="0"/>
              </a:spcAft>
              <a:buClr>
                <a:schemeClr val="dk1"/>
              </a:buClr>
              <a:buSzPts val="4000"/>
              <a:buFont typeface="Arial"/>
              <a:buNone/>
            </a:pPr>
            <a:endParaRPr sz="4000" b="0" i="0" u="none" strike="noStrike" cap="none">
              <a:solidFill>
                <a:schemeClr val="dk1"/>
              </a:solidFill>
              <a:latin typeface="Calibri"/>
              <a:ea typeface="Calibri"/>
              <a:cs typeface="Calibri"/>
              <a:sym typeface="Calibri"/>
            </a:endParaRPr>
          </a:p>
        </p:txBody>
      </p:sp>
      <p:pic>
        <p:nvPicPr>
          <p:cNvPr id="187" name="Google Shape;187;p31"/>
          <p:cNvPicPr preferRelativeResize="0"/>
          <p:nvPr/>
        </p:nvPicPr>
        <p:blipFill>
          <a:blip r:embed="rId3">
            <a:alphaModFix/>
          </a:blip>
          <a:stretch>
            <a:fillRect/>
          </a:stretch>
        </p:blipFill>
        <p:spPr>
          <a:xfrm>
            <a:off x="347957" y="882033"/>
            <a:ext cx="8415718" cy="5470216"/>
          </a:xfrm>
          <a:prstGeom prst="rect">
            <a:avLst/>
          </a:prstGeom>
          <a:noFill/>
          <a:ln>
            <a:noFill/>
          </a:ln>
        </p:spPr>
      </p:pic>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18</a:t>
            </a:fld>
            <a:endParaRPr lang="pt-B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subTitle" idx="1"/>
          </p:nvPr>
        </p:nvSpPr>
        <p:spPr>
          <a:xfrm>
            <a:off x="5217226" y="2532804"/>
            <a:ext cx="3675922" cy="2848397"/>
          </a:xfrm>
          <a:prstGeom prst="rect">
            <a:avLst/>
          </a:prstGeom>
        </p:spPr>
        <p:txBody>
          <a:bodyPr spcFirstLastPara="1" wrap="square" lIns="91425" tIns="45700" rIns="91425" bIns="45700" anchor="t" anchorCtr="0">
            <a:noAutofit/>
          </a:bodyPr>
          <a:lstStyle/>
          <a:p>
            <a:pPr marL="0" lvl="0" indent="0" rtl="0">
              <a:spcBef>
                <a:spcPts val="640"/>
              </a:spcBef>
              <a:spcAft>
                <a:spcPts val="0"/>
              </a:spcAft>
              <a:buNone/>
            </a:pPr>
            <a:r>
              <a:rPr lang="pt-BR" dirty="0" smtClean="0">
                <a:solidFill>
                  <a:schemeClr val="tx1"/>
                </a:solidFill>
              </a:rPr>
              <a:t>nunca </a:t>
            </a:r>
            <a:r>
              <a:rPr lang="pt-BR" dirty="0">
                <a:solidFill>
                  <a:schemeClr val="tx1"/>
                </a:solidFill>
              </a:rPr>
              <a:t>fomos </a:t>
            </a:r>
            <a:r>
              <a:rPr lang="pt-BR" dirty="0" smtClean="0">
                <a:solidFill>
                  <a:schemeClr val="tx1"/>
                </a:solidFill>
              </a:rPr>
              <a:t>um, </a:t>
            </a:r>
            <a:endParaRPr dirty="0">
              <a:solidFill>
                <a:schemeClr val="tx1"/>
              </a:solidFill>
            </a:endParaRPr>
          </a:p>
          <a:p>
            <a:pPr marL="0" lvl="0" indent="0">
              <a:spcBef>
                <a:spcPts val="640"/>
              </a:spcBef>
              <a:spcAft>
                <a:spcPts val="0"/>
              </a:spcAft>
              <a:buNone/>
            </a:pPr>
            <a:r>
              <a:rPr lang="pt-BR" dirty="0">
                <a:solidFill>
                  <a:schemeClr val="tx1"/>
                </a:solidFill>
              </a:rPr>
              <a:t>somos diversos (</a:t>
            </a:r>
            <a:r>
              <a:rPr lang="pt-BR" dirty="0" err="1">
                <a:solidFill>
                  <a:schemeClr val="tx1"/>
                </a:solidFill>
              </a:rPr>
              <a:t>eus</a:t>
            </a:r>
            <a:r>
              <a:rPr lang="pt-BR" dirty="0">
                <a:solidFill>
                  <a:schemeClr val="tx1"/>
                </a:solidFill>
              </a:rPr>
              <a:t>)</a:t>
            </a:r>
            <a:endParaRPr dirty="0">
              <a:solidFill>
                <a:schemeClr val="tx1"/>
              </a:solidFill>
            </a:endParaRPr>
          </a:p>
          <a:p>
            <a:pPr marL="0" lvl="0" indent="0" rtl="0">
              <a:spcBef>
                <a:spcPts val="640"/>
              </a:spcBef>
              <a:spcAft>
                <a:spcPts val="0"/>
              </a:spcAft>
              <a:buNone/>
            </a:pPr>
            <a:r>
              <a:rPr lang="pt-BR" dirty="0">
                <a:solidFill>
                  <a:schemeClr val="tx1"/>
                </a:solidFill>
              </a:rPr>
              <a:t>possibilidades  </a:t>
            </a:r>
            <a:endParaRPr dirty="0">
              <a:solidFill>
                <a:schemeClr val="tx1"/>
              </a:solidFill>
            </a:endParaRPr>
          </a:p>
          <a:p>
            <a:pPr marL="0" lvl="0" indent="0" rtl="0">
              <a:spcBef>
                <a:spcPts val="640"/>
              </a:spcBef>
              <a:spcAft>
                <a:spcPts val="0"/>
              </a:spcAft>
              <a:buNone/>
            </a:pPr>
            <a:r>
              <a:rPr lang="pt-BR" dirty="0">
                <a:solidFill>
                  <a:schemeClr val="tx1"/>
                </a:solidFill>
              </a:rPr>
              <a:t>devir </a:t>
            </a:r>
            <a:endParaRPr dirty="0">
              <a:solidFill>
                <a:schemeClr val="tx1"/>
              </a:solidFill>
            </a:endParaRPr>
          </a:p>
          <a:p>
            <a:pPr marL="0" lvl="0" indent="0">
              <a:spcBef>
                <a:spcPts val="640"/>
              </a:spcBef>
              <a:spcAft>
                <a:spcPts val="0"/>
              </a:spcAft>
              <a:buNone/>
            </a:pPr>
            <a:r>
              <a:rPr lang="pt-BR" dirty="0">
                <a:solidFill>
                  <a:schemeClr val="tx1"/>
                </a:solidFill>
              </a:rPr>
              <a:t>devires </a:t>
            </a:r>
            <a:endParaRPr dirty="0">
              <a:solidFill>
                <a:schemeClr val="tx1"/>
              </a:solidFill>
            </a:endParaRPr>
          </a:p>
        </p:txBody>
      </p:sp>
      <p:pic>
        <p:nvPicPr>
          <p:cNvPr id="199" name="Google Shape;199;p33"/>
          <p:cNvPicPr preferRelativeResize="0"/>
          <p:nvPr/>
        </p:nvPicPr>
        <p:blipFill>
          <a:blip r:embed="rId3">
            <a:alphaModFix/>
          </a:blip>
          <a:stretch>
            <a:fillRect/>
          </a:stretch>
        </p:blipFill>
        <p:spPr>
          <a:xfrm>
            <a:off x="203188" y="1994443"/>
            <a:ext cx="5014037" cy="3813000"/>
          </a:xfrm>
          <a:prstGeom prst="rect">
            <a:avLst/>
          </a:prstGeom>
          <a:noFill/>
          <a:ln>
            <a:noFill/>
          </a:ln>
        </p:spPr>
      </p:pic>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19</a:t>
            </a:fld>
            <a:endParaRPr lang="pt-BR"/>
          </a:p>
        </p:txBody>
      </p:sp>
      <p:sp>
        <p:nvSpPr>
          <p:cNvPr id="3" name="Retângulo 2"/>
          <p:cNvSpPr/>
          <p:nvPr/>
        </p:nvSpPr>
        <p:spPr>
          <a:xfrm>
            <a:off x="203188" y="1028567"/>
            <a:ext cx="4572000" cy="830997"/>
          </a:xfrm>
          <a:prstGeom prst="rect">
            <a:avLst/>
          </a:prstGeom>
        </p:spPr>
        <p:txBody>
          <a:bodyPr>
            <a:spAutoFit/>
          </a:bodyPr>
          <a:lstStyle/>
          <a:p>
            <a:pPr lvl="0"/>
            <a:r>
              <a:rPr lang="pt-BR" sz="2400" dirty="0"/>
              <a:t>indivíduo </a:t>
            </a:r>
          </a:p>
          <a:p>
            <a:pPr lvl="0"/>
            <a:r>
              <a:rPr lang="pt-BR" sz="2400" dirty="0" smtClean="0"/>
              <a:t>(</a:t>
            </a:r>
            <a:r>
              <a:rPr lang="pt-BR" sz="2400" dirty="0"/>
              <a:t>in)</a:t>
            </a:r>
            <a:r>
              <a:rPr lang="pt-BR" sz="2400" dirty="0" err="1"/>
              <a:t>dividual</a:t>
            </a:r>
            <a:r>
              <a:rPr lang="pt-BR" sz="24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5"/>
          <p:cNvPicPr preferRelativeResize="0"/>
          <p:nvPr/>
        </p:nvPicPr>
        <p:blipFill>
          <a:blip r:embed="rId3">
            <a:alphaModFix/>
          </a:blip>
          <a:stretch>
            <a:fillRect/>
          </a:stretch>
        </p:blipFill>
        <p:spPr>
          <a:xfrm>
            <a:off x="226577" y="896443"/>
            <a:ext cx="8618017" cy="5132123"/>
          </a:xfrm>
          <a:prstGeom prst="rect">
            <a:avLst/>
          </a:prstGeom>
          <a:noFill/>
          <a:ln>
            <a:noFill/>
          </a:ln>
        </p:spPr>
      </p:pic>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2</a:t>
            </a:fld>
            <a:endParaRPr lang="pt-BR"/>
          </a:p>
        </p:txBody>
      </p:sp>
      <p:sp>
        <p:nvSpPr>
          <p:cNvPr id="3" name="Retângulo 2"/>
          <p:cNvSpPr/>
          <p:nvPr/>
        </p:nvSpPr>
        <p:spPr>
          <a:xfrm>
            <a:off x="323680" y="6028566"/>
            <a:ext cx="8423809" cy="369332"/>
          </a:xfrm>
          <a:prstGeom prst="rect">
            <a:avLst/>
          </a:prstGeom>
        </p:spPr>
        <p:txBody>
          <a:bodyPr wrap="square">
            <a:spAutoFit/>
          </a:bodyPr>
          <a:lstStyle/>
          <a:p>
            <a:pPr lvl="0" algn="ctr"/>
            <a:r>
              <a:rPr lang="pt-BR" sz="1800" dirty="0" smtClean="0">
                <a:solidFill>
                  <a:schemeClr val="dk1"/>
                </a:solidFill>
                <a:hlinkClick r:id="rId4"/>
              </a:rPr>
              <a:t>http</a:t>
            </a:r>
            <a:r>
              <a:rPr lang="pt-BR" sz="1800" dirty="0">
                <a:solidFill>
                  <a:schemeClr val="dk1"/>
                </a:solidFill>
                <a:hlinkClick r:id="rId4"/>
              </a:rPr>
              <a:t>://</a:t>
            </a:r>
            <a:r>
              <a:rPr lang="pt-BR" sz="1800" dirty="0" smtClean="0">
                <a:solidFill>
                  <a:schemeClr val="dk1"/>
                </a:solidFill>
                <a:hlinkClick r:id="rId4"/>
              </a:rPr>
              <a:t>www.vidtudo.com.br/2015/04/charge-sobre-intolerancia-dos-que.html</a:t>
            </a:r>
            <a:endParaRPr lang="pt-B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ctrTitle"/>
          </p:nvPr>
        </p:nvSpPr>
        <p:spPr>
          <a:xfrm>
            <a:off x="685800" y="1"/>
            <a:ext cx="7772400" cy="8367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pt-BR" sz="6000" b="1" i="0" u="none" strike="noStrike" cap="none">
                <a:solidFill>
                  <a:srgbClr val="000000"/>
                </a:solidFill>
                <a:latin typeface="Calibri"/>
                <a:ea typeface="Calibri"/>
                <a:cs typeface="Calibri"/>
                <a:sym typeface="Calibri"/>
              </a:rPr>
              <a:t/>
            </a:r>
            <a:br>
              <a:rPr lang="pt-BR" sz="6000" b="1" i="0" u="none" strike="noStrike" cap="none">
                <a:solidFill>
                  <a:srgbClr val="000000"/>
                </a:solidFill>
                <a:latin typeface="Calibri"/>
                <a:ea typeface="Calibri"/>
                <a:cs typeface="Calibri"/>
                <a:sym typeface="Calibri"/>
              </a:rPr>
            </a:br>
            <a:endParaRPr sz="4400" b="0" i="0" u="none" strike="noStrike" cap="none">
              <a:solidFill>
                <a:schemeClr val="dk1"/>
              </a:solidFill>
              <a:latin typeface="Calibri"/>
              <a:ea typeface="Calibri"/>
              <a:cs typeface="Calibri"/>
              <a:sym typeface="Calibri"/>
            </a:endParaRPr>
          </a:p>
        </p:txBody>
      </p:sp>
      <p:pic>
        <p:nvPicPr>
          <p:cNvPr id="205" name="Google Shape;205;p34"/>
          <p:cNvPicPr preferRelativeResize="0"/>
          <p:nvPr/>
        </p:nvPicPr>
        <p:blipFill>
          <a:blip r:embed="rId3">
            <a:alphaModFix/>
          </a:blip>
          <a:stretch>
            <a:fillRect/>
          </a:stretch>
        </p:blipFill>
        <p:spPr>
          <a:xfrm>
            <a:off x="250852" y="898216"/>
            <a:ext cx="8698939" cy="5526859"/>
          </a:xfrm>
          <a:prstGeom prst="rect">
            <a:avLst/>
          </a:prstGeom>
          <a:noFill/>
          <a:ln>
            <a:noFill/>
          </a:ln>
        </p:spPr>
      </p:pic>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20</a:t>
            </a:fld>
            <a:endParaRPr lang="pt-B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5"/>
          <p:cNvPicPr preferRelativeResize="0"/>
          <p:nvPr/>
        </p:nvPicPr>
        <p:blipFill>
          <a:blip r:embed="rId3">
            <a:alphaModFix/>
          </a:blip>
          <a:stretch>
            <a:fillRect/>
          </a:stretch>
        </p:blipFill>
        <p:spPr>
          <a:xfrm>
            <a:off x="234669" y="973211"/>
            <a:ext cx="8707029" cy="5387130"/>
          </a:xfrm>
          <a:prstGeom prst="rect">
            <a:avLst/>
          </a:prstGeom>
          <a:noFill/>
          <a:ln>
            <a:noFill/>
          </a:ln>
        </p:spPr>
      </p:pic>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21</a:t>
            </a:fld>
            <a:endParaRPr lang="pt-B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ctrTitle"/>
          </p:nvPr>
        </p:nvSpPr>
        <p:spPr>
          <a:xfrm>
            <a:off x="685800" y="1"/>
            <a:ext cx="7772400" cy="8367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pt-BR" sz="6000" b="1" i="0" u="none" strike="noStrike" cap="none">
                <a:solidFill>
                  <a:srgbClr val="000000"/>
                </a:solidFill>
                <a:latin typeface="Calibri"/>
                <a:ea typeface="Calibri"/>
                <a:cs typeface="Calibri"/>
                <a:sym typeface="Calibri"/>
              </a:rPr>
              <a:t/>
            </a:r>
            <a:br>
              <a:rPr lang="pt-BR" sz="6000" b="1" i="0" u="none" strike="noStrike" cap="none">
                <a:solidFill>
                  <a:srgbClr val="000000"/>
                </a:solidFill>
                <a:latin typeface="Calibri"/>
                <a:ea typeface="Calibri"/>
                <a:cs typeface="Calibri"/>
                <a:sym typeface="Calibri"/>
              </a:rPr>
            </a:br>
            <a:endParaRPr sz="4400" b="0" i="0" u="none" strike="noStrike" cap="none">
              <a:solidFill>
                <a:schemeClr val="dk1"/>
              </a:solidFill>
              <a:latin typeface="Calibri"/>
              <a:ea typeface="Calibri"/>
              <a:cs typeface="Calibri"/>
              <a:sym typeface="Calibri"/>
            </a:endParaRPr>
          </a:p>
        </p:txBody>
      </p:sp>
      <p:pic>
        <p:nvPicPr>
          <p:cNvPr id="216" name="Google Shape;216;p36"/>
          <p:cNvPicPr preferRelativeResize="0"/>
          <p:nvPr/>
        </p:nvPicPr>
        <p:blipFill>
          <a:blip r:embed="rId3">
            <a:alphaModFix/>
          </a:blip>
          <a:stretch>
            <a:fillRect/>
          </a:stretch>
        </p:blipFill>
        <p:spPr>
          <a:xfrm>
            <a:off x="283221" y="979136"/>
            <a:ext cx="8658477" cy="5456498"/>
          </a:xfrm>
          <a:prstGeom prst="rect">
            <a:avLst/>
          </a:prstGeom>
          <a:noFill/>
          <a:ln>
            <a:noFill/>
          </a:ln>
        </p:spPr>
      </p:pic>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22</a:t>
            </a:fld>
            <a:endParaRPr lang="pt-B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subTitle" idx="1"/>
          </p:nvPr>
        </p:nvSpPr>
        <p:spPr>
          <a:xfrm>
            <a:off x="582627" y="1613159"/>
            <a:ext cx="8019206" cy="3039762"/>
          </a:xfrm>
          <a:prstGeom prst="rect">
            <a:avLst/>
          </a:prstGeom>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r>
              <a:rPr lang="pt-BR" i="1" dirty="0">
                <a:solidFill>
                  <a:srgbClr val="000000"/>
                </a:solidFill>
                <a:latin typeface="Cambria"/>
                <a:ea typeface="Cambria"/>
                <a:cs typeface="Cambria"/>
                <a:sym typeface="Cambria"/>
              </a:rPr>
              <a:t>“Simplesmente</a:t>
            </a:r>
            <a:r>
              <a:rPr lang="pt-BR" i="1" dirty="0" smtClean="0">
                <a:solidFill>
                  <a:srgbClr val="000000"/>
                </a:solidFill>
                <a:latin typeface="Cambria"/>
                <a:ea typeface="Cambria"/>
                <a:cs typeface="Cambria"/>
                <a:sym typeface="Cambria"/>
              </a:rPr>
              <a:t>, não </a:t>
            </a:r>
            <a:r>
              <a:rPr lang="pt-BR" i="1" dirty="0">
                <a:solidFill>
                  <a:srgbClr val="000000"/>
                </a:solidFill>
                <a:latin typeface="Cambria"/>
                <a:ea typeface="Cambria"/>
                <a:cs typeface="Cambria"/>
                <a:sym typeface="Cambria"/>
              </a:rPr>
              <a:t>posso pensar pelos </a:t>
            </a:r>
            <a:r>
              <a:rPr lang="pt-BR" i="1" dirty="0" smtClean="0">
                <a:solidFill>
                  <a:srgbClr val="000000"/>
                </a:solidFill>
                <a:latin typeface="Cambria"/>
                <a:ea typeface="Cambria"/>
                <a:cs typeface="Cambria"/>
                <a:sym typeface="Cambria"/>
              </a:rPr>
              <a:t>outros, </a:t>
            </a:r>
            <a:r>
              <a:rPr lang="pt-BR" i="1" dirty="0">
                <a:solidFill>
                  <a:srgbClr val="000000"/>
                </a:solidFill>
                <a:latin typeface="Cambria"/>
                <a:ea typeface="Cambria"/>
                <a:cs typeface="Cambria"/>
                <a:sym typeface="Cambria"/>
              </a:rPr>
              <a:t>nem para os </a:t>
            </a:r>
            <a:r>
              <a:rPr lang="pt-BR" i="1" dirty="0" smtClean="0">
                <a:solidFill>
                  <a:srgbClr val="000000"/>
                </a:solidFill>
                <a:latin typeface="Cambria"/>
                <a:ea typeface="Cambria"/>
                <a:cs typeface="Cambria"/>
                <a:sym typeface="Cambria"/>
              </a:rPr>
              <a:t>outros, </a:t>
            </a:r>
            <a:r>
              <a:rPr lang="pt-BR" i="1" dirty="0">
                <a:solidFill>
                  <a:srgbClr val="000000"/>
                </a:solidFill>
                <a:latin typeface="Cambria"/>
                <a:ea typeface="Cambria"/>
                <a:cs typeface="Cambria"/>
                <a:sym typeface="Cambria"/>
              </a:rPr>
              <a:t>nem sem os outros.”         </a:t>
            </a:r>
            <a:endParaRPr lang="pt-BR" i="1" dirty="0" smtClean="0">
              <a:solidFill>
                <a:srgbClr val="000000"/>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lang="pt-BR" sz="4400" i="1" dirty="0" smtClean="0">
              <a:solidFill>
                <a:srgbClr val="000000"/>
              </a:solidFill>
              <a:latin typeface="Cambria"/>
              <a:ea typeface="Cambria"/>
              <a:cs typeface="Cambria"/>
              <a:sym typeface="Cambria"/>
            </a:endParaRPr>
          </a:p>
          <a:p>
            <a:pPr algn="r">
              <a:lnSpc>
                <a:spcPct val="115000"/>
              </a:lnSpc>
              <a:spcBef>
                <a:spcPts val="0"/>
              </a:spcBef>
              <a:buClr>
                <a:schemeClr val="dk1"/>
              </a:buClr>
              <a:buSzPts val="1100"/>
            </a:pPr>
            <a:r>
              <a:rPr lang="pt-BR" sz="2400" i="1">
                <a:solidFill>
                  <a:srgbClr val="000000"/>
                </a:solidFill>
                <a:latin typeface="Cambria"/>
                <a:ea typeface="Cambria"/>
                <a:cs typeface="Cambria"/>
                <a:sym typeface="Cambria"/>
              </a:rPr>
              <a:t>Paulo </a:t>
            </a:r>
            <a:r>
              <a:rPr lang="pt-BR" sz="2400" i="1" smtClean="0">
                <a:solidFill>
                  <a:srgbClr val="000000"/>
                </a:solidFill>
                <a:latin typeface="Cambria"/>
                <a:ea typeface="Cambria"/>
                <a:cs typeface="Cambria"/>
                <a:sym typeface="Cambria"/>
              </a:rPr>
              <a:t>Freire</a:t>
            </a:r>
            <a:endParaRPr dirty="0">
              <a:solidFill>
                <a:srgbClr val="000000"/>
              </a:solidFill>
            </a:endParaRPr>
          </a:p>
        </p:txBody>
      </p:sp>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23</a:t>
            </a:fld>
            <a:endParaRPr lang="pt-B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body" idx="1"/>
          </p:nvPr>
        </p:nvSpPr>
        <p:spPr>
          <a:xfrm>
            <a:off x="283220" y="1497026"/>
            <a:ext cx="8561375" cy="3859901"/>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700"/>
              </a:spcBef>
              <a:spcAft>
                <a:spcPts val="0"/>
              </a:spcAft>
              <a:buClr>
                <a:schemeClr val="dk1"/>
              </a:buClr>
              <a:buSzPts val="1100"/>
              <a:buFont typeface="Arial"/>
              <a:buNone/>
            </a:pPr>
            <a:r>
              <a:rPr lang="pt-BR" sz="3600" b="1" dirty="0" smtClean="0">
                <a:solidFill>
                  <a:srgbClr val="000000"/>
                </a:solidFill>
                <a:latin typeface="Arial"/>
                <a:ea typeface="Arial"/>
                <a:cs typeface="Arial"/>
                <a:sym typeface="Arial"/>
              </a:rPr>
              <a:t>Diversidade </a:t>
            </a:r>
            <a:r>
              <a:rPr lang="pt-BR" sz="3600" b="1" dirty="0">
                <a:solidFill>
                  <a:srgbClr val="000000"/>
                </a:solidFill>
                <a:latin typeface="Arial"/>
                <a:ea typeface="Arial"/>
                <a:cs typeface="Arial"/>
                <a:sym typeface="Arial"/>
              </a:rPr>
              <a:t>como </a:t>
            </a:r>
            <a:r>
              <a:rPr lang="pt-BR" sz="3600" b="1" dirty="0" smtClean="0">
                <a:solidFill>
                  <a:srgbClr val="000000"/>
                </a:solidFill>
                <a:latin typeface="Arial"/>
                <a:ea typeface="Arial"/>
                <a:cs typeface="Arial"/>
                <a:sym typeface="Arial"/>
              </a:rPr>
              <a:t>diferença</a:t>
            </a:r>
            <a:endParaRPr sz="3600" b="1" dirty="0">
              <a:solidFill>
                <a:srgbClr val="000000"/>
              </a:solidFill>
              <a:latin typeface="Arial"/>
              <a:ea typeface="Arial"/>
              <a:cs typeface="Arial"/>
              <a:sym typeface="Arial"/>
            </a:endParaRPr>
          </a:p>
          <a:p>
            <a:pPr marL="0" lvl="0" indent="0" algn="ctr" rtl="0">
              <a:lnSpc>
                <a:spcPct val="115000"/>
              </a:lnSpc>
              <a:spcBef>
                <a:spcPts val="700"/>
              </a:spcBef>
              <a:spcAft>
                <a:spcPts val="0"/>
              </a:spcAft>
              <a:buClr>
                <a:schemeClr val="dk1"/>
              </a:buClr>
              <a:buSzPts val="1100"/>
              <a:buFont typeface="Arial"/>
              <a:buNone/>
            </a:pPr>
            <a:r>
              <a:rPr lang="pt-BR" sz="2400" dirty="0" smtClean="0">
                <a:solidFill>
                  <a:srgbClr val="000000"/>
                </a:solidFill>
                <a:latin typeface="Cambria"/>
                <a:ea typeface="Cambria"/>
                <a:cs typeface="Cambria"/>
                <a:sym typeface="Cambria"/>
              </a:rPr>
              <a:t/>
            </a:r>
            <a:br>
              <a:rPr lang="pt-BR" sz="2400" dirty="0" smtClean="0">
                <a:solidFill>
                  <a:srgbClr val="000000"/>
                </a:solidFill>
                <a:latin typeface="Cambria"/>
                <a:ea typeface="Cambria"/>
                <a:cs typeface="Cambria"/>
                <a:sym typeface="Cambria"/>
              </a:rPr>
            </a:br>
            <a:r>
              <a:rPr lang="pt-BR" sz="2400" dirty="0" smtClean="0">
                <a:solidFill>
                  <a:srgbClr val="000000"/>
                </a:solidFill>
                <a:latin typeface="Cambria"/>
                <a:ea typeface="Cambria"/>
                <a:cs typeface="Cambria"/>
                <a:sym typeface="Cambria"/>
              </a:rPr>
              <a:t>"</a:t>
            </a:r>
            <a:r>
              <a:rPr lang="pt-BR" sz="2400" dirty="0">
                <a:solidFill>
                  <a:srgbClr val="000000"/>
                </a:solidFill>
                <a:latin typeface="Cambria"/>
                <a:ea typeface="Cambria"/>
                <a:cs typeface="Cambria"/>
                <a:sym typeface="Cambria"/>
              </a:rPr>
              <a:t>Educar significa introduzir a cunha da diferença em um </a:t>
            </a:r>
            <a:endParaRPr lang="pt-BR" sz="2400" dirty="0" smtClean="0">
              <a:solidFill>
                <a:srgbClr val="000000"/>
              </a:solidFill>
              <a:latin typeface="Cambria"/>
              <a:ea typeface="Cambria"/>
              <a:cs typeface="Cambria"/>
              <a:sym typeface="Cambria"/>
            </a:endParaRPr>
          </a:p>
          <a:p>
            <a:pPr marL="0" lvl="0" indent="0" algn="ctr" rtl="0">
              <a:lnSpc>
                <a:spcPct val="115000"/>
              </a:lnSpc>
              <a:spcBef>
                <a:spcPts val="700"/>
              </a:spcBef>
              <a:spcAft>
                <a:spcPts val="0"/>
              </a:spcAft>
              <a:buClr>
                <a:schemeClr val="dk1"/>
              </a:buClr>
              <a:buSzPts val="1100"/>
              <a:buFont typeface="Arial"/>
              <a:buNone/>
            </a:pPr>
            <a:r>
              <a:rPr lang="pt-BR" sz="2400" dirty="0" smtClean="0">
                <a:solidFill>
                  <a:srgbClr val="000000"/>
                </a:solidFill>
                <a:latin typeface="Cambria"/>
                <a:ea typeface="Cambria"/>
                <a:cs typeface="Cambria"/>
                <a:sym typeface="Cambria"/>
              </a:rPr>
              <a:t>mundo </a:t>
            </a:r>
            <a:r>
              <a:rPr lang="pt-BR" sz="2400" dirty="0">
                <a:solidFill>
                  <a:srgbClr val="000000"/>
                </a:solidFill>
                <a:latin typeface="Cambria"/>
                <a:ea typeface="Cambria"/>
                <a:cs typeface="Cambria"/>
                <a:sym typeface="Cambria"/>
              </a:rPr>
              <a:t>que sem ela se limitaria a reproduzir o igual e </a:t>
            </a:r>
            <a:endParaRPr lang="pt-BR" sz="2400" dirty="0" smtClean="0">
              <a:solidFill>
                <a:srgbClr val="000000"/>
              </a:solidFill>
              <a:latin typeface="Cambria"/>
              <a:ea typeface="Cambria"/>
              <a:cs typeface="Cambria"/>
              <a:sym typeface="Cambria"/>
            </a:endParaRPr>
          </a:p>
          <a:p>
            <a:pPr marL="0" lvl="0" indent="0" algn="ctr" rtl="0">
              <a:lnSpc>
                <a:spcPct val="115000"/>
              </a:lnSpc>
              <a:spcBef>
                <a:spcPts val="700"/>
              </a:spcBef>
              <a:spcAft>
                <a:spcPts val="0"/>
              </a:spcAft>
              <a:buClr>
                <a:schemeClr val="dk1"/>
              </a:buClr>
              <a:buSzPts val="1100"/>
              <a:buFont typeface="Arial"/>
              <a:buNone/>
            </a:pPr>
            <a:r>
              <a:rPr lang="pt-BR" sz="2400" dirty="0" smtClean="0">
                <a:solidFill>
                  <a:srgbClr val="000000"/>
                </a:solidFill>
                <a:latin typeface="Cambria"/>
                <a:ea typeface="Cambria"/>
                <a:cs typeface="Cambria"/>
                <a:sym typeface="Cambria"/>
              </a:rPr>
              <a:t>o </a:t>
            </a:r>
            <a:r>
              <a:rPr lang="pt-BR" sz="2400" dirty="0">
                <a:solidFill>
                  <a:srgbClr val="000000"/>
                </a:solidFill>
                <a:latin typeface="Cambria"/>
                <a:ea typeface="Cambria"/>
                <a:cs typeface="Cambria"/>
                <a:sym typeface="Cambria"/>
              </a:rPr>
              <a:t>idêntico, um mundo parado, um mundo morto“ .</a:t>
            </a:r>
            <a:endParaRPr sz="2400" dirty="0">
              <a:solidFill>
                <a:srgbClr val="000000"/>
              </a:solidFill>
              <a:latin typeface="Cambria"/>
              <a:ea typeface="Cambria"/>
              <a:cs typeface="Cambria"/>
              <a:sym typeface="Cambria"/>
            </a:endParaRPr>
          </a:p>
          <a:p>
            <a:pPr marL="0" lvl="0" indent="0" algn="ctr" rtl="0">
              <a:lnSpc>
                <a:spcPct val="115000"/>
              </a:lnSpc>
              <a:spcBef>
                <a:spcPts val="700"/>
              </a:spcBef>
              <a:spcAft>
                <a:spcPts val="0"/>
              </a:spcAft>
              <a:buClr>
                <a:schemeClr val="dk1"/>
              </a:buClr>
              <a:buSzPts val="1100"/>
              <a:buFont typeface="Arial"/>
              <a:buNone/>
            </a:pPr>
            <a:endParaRPr sz="2400" i="1" dirty="0">
              <a:solidFill>
                <a:srgbClr val="000000"/>
              </a:solidFill>
              <a:latin typeface="Cambria"/>
              <a:ea typeface="Cambria"/>
              <a:cs typeface="Cambria"/>
              <a:sym typeface="Cambria"/>
            </a:endParaRPr>
          </a:p>
          <a:p>
            <a:pPr marL="4572000" lvl="0" indent="457200" rtl="0">
              <a:lnSpc>
                <a:spcPct val="115000"/>
              </a:lnSpc>
              <a:spcBef>
                <a:spcPts val="700"/>
              </a:spcBef>
              <a:spcAft>
                <a:spcPts val="0"/>
              </a:spcAft>
              <a:buClr>
                <a:schemeClr val="dk1"/>
              </a:buClr>
              <a:buSzPts val="1100"/>
              <a:buFont typeface="Arial"/>
              <a:buNone/>
            </a:pPr>
            <a:r>
              <a:rPr lang="pt-BR" sz="2400" b="1" i="1" dirty="0" smtClean="0">
                <a:solidFill>
                  <a:srgbClr val="000000"/>
                </a:solidFill>
                <a:latin typeface="Cambria"/>
                <a:ea typeface="Cambria"/>
                <a:cs typeface="Cambria"/>
                <a:sym typeface="Cambria"/>
              </a:rPr>
              <a:t>Tomaz Tadeu da Silva</a:t>
            </a:r>
            <a:endParaRPr sz="2400" b="1" i="1" dirty="0"/>
          </a:p>
        </p:txBody>
      </p:sp>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3</a:t>
            </a:fld>
            <a:endParaRPr lang="pt-B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457200" y="0"/>
            <a:ext cx="8229600" cy="83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6000" b="1" i="0" u="none" strike="noStrike" cap="none">
                <a:solidFill>
                  <a:srgbClr val="FFFFFF"/>
                </a:solidFill>
                <a:latin typeface="Calibri"/>
                <a:ea typeface="Calibri"/>
                <a:cs typeface="Calibri"/>
                <a:sym typeface="Calibri"/>
              </a:rPr>
              <a:t>          </a:t>
            </a:r>
            <a:endParaRPr sz="4400" b="1" i="0" u="none" strike="noStrike" cap="none">
              <a:solidFill>
                <a:schemeClr val="dk1"/>
              </a:solidFill>
              <a:latin typeface="Calibri"/>
              <a:ea typeface="Calibri"/>
              <a:cs typeface="Calibri"/>
              <a:sym typeface="Calibri"/>
            </a:endParaRPr>
          </a:p>
        </p:txBody>
      </p:sp>
      <p:sp>
        <p:nvSpPr>
          <p:cNvPr id="112" name="Google Shape;112;p18"/>
          <p:cNvSpPr txBox="1">
            <a:spLocks noGrp="1"/>
          </p:cNvSpPr>
          <p:nvPr>
            <p:ph type="body" idx="1"/>
          </p:nvPr>
        </p:nvSpPr>
        <p:spPr>
          <a:xfrm>
            <a:off x="517890" y="1149531"/>
            <a:ext cx="8168810" cy="4681944"/>
          </a:xfrm>
          <a:prstGeom prst="rect">
            <a:avLst/>
          </a:prstGeom>
          <a:noFill/>
          <a:ln>
            <a:noFill/>
          </a:ln>
        </p:spPr>
        <p:txBody>
          <a:bodyPr spcFirstLastPara="1" wrap="square" lIns="91425" tIns="45700" rIns="91425" bIns="45700" anchor="t" anchorCtr="0">
            <a:noAutofit/>
          </a:bodyPr>
          <a:lstStyle/>
          <a:p>
            <a:pPr marL="0" marR="0" lvl="0" indent="0" algn="ctr" rtl="0">
              <a:lnSpc>
                <a:spcPct val="140000"/>
              </a:lnSpc>
              <a:spcBef>
                <a:spcPts val="0"/>
              </a:spcBef>
              <a:spcAft>
                <a:spcPts val="0"/>
              </a:spcAft>
              <a:buClr>
                <a:srgbClr val="262626"/>
              </a:buClr>
              <a:buSzPts val="6000"/>
              <a:buFont typeface="Arial"/>
              <a:buNone/>
            </a:pPr>
            <a:endParaRPr sz="2400" dirty="0">
              <a:solidFill>
                <a:srgbClr val="262626"/>
              </a:solidFill>
            </a:endParaRPr>
          </a:p>
          <a:p>
            <a:pPr marL="0" indent="0" algn="ctr">
              <a:spcBef>
                <a:spcPts val="0"/>
              </a:spcBef>
              <a:buClr>
                <a:srgbClr val="262626"/>
              </a:buClr>
              <a:buSzPts val="6000"/>
              <a:buNone/>
            </a:pPr>
            <a:r>
              <a:rPr lang="pt-BR" sz="2400" u="sng" dirty="0">
                <a:solidFill>
                  <a:schemeClr val="hlink"/>
                </a:solidFill>
                <a:hlinkClick r:id="rId3"/>
              </a:rPr>
              <a:t>https://www.youtube.com/watch?v=9SPwVRS81fI</a:t>
            </a:r>
            <a:r>
              <a:rPr lang="pt-BR" sz="2400" dirty="0"/>
              <a:t> </a:t>
            </a:r>
          </a:p>
          <a:p>
            <a:pPr marL="0" marR="0" lvl="0" indent="0" algn="ctr" rtl="0">
              <a:spcBef>
                <a:spcPts val="0"/>
              </a:spcBef>
              <a:spcAft>
                <a:spcPts val="0"/>
              </a:spcAft>
              <a:buClr>
                <a:srgbClr val="262626"/>
              </a:buClr>
              <a:buSzPts val="6000"/>
              <a:buFont typeface="Arial"/>
              <a:buNone/>
            </a:pPr>
            <a:endParaRPr lang="pt-BR" sz="4000" b="0" i="0" u="none" strike="noStrike" cap="none" dirty="0" smtClean="0">
              <a:solidFill>
                <a:srgbClr val="262626"/>
              </a:solidFill>
              <a:latin typeface="Calibri"/>
              <a:ea typeface="Calibri"/>
              <a:cs typeface="Calibri"/>
              <a:sym typeface="Calibri"/>
            </a:endParaRPr>
          </a:p>
          <a:p>
            <a:pPr marL="0" marR="0" lvl="0" indent="0" algn="ctr" rtl="0">
              <a:spcBef>
                <a:spcPts val="0"/>
              </a:spcBef>
              <a:spcAft>
                <a:spcPts val="0"/>
              </a:spcAft>
              <a:buClr>
                <a:srgbClr val="262626"/>
              </a:buClr>
              <a:buSzPts val="6000"/>
              <a:buFont typeface="Arial"/>
              <a:buNone/>
            </a:pPr>
            <a:endParaRPr lang="pt-BR" sz="4000" dirty="0">
              <a:solidFill>
                <a:srgbClr val="262626"/>
              </a:solidFill>
            </a:endParaRPr>
          </a:p>
          <a:p>
            <a:pPr marL="0" marR="0" lvl="0" indent="0" algn="ctr" rtl="0">
              <a:spcBef>
                <a:spcPts val="0"/>
              </a:spcBef>
              <a:spcAft>
                <a:spcPts val="0"/>
              </a:spcAft>
              <a:buClr>
                <a:srgbClr val="262626"/>
              </a:buClr>
              <a:buSzPts val="6000"/>
              <a:buFont typeface="Arial"/>
              <a:buNone/>
            </a:pPr>
            <a:r>
              <a:rPr lang="pt-BR" sz="3600" b="0" i="0" u="none" strike="noStrike" cap="none" dirty="0" smtClean="0">
                <a:solidFill>
                  <a:srgbClr val="262626"/>
                </a:solidFill>
                <a:latin typeface="Calibri"/>
                <a:ea typeface="Calibri"/>
                <a:cs typeface="Calibri"/>
                <a:sym typeface="Calibri"/>
              </a:rPr>
              <a:t>Quais </a:t>
            </a:r>
            <a:r>
              <a:rPr lang="pt-BR" sz="3600" b="0" i="0" u="none" strike="noStrike" cap="none" dirty="0">
                <a:solidFill>
                  <a:srgbClr val="262626"/>
                </a:solidFill>
                <a:latin typeface="Calibri"/>
                <a:ea typeface="Calibri"/>
                <a:cs typeface="Calibri"/>
                <a:sym typeface="Calibri"/>
              </a:rPr>
              <a:t>as representações de </a:t>
            </a:r>
            <a:r>
              <a:rPr lang="pt-BR" sz="3600" b="0" i="0" u="none" strike="noStrike" cap="none" dirty="0" smtClean="0">
                <a:solidFill>
                  <a:srgbClr val="262626"/>
                </a:solidFill>
                <a:latin typeface="Calibri"/>
                <a:ea typeface="Calibri"/>
                <a:cs typeface="Calibri"/>
                <a:sym typeface="Calibri"/>
              </a:rPr>
              <a:t/>
            </a:r>
            <a:br>
              <a:rPr lang="pt-BR" sz="3600" b="0" i="0" u="none" strike="noStrike" cap="none" dirty="0" smtClean="0">
                <a:solidFill>
                  <a:srgbClr val="262626"/>
                </a:solidFill>
                <a:latin typeface="Calibri"/>
                <a:ea typeface="Calibri"/>
                <a:cs typeface="Calibri"/>
                <a:sym typeface="Calibri"/>
              </a:rPr>
            </a:br>
            <a:r>
              <a:rPr lang="pt-BR" sz="3600" b="0" i="0" u="none" strike="noStrike" cap="none" dirty="0" smtClean="0">
                <a:solidFill>
                  <a:srgbClr val="262626"/>
                </a:solidFill>
                <a:latin typeface="Calibri"/>
                <a:ea typeface="Calibri"/>
                <a:cs typeface="Calibri"/>
                <a:sym typeface="Calibri"/>
              </a:rPr>
              <a:t>gênero </a:t>
            </a:r>
            <a:r>
              <a:rPr lang="pt-BR" sz="3600" b="0" i="0" u="none" strike="noStrike" cap="none" dirty="0">
                <a:solidFill>
                  <a:srgbClr val="262626"/>
                </a:solidFill>
                <a:latin typeface="Calibri"/>
                <a:ea typeface="Calibri"/>
                <a:cs typeface="Calibri"/>
                <a:sym typeface="Calibri"/>
              </a:rPr>
              <a:t>presentes no </a:t>
            </a:r>
            <a:r>
              <a:rPr lang="pt-BR" sz="3600" b="0" i="0" u="none" strike="noStrike" cap="none" dirty="0" smtClean="0">
                <a:solidFill>
                  <a:srgbClr val="262626"/>
                </a:solidFill>
                <a:latin typeface="Calibri"/>
                <a:ea typeface="Calibri"/>
                <a:cs typeface="Calibri"/>
                <a:sym typeface="Calibri"/>
              </a:rPr>
              <a:t>vídeo?</a:t>
            </a:r>
            <a:endParaRPr sz="3600" b="0" i="0" u="none" strike="noStrike" cap="none" dirty="0">
              <a:solidFill>
                <a:srgbClr val="262626"/>
              </a:solidFill>
              <a:latin typeface="Calibri"/>
              <a:ea typeface="Calibri"/>
              <a:cs typeface="Calibri"/>
              <a:sym typeface="Calibri"/>
            </a:endParaRPr>
          </a:p>
        </p:txBody>
      </p:sp>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4</a:t>
            </a:fld>
            <a:endParaRPr lang="pt-B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275129" y="884238"/>
            <a:ext cx="8553282" cy="1143000"/>
          </a:xfrm>
          <a:prstGeom prst="rect">
            <a:avLst/>
          </a:prstGeom>
        </p:spPr>
        <p:txBody>
          <a:bodyPr spcFirstLastPara="1" wrap="square" lIns="91425" tIns="45700" rIns="91425" bIns="45700" anchor="t" anchorCtr="0">
            <a:noAutofit/>
          </a:bodyPr>
          <a:lstStyle/>
          <a:p>
            <a:pPr marL="0" lvl="0" indent="0">
              <a:lnSpc>
                <a:spcPts val="4400"/>
              </a:lnSpc>
              <a:spcBef>
                <a:spcPts val="0"/>
              </a:spcBef>
              <a:spcAft>
                <a:spcPts val="0"/>
              </a:spcAft>
              <a:buNone/>
            </a:pPr>
            <a:r>
              <a:rPr lang="pt-BR" sz="3600" b="1" dirty="0"/>
              <a:t>O logocentrismo é matriz </a:t>
            </a:r>
            <a:r>
              <a:rPr lang="pt-BR" sz="3600" b="1" dirty="0" smtClean="0"/>
              <a:t/>
            </a:r>
            <a:br>
              <a:rPr lang="pt-BR" sz="3600" b="1" dirty="0" smtClean="0"/>
            </a:br>
            <a:r>
              <a:rPr lang="pt-BR" sz="3600" b="1" dirty="0" smtClean="0"/>
              <a:t>do </a:t>
            </a:r>
            <a:r>
              <a:rPr lang="pt-BR" sz="3600" b="1" dirty="0"/>
              <a:t>pensamento ocidental</a:t>
            </a:r>
            <a:endParaRPr sz="3600" b="1" dirty="0"/>
          </a:p>
        </p:txBody>
      </p:sp>
      <p:pic>
        <p:nvPicPr>
          <p:cNvPr id="118" name="Google Shape;118;p19"/>
          <p:cNvPicPr preferRelativeResize="0"/>
          <p:nvPr/>
        </p:nvPicPr>
        <p:blipFill rotWithShape="1">
          <a:blip r:embed="rId3">
            <a:alphaModFix/>
          </a:blip>
          <a:srcRect t="-3840" b="3840"/>
          <a:stretch/>
        </p:blipFill>
        <p:spPr>
          <a:xfrm>
            <a:off x="299404" y="2027238"/>
            <a:ext cx="8529007" cy="3975171"/>
          </a:xfrm>
          <a:prstGeom prst="rect">
            <a:avLst/>
          </a:prstGeom>
          <a:noFill/>
          <a:ln>
            <a:noFill/>
          </a:ln>
        </p:spPr>
      </p:pic>
      <p:sp>
        <p:nvSpPr>
          <p:cNvPr id="119" name="Google Shape;119;p19"/>
          <p:cNvSpPr txBox="1"/>
          <p:nvPr/>
        </p:nvSpPr>
        <p:spPr>
          <a:xfrm>
            <a:off x="152400" y="6060935"/>
            <a:ext cx="8839199" cy="449506"/>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t-BR" sz="1800" dirty="0">
                <a:solidFill>
                  <a:schemeClr val="dk1"/>
                </a:solidFill>
                <a:hlinkClick r:id="rId4"/>
              </a:rPr>
              <a:t>http://</a:t>
            </a:r>
            <a:r>
              <a:rPr lang="pt-BR" sz="1800" dirty="0" smtClean="0">
                <a:solidFill>
                  <a:schemeClr val="dk1"/>
                </a:solidFill>
                <a:hlinkClick r:id="rId4"/>
              </a:rPr>
              <a:t>www.ver.pt/ciencia-cognitiva-ajuda-a-solucionar-problemas-sociais-complexos/</a:t>
            </a:r>
            <a:endParaRPr sz="1800" dirty="0"/>
          </a:p>
        </p:txBody>
      </p:sp>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5</a:t>
            </a:fld>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ctrTitle"/>
          </p:nvPr>
        </p:nvSpPr>
        <p:spPr>
          <a:xfrm>
            <a:off x="388416" y="1205713"/>
            <a:ext cx="8399533" cy="5150637"/>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pt-BR" sz="3600" b="1" dirty="0" smtClean="0">
                <a:solidFill>
                  <a:schemeClr val="tx1"/>
                </a:solidFill>
              </a:rPr>
              <a:t>Quais </a:t>
            </a:r>
            <a:r>
              <a:rPr lang="pt-BR" sz="3600" b="1" dirty="0">
                <a:solidFill>
                  <a:schemeClr val="tx1"/>
                </a:solidFill>
              </a:rPr>
              <a:t>as </a:t>
            </a:r>
            <a:r>
              <a:rPr lang="pt-BR" sz="3600" b="1" dirty="0" smtClean="0">
                <a:solidFill>
                  <a:schemeClr val="tx1"/>
                </a:solidFill>
              </a:rPr>
              <a:t>dicotomias </a:t>
            </a:r>
            <a:r>
              <a:rPr lang="pt-BR" sz="3600" b="1" dirty="0">
                <a:solidFill>
                  <a:schemeClr val="tx1"/>
                </a:solidFill>
              </a:rPr>
              <a:t>ocidentais? </a:t>
            </a:r>
            <a:endParaRPr sz="3600" b="1" dirty="0">
              <a:solidFill>
                <a:schemeClr val="tx1"/>
              </a:solidFill>
            </a:endParaRPr>
          </a:p>
          <a:p>
            <a:pPr marL="0" lvl="0" indent="0" algn="l" rtl="0">
              <a:lnSpc>
                <a:spcPct val="115000"/>
              </a:lnSpc>
              <a:spcBef>
                <a:spcPts val="0"/>
              </a:spcBef>
              <a:spcAft>
                <a:spcPts val="0"/>
              </a:spcAft>
              <a:buSzPts val="1100"/>
              <a:buNone/>
            </a:pPr>
            <a:endParaRPr sz="2400" dirty="0">
              <a:solidFill>
                <a:srgbClr val="000000"/>
              </a:solidFill>
            </a:endParaRPr>
          </a:p>
          <a:p>
            <a:pPr lvl="0" algn="l" rtl="0">
              <a:lnSpc>
                <a:spcPts val="2500"/>
              </a:lnSpc>
              <a:spcBef>
                <a:spcPts val="0"/>
              </a:spcBef>
              <a:spcAft>
                <a:spcPts val="0"/>
              </a:spcAft>
              <a:buSzPts val="1100"/>
            </a:pPr>
            <a:r>
              <a:rPr lang="pt-BR" sz="2400" dirty="0" smtClean="0">
                <a:solidFill>
                  <a:srgbClr val="000000"/>
                </a:solidFill>
              </a:rPr>
              <a:t>	- mente-corpo, </a:t>
            </a:r>
            <a:br>
              <a:rPr lang="pt-BR" sz="2400" dirty="0" smtClean="0">
                <a:solidFill>
                  <a:srgbClr val="000000"/>
                </a:solidFill>
              </a:rPr>
            </a:br>
            <a:r>
              <a:rPr lang="pt-BR" sz="2400" dirty="0">
                <a:solidFill>
                  <a:srgbClr val="000000"/>
                </a:solidFill>
              </a:rPr>
              <a:t/>
            </a:r>
            <a:br>
              <a:rPr lang="pt-BR" sz="2400" dirty="0">
                <a:solidFill>
                  <a:srgbClr val="000000"/>
                </a:solidFill>
              </a:rPr>
            </a:br>
            <a:r>
              <a:rPr lang="pt-BR" sz="2400" dirty="0" smtClean="0">
                <a:solidFill>
                  <a:srgbClr val="000000"/>
                </a:solidFill>
              </a:rPr>
              <a:t>	- razão-emoção, </a:t>
            </a:r>
            <a:br>
              <a:rPr lang="pt-BR" sz="2400" dirty="0" smtClean="0">
                <a:solidFill>
                  <a:srgbClr val="000000"/>
                </a:solidFill>
              </a:rPr>
            </a:br>
            <a:r>
              <a:rPr lang="pt-BR" sz="2400" dirty="0" smtClean="0">
                <a:solidFill>
                  <a:srgbClr val="000000"/>
                </a:solidFill>
              </a:rPr>
              <a:t/>
            </a:r>
            <a:br>
              <a:rPr lang="pt-BR" sz="2400" dirty="0" smtClean="0">
                <a:solidFill>
                  <a:srgbClr val="000000"/>
                </a:solidFill>
              </a:rPr>
            </a:br>
            <a:r>
              <a:rPr lang="pt-BR" sz="2400" dirty="0" smtClean="0">
                <a:solidFill>
                  <a:srgbClr val="000000"/>
                </a:solidFill>
              </a:rPr>
              <a:t>	- cultura-natureza, </a:t>
            </a:r>
            <a:br>
              <a:rPr lang="pt-BR" sz="2400" dirty="0" smtClean="0">
                <a:solidFill>
                  <a:srgbClr val="000000"/>
                </a:solidFill>
              </a:rPr>
            </a:br>
            <a:r>
              <a:rPr lang="pt-BR" sz="2400" dirty="0" smtClean="0">
                <a:solidFill>
                  <a:srgbClr val="000000"/>
                </a:solidFill>
              </a:rPr>
              <a:t/>
            </a:r>
            <a:br>
              <a:rPr lang="pt-BR" sz="2400" dirty="0" smtClean="0">
                <a:solidFill>
                  <a:srgbClr val="000000"/>
                </a:solidFill>
              </a:rPr>
            </a:br>
            <a:r>
              <a:rPr lang="pt-BR" sz="2400" dirty="0" smtClean="0">
                <a:solidFill>
                  <a:srgbClr val="000000"/>
                </a:solidFill>
              </a:rPr>
              <a:t>	- indivíduo-sociedade, </a:t>
            </a:r>
            <a:br>
              <a:rPr lang="pt-BR" sz="2400" dirty="0" smtClean="0">
                <a:solidFill>
                  <a:srgbClr val="000000"/>
                </a:solidFill>
              </a:rPr>
            </a:br>
            <a:r>
              <a:rPr lang="pt-BR" sz="2400" dirty="0" smtClean="0">
                <a:solidFill>
                  <a:srgbClr val="000000"/>
                </a:solidFill>
              </a:rPr>
              <a:t/>
            </a:r>
            <a:br>
              <a:rPr lang="pt-BR" sz="2400" dirty="0" smtClean="0">
                <a:solidFill>
                  <a:srgbClr val="000000"/>
                </a:solidFill>
              </a:rPr>
            </a:br>
            <a:r>
              <a:rPr lang="pt-BR" sz="2400" dirty="0" smtClean="0">
                <a:solidFill>
                  <a:srgbClr val="000000"/>
                </a:solidFill>
              </a:rPr>
              <a:t>	- aprendizagem-instinto, </a:t>
            </a:r>
            <a:br>
              <a:rPr lang="pt-BR" sz="2400" dirty="0" smtClean="0">
                <a:solidFill>
                  <a:srgbClr val="000000"/>
                </a:solidFill>
              </a:rPr>
            </a:br>
            <a:r>
              <a:rPr lang="pt-BR" sz="2400" dirty="0" smtClean="0">
                <a:solidFill>
                  <a:srgbClr val="000000"/>
                </a:solidFill>
              </a:rPr>
              <a:t/>
            </a:r>
            <a:br>
              <a:rPr lang="pt-BR" sz="2400" dirty="0" smtClean="0">
                <a:solidFill>
                  <a:srgbClr val="000000"/>
                </a:solidFill>
              </a:rPr>
            </a:br>
            <a:r>
              <a:rPr lang="pt-BR" sz="2400" dirty="0" smtClean="0">
                <a:solidFill>
                  <a:srgbClr val="000000"/>
                </a:solidFill>
              </a:rPr>
              <a:t>	- pensamento-sensação, </a:t>
            </a:r>
            <a:br>
              <a:rPr lang="pt-BR" sz="2400" dirty="0" smtClean="0">
                <a:solidFill>
                  <a:srgbClr val="000000"/>
                </a:solidFill>
              </a:rPr>
            </a:br>
            <a:r>
              <a:rPr lang="pt-BR" sz="2400" dirty="0" smtClean="0">
                <a:solidFill>
                  <a:srgbClr val="000000"/>
                </a:solidFill>
              </a:rPr>
              <a:t/>
            </a:r>
            <a:br>
              <a:rPr lang="pt-BR" sz="2400" dirty="0" smtClean="0">
                <a:solidFill>
                  <a:srgbClr val="000000"/>
                </a:solidFill>
              </a:rPr>
            </a:br>
            <a:r>
              <a:rPr lang="pt-BR" sz="2400" dirty="0" smtClean="0">
                <a:solidFill>
                  <a:srgbClr val="000000"/>
                </a:solidFill>
              </a:rPr>
              <a:t>	- sujeito-objeto.</a:t>
            </a:r>
            <a:endParaRPr sz="6600" b="1" i="0" u="none" strike="noStrike" cap="none" dirty="0">
              <a:solidFill>
                <a:schemeClr val="dk2"/>
              </a:solidFill>
              <a:latin typeface="Calibri"/>
              <a:ea typeface="Calibri"/>
              <a:cs typeface="Calibri"/>
              <a:sym typeface="Calibri"/>
            </a:endParaRPr>
          </a:p>
        </p:txBody>
      </p:sp>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6</a:t>
            </a:fld>
            <a:endParaRPr lang="pt-B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1"/>
          <p:cNvPicPr preferRelativeResize="0"/>
          <p:nvPr/>
        </p:nvPicPr>
        <p:blipFill>
          <a:blip r:embed="rId3">
            <a:alphaModFix/>
          </a:blip>
          <a:stretch>
            <a:fillRect/>
          </a:stretch>
        </p:blipFill>
        <p:spPr>
          <a:xfrm>
            <a:off x="210394" y="938206"/>
            <a:ext cx="2557082" cy="5478778"/>
          </a:xfrm>
          <a:prstGeom prst="rect">
            <a:avLst/>
          </a:prstGeom>
          <a:noFill/>
          <a:ln>
            <a:noFill/>
          </a:ln>
        </p:spPr>
      </p:pic>
      <p:sp>
        <p:nvSpPr>
          <p:cNvPr id="130" name="Google Shape;130;p21"/>
          <p:cNvSpPr txBox="1"/>
          <p:nvPr/>
        </p:nvSpPr>
        <p:spPr>
          <a:xfrm>
            <a:off x="2767476" y="5243640"/>
            <a:ext cx="6166446" cy="1108872"/>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1100"/>
              </a:spcBef>
              <a:spcAft>
                <a:spcPts val="0"/>
              </a:spcAft>
              <a:buClr>
                <a:schemeClr val="dk1"/>
              </a:buClr>
              <a:buSzPts val="1100"/>
              <a:buFont typeface="Arial"/>
              <a:buNone/>
            </a:pPr>
            <a:r>
              <a:rPr lang="pt-BR" dirty="0"/>
              <a:t>Fig.3 N. </a:t>
            </a:r>
            <a:r>
              <a:rPr lang="pt-BR" dirty="0" err="1"/>
              <a:t>Andry</a:t>
            </a:r>
            <a:r>
              <a:rPr lang="pt-BR" dirty="0"/>
              <a:t>, </a:t>
            </a:r>
            <a:r>
              <a:rPr lang="pt-BR" i="1" dirty="0" err="1"/>
              <a:t>L'orthopédie</a:t>
            </a:r>
            <a:r>
              <a:rPr lang="pt-BR" i="1" dirty="0"/>
              <a:t> ou </a:t>
            </a:r>
            <a:r>
              <a:rPr lang="pt-BR" i="1" dirty="0" err="1"/>
              <a:t>l'art</a:t>
            </a:r>
            <a:r>
              <a:rPr lang="pt-BR" i="1" dirty="0"/>
              <a:t> de prevenir et de </a:t>
            </a:r>
            <a:r>
              <a:rPr lang="pt-BR" i="1" dirty="0" err="1"/>
              <a:t>corriger</a:t>
            </a:r>
            <a:r>
              <a:rPr lang="pt-BR" i="1" dirty="0"/>
              <a:t> </a:t>
            </a:r>
            <a:r>
              <a:rPr lang="pt-BR" i="1" dirty="0" err="1"/>
              <a:t>dans</a:t>
            </a:r>
            <a:r>
              <a:rPr lang="pt-BR" i="1" dirty="0"/>
              <a:t> </a:t>
            </a:r>
            <a:r>
              <a:rPr lang="pt-BR" i="1" dirty="0" err="1"/>
              <a:t>des</a:t>
            </a:r>
            <a:r>
              <a:rPr lang="pt-BR" i="1" dirty="0"/>
              <a:t> enfants </a:t>
            </a:r>
            <a:r>
              <a:rPr lang="pt-BR" i="1" dirty="0" err="1"/>
              <a:t>les</a:t>
            </a:r>
            <a:r>
              <a:rPr lang="pt-BR" i="1" dirty="0"/>
              <a:t> </a:t>
            </a:r>
            <a:r>
              <a:rPr lang="pt-BR" i="1" dirty="0" err="1"/>
              <a:t>difformités</a:t>
            </a:r>
            <a:r>
              <a:rPr lang="pt-BR" i="1" dirty="0"/>
              <a:t> </a:t>
            </a:r>
            <a:r>
              <a:rPr lang="pt-BR" i="1" dirty="0" err="1"/>
              <a:t>du</a:t>
            </a:r>
            <a:r>
              <a:rPr lang="pt-BR" i="1" dirty="0"/>
              <a:t> </a:t>
            </a:r>
            <a:r>
              <a:rPr lang="pt-BR" i="1" dirty="0" err="1"/>
              <a:t>corps</a:t>
            </a:r>
            <a:r>
              <a:rPr lang="pt-BR" dirty="0"/>
              <a:t>, 1749 . </a:t>
            </a:r>
            <a:endParaRPr dirty="0"/>
          </a:p>
          <a:p>
            <a:pPr marL="0" lvl="0" indent="0" rtl="0">
              <a:lnSpc>
                <a:spcPct val="150000"/>
              </a:lnSpc>
              <a:spcBef>
                <a:spcPts val="1100"/>
              </a:spcBef>
              <a:spcAft>
                <a:spcPts val="200"/>
              </a:spcAft>
              <a:buClr>
                <a:schemeClr val="dk1"/>
              </a:buClr>
              <a:buSzPts val="1100"/>
              <a:buFont typeface="Arial"/>
              <a:buNone/>
            </a:pPr>
            <a:r>
              <a:rPr lang="pt-BR" sz="1200" i="1" dirty="0">
                <a:latin typeface="Roboto"/>
                <a:ea typeface="Roboto"/>
                <a:cs typeface="Roboto"/>
                <a:sym typeface="Roboto"/>
              </a:rPr>
              <a:t>Ortopedia ou a arte de prevenir e corrigir em crianças as deformidades do corpo,</a:t>
            </a:r>
            <a:endParaRPr sz="1200" i="1" dirty="0"/>
          </a:p>
        </p:txBody>
      </p:sp>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7</a:t>
            </a:fld>
            <a:endParaRPr lang="pt-BR"/>
          </a:p>
        </p:txBody>
      </p:sp>
      <p:sp>
        <p:nvSpPr>
          <p:cNvPr id="3" name="Retângulo 2"/>
          <p:cNvSpPr/>
          <p:nvPr/>
        </p:nvSpPr>
        <p:spPr>
          <a:xfrm>
            <a:off x="2767476" y="938206"/>
            <a:ext cx="6052843" cy="4127284"/>
          </a:xfrm>
          <a:prstGeom prst="rect">
            <a:avLst/>
          </a:prstGeom>
        </p:spPr>
        <p:txBody>
          <a:bodyPr wrap="square">
            <a:spAutoFit/>
          </a:bodyPr>
          <a:lstStyle/>
          <a:p>
            <a:pPr lvl="0" indent="457200" algn="just">
              <a:lnSpc>
                <a:spcPct val="115000"/>
              </a:lnSpc>
            </a:pPr>
            <a:r>
              <a:rPr lang="pt-BR" sz="2000" dirty="0" smtClean="0">
                <a:solidFill>
                  <a:schemeClr val="dk1"/>
                </a:solidFill>
                <a:highlight>
                  <a:srgbClr val="FFFFFF"/>
                </a:highlight>
              </a:rPr>
              <a:t>Nos </a:t>
            </a:r>
            <a:r>
              <a:rPr lang="pt-BR" sz="2000" dirty="0">
                <a:solidFill>
                  <a:schemeClr val="dk1"/>
                </a:solidFill>
                <a:highlight>
                  <a:srgbClr val="FFFFFF"/>
                </a:highlight>
              </a:rPr>
              <a:t>séculos XVII e XVIII os processos disciplinares assumiram a fórmula geral de dominação exercida em diversos espaços, como nas </a:t>
            </a:r>
            <a:r>
              <a:rPr lang="pt-BR" sz="2000" i="1" dirty="0">
                <a:solidFill>
                  <a:srgbClr val="FF0000"/>
                </a:solidFill>
                <a:highlight>
                  <a:srgbClr val="FFFFFF"/>
                </a:highlight>
              </a:rPr>
              <a:t>escolas, nos hospitais, nas organizações militares, na família</a:t>
            </a:r>
            <a:r>
              <a:rPr lang="pt-BR" sz="2000" dirty="0">
                <a:solidFill>
                  <a:schemeClr val="dk1"/>
                </a:solidFill>
                <a:highlight>
                  <a:srgbClr val="FFFFFF"/>
                </a:highlight>
              </a:rPr>
              <a:t>, entre outras </a:t>
            </a:r>
            <a:r>
              <a:rPr lang="pt-BR" sz="2000" b="1" dirty="0">
                <a:solidFill>
                  <a:srgbClr val="0000FF"/>
                </a:solidFill>
                <a:highlight>
                  <a:srgbClr val="FFFFFF"/>
                </a:highlight>
              </a:rPr>
              <a:t>instituições</a:t>
            </a:r>
            <a:r>
              <a:rPr lang="pt-BR" sz="2000" dirty="0">
                <a:solidFill>
                  <a:schemeClr val="dk1"/>
                </a:solidFill>
                <a:highlight>
                  <a:srgbClr val="FFFFFF"/>
                </a:highlight>
              </a:rPr>
              <a:t>. Assim, o controle do espaço, do tempo e dos movimentos foi submetido ao olhar vigilante que se </a:t>
            </a:r>
            <a:r>
              <a:rPr lang="pt-BR" sz="2000" dirty="0" err="1">
                <a:solidFill>
                  <a:schemeClr val="dk1"/>
                </a:solidFill>
                <a:highlight>
                  <a:srgbClr val="FFFFFF"/>
                </a:highlight>
              </a:rPr>
              <a:t>introjetou</a:t>
            </a:r>
            <a:r>
              <a:rPr lang="pt-BR" sz="2000" dirty="0">
                <a:solidFill>
                  <a:schemeClr val="dk1"/>
                </a:solidFill>
                <a:highlight>
                  <a:srgbClr val="FFFFFF"/>
                </a:highlight>
              </a:rPr>
              <a:t> no próprio indivíduo do século XIX – da sociedade moderna, industrial e capitalista</a:t>
            </a:r>
            <a:r>
              <a:rPr lang="pt-BR" sz="2000" dirty="0" smtClean="0">
                <a:solidFill>
                  <a:schemeClr val="dk1"/>
                </a:solidFill>
                <a:highlight>
                  <a:srgbClr val="FFFFFF"/>
                </a:highlight>
              </a:rPr>
              <a:t>.</a:t>
            </a:r>
          </a:p>
          <a:p>
            <a:pPr algn="just">
              <a:lnSpc>
                <a:spcPct val="115000"/>
              </a:lnSpc>
            </a:pPr>
            <a:r>
              <a:rPr lang="pt-BR" sz="1600" dirty="0" smtClean="0">
                <a:solidFill>
                  <a:schemeClr val="dk1"/>
                </a:solidFill>
              </a:rPr>
              <a:t>© </a:t>
            </a:r>
            <a:r>
              <a:rPr lang="pt-BR" sz="1600" dirty="0" err="1">
                <a:solidFill>
                  <a:schemeClr val="dk1"/>
                </a:solidFill>
              </a:rPr>
              <a:t>obvious</a:t>
            </a:r>
            <a:r>
              <a:rPr lang="pt-BR" sz="1600" dirty="0" smtClean="0">
                <a:solidFill>
                  <a:schemeClr val="dk1"/>
                </a:solidFill>
              </a:rPr>
              <a:t>: </a:t>
            </a:r>
            <a:r>
              <a:rPr lang="pt-BR" sz="1600" u="sng" dirty="0">
                <a:solidFill>
                  <a:srgbClr val="003399"/>
                </a:solidFill>
                <a:hlinkClick r:id="rId4"/>
              </a:rPr>
              <a:t>http://</a:t>
            </a:r>
            <a:r>
              <a:rPr lang="pt-BR" sz="1600" u="sng" dirty="0" smtClean="0">
                <a:solidFill>
                  <a:srgbClr val="003399"/>
                </a:solidFill>
                <a:hlinkClick r:id="rId4"/>
              </a:rPr>
              <a:t>obviousmag.org/peripecias_da_vida/2016/a-sociedade-disciplinar-segundo-michel-foucault.html#ixzz5LdcSNJr8</a:t>
            </a:r>
            <a:endParaRPr lang="pt-BR" sz="2000" dirty="0">
              <a:solidFill>
                <a:schemeClr val="dk1"/>
              </a:solidFill>
              <a:highlight>
                <a:srgbClr val="FFFFFF"/>
              </a:highlight>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339866" y="905200"/>
            <a:ext cx="8560294" cy="5487507"/>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pt-BR" sz="2400" dirty="0">
                <a:latin typeface="Cambria"/>
                <a:ea typeface="Cambria"/>
                <a:cs typeface="Cambria"/>
                <a:sym typeface="Cambria"/>
              </a:rPr>
              <a:t>O mundo moderno  não reconhece </a:t>
            </a:r>
            <a:r>
              <a:rPr lang="pt-BR" sz="2400" dirty="0" smtClean="0">
                <a:latin typeface="Cambria"/>
                <a:ea typeface="Cambria"/>
                <a:cs typeface="Cambria"/>
                <a:sym typeface="Cambria"/>
              </a:rPr>
              <a:t> a diversidade, </a:t>
            </a:r>
            <a:r>
              <a:rPr lang="pt-BR" sz="2400" dirty="0">
                <a:latin typeface="Cambria"/>
                <a:ea typeface="Cambria"/>
                <a:cs typeface="Cambria"/>
                <a:sym typeface="Cambria"/>
              </a:rPr>
              <a:t>mas cria</a:t>
            </a:r>
            <a:r>
              <a:rPr lang="pt-BR" sz="2400" dirty="0" smtClean="0">
                <a:latin typeface="Cambria"/>
                <a:ea typeface="Cambria"/>
                <a:cs typeface="Cambria"/>
                <a:sym typeface="Cambria"/>
              </a:rPr>
              <a:t>:</a:t>
            </a:r>
            <a:br>
              <a:rPr lang="pt-BR" sz="2400" dirty="0" smtClean="0">
                <a:latin typeface="Cambria"/>
                <a:ea typeface="Cambria"/>
                <a:cs typeface="Cambria"/>
                <a:sym typeface="Cambria"/>
              </a:rPr>
            </a:br>
            <a:endParaRPr sz="2400" dirty="0">
              <a:latin typeface="Cambria"/>
              <a:ea typeface="Cambria"/>
              <a:cs typeface="Cambria"/>
              <a:sym typeface="Cambria"/>
            </a:endParaRPr>
          </a:p>
          <a:p>
            <a:pPr lvl="0" algn="l" rtl="0">
              <a:lnSpc>
                <a:spcPts val="3600"/>
              </a:lnSpc>
              <a:spcAft>
                <a:spcPts val="0"/>
              </a:spcAft>
              <a:buClr>
                <a:srgbClr val="000000"/>
              </a:buClr>
              <a:buSzPts val="1400"/>
            </a:pPr>
            <a:r>
              <a:rPr lang="pt-BR" sz="2400" dirty="0" smtClean="0">
                <a:solidFill>
                  <a:srgbClr val="000000"/>
                </a:solidFill>
                <a:latin typeface="Cambria"/>
                <a:ea typeface="Cambria"/>
                <a:cs typeface="Cambria"/>
                <a:sym typeface="Cambria"/>
              </a:rPr>
              <a:t>	- intolerância religiosa</a:t>
            </a:r>
            <a:br>
              <a:rPr lang="pt-BR" sz="2400" dirty="0" smtClean="0">
                <a:solidFill>
                  <a:srgbClr val="000000"/>
                </a:solidFill>
                <a:latin typeface="Cambria"/>
                <a:ea typeface="Cambria"/>
                <a:cs typeface="Cambria"/>
                <a:sym typeface="Cambria"/>
              </a:rPr>
            </a:br>
            <a:r>
              <a:rPr lang="pt-BR" sz="2400" dirty="0" smtClean="0">
                <a:solidFill>
                  <a:srgbClr val="000000"/>
                </a:solidFill>
                <a:latin typeface="Cambria"/>
                <a:ea typeface="Cambria"/>
                <a:cs typeface="Cambria"/>
                <a:sym typeface="Cambria"/>
              </a:rPr>
              <a:t>	- xenofobia</a:t>
            </a:r>
            <a:br>
              <a:rPr lang="pt-BR" sz="2400" dirty="0" smtClean="0">
                <a:solidFill>
                  <a:srgbClr val="000000"/>
                </a:solidFill>
                <a:latin typeface="Cambria"/>
                <a:ea typeface="Cambria"/>
                <a:cs typeface="Cambria"/>
                <a:sym typeface="Cambria"/>
              </a:rPr>
            </a:br>
            <a:r>
              <a:rPr lang="pt-BR" sz="2400" dirty="0" smtClean="0">
                <a:solidFill>
                  <a:srgbClr val="000000"/>
                </a:solidFill>
                <a:latin typeface="Cambria"/>
                <a:ea typeface="Cambria"/>
                <a:cs typeface="Cambria"/>
                <a:sym typeface="Cambria"/>
              </a:rPr>
              <a:t>	- racismo</a:t>
            </a:r>
            <a:br>
              <a:rPr lang="pt-BR" sz="2400" dirty="0" smtClean="0">
                <a:solidFill>
                  <a:srgbClr val="000000"/>
                </a:solidFill>
                <a:latin typeface="Cambria"/>
                <a:ea typeface="Cambria"/>
                <a:cs typeface="Cambria"/>
                <a:sym typeface="Cambria"/>
              </a:rPr>
            </a:br>
            <a:r>
              <a:rPr lang="pt-BR" sz="2400" dirty="0" smtClean="0">
                <a:solidFill>
                  <a:srgbClr val="000000"/>
                </a:solidFill>
                <a:latin typeface="Cambria"/>
                <a:ea typeface="Cambria"/>
                <a:cs typeface="Cambria"/>
                <a:sym typeface="Cambria"/>
              </a:rPr>
              <a:t>	- machismo</a:t>
            </a:r>
            <a:br>
              <a:rPr lang="pt-BR" sz="2400" dirty="0" smtClean="0">
                <a:solidFill>
                  <a:srgbClr val="000000"/>
                </a:solidFill>
                <a:latin typeface="Cambria"/>
                <a:ea typeface="Cambria"/>
                <a:cs typeface="Cambria"/>
                <a:sym typeface="Cambria"/>
              </a:rPr>
            </a:br>
            <a:r>
              <a:rPr lang="pt-BR" sz="2400" dirty="0" smtClean="0">
                <a:solidFill>
                  <a:srgbClr val="000000"/>
                </a:solidFill>
                <a:latin typeface="Cambria"/>
                <a:ea typeface="Cambria"/>
                <a:cs typeface="Cambria"/>
                <a:sym typeface="Cambria"/>
              </a:rPr>
              <a:t>	- homofobia</a:t>
            </a:r>
            <a:br>
              <a:rPr lang="pt-BR" sz="2400" dirty="0" smtClean="0">
                <a:solidFill>
                  <a:srgbClr val="000000"/>
                </a:solidFill>
                <a:latin typeface="Cambria"/>
                <a:ea typeface="Cambria"/>
                <a:cs typeface="Cambria"/>
                <a:sym typeface="Cambria"/>
              </a:rPr>
            </a:br>
            <a:r>
              <a:rPr lang="pt-BR" sz="2400" dirty="0" smtClean="0">
                <a:solidFill>
                  <a:srgbClr val="000000"/>
                </a:solidFill>
                <a:latin typeface="Cambria"/>
                <a:ea typeface="Cambria"/>
                <a:cs typeface="Cambria"/>
                <a:sym typeface="Cambria"/>
              </a:rPr>
              <a:t>	- </a:t>
            </a:r>
            <a:r>
              <a:rPr lang="pt-BR" sz="2400" dirty="0" err="1" smtClean="0">
                <a:solidFill>
                  <a:srgbClr val="000000"/>
                </a:solidFill>
                <a:latin typeface="Cambria"/>
                <a:ea typeface="Cambria"/>
                <a:cs typeface="Cambria"/>
                <a:sym typeface="Cambria"/>
              </a:rPr>
              <a:t>transfobia</a:t>
            </a:r>
            <a:r>
              <a:rPr lang="pt-BR" sz="2400" dirty="0" smtClean="0">
                <a:solidFill>
                  <a:srgbClr val="000000"/>
                </a:solidFill>
                <a:latin typeface="Cambria"/>
                <a:ea typeface="Cambria"/>
                <a:cs typeface="Cambria"/>
                <a:sym typeface="Cambria"/>
              </a:rPr>
              <a:t/>
            </a:r>
            <a:br>
              <a:rPr lang="pt-BR" sz="2400" dirty="0" smtClean="0">
                <a:solidFill>
                  <a:srgbClr val="000000"/>
                </a:solidFill>
                <a:latin typeface="Cambria"/>
                <a:ea typeface="Cambria"/>
                <a:cs typeface="Cambria"/>
                <a:sym typeface="Cambria"/>
              </a:rPr>
            </a:br>
            <a:r>
              <a:rPr lang="pt-BR" sz="2400" dirty="0" smtClean="0">
                <a:solidFill>
                  <a:srgbClr val="000000"/>
                </a:solidFill>
                <a:latin typeface="Cambria"/>
                <a:ea typeface="Cambria"/>
                <a:cs typeface="Cambria"/>
                <a:sym typeface="Cambria"/>
              </a:rPr>
              <a:t>	- intimidação sistemática (</a:t>
            </a:r>
            <a:r>
              <a:rPr lang="pt-BR" sz="2400" i="1" dirty="0" err="1" smtClean="0">
                <a:solidFill>
                  <a:srgbClr val="000000"/>
                </a:solidFill>
                <a:latin typeface="Cambria"/>
                <a:ea typeface="Cambria"/>
                <a:cs typeface="Cambria"/>
                <a:sym typeface="Cambria"/>
              </a:rPr>
              <a:t>bullying</a:t>
            </a:r>
            <a:r>
              <a:rPr lang="pt-BR" sz="2400" dirty="0" smtClean="0">
                <a:solidFill>
                  <a:srgbClr val="000000"/>
                </a:solidFill>
                <a:latin typeface="Cambria"/>
                <a:ea typeface="Cambria"/>
                <a:cs typeface="Cambria"/>
                <a:sym typeface="Cambria"/>
              </a:rPr>
              <a:t>) </a:t>
            </a:r>
            <a:br>
              <a:rPr lang="pt-BR" sz="2400" dirty="0" smtClean="0">
                <a:solidFill>
                  <a:srgbClr val="000000"/>
                </a:solidFill>
                <a:latin typeface="Cambria"/>
                <a:ea typeface="Cambria"/>
                <a:cs typeface="Cambria"/>
                <a:sym typeface="Cambria"/>
              </a:rPr>
            </a:br>
            <a:r>
              <a:rPr lang="pt-BR" sz="2400" dirty="0" smtClean="0">
                <a:solidFill>
                  <a:srgbClr val="000000"/>
                </a:solidFill>
                <a:latin typeface="Cambria"/>
                <a:ea typeface="Cambria"/>
                <a:cs typeface="Cambria"/>
                <a:sym typeface="Cambria"/>
              </a:rPr>
              <a:t>	- </a:t>
            </a:r>
            <a:r>
              <a:rPr lang="pt-BR" sz="2400" dirty="0" err="1" smtClean="0">
                <a:solidFill>
                  <a:srgbClr val="000000"/>
                </a:solidFill>
                <a:latin typeface="Cambria"/>
                <a:ea typeface="Cambria"/>
                <a:cs typeface="Cambria"/>
                <a:sym typeface="Cambria"/>
              </a:rPr>
              <a:t>gordofobia</a:t>
            </a:r>
            <a:r>
              <a:rPr lang="pt-BR" sz="2400" dirty="0" smtClean="0">
                <a:solidFill>
                  <a:srgbClr val="000000"/>
                </a:solidFill>
                <a:latin typeface="Cambria"/>
                <a:ea typeface="Cambria"/>
                <a:cs typeface="Cambria"/>
                <a:sym typeface="Cambria"/>
              </a:rPr>
              <a:t> </a:t>
            </a:r>
            <a:br>
              <a:rPr lang="pt-BR" sz="2400" dirty="0" smtClean="0">
                <a:solidFill>
                  <a:srgbClr val="000000"/>
                </a:solidFill>
                <a:latin typeface="Cambria"/>
                <a:ea typeface="Cambria"/>
                <a:cs typeface="Cambria"/>
                <a:sym typeface="Cambria"/>
              </a:rPr>
            </a:br>
            <a:r>
              <a:rPr lang="pt-BR" sz="2400" dirty="0" smtClean="0">
                <a:solidFill>
                  <a:srgbClr val="000000"/>
                </a:solidFill>
                <a:latin typeface="Cambria"/>
                <a:ea typeface="Cambria"/>
                <a:cs typeface="Cambria"/>
                <a:sym typeface="Cambria"/>
              </a:rPr>
              <a:t>	- outras formas de discriminação e preconceito</a:t>
            </a:r>
            <a:endParaRPr lang="pt-BR" dirty="0"/>
          </a:p>
        </p:txBody>
      </p:sp>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8</a:t>
            </a:fld>
            <a:endParaRPr lang="pt-B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3"/>
          <p:cNvPicPr preferRelativeResize="0"/>
          <p:nvPr/>
        </p:nvPicPr>
        <p:blipFill rotWithShape="1">
          <a:blip r:embed="rId3">
            <a:alphaModFix/>
          </a:blip>
          <a:srcRect b="16826"/>
          <a:stretch/>
        </p:blipFill>
        <p:spPr>
          <a:xfrm>
            <a:off x="194209" y="1809458"/>
            <a:ext cx="8747490" cy="4040776"/>
          </a:xfrm>
          <a:prstGeom prst="rect">
            <a:avLst/>
          </a:prstGeom>
          <a:noFill/>
          <a:ln>
            <a:noFill/>
          </a:ln>
        </p:spPr>
      </p:pic>
      <p:sp>
        <p:nvSpPr>
          <p:cNvPr id="2" name="Espaço Reservado para Número de Slide 1"/>
          <p:cNvSpPr>
            <a:spLocks noGrp="1"/>
          </p:cNvSpPr>
          <p:nvPr>
            <p:ph type="sldNum" idx="12"/>
          </p:nvPr>
        </p:nvSpPr>
        <p:spPr/>
        <p:txBody>
          <a:bodyPr/>
          <a:lstStyle/>
          <a:p>
            <a:pPr marL="0" lvl="0" indent="0">
              <a:spcBef>
                <a:spcPts val="0"/>
              </a:spcBef>
              <a:spcAft>
                <a:spcPts val="0"/>
              </a:spcAft>
              <a:buNone/>
            </a:pPr>
            <a:fld id="{00000000-1234-1234-1234-123412341234}" type="slidenum">
              <a:rPr lang="pt-BR" smtClean="0"/>
              <a:t>9</a:t>
            </a:fld>
            <a:endParaRPr lang="pt-BR"/>
          </a:p>
        </p:txBody>
      </p:sp>
    </p:spTree>
  </p:cSld>
  <p:clrMapOvr>
    <a:masterClrMapping/>
  </p:clrMapOvr>
</p:sld>
</file>

<file path=ppt/theme/theme1.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345</Words>
  <Application>Microsoft Office PowerPoint</Application>
  <PresentationFormat>Apresentação na tela (4:3)</PresentationFormat>
  <Paragraphs>91</Paragraphs>
  <Slides>23</Slides>
  <Notes>22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23</vt:i4>
      </vt:variant>
    </vt:vector>
  </HeadingPairs>
  <TitlesOfParts>
    <vt:vector size="29" baseType="lpstr">
      <vt:lpstr>Arial</vt:lpstr>
      <vt:lpstr>Roboto</vt:lpstr>
      <vt:lpstr>Cambria</vt:lpstr>
      <vt:lpstr>Impact</vt:lpstr>
      <vt:lpstr>Calibri</vt:lpstr>
      <vt:lpstr>Tema do Office</vt:lpstr>
      <vt:lpstr> </vt:lpstr>
      <vt:lpstr>Apresentação do PowerPoint</vt:lpstr>
      <vt:lpstr>Apresentação do PowerPoint</vt:lpstr>
      <vt:lpstr>          </vt:lpstr>
      <vt:lpstr>O logocentrismo é matriz  do pensamento ocidental</vt:lpstr>
      <vt:lpstr>Quais as dicotomias ocidentais?    - mente-corpo,    - razão-emoção,    - cultura-natureza,    - indivíduo-sociedade,    - aprendizagem-instinto,    - pensamento-sensação,    - sujeito-objeto.</vt:lpstr>
      <vt:lpstr>Apresentação do PowerPoint</vt:lpstr>
      <vt:lpstr>O mundo moderno  não reconhece  a diversidade, mas cria:   - intolerância religiosa  - xenofobia  - racismo  - machismo  - homofobia  - transfobia  - intimidação sistemática (bullying)   - gordofobia   - outras formas de discriminação e preconceito</vt:lpstr>
      <vt:lpstr>Apresentação do PowerPoint</vt:lpstr>
      <vt:lpstr>Apresentação do PowerPoint</vt:lpstr>
      <vt:lpstr>Qual o desafio da comunidade escolar diante do direito à diferença?</vt:lpstr>
      <vt:lpstr> </vt:lpstr>
      <vt:lpstr>DECLARAÇÃO UNIVERSAL DOS DIREITOS HUMANOS   Artigo 1º - Todos os seres humanos nascem livres e iguais em dignidade e direitos. São dotados de razão e consciência e devem agir em relação uns aos outros com espírito de fraternidade.   Artigo 2º   1 - Todo ser humano tem capacidade para gozar os direitos e as liberdades estabelecidos nesta Declaração, sem distinção de qualquer espécie, seja de raça, cor, sexo, idioma, religião, opinião política ou de outra natureza, origem nacional ou social, riqueza, nascimento, ou qualquer outra condição.</vt:lpstr>
      <vt:lpstr>CONSTITUIÇÃO FEDERAL DE 1988    Art. 3º - Constituem objetivos fundamentais da República Federativa do Brasil:    I - construir uma sociedade livre, justa e solidária;   (...)    IV - promover o bem de todos, sem preconceitos de origem, raça, sexo, cor, idade e quaisquer outras formas de discriminação.</vt:lpstr>
      <vt:lpstr>CONSTITUIÇÃO FEDERAL DE 1988   Art. 5º - Todos são iguais perante a lei, sem distinção de qualquer natureza, garantindo-se aos brasileiros e aos estrangeiros residentes no País a inviolabilidade do direito à vida, à liberdade, à igualdade, à segurança e à propriedade, nos termos seguintes:    I - homens e mulheres são iguais em direitos e obrigações, nos termos desta Constituição;    III - ninguém será submetido a tortura nem a tratamento desumano ou degradante;</vt:lpstr>
      <vt:lpstr>Apresentação do PowerPoint</vt:lpstr>
      <vt:lpstr>Apresentação do PowerPoint</vt:lpstr>
      <vt:lpstr>Apresentação do PowerPoint</vt:lpstr>
      <vt:lpstr>Apresentação do PowerPoint</vt:lpstr>
      <vt:lpstr> </vt:lpstr>
      <vt:lpstr>Apresentação do PowerPoint</vt:lpstr>
      <vt:lpstr> </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Elizabeth Mariza Marinho</dc:creator>
  <cp:lastModifiedBy>Windows 7</cp:lastModifiedBy>
  <cp:revision>19</cp:revision>
  <dcterms:modified xsi:type="dcterms:W3CDTF">2018-08-20T17:52:32Z</dcterms:modified>
</cp:coreProperties>
</file>