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7" r:id="rId1"/>
  </p:sldMasterIdLst>
  <p:notesMasterIdLst>
    <p:notesMasterId r:id="rId30"/>
  </p:notesMasterIdLst>
  <p:handoutMasterIdLst>
    <p:handoutMasterId r:id="rId31"/>
  </p:handoutMasterIdLst>
  <p:sldIdLst>
    <p:sldId id="256" r:id="rId2"/>
    <p:sldId id="288" r:id="rId3"/>
    <p:sldId id="285" r:id="rId4"/>
    <p:sldId id="295" r:id="rId5"/>
    <p:sldId id="296" r:id="rId6"/>
    <p:sldId id="297" r:id="rId7"/>
    <p:sldId id="278" r:id="rId8"/>
    <p:sldId id="291" r:id="rId9"/>
    <p:sldId id="305" r:id="rId10"/>
    <p:sldId id="290" r:id="rId11"/>
    <p:sldId id="306" r:id="rId12"/>
    <p:sldId id="307" r:id="rId13"/>
    <p:sldId id="294" r:id="rId14"/>
    <p:sldId id="302" r:id="rId15"/>
    <p:sldId id="301" r:id="rId16"/>
    <p:sldId id="303" r:id="rId17"/>
    <p:sldId id="276" r:id="rId18"/>
    <p:sldId id="304" r:id="rId19"/>
    <p:sldId id="300" r:id="rId20"/>
    <p:sldId id="298" r:id="rId21"/>
    <p:sldId id="289" r:id="rId22"/>
    <p:sldId id="284" r:id="rId23"/>
    <p:sldId id="281" r:id="rId24"/>
    <p:sldId id="280" r:id="rId25"/>
    <p:sldId id="286" r:id="rId26"/>
    <p:sldId id="287" r:id="rId27"/>
    <p:sldId id="283" r:id="rId28"/>
    <p:sldId id="308" r:id="rId29"/>
  </p:sldIdLst>
  <p:sldSz cx="12192000" cy="6858000"/>
  <p:notesSz cx="6864350" cy="999648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4" autoAdjust="0"/>
    <p:restoredTop sz="86145" autoAdjust="0"/>
  </p:normalViewPr>
  <p:slideViewPr>
    <p:cSldViewPr>
      <p:cViewPr>
        <p:scale>
          <a:sx n="67" d="100"/>
          <a:sy n="67" d="100"/>
        </p:scale>
        <p:origin x="-114"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5191" cy="500144"/>
          </a:xfrm>
          <a:prstGeom prst="rect">
            <a:avLst/>
          </a:prstGeom>
        </p:spPr>
        <p:txBody>
          <a:bodyPr vert="horz" lIns="92034" tIns="46017" rIns="92034" bIns="46017" rtlCol="0"/>
          <a:lstStyle>
            <a:lvl1pPr algn="l">
              <a:defRPr sz="1200"/>
            </a:lvl1pPr>
          </a:lstStyle>
          <a:p>
            <a:endParaRPr lang="pt-BR"/>
          </a:p>
        </p:txBody>
      </p:sp>
      <p:sp>
        <p:nvSpPr>
          <p:cNvPr id="3" name="Espaço Reservado para Data 2"/>
          <p:cNvSpPr>
            <a:spLocks noGrp="1"/>
          </p:cNvSpPr>
          <p:nvPr>
            <p:ph type="dt" sz="quarter" idx="1"/>
          </p:nvPr>
        </p:nvSpPr>
        <p:spPr>
          <a:xfrm>
            <a:off x="3887562" y="0"/>
            <a:ext cx="2975191" cy="500144"/>
          </a:xfrm>
          <a:prstGeom prst="rect">
            <a:avLst/>
          </a:prstGeom>
        </p:spPr>
        <p:txBody>
          <a:bodyPr vert="horz" lIns="92034" tIns="46017" rIns="92034" bIns="46017" rtlCol="0"/>
          <a:lstStyle>
            <a:lvl1pPr algn="r">
              <a:defRPr sz="1200"/>
            </a:lvl1pPr>
          </a:lstStyle>
          <a:p>
            <a:fld id="{BFCED391-5AB0-46B6-B752-C9C6C32C02E7}" type="datetimeFigureOut">
              <a:rPr lang="pt-BR" smtClean="0"/>
              <a:pPr/>
              <a:t>28/6/2016</a:t>
            </a:fld>
            <a:endParaRPr lang="pt-BR"/>
          </a:p>
        </p:txBody>
      </p:sp>
      <p:sp>
        <p:nvSpPr>
          <p:cNvPr id="4" name="Espaço Reservado para Rodapé 3"/>
          <p:cNvSpPr>
            <a:spLocks noGrp="1"/>
          </p:cNvSpPr>
          <p:nvPr>
            <p:ph type="ftr" sz="quarter" idx="2"/>
          </p:nvPr>
        </p:nvSpPr>
        <p:spPr>
          <a:xfrm>
            <a:off x="0" y="9494746"/>
            <a:ext cx="2975191" cy="500144"/>
          </a:xfrm>
          <a:prstGeom prst="rect">
            <a:avLst/>
          </a:prstGeom>
        </p:spPr>
        <p:txBody>
          <a:bodyPr vert="horz" lIns="92034" tIns="46017" rIns="92034" bIns="46017"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7562" y="9494746"/>
            <a:ext cx="2975191" cy="500144"/>
          </a:xfrm>
          <a:prstGeom prst="rect">
            <a:avLst/>
          </a:prstGeom>
        </p:spPr>
        <p:txBody>
          <a:bodyPr vert="horz" lIns="92034" tIns="46017" rIns="92034" bIns="46017" rtlCol="0" anchor="b"/>
          <a:lstStyle>
            <a:lvl1pPr algn="r">
              <a:defRPr sz="1200"/>
            </a:lvl1pPr>
          </a:lstStyle>
          <a:p>
            <a:fld id="{DAEA21CB-F978-4969-86A1-F55D7436DFEA}" type="slidenum">
              <a:rPr lang="pt-BR" smtClean="0"/>
              <a:pPr/>
              <a:t>‹nº›</a:t>
            </a:fld>
            <a:endParaRPr lang="pt-BR"/>
          </a:p>
        </p:txBody>
      </p:sp>
    </p:spTree>
    <p:extLst>
      <p:ext uri="{BB962C8B-B14F-4D97-AF65-F5344CB8AC3E}">
        <p14:creationId xmlns:p14="http://schemas.microsoft.com/office/powerpoint/2010/main" val="488860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4552" cy="499824"/>
          </a:xfrm>
          <a:prstGeom prst="rect">
            <a:avLst/>
          </a:prstGeom>
        </p:spPr>
        <p:txBody>
          <a:bodyPr vert="horz" lIns="92034" tIns="46017" rIns="92034" bIns="46017" rtlCol="0"/>
          <a:lstStyle>
            <a:lvl1pPr algn="l">
              <a:defRPr sz="1200"/>
            </a:lvl1pPr>
          </a:lstStyle>
          <a:p>
            <a:endParaRPr lang="pt-BR"/>
          </a:p>
        </p:txBody>
      </p:sp>
      <p:sp>
        <p:nvSpPr>
          <p:cNvPr id="3" name="Espaço Reservado para Data 2"/>
          <p:cNvSpPr>
            <a:spLocks noGrp="1"/>
          </p:cNvSpPr>
          <p:nvPr>
            <p:ph type="dt" idx="1"/>
          </p:nvPr>
        </p:nvSpPr>
        <p:spPr>
          <a:xfrm>
            <a:off x="3888210" y="0"/>
            <a:ext cx="2974552" cy="499824"/>
          </a:xfrm>
          <a:prstGeom prst="rect">
            <a:avLst/>
          </a:prstGeom>
        </p:spPr>
        <p:txBody>
          <a:bodyPr vert="horz" lIns="92034" tIns="46017" rIns="92034" bIns="46017" rtlCol="0"/>
          <a:lstStyle>
            <a:lvl1pPr algn="r">
              <a:defRPr sz="1200"/>
            </a:lvl1pPr>
          </a:lstStyle>
          <a:p>
            <a:fld id="{99C8CA47-A44C-49B8-9471-9A606B6116E0}" type="datetimeFigureOut">
              <a:rPr lang="pt-BR" smtClean="0"/>
              <a:pPr/>
              <a:t>28/6/2016</a:t>
            </a:fld>
            <a:endParaRPr lang="pt-BR"/>
          </a:p>
        </p:txBody>
      </p:sp>
      <p:sp>
        <p:nvSpPr>
          <p:cNvPr id="4" name="Espaço Reservado para Imagem de Slide 3"/>
          <p:cNvSpPr>
            <a:spLocks noGrp="1" noRot="1" noChangeAspect="1"/>
          </p:cNvSpPr>
          <p:nvPr>
            <p:ph type="sldImg" idx="2"/>
          </p:nvPr>
        </p:nvSpPr>
        <p:spPr>
          <a:xfrm>
            <a:off x="100013" y="749300"/>
            <a:ext cx="6664325" cy="3748088"/>
          </a:xfrm>
          <a:prstGeom prst="rect">
            <a:avLst/>
          </a:prstGeom>
          <a:noFill/>
          <a:ln w="12700">
            <a:solidFill>
              <a:prstClr val="black"/>
            </a:solidFill>
          </a:ln>
        </p:spPr>
        <p:txBody>
          <a:bodyPr vert="horz" lIns="92034" tIns="46017" rIns="92034" bIns="46017" rtlCol="0" anchor="ctr"/>
          <a:lstStyle/>
          <a:p>
            <a:endParaRPr lang="pt-BR"/>
          </a:p>
        </p:txBody>
      </p:sp>
      <p:sp>
        <p:nvSpPr>
          <p:cNvPr id="5" name="Espaço Reservado para Anotações 4"/>
          <p:cNvSpPr>
            <a:spLocks noGrp="1"/>
          </p:cNvSpPr>
          <p:nvPr>
            <p:ph type="body" sz="quarter" idx="3"/>
          </p:nvPr>
        </p:nvSpPr>
        <p:spPr>
          <a:xfrm>
            <a:off x="686435" y="4748332"/>
            <a:ext cx="5491480" cy="4498420"/>
          </a:xfrm>
          <a:prstGeom prst="rect">
            <a:avLst/>
          </a:prstGeom>
        </p:spPr>
        <p:txBody>
          <a:bodyPr vert="horz" lIns="92034" tIns="46017" rIns="92034" bIns="46017"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94929"/>
            <a:ext cx="2974552" cy="499824"/>
          </a:xfrm>
          <a:prstGeom prst="rect">
            <a:avLst/>
          </a:prstGeom>
        </p:spPr>
        <p:txBody>
          <a:bodyPr vert="horz" lIns="92034" tIns="46017" rIns="92034" bIns="46017"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8210" y="9494929"/>
            <a:ext cx="2974552" cy="499824"/>
          </a:xfrm>
          <a:prstGeom prst="rect">
            <a:avLst/>
          </a:prstGeom>
        </p:spPr>
        <p:txBody>
          <a:bodyPr vert="horz" lIns="92034" tIns="46017" rIns="92034" bIns="46017" rtlCol="0" anchor="b"/>
          <a:lstStyle>
            <a:lvl1pPr algn="r">
              <a:defRPr sz="1200"/>
            </a:lvl1pPr>
          </a:lstStyle>
          <a:p>
            <a:fld id="{2C7DFC36-2E1B-4D86-A38D-ECBC1ACD00D8}" type="slidenum">
              <a:rPr lang="pt-BR" smtClean="0"/>
              <a:pPr/>
              <a:t>‹nº›</a:t>
            </a:fld>
            <a:endParaRPr lang="pt-BR"/>
          </a:p>
        </p:txBody>
      </p:sp>
    </p:spTree>
    <p:extLst>
      <p:ext uri="{BB962C8B-B14F-4D97-AF65-F5344CB8AC3E}">
        <p14:creationId xmlns:p14="http://schemas.microsoft.com/office/powerpoint/2010/main" val="113790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1</a:t>
            </a:fld>
            <a:endParaRPr lang="pt-BR"/>
          </a:p>
        </p:txBody>
      </p:sp>
    </p:spTree>
    <p:extLst>
      <p:ext uri="{BB962C8B-B14F-4D97-AF65-F5344CB8AC3E}">
        <p14:creationId xmlns:p14="http://schemas.microsoft.com/office/powerpoint/2010/main" val="157711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10</a:t>
            </a:fld>
            <a:endParaRPr lang="pt-BR"/>
          </a:p>
        </p:txBody>
      </p:sp>
    </p:spTree>
    <p:extLst>
      <p:ext uri="{BB962C8B-B14F-4D97-AF65-F5344CB8AC3E}">
        <p14:creationId xmlns:p14="http://schemas.microsoft.com/office/powerpoint/2010/main" val="289448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11</a:t>
            </a:fld>
            <a:endParaRPr lang="pt-BR"/>
          </a:p>
        </p:txBody>
      </p:sp>
    </p:spTree>
    <p:extLst>
      <p:ext uri="{BB962C8B-B14F-4D97-AF65-F5344CB8AC3E}">
        <p14:creationId xmlns:p14="http://schemas.microsoft.com/office/powerpoint/2010/main" val="426777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12</a:t>
            </a:fld>
            <a:endParaRPr lang="pt-BR"/>
          </a:p>
        </p:txBody>
      </p:sp>
    </p:spTree>
    <p:extLst>
      <p:ext uri="{BB962C8B-B14F-4D97-AF65-F5344CB8AC3E}">
        <p14:creationId xmlns:p14="http://schemas.microsoft.com/office/powerpoint/2010/main" val="1231694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13</a:t>
            </a:fld>
            <a:endParaRPr lang="pt-BR"/>
          </a:p>
        </p:txBody>
      </p:sp>
    </p:spTree>
    <p:extLst>
      <p:ext uri="{BB962C8B-B14F-4D97-AF65-F5344CB8AC3E}">
        <p14:creationId xmlns:p14="http://schemas.microsoft.com/office/powerpoint/2010/main" val="2120428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14</a:t>
            </a:fld>
            <a:endParaRPr lang="pt-BR"/>
          </a:p>
        </p:txBody>
      </p:sp>
    </p:spTree>
    <p:extLst>
      <p:ext uri="{BB962C8B-B14F-4D97-AF65-F5344CB8AC3E}">
        <p14:creationId xmlns:p14="http://schemas.microsoft.com/office/powerpoint/2010/main" val="113294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15</a:t>
            </a:fld>
            <a:endParaRPr lang="pt-BR"/>
          </a:p>
        </p:txBody>
      </p:sp>
    </p:spTree>
    <p:extLst>
      <p:ext uri="{BB962C8B-B14F-4D97-AF65-F5344CB8AC3E}">
        <p14:creationId xmlns:p14="http://schemas.microsoft.com/office/powerpoint/2010/main" val="122497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baseline="0"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16</a:t>
            </a:fld>
            <a:endParaRPr lang="pt-BR"/>
          </a:p>
        </p:txBody>
      </p:sp>
    </p:spTree>
    <p:extLst>
      <p:ext uri="{BB962C8B-B14F-4D97-AF65-F5344CB8AC3E}">
        <p14:creationId xmlns:p14="http://schemas.microsoft.com/office/powerpoint/2010/main" val="913505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17</a:t>
            </a:fld>
            <a:endParaRPr lang="pt-BR"/>
          </a:p>
        </p:txBody>
      </p:sp>
    </p:spTree>
    <p:extLst>
      <p:ext uri="{BB962C8B-B14F-4D97-AF65-F5344CB8AC3E}">
        <p14:creationId xmlns:p14="http://schemas.microsoft.com/office/powerpoint/2010/main" val="832251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18</a:t>
            </a:fld>
            <a:endParaRPr lang="pt-BR"/>
          </a:p>
        </p:txBody>
      </p:sp>
    </p:spTree>
    <p:extLst>
      <p:ext uri="{BB962C8B-B14F-4D97-AF65-F5344CB8AC3E}">
        <p14:creationId xmlns:p14="http://schemas.microsoft.com/office/powerpoint/2010/main" val="2250721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19</a:t>
            </a:fld>
            <a:endParaRPr lang="pt-BR"/>
          </a:p>
        </p:txBody>
      </p:sp>
    </p:spTree>
    <p:extLst>
      <p:ext uri="{BB962C8B-B14F-4D97-AF65-F5344CB8AC3E}">
        <p14:creationId xmlns:p14="http://schemas.microsoft.com/office/powerpoint/2010/main" val="357661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2</a:t>
            </a:fld>
            <a:endParaRPr lang="pt-BR"/>
          </a:p>
        </p:txBody>
      </p:sp>
    </p:spTree>
    <p:extLst>
      <p:ext uri="{BB962C8B-B14F-4D97-AF65-F5344CB8AC3E}">
        <p14:creationId xmlns:p14="http://schemas.microsoft.com/office/powerpoint/2010/main" val="204757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20</a:t>
            </a:fld>
            <a:endParaRPr lang="pt-BR"/>
          </a:p>
        </p:txBody>
      </p:sp>
    </p:spTree>
    <p:extLst>
      <p:ext uri="{BB962C8B-B14F-4D97-AF65-F5344CB8AC3E}">
        <p14:creationId xmlns:p14="http://schemas.microsoft.com/office/powerpoint/2010/main" val="95509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21</a:t>
            </a:fld>
            <a:endParaRPr lang="pt-BR"/>
          </a:p>
        </p:txBody>
      </p:sp>
    </p:spTree>
    <p:extLst>
      <p:ext uri="{BB962C8B-B14F-4D97-AF65-F5344CB8AC3E}">
        <p14:creationId xmlns:p14="http://schemas.microsoft.com/office/powerpoint/2010/main" val="2341079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22</a:t>
            </a:fld>
            <a:endParaRPr lang="pt-BR"/>
          </a:p>
        </p:txBody>
      </p:sp>
    </p:spTree>
    <p:extLst>
      <p:ext uri="{BB962C8B-B14F-4D97-AF65-F5344CB8AC3E}">
        <p14:creationId xmlns:p14="http://schemas.microsoft.com/office/powerpoint/2010/main" val="16359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23</a:t>
            </a:fld>
            <a:endParaRPr lang="pt-BR"/>
          </a:p>
        </p:txBody>
      </p:sp>
    </p:spTree>
    <p:extLst>
      <p:ext uri="{BB962C8B-B14F-4D97-AF65-F5344CB8AC3E}">
        <p14:creationId xmlns:p14="http://schemas.microsoft.com/office/powerpoint/2010/main" val="244684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24</a:t>
            </a:fld>
            <a:endParaRPr lang="pt-BR"/>
          </a:p>
        </p:txBody>
      </p:sp>
    </p:spTree>
    <p:extLst>
      <p:ext uri="{BB962C8B-B14F-4D97-AF65-F5344CB8AC3E}">
        <p14:creationId xmlns:p14="http://schemas.microsoft.com/office/powerpoint/2010/main" val="528270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25</a:t>
            </a:fld>
            <a:endParaRPr lang="pt-BR"/>
          </a:p>
        </p:txBody>
      </p:sp>
    </p:spTree>
    <p:extLst>
      <p:ext uri="{BB962C8B-B14F-4D97-AF65-F5344CB8AC3E}">
        <p14:creationId xmlns:p14="http://schemas.microsoft.com/office/powerpoint/2010/main" val="3066395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26</a:t>
            </a:fld>
            <a:endParaRPr lang="pt-BR"/>
          </a:p>
        </p:txBody>
      </p:sp>
    </p:spTree>
    <p:extLst>
      <p:ext uri="{BB962C8B-B14F-4D97-AF65-F5344CB8AC3E}">
        <p14:creationId xmlns:p14="http://schemas.microsoft.com/office/powerpoint/2010/main" val="1782516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27</a:t>
            </a:fld>
            <a:endParaRPr lang="pt-BR"/>
          </a:p>
        </p:txBody>
      </p:sp>
    </p:spTree>
    <p:extLst>
      <p:ext uri="{BB962C8B-B14F-4D97-AF65-F5344CB8AC3E}">
        <p14:creationId xmlns:p14="http://schemas.microsoft.com/office/powerpoint/2010/main" val="1710820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28</a:t>
            </a:fld>
            <a:endParaRPr lang="pt-BR"/>
          </a:p>
        </p:txBody>
      </p:sp>
    </p:spTree>
    <p:extLst>
      <p:ext uri="{BB962C8B-B14F-4D97-AF65-F5344CB8AC3E}">
        <p14:creationId xmlns:p14="http://schemas.microsoft.com/office/powerpoint/2010/main" val="260651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3</a:t>
            </a:fld>
            <a:endParaRPr lang="pt-BR"/>
          </a:p>
        </p:txBody>
      </p:sp>
    </p:spTree>
    <p:extLst>
      <p:ext uri="{BB962C8B-B14F-4D97-AF65-F5344CB8AC3E}">
        <p14:creationId xmlns:p14="http://schemas.microsoft.com/office/powerpoint/2010/main" val="133650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l"/>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4</a:t>
            </a:fld>
            <a:endParaRPr lang="pt-BR"/>
          </a:p>
        </p:txBody>
      </p:sp>
    </p:spTree>
    <p:extLst>
      <p:ext uri="{BB962C8B-B14F-4D97-AF65-F5344CB8AC3E}">
        <p14:creationId xmlns:p14="http://schemas.microsoft.com/office/powerpoint/2010/main" val="2290895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5</a:t>
            </a:fld>
            <a:endParaRPr lang="pt-BR"/>
          </a:p>
        </p:txBody>
      </p:sp>
    </p:spTree>
    <p:extLst>
      <p:ext uri="{BB962C8B-B14F-4D97-AF65-F5344CB8AC3E}">
        <p14:creationId xmlns:p14="http://schemas.microsoft.com/office/powerpoint/2010/main" val="23069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6</a:t>
            </a:fld>
            <a:endParaRPr lang="pt-BR"/>
          </a:p>
        </p:txBody>
      </p:sp>
    </p:spTree>
    <p:extLst>
      <p:ext uri="{BB962C8B-B14F-4D97-AF65-F5344CB8AC3E}">
        <p14:creationId xmlns:p14="http://schemas.microsoft.com/office/powerpoint/2010/main" val="416961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7</a:t>
            </a:fld>
            <a:endParaRPr lang="pt-BR"/>
          </a:p>
        </p:txBody>
      </p:sp>
    </p:spTree>
    <p:extLst>
      <p:ext uri="{BB962C8B-B14F-4D97-AF65-F5344CB8AC3E}">
        <p14:creationId xmlns:p14="http://schemas.microsoft.com/office/powerpoint/2010/main" val="1501678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8</a:t>
            </a:fld>
            <a:endParaRPr lang="pt-BR"/>
          </a:p>
        </p:txBody>
      </p:sp>
    </p:spTree>
    <p:extLst>
      <p:ext uri="{BB962C8B-B14F-4D97-AF65-F5344CB8AC3E}">
        <p14:creationId xmlns:p14="http://schemas.microsoft.com/office/powerpoint/2010/main" val="13020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2C7DFC36-2E1B-4D86-A38D-ECBC1ACD00D8}" type="slidenum">
              <a:rPr lang="pt-BR" smtClean="0"/>
              <a:pPr/>
              <a:t>9</a:t>
            </a:fld>
            <a:endParaRPr lang="pt-BR"/>
          </a:p>
        </p:txBody>
      </p:sp>
    </p:spTree>
    <p:extLst>
      <p:ext uri="{BB962C8B-B14F-4D97-AF65-F5344CB8AC3E}">
        <p14:creationId xmlns:p14="http://schemas.microsoft.com/office/powerpoint/2010/main" val="377849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6FE3639-D711-4528-820D-9032B29CAFDF}" type="datetimeFigureOut">
              <a:rPr lang="pt-BR" smtClean="0"/>
              <a:pPr/>
              <a:t>28/6/2016</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258921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tx2">
              <a:lumMod val="20000"/>
              <a:lumOff val="80000"/>
            </a:schemeClr>
          </a:solidFill>
          <a:ln>
            <a:noFill/>
          </a:ln>
          <a:effectLst/>
          <a:scene3d>
            <a:camera prst="orthographicFront">
              <a:rot lat="0" lon="0" rev="0"/>
            </a:camera>
            <a:lightRig rig="chilly" dir="t">
              <a:rot lat="0" lon="0" rev="18480000"/>
            </a:lightRig>
          </a:scene3d>
          <a:sp3d prstMaterial="clear">
            <a:bevelT h="63500"/>
          </a:sp3d>
        </p:spPr>
      </p:sp>
    </p:spTree>
    <p:extLst>
      <p:ext uri="{BB962C8B-B14F-4D97-AF65-F5344CB8AC3E}">
        <p14:creationId xmlns:p14="http://schemas.microsoft.com/office/powerpoint/2010/main" val="235277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995506" y="260648"/>
            <a:ext cx="9910547" cy="1080120"/>
          </a:xfrm>
        </p:spPr>
        <p:txBody>
          <a:bodyPr anchor="ctr">
            <a:normAutofit/>
          </a:bodyPr>
          <a:lstStyle>
            <a:lvl1pPr>
              <a:defRPr sz="2800"/>
            </a:lvl1pPr>
          </a:lstStyle>
          <a:p>
            <a:r>
              <a:rPr lang="pt-BR" dirty="0"/>
              <a:t>Clique para editar o título mestre</a:t>
            </a:r>
            <a:endParaRPr lang="en-US" dirty="0"/>
          </a:p>
        </p:txBody>
      </p:sp>
      <p:sp>
        <p:nvSpPr>
          <p:cNvPr id="3" name="Content Placeholder 2"/>
          <p:cNvSpPr>
            <a:spLocks noGrp="1"/>
          </p:cNvSpPr>
          <p:nvPr>
            <p:ph idx="1"/>
          </p:nvPr>
        </p:nvSpPr>
        <p:spPr>
          <a:xfrm>
            <a:off x="1991543" y="1556792"/>
            <a:ext cx="9914509" cy="446449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10754084" y="6130437"/>
            <a:ext cx="1146283" cy="370396"/>
          </a:xfrm>
        </p:spPr>
        <p:txBody>
          <a:bodyPr/>
          <a:lstStyle/>
          <a:p>
            <a:fld id="{56FE3639-D711-4528-820D-9032B29CAFDF}" type="datetimeFigureOut">
              <a:rPr lang="pt-BR" smtClean="0"/>
              <a:pPr/>
              <a:t>28/6/2016</a:t>
            </a:fld>
            <a:endParaRPr lang="pt-BR"/>
          </a:p>
        </p:txBody>
      </p:sp>
      <p:sp>
        <p:nvSpPr>
          <p:cNvPr id="5" name="Footer Placeholder 4"/>
          <p:cNvSpPr>
            <a:spLocks noGrp="1"/>
          </p:cNvSpPr>
          <p:nvPr>
            <p:ph type="ftr" sz="quarter" idx="11"/>
          </p:nvPr>
        </p:nvSpPr>
        <p:spPr>
          <a:xfrm>
            <a:off x="2007049" y="6135808"/>
            <a:ext cx="8130826" cy="365125"/>
          </a:xfrm>
        </p:spPr>
        <p:txBody>
          <a:bodyPr/>
          <a:lstStyle/>
          <a:p>
            <a:endParaRPr lang="pt-BR" dirty="0"/>
          </a:p>
        </p:txBody>
      </p:sp>
      <p:sp>
        <p:nvSpPr>
          <p:cNvPr id="8" name="Freeform 11"/>
          <p:cNvSpPr/>
          <p:nvPr userDrawn="1"/>
        </p:nvSpPr>
        <p:spPr bwMode="auto">
          <a:xfrm flipV="1">
            <a:off x="191344" y="414606"/>
            <a:ext cx="1419669" cy="71013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0070C0"/>
          </a:solidFill>
          <a:ln>
            <a:noFill/>
          </a:ln>
          <a:effectLst/>
          <a:scene3d>
            <a:camera prst="orthographicFront">
              <a:rot lat="0" lon="0" rev="0"/>
            </a:camera>
            <a:lightRig rig="chilly" dir="t">
              <a:rot lat="0" lon="0" rev="18480000"/>
            </a:lightRig>
          </a:scene3d>
          <a:sp3d prstMaterial="clear">
            <a:bevelT h="63500"/>
          </a:sp3d>
        </p:spPr>
      </p:sp>
    </p:spTree>
    <p:extLst>
      <p:ext uri="{BB962C8B-B14F-4D97-AF65-F5344CB8AC3E}">
        <p14:creationId xmlns:p14="http://schemas.microsoft.com/office/powerpoint/2010/main" val="3672410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6FE3639-D711-4528-820D-9032B29CAFDF}" type="datetimeFigureOut">
              <a:rPr lang="pt-BR" smtClean="0"/>
              <a:pPr/>
              <a:t>28/6/2016</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6772F11-E996-4494-9950-34CCE415359D}" type="slidenum">
              <a:rPr lang="pt-BR" smtClean="0"/>
              <a:pPr/>
              <a:t>‹nº›</a:t>
            </a:fld>
            <a:endParaRPr lang="pt-BR"/>
          </a:p>
        </p:txBody>
      </p:sp>
    </p:spTree>
    <p:extLst>
      <p:ext uri="{BB962C8B-B14F-4D97-AF65-F5344CB8AC3E}">
        <p14:creationId xmlns:p14="http://schemas.microsoft.com/office/powerpoint/2010/main" val="886646966"/>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ublistorm.com/as-classes-do-mund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23592" y="620688"/>
            <a:ext cx="7920880" cy="2160240"/>
          </a:xfrm>
        </p:spPr>
        <p:txBody>
          <a:bodyPr>
            <a:normAutofit/>
          </a:bodyPr>
          <a:lstStyle/>
          <a:p>
            <a:pPr algn="ctr"/>
            <a:r>
              <a:rPr lang="pt-BR" sz="4400" b="1" dirty="0"/>
              <a:t>Ações democráticas </a:t>
            </a:r>
            <a:r>
              <a:rPr lang="pt-BR" sz="4400" b="1" dirty="0" smtClean="0"/>
              <a:t/>
            </a:r>
            <a:br>
              <a:rPr lang="pt-BR" sz="4400" b="1" dirty="0" smtClean="0"/>
            </a:br>
            <a:r>
              <a:rPr lang="pt-BR" sz="4400" b="1" dirty="0" smtClean="0"/>
              <a:t>nas escolas</a:t>
            </a:r>
            <a:endParaRPr lang="pt-BR" sz="4400" b="1" dirty="0"/>
          </a:p>
        </p:txBody>
      </p:sp>
    </p:spTree>
    <p:extLst>
      <p:ext uri="{BB962C8B-B14F-4D97-AF65-F5344CB8AC3E}">
        <p14:creationId xmlns:p14="http://schemas.microsoft.com/office/powerpoint/2010/main" val="1166299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26" y="1571612"/>
            <a:ext cx="5951072" cy="378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1881158" y="1142984"/>
            <a:ext cx="3047629" cy="400110"/>
          </a:xfrm>
          <a:prstGeom prst="rect">
            <a:avLst/>
          </a:prstGeom>
        </p:spPr>
        <p:txBody>
          <a:bodyPr wrap="none">
            <a:spAutoFit/>
          </a:bodyPr>
          <a:lstStyle/>
          <a:p>
            <a:r>
              <a:rPr lang="pt-BR" sz="2000" b="1" dirty="0"/>
              <a:t>Qatar, Grade 8, </a:t>
            </a:r>
            <a:r>
              <a:rPr lang="pt-BR" sz="2000" b="1" dirty="0" err="1"/>
              <a:t>English</a:t>
            </a:r>
            <a:endParaRPr lang="pt-BR" sz="2000" b="1"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0" y="714356"/>
            <a:ext cx="5146307" cy="385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7052407" y="4786322"/>
            <a:ext cx="4758633" cy="707886"/>
          </a:xfrm>
          <a:prstGeom prst="rect">
            <a:avLst/>
          </a:prstGeom>
        </p:spPr>
        <p:txBody>
          <a:bodyPr wrap="square">
            <a:spAutoFit/>
          </a:bodyPr>
          <a:lstStyle/>
          <a:p>
            <a:r>
              <a:rPr lang="pt-BR" sz="2000" b="1" dirty="0"/>
              <a:t>Cuba. </a:t>
            </a:r>
            <a:r>
              <a:rPr lang="pt-BR" sz="2000" b="1" dirty="0" err="1"/>
              <a:t>Escuela</a:t>
            </a:r>
            <a:r>
              <a:rPr lang="pt-BR" sz="2000" b="1" dirty="0"/>
              <a:t> Primaria </a:t>
            </a:r>
            <a:r>
              <a:rPr lang="pt-BR" sz="2000" b="1" dirty="0" err="1"/>
              <a:t>Angela</a:t>
            </a:r>
            <a:r>
              <a:rPr lang="pt-BR" sz="2000" b="1" dirty="0"/>
              <a:t> </a:t>
            </a:r>
            <a:r>
              <a:rPr lang="pt-BR" sz="2000" b="1" dirty="0" err="1"/>
              <a:t>Landa</a:t>
            </a:r>
            <a:r>
              <a:rPr lang="pt-BR" sz="2000" b="1" dirty="0"/>
              <a:t>, Havana Velha, em Havana.</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166778" y="785794"/>
            <a:ext cx="4714908" cy="707886"/>
          </a:xfrm>
          <a:prstGeom prst="rect">
            <a:avLst/>
          </a:prstGeom>
        </p:spPr>
        <p:txBody>
          <a:bodyPr wrap="square">
            <a:spAutoFit/>
          </a:bodyPr>
          <a:lstStyle/>
          <a:p>
            <a:pPr marL="342900" lvl="0" indent="14288" defTabSz="457200">
              <a:spcBef>
                <a:spcPts val="1000"/>
              </a:spcBef>
              <a:buClr>
                <a:srgbClr val="1CADE4"/>
              </a:buClr>
            </a:pPr>
            <a:r>
              <a:rPr lang="pt-BR" sz="2000" b="1" dirty="0">
                <a:solidFill>
                  <a:prstClr val="black">
                    <a:lumMod val="75000"/>
                    <a:lumOff val="25000"/>
                  </a:prstClr>
                </a:solidFill>
              </a:rPr>
              <a:t>Iêmen. Escola Primária Al </a:t>
            </a:r>
            <a:r>
              <a:rPr lang="pt-BR" sz="2000" b="1" dirty="0" err="1">
                <a:solidFill>
                  <a:prstClr val="black">
                    <a:lumMod val="75000"/>
                    <a:lumOff val="25000"/>
                  </a:prstClr>
                </a:solidFill>
              </a:rPr>
              <a:t>Ishraq</a:t>
            </a:r>
            <a:r>
              <a:rPr lang="pt-BR" sz="2000" b="1" dirty="0">
                <a:solidFill>
                  <a:prstClr val="black">
                    <a:lumMod val="75000"/>
                    <a:lumOff val="25000"/>
                  </a:prstClr>
                </a:solidFill>
              </a:rPr>
              <a:t>, em  </a:t>
            </a:r>
            <a:r>
              <a:rPr lang="pt-BR" sz="2000" b="1" dirty="0" err="1">
                <a:solidFill>
                  <a:prstClr val="black">
                    <a:lumMod val="75000"/>
                    <a:lumOff val="25000"/>
                  </a:prstClr>
                </a:solidFill>
              </a:rPr>
              <a:t>Akamat</a:t>
            </a:r>
            <a:r>
              <a:rPr lang="pt-BR" sz="2000" b="1" dirty="0">
                <a:solidFill>
                  <a:prstClr val="black">
                    <a:lumMod val="75000"/>
                    <a:lumOff val="25000"/>
                  </a:prstClr>
                </a:solidFill>
              </a:rPr>
              <a:t> Al </a:t>
            </a:r>
            <a:r>
              <a:rPr lang="pt-BR" sz="2000" b="1" dirty="0" err="1">
                <a:solidFill>
                  <a:prstClr val="black">
                    <a:lumMod val="75000"/>
                    <a:lumOff val="25000"/>
                  </a:prstClr>
                </a:solidFill>
              </a:rPr>
              <a:t>Me’gab</a:t>
            </a:r>
            <a:r>
              <a:rPr lang="pt-BR" sz="2000" b="1" dirty="0">
                <a:solidFill>
                  <a:prstClr val="black">
                    <a:lumMod val="75000"/>
                    <a:lumOff val="25000"/>
                  </a:prstClr>
                </a:solidFill>
              </a:rPr>
              <a:t>.</a:t>
            </a:r>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8150" y="1571612"/>
            <a:ext cx="5336911" cy="400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71480"/>
            <a:ext cx="5564400" cy="4409352"/>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10"/>
          <p:cNvSpPr/>
          <p:nvPr/>
        </p:nvSpPr>
        <p:spPr>
          <a:xfrm>
            <a:off x="6596066" y="5143512"/>
            <a:ext cx="4318811" cy="400110"/>
          </a:xfrm>
          <a:prstGeom prst="rect">
            <a:avLst/>
          </a:prstGeom>
        </p:spPr>
        <p:txBody>
          <a:bodyPr wrap="none">
            <a:spAutoFit/>
          </a:bodyPr>
          <a:lstStyle/>
          <a:p>
            <a:r>
              <a:rPr lang="en-US" sz="2000" b="1" dirty="0"/>
              <a:t>England, </a:t>
            </a:r>
            <a:r>
              <a:rPr lang="en-US" sz="2000" b="1" dirty="0" err="1"/>
              <a:t>Keighley</a:t>
            </a:r>
            <a:r>
              <a:rPr lang="en-US" sz="2000" b="1" dirty="0"/>
              <a:t>, Year 6, History</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8150" y="571480"/>
            <a:ext cx="5710336" cy="457203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381092" y="5357826"/>
            <a:ext cx="3898824" cy="707886"/>
          </a:xfrm>
          <a:prstGeom prst="rect">
            <a:avLst/>
          </a:prstGeom>
        </p:spPr>
        <p:txBody>
          <a:bodyPr wrap="none">
            <a:spAutoFit/>
          </a:bodyPr>
          <a:lstStyle/>
          <a:p>
            <a:r>
              <a:rPr lang="pt-BR" sz="2000" b="1" dirty="0"/>
              <a:t>Peru, </a:t>
            </a:r>
            <a:r>
              <a:rPr lang="pt-BR" sz="2000" b="1" dirty="0" err="1"/>
              <a:t>Cusco</a:t>
            </a:r>
            <a:r>
              <a:rPr lang="pt-BR" sz="2000" b="1" dirty="0"/>
              <a:t>, </a:t>
            </a:r>
            <a:r>
              <a:rPr lang="pt-BR" sz="2000" b="1" dirty="0" err="1"/>
              <a:t>Primary</a:t>
            </a:r>
            <a:r>
              <a:rPr lang="pt-BR" sz="2000" b="1" dirty="0"/>
              <a:t> Grade 4,</a:t>
            </a:r>
          </a:p>
          <a:p>
            <a:r>
              <a:rPr lang="pt-BR" sz="2000" b="1" dirty="0"/>
              <a:t> </a:t>
            </a:r>
            <a:r>
              <a:rPr lang="pt-BR" sz="2000" b="1" dirty="0" err="1"/>
              <a:t>Mathematics</a:t>
            </a:r>
            <a:endParaRPr lang="pt-BR" sz="2000" b="1" dirty="0"/>
          </a:p>
        </p:txBody>
      </p:sp>
      <p:sp>
        <p:nvSpPr>
          <p:cNvPr id="9" name="Retângulo 8"/>
          <p:cNvSpPr/>
          <p:nvPr/>
        </p:nvSpPr>
        <p:spPr>
          <a:xfrm>
            <a:off x="7667636" y="714356"/>
            <a:ext cx="3048000" cy="707886"/>
          </a:xfrm>
          <a:prstGeom prst="rect">
            <a:avLst/>
          </a:prstGeom>
        </p:spPr>
        <p:txBody>
          <a:bodyPr>
            <a:spAutoFit/>
          </a:bodyPr>
          <a:lstStyle/>
          <a:p>
            <a:pPr lvl="0">
              <a:defRPr/>
            </a:pPr>
            <a:r>
              <a:rPr lang="pt-BR" sz="2000" b="1" kern="0" dirty="0" err="1">
                <a:solidFill>
                  <a:sysClr val="windowText" lastClr="000000"/>
                </a:solidFill>
              </a:rPr>
              <a:t>Tokyo</a:t>
            </a:r>
            <a:r>
              <a:rPr lang="pt-BR" sz="2000" b="1" kern="0" dirty="0">
                <a:solidFill>
                  <a:sysClr val="windowText" lastClr="000000"/>
                </a:solidFill>
              </a:rPr>
              <a:t>, </a:t>
            </a:r>
            <a:r>
              <a:rPr lang="pt-BR" sz="2000" b="1" kern="0" dirty="0" err="1">
                <a:solidFill>
                  <a:sysClr val="windowText" lastClr="000000"/>
                </a:solidFill>
              </a:rPr>
              <a:t>Japan</a:t>
            </a:r>
            <a:r>
              <a:rPr lang="pt-BR" sz="2000" b="1" kern="0" dirty="0">
                <a:solidFill>
                  <a:sysClr val="windowText" lastClr="000000"/>
                </a:solidFill>
              </a:rPr>
              <a:t>, Grade 5, </a:t>
            </a:r>
            <a:r>
              <a:rPr lang="pt-BR" sz="2000" b="1" kern="0" dirty="0" err="1">
                <a:solidFill>
                  <a:sysClr val="windowText" lastClr="000000"/>
                </a:solidFill>
              </a:rPr>
              <a:t>Classical</a:t>
            </a:r>
            <a:r>
              <a:rPr lang="pt-BR" sz="2000" b="1" kern="0" dirty="0">
                <a:solidFill>
                  <a:sysClr val="windowText" lastClr="000000"/>
                </a:solidFill>
              </a:rPr>
              <a:t> </a:t>
            </a:r>
            <a:r>
              <a:rPr lang="pt-BR" sz="2000" b="1" kern="0" dirty="0" err="1">
                <a:solidFill>
                  <a:sysClr val="windowText" lastClr="000000"/>
                </a:solidFill>
              </a:rPr>
              <a:t>Japanese</a:t>
            </a:r>
            <a:endParaRPr lang="pt-BR" sz="2000" b="1" kern="0" dirty="0">
              <a:solidFill>
                <a:sysClr val="windowText" lastClr="000000"/>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26" y="1571612"/>
            <a:ext cx="5432272" cy="407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Contexto atual da escola</a:t>
            </a:r>
          </a:p>
        </p:txBody>
      </p:sp>
      <p:sp>
        <p:nvSpPr>
          <p:cNvPr id="3" name="Espaço Reservado para Conteúdo 2"/>
          <p:cNvSpPr>
            <a:spLocks noGrp="1"/>
          </p:cNvSpPr>
          <p:nvPr>
            <p:ph idx="1"/>
          </p:nvPr>
        </p:nvSpPr>
        <p:spPr>
          <a:xfrm>
            <a:off x="1991543" y="1357298"/>
            <a:ext cx="9033679" cy="5000660"/>
          </a:xfrm>
        </p:spPr>
        <p:txBody>
          <a:bodyPr>
            <a:normAutofit/>
          </a:bodyPr>
          <a:lstStyle/>
          <a:p>
            <a:r>
              <a:rPr lang="pt-BR" sz="2400" dirty="0"/>
              <a:t>Escola e sociedade - par dialético e dialógico</a:t>
            </a:r>
          </a:p>
          <a:p>
            <a:pPr lvl="1"/>
            <a:r>
              <a:rPr lang="pt-BR" sz="2200" dirty="0"/>
              <a:t>Imersos a determinantes econômicos, sociais, políticos e culturais</a:t>
            </a:r>
          </a:p>
          <a:p>
            <a:r>
              <a:rPr lang="pt-BR" sz="2400" dirty="0"/>
              <a:t> Luta pela democratização da educação</a:t>
            </a:r>
          </a:p>
          <a:p>
            <a:r>
              <a:rPr lang="pt-BR" sz="2400" dirty="0"/>
              <a:t>Estado respostas tímidas</a:t>
            </a:r>
          </a:p>
          <a:p>
            <a:r>
              <a:rPr lang="pt-BR" sz="2400" dirty="0"/>
              <a:t>Foco no acesso, permanência e qualidade social da educação</a:t>
            </a:r>
          </a:p>
          <a:p>
            <a:endParaRPr lang="pt-BR" sz="2400" dirty="0"/>
          </a:p>
          <a:p>
            <a:pPr>
              <a:buNone/>
            </a:pPr>
            <a:endParaRPr lang="pt-BR" sz="2400" dirty="0"/>
          </a:p>
        </p:txBody>
      </p:sp>
      <p:sp>
        <p:nvSpPr>
          <p:cNvPr id="4" name="Retângulo de cantos arredondados 3"/>
          <p:cNvSpPr/>
          <p:nvPr/>
        </p:nvSpPr>
        <p:spPr>
          <a:xfrm>
            <a:off x="6310314" y="4429132"/>
            <a:ext cx="4429156"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t> O processo educativo </a:t>
            </a:r>
          </a:p>
          <a:p>
            <a:pPr algn="ctr"/>
            <a:r>
              <a:rPr lang="pt-BR" sz="2400" dirty="0"/>
              <a:t>tem de ser um espaço para o exercício da democracia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Escola </a:t>
            </a:r>
          </a:p>
        </p:txBody>
      </p:sp>
      <p:sp>
        <p:nvSpPr>
          <p:cNvPr id="3" name="Espaço Reservado para Conteúdo 2"/>
          <p:cNvSpPr>
            <a:spLocks noGrp="1"/>
          </p:cNvSpPr>
          <p:nvPr>
            <p:ph idx="1"/>
          </p:nvPr>
        </p:nvSpPr>
        <p:spPr>
          <a:xfrm>
            <a:off x="1991543" y="1556792"/>
            <a:ext cx="9649073" cy="4464496"/>
          </a:xfrm>
        </p:spPr>
        <p:txBody>
          <a:bodyPr/>
          <a:lstStyle/>
          <a:p>
            <a:pPr lvl="1"/>
            <a:r>
              <a:rPr lang="pt-BR" sz="2200" dirty="0"/>
              <a:t>Saber historicamente acumulado</a:t>
            </a:r>
          </a:p>
          <a:p>
            <a:pPr lvl="1"/>
            <a:r>
              <a:rPr lang="pt-BR" sz="2200" dirty="0"/>
              <a:t>Desenvolver consciência  critica</a:t>
            </a:r>
          </a:p>
          <a:p>
            <a:pPr lvl="1"/>
            <a:r>
              <a:rPr lang="pt-BR" sz="2200" dirty="0"/>
              <a:t>Reprodutora da ideologia dominante</a:t>
            </a:r>
          </a:p>
          <a:p>
            <a:pPr marL="457200" lvl="1" indent="0">
              <a:buNone/>
            </a:pPr>
            <a:r>
              <a:rPr lang="pt-BR" sz="2200" dirty="0"/>
              <a:t> </a:t>
            </a:r>
          </a:p>
          <a:p>
            <a:pPr lvl="1"/>
            <a:r>
              <a:rPr lang="pt-BR" sz="2200" dirty="0"/>
              <a:t>Contradição presente na realidade social e na escola pública</a:t>
            </a:r>
          </a:p>
          <a:p>
            <a:pPr lvl="2"/>
            <a:r>
              <a:rPr lang="pt-BR" sz="2000" dirty="0"/>
              <a:t> hierarquização das relações x poder e autonomia real.</a:t>
            </a:r>
          </a:p>
          <a:p>
            <a:pPr lvl="2"/>
            <a:r>
              <a:rPr lang="pt-BR" sz="2000" dirty="0"/>
              <a:t>Competência e conhecimento x falta de autonomia e condições concretas de trabalho.</a:t>
            </a:r>
          </a:p>
          <a:p>
            <a:pPr lvl="2"/>
            <a:r>
              <a:rPr lang="pt-BR" sz="2000" dirty="0"/>
              <a:t>Gestão escolar</a:t>
            </a:r>
          </a:p>
          <a:p>
            <a:pPr lvl="2"/>
            <a:endParaRPr lang="pt-BR" sz="2000" dirty="0"/>
          </a:p>
        </p:txBody>
      </p:sp>
      <p:sp>
        <p:nvSpPr>
          <p:cNvPr id="4" name="Elipse 3"/>
          <p:cNvSpPr/>
          <p:nvPr/>
        </p:nvSpPr>
        <p:spPr>
          <a:xfrm>
            <a:off x="8096264" y="571480"/>
            <a:ext cx="3357586" cy="2143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t>instituição que  pode contribuir para a transformação social </a:t>
            </a:r>
          </a:p>
        </p:txBody>
      </p:sp>
    </p:spTree>
    <p:extLst>
      <p:ext uri="{BB962C8B-B14F-4D97-AF65-F5344CB8AC3E}">
        <p14:creationId xmlns:p14="http://schemas.microsoft.com/office/powerpoint/2010/main" val="1013893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52596" y="571480"/>
            <a:ext cx="9105116" cy="5929354"/>
          </a:xfrm>
        </p:spPr>
        <p:txBody>
          <a:bodyPr>
            <a:noAutofit/>
          </a:bodyPr>
          <a:lstStyle/>
          <a:p>
            <a:pPr>
              <a:spcBef>
                <a:spcPts val="0"/>
              </a:spcBef>
              <a:buNone/>
            </a:pPr>
            <a:r>
              <a:rPr lang="pt-BR" sz="2200" dirty="0"/>
              <a:t>A democratização se faz na prática. A democracia só se efetiva</a:t>
            </a:r>
          </a:p>
          <a:p>
            <a:pPr algn="ctr">
              <a:spcBef>
                <a:spcPts val="0"/>
              </a:spcBef>
              <a:buNone/>
            </a:pPr>
            <a:r>
              <a:rPr lang="pt-BR" sz="2200" dirty="0"/>
              <a:t>por atos e relações que ocorrem no nível da realidade concreta. </a:t>
            </a:r>
            <a:r>
              <a:rPr lang="pt-BR" sz="2200" b="1" dirty="0"/>
              <a:t>Obvio?</a:t>
            </a:r>
          </a:p>
          <a:p>
            <a:r>
              <a:rPr lang="pt-BR" sz="2200" dirty="0"/>
              <a:t>Nem tanto</a:t>
            </a:r>
          </a:p>
          <a:p>
            <a:endParaRPr lang="pt-BR" sz="800" dirty="0"/>
          </a:p>
          <a:p>
            <a:pPr marL="0" indent="0" algn="just">
              <a:spcBef>
                <a:spcPts val="600"/>
              </a:spcBef>
              <a:buNone/>
            </a:pPr>
            <a:r>
              <a:rPr lang="pt-BR" sz="2200" dirty="0"/>
              <a:t>“Há pessoas trabalhando na escola, especialmente em postos de direção, que se dizem democratas apenas porque são “liberais” com alunos, professores, funcionários ou pais, porque lhes “dão abertura” ou “permitem” que tomem parte desta ou daquela decisão. Mas o que esse discurso parece não conseguir encobrir totalmente é que, se a participação depende de alguém que dá abertura ou permite sua manifestação, então a prática em que tem lugar essa participação não pode ser considerada democrática, pois democracia não se concede, se realiza: não pode existir “ditador democrático”. </a:t>
            </a:r>
          </a:p>
          <a:p>
            <a:pPr marL="0" indent="0" algn="r">
              <a:spcBef>
                <a:spcPts val="600"/>
              </a:spcBef>
              <a:buNone/>
            </a:pPr>
            <a:r>
              <a:rPr lang="pt-BR" sz="2200" dirty="0"/>
              <a:t>(PARO, 2001, pp. 18-19) </a:t>
            </a:r>
          </a:p>
        </p:txBody>
      </p:sp>
    </p:spTree>
    <p:extLst>
      <p:ext uri="{BB962C8B-B14F-4D97-AF65-F5344CB8AC3E}">
        <p14:creationId xmlns:p14="http://schemas.microsoft.com/office/powerpoint/2010/main" val="30895009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Fio condutor</a:t>
            </a:r>
          </a:p>
        </p:txBody>
      </p:sp>
      <p:sp>
        <p:nvSpPr>
          <p:cNvPr id="3" name="Espaço Reservado para Conteúdo 2"/>
          <p:cNvSpPr>
            <a:spLocks noGrp="1"/>
          </p:cNvSpPr>
          <p:nvPr>
            <p:ph idx="1"/>
          </p:nvPr>
        </p:nvSpPr>
        <p:spPr>
          <a:xfrm>
            <a:off x="2024034" y="1714488"/>
            <a:ext cx="9319431" cy="4464496"/>
          </a:xfrm>
        </p:spPr>
        <p:txBody>
          <a:bodyPr>
            <a:normAutofit/>
          </a:bodyPr>
          <a:lstStyle/>
          <a:p>
            <a:r>
              <a:rPr lang="pt-BR" sz="2400" dirty="0"/>
              <a:t>Esse processo             c</a:t>
            </a:r>
            <a:r>
              <a:rPr lang="pt-BR" sz="2200" dirty="0"/>
              <a:t>onstrução da cidadania</a:t>
            </a:r>
          </a:p>
          <a:p>
            <a:pPr lvl="1"/>
            <a:r>
              <a:rPr lang="pt-BR" sz="2200" dirty="0"/>
              <a:t> participação</a:t>
            </a:r>
          </a:p>
          <a:p>
            <a:pPr lvl="1"/>
            <a:r>
              <a:rPr lang="pt-BR" sz="2200" dirty="0"/>
              <a:t> pluralismo </a:t>
            </a:r>
          </a:p>
          <a:p>
            <a:pPr lvl="1"/>
            <a:r>
              <a:rPr lang="pt-BR" sz="2200" dirty="0"/>
              <a:t> autonomia</a:t>
            </a:r>
          </a:p>
          <a:p>
            <a:pPr lvl="1"/>
            <a:r>
              <a:rPr lang="pt-BR" sz="2200" dirty="0"/>
              <a:t> transparência</a:t>
            </a:r>
          </a:p>
          <a:p>
            <a:r>
              <a:rPr lang="pt-BR" sz="2400" dirty="0"/>
              <a:t>Desafio</a:t>
            </a:r>
          </a:p>
          <a:p>
            <a:pPr lvl="1"/>
            <a:r>
              <a:rPr lang="pt-BR" sz="2200" dirty="0" smtClean="0"/>
              <a:t>diferentes </a:t>
            </a:r>
            <a:r>
              <a:rPr lang="pt-BR" sz="2200" dirty="0"/>
              <a:t>identidades e interesses convivem dentro da escola</a:t>
            </a:r>
          </a:p>
          <a:p>
            <a:pPr lvl="1"/>
            <a:r>
              <a:rPr lang="pt-BR" sz="2200" dirty="0" smtClean="0"/>
              <a:t>debates </a:t>
            </a:r>
            <a:r>
              <a:rPr lang="pt-BR" sz="2200" dirty="0"/>
              <a:t>e conflitos – que sustentam o próprio processo democrático.</a:t>
            </a:r>
          </a:p>
          <a:p>
            <a:pPr>
              <a:buNone/>
            </a:pPr>
            <a:endParaRPr lang="pt-BR" sz="2400" dirty="0"/>
          </a:p>
        </p:txBody>
      </p:sp>
      <p:sp>
        <p:nvSpPr>
          <p:cNvPr id="5" name="Elipse 4"/>
          <p:cNvSpPr/>
          <p:nvPr/>
        </p:nvSpPr>
        <p:spPr>
          <a:xfrm>
            <a:off x="8167702" y="357166"/>
            <a:ext cx="3357586" cy="1500222"/>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rPr>
              <a:t>Escola como espaço público</a:t>
            </a:r>
          </a:p>
        </p:txBody>
      </p:sp>
      <p:sp>
        <p:nvSpPr>
          <p:cNvPr id="6" name="Retângulo de cantos arredondados 5"/>
          <p:cNvSpPr/>
          <p:nvPr/>
        </p:nvSpPr>
        <p:spPr>
          <a:xfrm>
            <a:off x="6096000" y="500042"/>
            <a:ext cx="2357454" cy="1071570"/>
          </a:xfrm>
          <a:prstGeom prst="roundRect">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rPr>
              <a:t>Democracia</a:t>
            </a:r>
            <a:r>
              <a:rPr lang="pt-BR" sz="2400" dirty="0"/>
              <a:t> </a:t>
            </a:r>
          </a:p>
        </p:txBody>
      </p:sp>
      <p:sp>
        <p:nvSpPr>
          <p:cNvPr id="4" name="Seta para a Direita 3"/>
          <p:cNvSpPr/>
          <p:nvPr/>
        </p:nvSpPr>
        <p:spPr>
          <a:xfrm>
            <a:off x="4655840" y="1867006"/>
            <a:ext cx="755544" cy="265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38282" y="571480"/>
            <a:ext cx="6604787" cy="3071834"/>
          </a:xfrm>
        </p:spPr>
        <p:txBody>
          <a:bodyPr>
            <a:normAutofit/>
          </a:bodyPr>
          <a:lstStyle/>
          <a:p>
            <a:pPr algn="just"/>
            <a:r>
              <a:rPr lang="pt-BR" sz="2400" dirty="0"/>
              <a:t>Segundo </a:t>
            </a:r>
            <a:r>
              <a:rPr lang="pt-BR" sz="2400" dirty="0" err="1"/>
              <a:t>Gadotti</a:t>
            </a:r>
            <a:r>
              <a:rPr lang="pt-BR" sz="2400" dirty="0"/>
              <a:t> (2001) falar em democracia remete-nos a discutir autonomia, uma construção individual e coletiva, que só se desenvolve em uma escola, organização social, cultural e humana, em que se estabeleça com clareza o papel de cada ator escolar num ambiente democrático.</a:t>
            </a:r>
          </a:p>
          <a:p>
            <a:pPr marL="0" indent="0" algn="just">
              <a:buNone/>
            </a:pPr>
            <a:endParaRPr lang="pt-BR" sz="2400" dirty="0"/>
          </a:p>
        </p:txBody>
      </p:sp>
      <p:sp>
        <p:nvSpPr>
          <p:cNvPr id="4" name="Elipse 3"/>
          <p:cNvSpPr/>
          <p:nvPr/>
        </p:nvSpPr>
        <p:spPr>
          <a:xfrm>
            <a:off x="8882082" y="285728"/>
            <a:ext cx="2571768" cy="98583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Autonomia</a:t>
            </a:r>
          </a:p>
        </p:txBody>
      </p:sp>
      <p:sp>
        <p:nvSpPr>
          <p:cNvPr id="5" name="Retângulo de cantos arredondados 4"/>
          <p:cNvSpPr/>
          <p:nvPr/>
        </p:nvSpPr>
        <p:spPr>
          <a:xfrm>
            <a:off x="8667768" y="1214422"/>
            <a:ext cx="3000396" cy="1357322"/>
          </a:xfrm>
          <a:prstGeom prst="round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rPr>
              <a:t>Construção continua individual e coletiva</a:t>
            </a:r>
          </a:p>
        </p:txBody>
      </p:sp>
      <p:sp>
        <p:nvSpPr>
          <p:cNvPr id="6" name="Retângulo 5"/>
          <p:cNvSpPr/>
          <p:nvPr/>
        </p:nvSpPr>
        <p:spPr>
          <a:xfrm>
            <a:off x="2095472" y="3929066"/>
            <a:ext cx="8786874" cy="2462213"/>
          </a:xfrm>
          <a:prstGeom prst="rect">
            <a:avLst/>
          </a:prstGeom>
        </p:spPr>
        <p:txBody>
          <a:bodyPr wrap="square">
            <a:spAutoFit/>
          </a:bodyPr>
          <a:lstStyle/>
          <a:p>
            <a:pPr algn="just">
              <a:spcBef>
                <a:spcPts val="600"/>
              </a:spcBef>
            </a:pPr>
            <a:r>
              <a:rPr lang="pt-BR" sz="2200" dirty="0"/>
              <a:t>A escola, seu processo educativo, deve ser um espaço para o exercício da democracia e de práticas democráticas.  Sendo essas são um objetivo, uma meta, que deve ser sempre aprimorada e, ao mesmo tempo, um percurso ao revelar-se como um processo que deve ser acompanhado, avaliado e  reorganizado e </a:t>
            </a:r>
            <a:r>
              <a:rPr lang="pt-BR" sz="2200" dirty="0" err="1"/>
              <a:t>replanejado</a:t>
            </a:r>
            <a:r>
              <a:rPr lang="pt-BR" sz="2200" dirty="0"/>
              <a:t> sempre que se fizer necessário, ou seja, sempre que se distanciar do objetivo de ser democrático.</a:t>
            </a:r>
          </a:p>
        </p:txBody>
      </p:sp>
    </p:spTree>
    <p:extLst>
      <p:ext uri="{BB962C8B-B14F-4D97-AF65-F5344CB8AC3E}">
        <p14:creationId xmlns:p14="http://schemas.microsoft.com/office/powerpoint/2010/main" val="28540873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91543" y="764704"/>
            <a:ext cx="9914509" cy="5256584"/>
          </a:xfrm>
        </p:spPr>
        <p:txBody>
          <a:bodyPr>
            <a:normAutofit/>
          </a:bodyPr>
          <a:lstStyle/>
          <a:p>
            <a:r>
              <a:rPr lang="pt-BR" sz="2400" dirty="0"/>
              <a:t>Como viabilizar </a:t>
            </a:r>
          </a:p>
          <a:p>
            <a:pPr lvl="1"/>
            <a:r>
              <a:rPr lang="pt-BR" sz="2200" dirty="0" smtClean="0"/>
              <a:t>espaços </a:t>
            </a:r>
            <a:r>
              <a:rPr lang="pt-BR" sz="2200" dirty="0"/>
              <a:t>de encontro </a:t>
            </a:r>
          </a:p>
          <a:p>
            <a:pPr lvl="1"/>
            <a:r>
              <a:rPr lang="pt-BR" sz="2200" dirty="0" smtClean="0"/>
              <a:t>discussão </a:t>
            </a:r>
            <a:endParaRPr lang="pt-BR" sz="2200" dirty="0"/>
          </a:p>
          <a:p>
            <a:pPr lvl="1"/>
            <a:r>
              <a:rPr lang="pt-BR" sz="2200" dirty="0" smtClean="0"/>
              <a:t>troca</a:t>
            </a:r>
            <a:endParaRPr lang="pt-BR" sz="2200" dirty="0"/>
          </a:p>
          <a:p>
            <a:r>
              <a:rPr lang="pt-BR" sz="2400" dirty="0"/>
              <a:t>Múltiplos espaços </a:t>
            </a:r>
          </a:p>
          <a:p>
            <a:pPr lvl="1"/>
            <a:r>
              <a:rPr lang="pt-BR" sz="2200" dirty="0" smtClean="0"/>
              <a:t>conselhos</a:t>
            </a:r>
            <a:endParaRPr lang="pt-BR" sz="2200" dirty="0"/>
          </a:p>
          <a:p>
            <a:pPr lvl="1"/>
            <a:r>
              <a:rPr lang="pt-BR" sz="2200" dirty="0" smtClean="0"/>
              <a:t>reuniões</a:t>
            </a:r>
            <a:endParaRPr lang="pt-BR" sz="2200" dirty="0"/>
          </a:p>
          <a:p>
            <a:pPr lvl="1"/>
            <a:r>
              <a:rPr lang="pt-BR" sz="2200" dirty="0" smtClean="0"/>
              <a:t>assembleias</a:t>
            </a:r>
            <a:endParaRPr lang="pt-BR" sz="2200" dirty="0"/>
          </a:p>
          <a:p>
            <a:pPr lvl="1"/>
            <a:r>
              <a:rPr lang="pt-BR" sz="2200" dirty="0" smtClean="0"/>
              <a:t>grêmios</a:t>
            </a:r>
            <a:endParaRPr lang="pt-BR" sz="2200" dirty="0"/>
          </a:p>
          <a:p>
            <a:pPr lvl="1"/>
            <a:r>
              <a:rPr lang="pt-BR" sz="2200" dirty="0" smtClean="0"/>
              <a:t>elaboração </a:t>
            </a:r>
            <a:r>
              <a:rPr lang="pt-BR" sz="2200" dirty="0"/>
              <a:t>do PPP e outros </a:t>
            </a:r>
          </a:p>
          <a:p>
            <a:pPr lvl="1"/>
            <a:r>
              <a:rPr lang="pt-BR" sz="2200" dirty="0" smtClean="0"/>
              <a:t>relações </a:t>
            </a:r>
            <a:r>
              <a:rPr lang="pt-BR" sz="2200" dirty="0"/>
              <a:t>interpessoais </a:t>
            </a:r>
          </a:p>
        </p:txBody>
      </p:sp>
      <p:sp>
        <p:nvSpPr>
          <p:cNvPr id="4" name="Elipse 3"/>
          <p:cNvSpPr/>
          <p:nvPr/>
        </p:nvSpPr>
        <p:spPr>
          <a:xfrm>
            <a:off x="6748632" y="2447703"/>
            <a:ext cx="3643338" cy="2643206"/>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tx1"/>
                </a:solidFill>
              </a:rPr>
              <a:t>Processo que deve estar desvelado no Projeto Político Pedagógico da escola</a:t>
            </a:r>
          </a:p>
        </p:txBody>
      </p:sp>
      <p:sp>
        <p:nvSpPr>
          <p:cNvPr id="5" name="Retângulo de cantos arredondados 4"/>
          <p:cNvSpPr/>
          <p:nvPr/>
        </p:nvSpPr>
        <p:spPr>
          <a:xfrm>
            <a:off x="7320136" y="1447571"/>
            <a:ext cx="2500330" cy="1000132"/>
          </a:xfrm>
          <a:prstGeom prst="roundRect">
            <a:avLst/>
          </a:prstGeom>
          <a:solidFill>
            <a:schemeClr val="accent5">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Coletivo em prol de objetivos comuns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26332" y="1380364"/>
            <a:ext cx="9319431" cy="4824536"/>
          </a:xfrm>
        </p:spPr>
        <p:txBody>
          <a:bodyPr>
            <a:normAutofit fontScale="85000" lnSpcReduction="20000"/>
          </a:bodyPr>
          <a:lstStyle/>
          <a:p>
            <a:pPr>
              <a:spcBef>
                <a:spcPct val="50000"/>
              </a:spcBef>
            </a:pPr>
            <a:r>
              <a:rPr lang="pt-BR" sz="2400" dirty="0"/>
              <a:t>Novo entendimento</a:t>
            </a:r>
          </a:p>
          <a:p>
            <a:pPr>
              <a:spcBef>
                <a:spcPct val="50000"/>
              </a:spcBef>
              <a:buFontTx/>
              <a:buChar char="•"/>
            </a:pPr>
            <a:r>
              <a:rPr lang="pt-BR" sz="2400" dirty="0" smtClean="0"/>
              <a:t>ensino </a:t>
            </a:r>
            <a:r>
              <a:rPr lang="pt-BR" sz="2400" dirty="0"/>
              <a:t>e aprendizagem </a:t>
            </a:r>
          </a:p>
          <a:p>
            <a:pPr>
              <a:spcBef>
                <a:spcPct val="50000"/>
              </a:spcBef>
              <a:buFontTx/>
              <a:buChar char="•"/>
            </a:pPr>
            <a:r>
              <a:rPr lang="pt-BR" sz="2400" dirty="0" smtClean="0"/>
              <a:t>responsabilização </a:t>
            </a:r>
            <a:r>
              <a:rPr lang="pt-BR" sz="2400" dirty="0"/>
              <a:t>professor e escola</a:t>
            </a:r>
          </a:p>
          <a:p>
            <a:pPr>
              <a:spcBef>
                <a:spcPct val="50000"/>
              </a:spcBef>
              <a:buFontTx/>
              <a:buChar char="•"/>
            </a:pPr>
            <a:r>
              <a:rPr lang="pt-BR" sz="2400" dirty="0" smtClean="0"/>
              <a:t>atuação </a:t>
            </a:r>
            <a:r>
              <a:rPr lang="pt-BR" sz="2400" dirty="0"/>
              <a:t>em sala de aula – o quê e o como ensinar</a:t>
            </a:r>
          </a:p>
          <a:p>
            <a:pPr>
              <a:spcBef>
                <a:spcPct val="50000"/>
              </a:spcBef>
              <a:buFontTx/>
              <a:buChar char="•"/>
            </a:pPr>
            <a:r>
              <a:rPr lang="pt-BR" sz="2400" dirty="0"/>
              <a:t>c</a:t>
            </a:r>
            <a:r>
              <a:rPr lang="pt-BR" sz="2400" dirty="0" smtClean="0"/>
              <a:t>omo </a:t>
            </a:r>
            <a:r>
              <a:rPr lang="pt-BR" sz="2400" dirty="0"/>
              <a:t>avaliar – acompanhamento do processo e resultado</a:t>
            </a:r>
          </a:p>
          <a:p>
            <a:pPr>
              <a:spcBef>
                <a:spcPct val="50000"/>
              </a:spcBef>
              <a:buFontTx/>
              <a:buChar char="•"/>
            </a:pPr>
            <a:endParaRPr lang="pt-BR" sz="2400" dirty="0"/>
          </a:p>
          <a:p>
            <a:pPr>
              <a:spcBef>
                <a:spcPct val="50000"/>
              </a:spcBef>
            </a:pPr>
            <a:r>
              <a:rPr lang="pt-BR" sz="2400" dirty="0"/>
              <a:t>Preservação do individual e do coletivo</a:t>
            </a:r>
          </a:p>
          <a:p>
            <a:pPr>
              <a:spcBef>
                <a:spcPct val="50000"/>
              </a:spcBef>
            </a:pPr>
            <a:endParaRPr lang="pt-BR" sz="2400" dirty="0"/>
          </a:p>
          <a:p>
            <a:pPr algn="just">
              <a:lnSpc>
                <a:spcPct val="110000"/>
              </a:lnSpc>
              <a:spcBef>
                <a:spcPct val="50000"/>
              </a:spcBef>
            </a:pPr>
            <a:r>
              <a:rPr lang="pt-BR" sz="2400" dirty="0"/>
              <a:t>As relações professor/estudante, estudante/estudante, a inter-relação desses com o conhecimento histórico e socialmente constituído, destacando-as entre as inúmeras relações que se estabelecem na escola são oportunidades de se exercer o diálogo, o respeito ás diferenças, o exercício de se vivenciar valores éticos.</a:t>
            </a:r>
          </a:p>
        </p:txBody>
      </p:sp>
      <p:sp>
        <p:nvSpPr>
          <p:cNvPr id="4" name="Oval 7"/>
          <p:cNvSpPr>
            <a:spLocks noChangeArrowheads="1"/>
          </p:cNvSpPr>
          <p:nvPr/>
        </p:nvSpPr>
        <p:spPr bwMode="auto">
          <a:xfrm>
            <a:off x="7739074" y="1428736"/>
            <a:ext cx="4000528" cy="1285884"/>
          </a:xfrm>
          <a:prstGeom prst="ellipse">
            <a:avLst/>
          </a:prstGeom>
          <a:solidFill>
            <a:schemeClr val="accent4">
              <a:lumMod val="75000"/>
              <a:alpha val="62000"/>
            </a:schemeClr>
          </a:solidFill>
          <a:ln w="15875">
            <a:solidFill>
              <a:srgbClr val="800080"/>
            </a:solidFill>
            <a:prstDash val="sysDot"/>
            <a:round/>
            <a:headEnd/>
            <a:tailEnd/>
          </a:ln>
          <a:effectLst/>
        </p:spPr>
        <p:txBody>
          <a:bodyPr wrap="none" anchor="ctr"/>
          <a:lstStyle/>
          <a:p>
            <a:pPr algn="ctr"/>
            <a:r>
              <a:rPr lang="pt-BR" sz="2400" dirty="0"/>
              <a:t>Liderança </a:t>
            </a:r>
          </a:p>
          <a:p>
            <a:pPr algn="ctr"/>
            <a:r>
              <a:rPr lang="pt-BR" sz="2400" dirty="0"/>
              <a:t>coletiva na escola</a:t>
            </a:r>
          </a:p>
        </p:txBody>
      </p:sp>
      <p:sp>
        <p:nvSpPr>
          <p:cNvPr id="5" name="Oval 8"/>
          <p:cNvSpPr>
            <a:spLocks noChangeArrowheads="1"/>
          </p:cNvSpPr>
          <p:nvPr/>
        </p:nvSpPr>
        <p:spPr bwMode="auto">
          <a:xfrm>
            <a:off x="5953124" y="428604"/>
            <a:ext cx="3960813" cy="1143008"/>
          </a:xfrm>
          <a:prstGeom prst="ellipse">
            <a:avLst/>
          </a:prstGeom>
          <a:solidFill>
            <a:schemeClr val="accent1">
              <a:alpha val="55000"/>
            </a:schemeClr>
          </a:solidFill>
          <a:ln w="15875">
            <a:solidFill>
              <a:srgbClr val="008080"/>
            </a:solidFill>
            <a:prstDash val="sysDot"/>
            <a:round/>
            <a:headEnd/>
            <a:tailEnd/>
          </a:ln>
          <a:effectLst/>
        </p:spPr>
        <p:txBody>
          <a:bodyPr wrap="none" anchor="ctr"/>
          <a:lstStyle/>
          <a:p>
            <a:pPr algn="ctr"/>
            <a:r>
              <a:rPr lang="pt-BR" sz="2400" dirty="0"/>
              <a:t>Atividade docente</a:t>
            </a:r>
          </a:p>
        </p:txBody>
      </p:sp>
      <p:sp>
        <p:nvSpPr>
          <p:cNvPr id="6" name="Retângulo de cantos arredondados 3"/>
          <p:cNvSpPr/>
          <p:nvPr/>
        </p:nvSpPr>
        <p:spPr>
          <a:xfrm>
            <a:off x="9690870" y="5955550"/>
            <a:ext cx="2309786"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t>Ser um bom professor </a:t>
            </a:r>
            <a:r>
              <a:rPr lang="pt-BR" dirty="0" err="1"/>
              <a:t>Cortela</a:t>
            </a:r>
            <a:endParaRPr lang="pt-B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5507" y="260648"/>
            <a:ext cx="9386906" cy="1080120"/>
          </a:xfrm>
        </p:spPr>
        <p:txBody>
          <a:bodyPr>
            <a:normAutofit/>
          </a:bodyPr>
          <a:lstStyle/>
          <a:p>
            <a:r>
              <a:rPr lang="pt-BR" sz="3200" dirty="0"/>
              <a:t>Ponto de </a:t>
            </a:r>
            <a:r>
              <a:rPr lang="pt-BR" sz="3200" dirty="0" smtClean="0"/>
              <a:t>partida</a:t>
            </a:r>
            <a:endParaRPr lang="pt-BR" sz="3200" dirty="0"/>
          </a:p>
        </p:txBody>
      </p:sp>
      <p:sp>
        <p:nvSpPr>
          <p:cNvPr id="3" name="Espaço Reservado para Conteúdo 2"/>
          <p:cNvSpPr>
            <a:spLocks noGrp="1"/>
          </p:cNvSpPr>
          <p:nvPr>
            <p:ph idx="1"/>
          </p:nvPr>
        </p:nvSpPr>
        <p:spPr>
          <a:xfrm>
            <a:off x="1991543" y="1556792"/>
            <a:ext cx="9319431" cy="4464496"/>
          </a:xfrm>
        </p:spPr>
        <p:txBody>
          <a:bodyPr>
            <a:normAutofit/>
          </a:bodyPr>
          <a:lstStyle/>
          <a:p>
            <a:r>
              <a:rPr lang="pt-BR" sz="2400" dirty="0"/>
              <a:t>Sociedade contemporânea - Constantes transformações econômicas, políticas, sociais culturais  </a:t>
            </a:r>
          </a:p>
          <a:p>
            <a:r>
              <a:rPr lang="pt-BR" sz="2400" dirty="0"/>
              <a:t>Discurso da qualidade do ensino e  a educação democrática</a:t>
            </a:r>
          </a:p>
          <a:p>
            <a:r>
              <a:rPr lang="pt-BR" sz="2400" dirty="0"/>
              <a:t>As experiências ocorrem na interação do sujeito com o mundo.</a:t>
            </a:r>
          </a:p>
          <a:p>
            <a:r>
              <a:rPr lang="pt-BR" sz="2400" dirty="0"/>
              <a:t>Cada experiência é elaborada, interpretada e simbolizada de maneira ímpar por cada sujeito. </a:t>
            </a:r>
          </a:p>
          <a:p>
            <a:endParaRPr lang="pt-BR" dirty="0"/>
          </a:p>
          <a:p>
            <a:endParaRPr lang="pt-BR"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Práticas democráticas</a:t>
            </a:r>
          </a:p>
        </p:txBody>
      </p:sp>
      <p:sp>
        <p:nvSpPr>
          <p:cNvPr id="3" name="Espaço Reservado para Conteúdo 2"/>
          <p:cNvSpPr>
            <a:spLocks noGrp="1"/>
          </p:cNvSpPr>
          <p:nvPr>
            <p:ph idx="1"/>
          </p:nvPr>
        </p:nvSpPr>
        <p:spPr/>
        <p:txBody>
          <a:bodyPr>
            <a:normAutofit/>
          </a:bodyPr>
          <a:lstStyle/>
          <a:p>
            <a:r>
              <a:rPr lang="pt-BR" sz="2800" dirty="0"/>
              <a:t>No espaço da educação escolar</a:t>
            </a:r>
          </a:p>
          <a:p>
            <a:endParaRPr lang="pt-BR" sz="2800" dirty="0"/>
          </a:p>
          <a:p>
            <a:pPr>
              <a:buNone/>
            </a:pPr>
            <a:endParaRPr lang="pt-BR" sz="2800" dirty="0"/>
          </a:p>
          <a:p>
            <a:pPr algn="ctr"/>
            <a:r>
              <a:rPr lang="pt-BR" sz="2800" dirty="0"/>
              <a:t>Que práticas democráticas desenvolvemos?</a:t>
            </a:r>
          </a:p>
          <a:p>
            <a:pPr algn="ctr"/>
            <a:r>
              <a:rPr lang="pt-BR" sz="2800" dirty="0"/>
              <a:t>Que exemplos práticos temos?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95406" y="928670"/>
            <a:ext cx="8928993" cy="5036000"/>
          </a:xfrm>
        </p:spPr>
        <p:txBody>
          <a:bodyPr>
            <a:normAutofit/>
          </a:bodyPr>
          <a:lstStyle/>
          <a:p>
            <a:pPr indent="19050" algn="just">
              <a:buNone/>
            </a:pPr>
            <a:r>
              <a:rPr lang="pt-BR" dirty="0"/>
              <a:t>“</a:t>
            </a:r>
            <a:r>
              <a:rPr lang="pt-BR" sz="2400" dirty="0"/>
              <a:t>Educador e educando [...], co-intencionados à realidade, se encontram numa tarefa em que ambos são sujeitos no ato, não só de desvelá-la e, assim, criticamente conhecê-la, mas também no de recriar este conhecimento”.  </a:t>
            </a:r>
          </a:p>
          <a:p>
            <a:pPr indent="19050" algn="just">
              <a:buNone/>
            </a:pPr>
            <a:endParaRPr lang="pt-BR" dirty="0"/>
          </a:p>
          <a:p>
            <a:pPr indent="19050" algn="just">
              <a:buNone/>
            </a:pPr>
            <a:r>
              <a:rPr lang="pt-BR" sz="2400" dirty="0"/>
              <a:t>“Ao alcançarem, na reflexão e na ação em comum esse saber da realidade, se descobrem como seus </a:t>
            </a:r>
            <a:r>
              <a:rPr lang="pt-BR" sz="2400" dirty="0" err="1"/>
              <a:t>refazedores</a:t>
            </a:r>
            <a:r>
              <a:rPr lang="pt-BR" sz="2400" dirty="0"/>
              <a:t> permanentes” .</a:t>
            </a:r>
          </a:p>
          <a:p>
            <a:pPr indent="19050" algn="just">
              <a:buNone/>
            </a:pPr>
            <a:endParaRPr lang="pt-BR" sz="2400" dirty="0"/>
          </a:p>
          <a:p>
            <a:pPr indent="19050" algn="r">
              <a:buNone/>
            </a:pPr>
            <a:r>
              <a:rPr lang="pt-BR" sz="2400" dirty="0"/>
              <a:t>(FREIRE, 1981 p. 61)</a:t>
            </a:r>
            <a:br>
              <a:rPr lang="pt-BR" sz="2400" dirty="0"/>
            </a:br>
            <a:endParaRPr lang="pt-BR"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06" y="928671"/>
            <a:ext cx="3144176" cy="455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tângulo 34"/>
          <p:cNvSpPr/>
          <p:nvPr/>
        </p:nvSpPr>
        <p:spPr>
          <a:xfrm>
            <a:off x="4881554" y="1285860"/>
            <a:ext cx="5024430" cy="2277547"/>
          </a:xfrm>
          <a:prstGeom prst="rect">
            <a:avLst/>
          </a:prstGeom>
        </p:spPr>
        <p:txBody>
          <a:bodyPr wrap="square">
            <a:spAutoFit/>
          </a:bodyPr>
          <a:lstStyle/>
          <a:p>
            <a:pPr algn="r"/>
            <a:r>
              <a:rPr lang="pt-BR" sz="2200" dirty="0"/>
              <a:t>A escola </a:t>
            </a:r>
          </a:p>
          <a:p>
            <a:pPr algn="r"/>
            <a:r>
              <a:rPr lang="pt-BR" sz="2200" dirty="0"/>
              <a:t>e os desafios contemporâneos</a:t>
            </a:r>
          </a:p>
          <a:p>
            <a:endParaRPr lang="pt-BR" sz="2200" dirty="0"/>
          </a:p>
          <a:p>
            <a:pPr algn="r"/>
            <a:r>
              <a:rPr lang="pt-BR" sz="2200" dirty="0"/>
              <a:t>Viviane </a:t>
            </a:r>
            <a:r>
              <a:rPr lang="pt-BR" sz="2200" dirty="0" err="1"/>
              <a:t>Mosé</a:t>
            </a:r>
            <a:r>
              <a:rPr lang="pt-BR" sz="2200" dirty="0"/>
              <a:t> </a:t>
            </a:r>
          </a:p>
          <a:p>
            <a:pPr algn="r"/>
            <a:endParaRPr lang="pt-BR" dirty="0"/>
          </a:p>
          <a:p>
            <a:pPr algn="r"/>
            <a:r>
              <a:rPr lang="pt-BR" dirty="0"/>
              <a:t>Civilização Brasileira,</a:t>
            </a:r>
          </a:p>
          <a:p>
            <a:pPr algn="r"/>
            <a:r>
              <a:rPr lang="pt-BR" dirty="0"/>
              <a:t>2ª ed. Rio de Janeiro 2013</a:t>
            </a:r>
          </a:p>
        </p:txBody>
      </p:sp>
      <p:sp>
        <p:nvSpPr>
          <p:cNvPr id="36" name="Retângulo 35"/>
          <p:cNvSpPr/>
          <p:nvPr/>
        </p:nvSpPr>
        <p:spPr>
          <a:xfrm>
            <a:off x="5095868" y="4143380"/>
            <a:ext cx="6357982" cy="1631216"/>
          </a:xfrm>
          <a:prstGeom prst="rect">
            <a:avLst/>
          </a:prstGeom>
        </p:spPr>
        <p:txBody>
          <a:bodyPr wrap="square">
            <a:spAutoFit/>
          </a:bodyPr>
          <a:lstStyle/>
          <a:p>
            <a:r>
              <a:rPr lang="pt-BR" sz="2000" dirty="0">
                <a:latin typeface="Eras Light ITC" pitchFamily="34" charset="0"/>
              </a:rPr>
              <a:t>Viviane </a:t>
            </a:r>
            <a:r>
              <a:rPr lang="pt-BR" sz="2000" dirty="0" err="1">
                <a:latin typeface="Eras Light ITC" pitchFamily="34" charset="0"/>
              </a:rPr>
              <a:t>Mosé</a:t>
            </a:r>
            <a:r>
              <a:rPr lang="pt-BR" sz="2000" dirty="0">
                <a:latin typeface="Eras Light ITC" pitchFamily="34" charset="0"/>
              </a:rPr>
              <a:t> é poetisa, filósofa, psicóloga psicanalista e especialista em elaboração e implementação de políticas públicas. </a:t>
            </a:r>
          </a:p>
          <a:p>
            <a:r>
              <a:rPr lang="pt-BR" sz="2000" dirty="0">
                <a:latin typeface="Eras Light ITC" pitchFamily="34" charset="0"/>
              </a:rPr>
              <a:t>Mestre e doutora em filosofia pelo Instituto de Filosofia e Ciências Sociais da Universidade Federal do Rio de Janeiro</a:t>
            </a:r>
          </a:p>
        </p:txBody>
      </p:sp>
    </p:spTree>
    <p:extLst>
      <p:ext uri="{BB962C8B-B14F-4D97-AF65-F5344CB8AC3E}">
        <p14:creationId xmlns:p14="http://schemas.microsoft.com/office/powerpoint/2010/main" val="361902346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Vida escolar</a:t>
            </a:r>
          </a:p>
        </p:txBody>
      </p:sp>
      <p:sp>
        <p:nvSpPr>
          <p:cNvPr id="3" name="Espaço Reservado para Conteúdo 2"/>
          <p:cNvSpPr>
            <a:spLocks noGrp="1"/>
          </p:cNvSpPr>
          <p:nvPr>
            <p:ph idx="1"/>
          </p:nvPr>
        </p:nvSpPr>
        <p:spPr>
          <a:xfrm>
            <a:off x="1991545" y="1628800"/>
            <a:ext cx="9033677" cy="4464496"/>
          </a:xfrm>
        </p:spPr>
        <p:txBody>
          <a:bodyPr/>
          <a:lstStyle/>
          <a:p>
            <a:pPr algn="just"/>
            <a:r>
              <a:rPr lang="pt-BR" sz="2400" dirty="0"/>
              <a:t>Precisamos construir outro modo de estruturar nosso pensamento, fundado agora não na ilusão, mas na coragem e na ação, um pensamento maduro, capas de elaborar as frustrações; um pensamento forte, vigoroso, audaz, que possa construir novas formas de vida, de homem e sociedade. De qualquer forma, teremos de fazê-lo, já que a diminuição do consumo é uma das condições para a sustentabilidade ambiental da Terra. Mas isso exige uma nova escola, uma nova educação.</a:t>
            </a:r>
          </a:p>
          <a:p>
            <a:endParaRPr lang="pt-BR" sz="2400" b="1" dirty="0"/>
          </a:p>
        </p:txBody>
      </p:sp>
    </p:spTree>
    <p:extLst>
      <p:ext uri="{BB962C8B-B14F-4D97-AF65-F5344CB8AC3E}">
        <p14:creationId xmlns:p14="http://schemas.microsoft.com/office/powerpoint/2010/main" val="549372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24035" y="857232"/>
            <a:ext cx="9215502" cy="5107438"/>
          </a:xfrm>
        </p:spPr>
        <p:txBody>
          <a:bodyPr>
            <a:normAutofit lnSpcReduction="10000"/>
          </a:bodyPr>
          <a:lstStyle/>
          <a:p>
            <a:pPr algn="just"/>
            <a:r>
              <a:rPr lang="pt-BR" sz="2200" dirty="0"/>
              <a:t>A escola, cada vez mais, deverá ser um espaço aberto, e a educação, inevitavelmente vinculada à cultura. A vida deve ser a dimensão integradora das relações na escola. Se não houver vida naquilo que aprendemos, então não há educação, formação e muito menos aprendizagem. A escola deve ser um corpo vivo. E deve envolver também os espaços públicos e as festividades, deve ir aos concertos, às exposições de arte, aos museus e às bibliotecas, aos centros de pesquisa, às reservas ambientais, enfim, a escola deve ir à cidade. E a cidade deve se preparar para recebê-la, construindo espaços de convivências e de elaboração e assumindo seu papel no processo educativo, em vez de lavar as mãos, enquanto isola jovens e crianças em escolas que mais parecem presídios. Esperando cidadania enquanto oferece exclusão. A escola deve ser um espaço de conexão,de ligação e inclusão.</a:t>
            </a:r>
          </a:p>
          <a:p>
            <a:endParaRPr lang="pt-BR" dirty="0"/>
          </a:p>
        </p:txBody>
      </p:sp>
    </p:spTree>
    <p:extLst>
      <p:ext uri="{BB962C8B-B14F-4D97-AF65-F5344CB8AC3E}">
        <p14:creationId xmlns:p14="http://schemas.microsoft.com/office/powerpoint/2010/main" val="1501099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91543" y="1556792"/>
            <a:ext cx="9176555" cy="4464496"/>
          </a:xfrm>
        </p:spPr>
        <p:txBody>
          <a:bodyPr/>
          <a:lstStyle/>
          <a:p>
            <a:pPr algn="just"/>
            <a:r>
              <a:rPr lang="pt-BR" sz="2400" dirty="0"/>
              <a:t>Estudar, cada vez mais, será, antes de tudo, entender onde a gente mora, que relações predominam ali, que tipo de vida impõe, para saber até que ponto queremos seguir prontas ou inventar as nossas. Viver é sempre o grande desafio de estabelecer metas, abrir trilhas, produzir contornos, conceitos; viver é criar valores.  Por isso, o aprender deve estar vinculado ao criar. Aprender criando é a regra, porque ao contrário não é aprendizado, é treinamento; não há troca; há imposição. Mas a arte é considerada fundamental, como deveria, mas acessória, distração.</a:t>
            </a:r>
          </a:p>
          <a:p>
            <a:pPr algn="just">
              <a:buNone/>
            </a:pPr>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91543" y="1556792"/>
            <a:ext cx="9105117" cy="4464496"/>
          </a:xfrm>
        </p:spPr>
        <p:txBody>
          <a:bodyPr>
            <a:normAutofit lnSpcReduction="10000"/>
          </a:bodyPr>
          <a:lstStyle/>
          <a:p>
            <a:pPr algn="just"/>
            <a:r>
              <a:rPr lang="pt-BR" sz="2400" dirty="0"/>
              <a:t>O século XXI caminha em direção a uma escola na qual o aluno seja ouvido e considerado.  Uma escola para o aluno, dirigida para o seu desenvolvimento, tendo como alvo a vida em todas as suas dimensões. Uma escola na qual a arte,a filosofia, ética estejam presentes que não precisem de </a:t>
            </a:r>
            <a:r>
              <a:rPr lang="pt-BR" sz="2400" dirty="0" err="1"/>
              <a:t>cinquenta</a:t>
            </a:r>
            <a:r>
              <a:rPr lang="pt-BR" sz="2400" dirty="0"/>
              <a:t> minutos na grade curricular, mas temas, assuntos, questões.  Uma escola que não se acovarde diante das perguntas mais difíceis, como a morte, o tempo, a dor, a violência, a discriminação social, étnica, religiosa, mas que construa espaços nos quais essas questões sejam discutidas, pensadas. Enfim, uma escola viva, alegre, corajosa, sempre aberta a novas questões.</a:t>
            </a:r>
          </a:p>
          <a:p>
            <a:pPr algn="just"/>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Referência Bibliográfica</a:t>
            </a:r>
          </a:p>
        </p:txBody>
      </p:sp>
      <p:sp>
        <p:nvSpPr>
          <p:cNvPr id="3" name="Espaço Reservado para Conteúdo 2"/>
          <p:cNvSpPr>
            <a:spLocks noGrp="1"/>
          </p:cNvSpPr>
          <p:nvPr>
            <p:ph idx="1"/>
          </p:nvPr>
        </p:nvSpPr>
        <p:spPr>
          <a:xfrm>
            <a:off x="1595407" y="1500174"/>
            <a:ext cx="9644130" cy="4608512"/>
          </a:xfrm>
        </p:spPr>
        <p:txBody>
          <a:bodyPr>
            <a:normAutofit/>
          </a:bodyPr>
          <a:lstStyle/>
          <a:p>
            <a:endParaRPr lang="pt-BR" dirty="0"/>
          </a:p>
          <a:p>
            <a:endParaRPr lang="pt-BR" dirty="0"/>
          </a:p>
          <a:p>
            <a:r>
              <a:rPr lang="pt-BR" dirty="0"/>
              <a:t>FREIRE, Paulo. </a:t>
            </a:r>
            <a:r>
              <a:rPr lang="pt-BR" b="1" dirty="0"/>
              <a:t>Pedagogia da autonomia: saberes necessários à prática educativa. </a:t>
            </a:r>
            <a:r>
              <a:rPr lang="pt-BR" dirty="0"/>
              <a:t>31. ed. São Paulo: Paz e Terra, 1996.</a:t>
            </a:r>
          </a:p>
          <a:p>
            <a:r>
              <a:rPr lang="pt-BR" dirty="0"/>
              <a:t>FREIRE, Paulo. </a:t>
            </a:r>
            <a:r>
              <a:rPr lang="pt-BR" b="1" dirty="0"/>
              <a:t>Educação como prática da liberdade. </a:t>
            </a:r>
            <a:r>
              <a:rPr lang="pt-BR" dirty="0"/>
              <a:t>28. ed. Rio de Janeiro: Paz e Terra, 2005.</a:t>
            </a:r>
          </a:p>
          <a:p>
            <a:r>
              <a:rPr lang="pt-BR" dirty="0"/>
              <a:t>FREIRE, Paulo, </a:t>
            </a:r>
            <a:r>
              <a:rPr lang="pt-BR" b="1" dirty="0"/>
              <a:t>Pedagogia do Oprimido</a:t>
            </a:r>
            <a:r>
              <a:rPr lang="pt-BR" dirty="0"/>
              <a:t>. Rio de Janeiro: Paz e Terra, 2013. </a:t>
            </a:r>
          </a:p>
          <a:p>
            <a:r>
              <a:rPr lang="pt-BR" dirty="0"/>
              <a:t>GADOTTI, Moacir. </a:t>
            </a:r>
            <a:r>
              <a:rPr lang="pt-BR" b="1" dirty="0"/>
              <a:t>Concepção dialética da educação: um estudo introdutório</a:t>
            </a:r>
            <a:r>
              <a:rPr lang="pt-BR" dirty="0"/>
              <a:t>. São Paulo: Cortez, 2001.</a:t>
            </a:r>
          </a:p>
          <a:p>
            <a:r>
              <a:rPr lang="pt-BR" dirty="0"/>
              <a:t>PARO, </a:t>
            </a:r>
            <a:r>
              <a:rPr lang="pt-BR" dirty="0" err="1"/>
              <a:t>V.H.</a:t>
            </a:r>
            <a:r>
              <a:rPr lang="pt-BR" dirty="0"/>
              <a:t> </a:t>
            </a:r>
            <a:r>
              <a:rPr lang="pt-BR" b="1" dirty="0"/>
              <a:t>Gestão Democrática da Escola Pública, </a:t>
            </a:r>
            <a:r>
              <a:rPr lang="pt-BR" dirty="0"/>
              <a:t>8 ed. São Paulo: Editora, Ática, 2006.</a:t>
            </a:r>
          </a:p>
          <a:p>
            <a:r>
              <a:rPr lang="pt-BR" dirty="0"/>
              <a:t>SAVIANI, D.</a:t>
            </a:r>
            <a:r>
              <a:rPr lang="pt-BR" b="1" dirty="0"/>
              <a:t> Escola e democracia: teorias da educação, curvatura da vara, onze teses sobre a educação política. </a:t>
            </a:r>
            <a:r>
              <a:rPr lang="pt-BR" dirty="0"/>
              <a:t>35. ed. Campinas: Autores Associados, 2002.</a:t>
            </a:r>
          </a:p>
          <a:p>
            <a:endParaRPr lang="pt-BR" dirty="0"/>
          </a:p>
          <a:p>
            <a:endParaRPr lang="pt-BR" dirty="0"/>
          </a:p>
          <a:p>
            <a:endParaRPr lang="pt-BR" dirty="0"/>
          </a:p>
          <a:p>
            <a:pPr marL="0" indent="0">
              <a:buNone/>
            </a:pPr>
            <a:endParaRPr lang="pt-BR" dirty="0"/>
          </a:p>
        </p:txBody>
      </p:sp>
    </p:spTree>
    <p:extLst>
      <p:ext uri="{BB962C8B-B14F-4D97-AF65-F5344CB8AC3E}">
        <p14:creationId xmlns:p14="http://schemas.microsoft.com/office/powerpoint/2010/main" val="4086000165"/>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91543" y="1556792"/>
            <a:ext cx="8784977" cy="3528392"/>
          </a:xfrm>
        </p:spPr>
        <p:txBody>
          <a:bodyPr>
            <a:normAutofit fontScale="92500" lnSpcReduction="20000"/>
          </a:bodyPr>
          <a:lstStyle/>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lgn="ctr">
              <a:buNone/>
            </a:pPr>
            <a:r>
              <a:rPr lang="pt-BR" sz="2100" dirty="0"/>
              <a:t>Elizabeth Feffermann </a:t>
            </a:r>
          </a:p>
          <a:p>
            <a:pPr marL="0" indent="0">
              <a:buNone/>
            </a:pPr>
            <a:endParaRPr lang="pt-BR" dirty="0"/>
          </a:p>
        </p:txBody>
      </p:sp>
      <p:sp>
        <p:nvSpPr>
          <p:cNvPr id="4" name="Retângulo 3"/>
          <p:cNvSpPr/>
          <p:nvPr/>
        </p:nvSpPr>
        <p:spPr>
          <a:xfrm>
            <a:off x="4727848" y="2489991"/>
            <a:ext cx="3082895" cy="830997"/>
          </a:xfrm>
          <a:prstGeom prst="rect">
            <a:avLst/>
          </a:prstGeom>
          <a:noFill/>
        </p:spPr>
        <p:txBody>
          <a:bodyPr wrap="none" lIns="91440" tIns="45720" rIns="91440" bIns="45720">
            <a:spAutoFit/>
          </a:bodyPr>
          <a:lstStyle/>
          <a:p>
            <a:pPr algn="ctr"/>
            <a:r>
              <a:rPr lang="pt-BR"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Obrigada</a:t>
            </a:r>
          </a:p>
        </p:txBody>
      </p:sp>
    </p:spTree>
    <p:extLst>
      <p:ext uri="{BB962C8B-B14F-4D97-AF65-F5344CB8AC3E}">
        <p14:creationId xmlns:p14="http://schemas.microsoft.com/office/powerpoint/2010/main" val="374847354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91543" y="836712"/>
            <a:ext cx="9033679" cy="4464496"/>
          </a:xfrm>
        </p:spPr>
        <p:txBody>
          <a:bodyPr/>
          <a:lstStyle/>
          <a:p>
            <a:endParaRPr lang="pt-BR" dirty="0"/>
          </a:p>
          <a:p>
            <a:pPr algn="ctr">
              <a:spcBef>
                <a:spcPts val="600"/>
              </a:spcBef>
              <a:buNone/>
            </a:pPr>
            <a:r>
              <a:rPr lang="pt-BR" sz="2400" dirty="0"/>
              <a:t>“Coração Civil“</a:t>
            </a:r>
          </a:p>
          <a:p>
            <a:pPr algn="ctr">
              <a:spcBef>
                <a:spcPts val="600"/>
              </a:spcBef>
              <a:buNone/>
            </a:pPr>
            <a:r>
              <a:rPr lang="pt-BR" sz="2400" dirty="0"/>
              <a:t> Milton Nascimento e Fernando Brant</a:t>
            </a:r>
          </a:p>
          <a:p>
            <a:pPr algn="ctr">
              <a:buNone/>
            </a:pPr>
            <a:endParaRPr lang="pt-BR" sz="2400" dirty="0"/>
          </a:p>
          <a:p>
            <a:r>
              <a:rPr lang="pt-BR" sz="2400" dirty="0"/>
              <a:t>Trecho do show Ser Minas Tão Gerais</a:t>
            </a:r>
            <a:br>
              <a:rPr lang="pt-BR" sz="2400" dirty="0"/>
            </a:br>
            <a:r>
              <a:rPr lang="pt-BR" sz="2400" dirty="0"/>
              <a:t>(as citações no início do vídeo são trechos da canção "Milagre dos Peixes" de M.Nascimento e trechos do poema "Visão" de Carlos Drummond de Andrade)</a:t>
            </a:r>
          </a:p>
          <a:p>
            <a:pPr>
              <a:buNone/>
            </a:pPr>
            <a:endParaRPr lang="pt-BR" sz="2400" dirty="0"/>
          </a:p>
          <a:p>
            <a:r>
              <a:rPr lang="pt-BR" sz="2400" dirty="0"/>
              <a:t>Ponto de Partida e Meninos de Araçuaí </a:t>
            </a: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5507" y="260648"/>
            <a:ext cx="9315468" cy="1080120"/>
          </a:xfrm>
        </p:spPr>
        <p:txBody>
          <a:bodyPr/>
          <a:lstStyle/>
          <a:p>
            <a:r>
              <a:rPr lang="pt-BR" dirty="0"/>
              <a:t>Gestão escolar democrática  uma </a:t>
            </a:r>
            <a:r>
              <a:rPr lang="pt-BR" b="1" dirty="0">
                <a:solidFill>
                  <a:schemeClr val="accent1">
                    <a:lumMod val="50000"/>
                  </a:schemeClr>
                </a:solidFill>
              </a:rPr>
              <a:t>utopia</a:t>
            </a:r>
            <a:r>
              <a:rPr lang="pt-BR" dirty="0">
                <a:solidFill>
                  <a:schemeClr val="accent1">
                    <a:lumMod val="50000"/>
                  </a:schemeClr>
                </a:solidFill>
              </a:rPr>
              <a:t> ?</a:t>
            </a:r>
            <a:endParaRPr lang="pt-BR" dirty="0"/>
          </a:p>
        </p:txBody>
      </p:sp>
      <p:sp>
        <p:nvSpPr>
          <p:cNvPr id="3" name="Espaço Reservado para Conteúdo 2"/>
          <p:cNvSpPr>
            <a:spLocks noGrp="1"/>
          </p:cNvSpPr>
          <p:nvPr>
            <p:ph idx="1"/>
          </p:nvPr>
        </p:nvSpPr>
        <p:spPr>
          <a:xfrm>
            <a:off x="1991543" y="1556792"/>
            <a:ext cx="8890803" cy="4464496"/>
          </a:xfrm>
        </p:spPr>
        <p:txBody>
          <a:bodyPr/>
          <a:lstStyle/>
          <a:p>
            <a:pPr>
              <a:buNone/>
            </a:pPr>
            <a:r>
              <a:rPr lang="pt-BR" sz="2400" dirty="0"/>
              <a:t>Utopia – lugar ideal, que não existe.</a:t>
            </a:r>
          </a:p>
          <a:p>
            <a:pPr>
              <a:buNone/>
            </a:pPr>
            <a:endParaRPr lang="pt-BR" sz="2400" dirty="0"/>
          </a:p>
          <a:p>
            <a:pPr algn="r">
              <a:buNone/>
            </a:pPr>
            <a:r>
              <a:rPr lang="pt-BR" sz="2400" dirty="0"/>
              <a:t>Mas,  não quer dizer que não possa existir.</a:t>
            </a:r>
          </a:p>
          <a:p>
            <a:pPr>
              <a:buNone/>
            </a:pPr>
            <a:endParaRPr lang="pt-BR" sz="2400" dirty="0">
              <a:solidFill>
                <a:schemeClr val="tx1"/>
              </a:solidFill>
            </a:endParaRPr>
          </a:p>
          <a:p>
            <a:pPr>
              <a:buNone/>
            </a:pPr>
            <a:r>
              <a:rPr lang="pt-BR" sz="2400" dirty="0">
                <a:solidFill>
                  <a:schemeClr val="tx1"/>
                </a:solidFill>
              </a:rPr>
              <a:t>Ser for algo desejável com vista a solução dos problemas da escola...</a:t>
            </a:r>
          </a:p>
          <a:p>
            <a:pPr algn="r">
              <a:buNone/>
            </a:pPr>
            <a:endParaRPr lang="pt-BR" sz="2400" dirty="0">
              <a:solidFill>
                <a:schemeClr val="tx1"/>
              </a:solidFill>
            </a:endParaRPr>
          </a:p>
          <a:p>
            <a:pPr algn="r">
              <a:buNone/>
            </a:pPr>
            <a:r>
              <a:rPr lang="pt-BR" sz="2400" dirty="0">
                <a:solidFill>
                  <a:schemeClr val="tx1"/>
                </a:solidFill>
              </a:rPr>
              <a:t>Que perspectivas e desafios temos?</a:t>
            </a:r>
          </a:p>
          <a:p>
            <a:pPr algn="r">
              <a:buNone/>
            </a:pPr>
            <a:r>
              <a:rPr lang="pt-BR" sz="2400" dirty="0">
                <a:solidFill>
                  <a:schemeClr val="tx1"/>
                </a:solidFill>
              </a:rPr>
              <a:t>Quais caminhos a trilhar e construir?</a:t>
            </a:r>
          </a:p>
          <a:p>
            <a:pPr>
              <a:buNone/>
            </a:pPr>
            <a:endParaRPr lang="pt-BR"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Frente a esse quadro</a:t>
            </a:r>
          </a:p>
        </p:txBody>
      </p:sp>
      <p:sp>
        <p:nvSpPr>
          <p:cNvPr id="3" name="Espaço Reservado para Conteúdo 2"/>
          <p:cNvSpPr>
            <a:spLocks noGrp="1"/>
          </p:cNvSpPr>
          <p:nvPr>
            <p:ph idx="1"/>
          </p:nvPr>
        </p:nvSpPr>
        <p:spPr>
          <a:xfrm>
            <a:off x="1952596" y="2214554"/>
            <a:ext cx="9105117" cy="3643338"/>
          </a:xfrm>
        </p:spPr>
        <p:txBody>
          <a:bodyPr>
            <a:normAutofit/>
          </a:bodyPr>
          <a:lstStyle/>
          <a:p>
            <a:pPr algn="just"/>
            <a:r>
              <a:rPr lang="pt-BR" sz="2400" b="1" dirty="0"/>
              <a:t>Democracia</a:t>
            </a:r>
            <a:r>
              <a:rPr lang="pt-BR" sz="2400" dirty="0"/>
              <a:t> tem sua origem na palavra grega. </a:t>
            </a:r>
            <a:r>
              <a:rPr lang="pt-BR" sz="2400" i="1" dirty="0" err="1"/>
              <a:t>dēmokratía</a:t>
            </a:r>
            <a:r>
              <a:rPr lang="pt-BR" sz="2400" dirty="0"/>
              <a:t>, de </a:t>
            </a:r>
            <a:r>
              <a:rPr lang="pt-BR" sz="2400" i="1" dirty="0" err="1"/>
              <a:t>dêmos</a:t>
            </a:r>
            <a:r>
              <a:rPr lang="pt-BR" sz="2400" dirty="0"/>
              <a:t> 'povo' + *</a:t>
            </a:r>
            <a:r>
              <a:rPr lang="pt-BR" sz="2400" i="1" dirty="0" err="1"/>
              <a:t>kratía</a:t>
            </a:r>
            <a:r>
              <a:rPr lang="pt-BR" sz="2400" dirty="0"/>
              <a:t> 'força, poder', significa governo do povo, soberania popular ; ou seja, regime político baseado nos princípios da soberania popular e da distribuição eqüitativa do poder e da independência dos três poderes, Legislativo, Judiciário e o Executivo. </a:t>
            </a:r>
          </a:p>
          <a:p>
            <a:pPr algn="just"/>
            <a:endParaRPr lang="pt-BR" sz="2400" dirty="0"/>
          </a:p>
          <a:p>
            <a:pPr algn="r"/>
            <a:r>
              <a:rPr lang="pt-BR" sz="2400" dirty="0"/>
              <a:t>Como esse significado se concretiza no cotidiano?</a:t>
            </a:r>
          </a:p>
        </p:txBody>
      </p:sp>
      <p:sp>
        <p:nvSpPr>
          <p:cNvPr id="4" name="Retângulo 3"/>
          <p:cNvSpPr/>
          <p:nvPr/>
        </p:nvSpPr>
        <p:spPr>
          <a:xfrm>
            <a:off x="3738546" y="1428736"/>
            <a:ext cx="5194313" cy="461665"/>
          </a:xfrm>
          <a:prstGeom prst="rect">
            <a:avLst/>
          </a:prstGeom>
        </p:spPr>
        <p:txBody>
          <a:bodyPr wrap="square">
            <a:spAutoFit/>
          </a:bodyPr>
          <a:lstStyle/>
          <a:p>
            <a:r>
              <a:rPr lang="pt-BR" sz="2400" b="1" dirty="0">
                <a:solidFill>
                  <a:prstClr val="black">
                    <a:lumMod val="75000"/>
                    <a:lumOff val="25000"/>
                  </a:prstClr>
                </a:solidFill>
              </a:rPr>
              <a:t>Democracia é  ...</a:t>
            </a:r>
            <a:endParaRPr lang="pt-B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5507" y="260648"/>
            <a:ext cx="9386906" cy="1080120"/>
          </a:xfrm>
        </p:spPr>
        <p:txBody>
          <a:bodyPr/>
          <a:lstStyle/>
          <a:p>
            <a:r>
              <a:rPr lang="pt-BR" dirty="0"/>
              <a:t>Democracia </a:t>
            </a:r>
          </a:p>
        </p:txBody>
      </p:sp>
      <p:sp>
        <p:nvSpPr>
          <p:cNvPr id="3" name="Espaço Reservado para Conteúdo 2"/>
          <p:cNvSpPr>
            <a:spLocks noGrp="1"/>
          </p:cNvSpPr>
          <p:nvPr>
            <p:ph idx="1"/>
          </p:nvPr>
        </p:nvSpPr>
        <p:spPr>
          <a:xfrm>
            <a:off x="2024034" y="1285860"/>
            <a:ext cx="9072626" cy="5086918"/>
          </a:xfrm>
        </p:spPr>
        <p:txBody>
          <a:bodyPr>
            <a:noAutofit/>
          </a:bodyPr>
          <a:lstStyle/>
          <a:p>
            <a:pPr algn="just"/>
            <a:r>
              <a:rPr lang="pt-BR" sz="2400" dirty="0"/>
              <a:t>A democracia que, antes de ser forma política, é forma de vida, se caracteriza sobretudo por forte dose de transitividade de consciência no comportamento do homem. Transitividade que não nasce nem se desenvolve a não ser dentro de certas condições em que o homem seja lançado ao debate, ao exame de seus problemas e dos problemas comuns. Em que o homem participe (FREIRE, 2005, p.88)</a:t>
            </a:r>
          </a:p>
          <a:p>
            <a:pPr algn="just"/>
            <a:r>
              <a:rPr lang="pt-BR" sz="2400" dirty="0"/>
              <a:t>Democracia como possibilidade tanto no ponto de partida, percurso quanto no ponto de chegada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5507" y="260648"/>
            <a:ext cx="9172592" cy="1080120"/>
          </a:xfrm>
        </p:spPr>
        <p:txBody>
          <a:bodyPr/>
          <a:lstStyle/>
          <a:p>
            <a:r>
              <a:rPr lang="pt-BR" dirty="0"/>
              <a:t>Na Educação</a:t>
            </a:r>
          </a:p>
        </p:txBody>
      </p:sp>
      <p:sp>
        <p:nvSpPr>
          <p:cNvPr id="3" name="Espaço Reservado para Conteúdo 2"/>
          <p:cNvSpPr>
            <a:spLocks noGrp="1"/>
          </p:cNvSpPr>
          <p:nvPr>
            <p:ph idx="1"/>
          </p:nvPr>
        </p:nvSpPr>
        <p:spPr>
          <a:xfrm>
            <a:off x="1991543" y="1556792"/>
            <a:ext cx="9033679" cy="4464496"/>
          </a:xfrm>
        </p:spPr>
        <p:txBody>
          <a:bodyPr>
            <a:normAutofit/>
          </a:bodyPr>
          <a:lstStyle/>
          <a:p>
            <a:pPr algn="just"/>
            <a:r>
              <a:rPr lang="pt-BR" sz="2400" dirty="0"/>
              <a:t>A partir de 1980 grandes debates envolveram a questão da gestão democrática no cenário educacional que culminou na Lei de Diretrizes e Base da Educação Nacional de 1996 (LDB nº 9.394/96) no qual o princípio da democracia está presente. </a:t>
            </a:r>
          </a:p>
          <a:p>
            <a:pPr algn="just"/>
            <a:r>
              <a:rPr lang="pt-BR" sz="2400" dirty="0"/>
              <a:t>Democracia, como fundamento, como princípio, envolve a convivência humana entre sujeitos que se afirmam como tal. </a:t>
            </a:r>
          </a:p>
          <a:p>
            <a:pPr algn="just"/>
            <a:r>
              <a:rPr lang="pt-BR" sz="2400" dirty="0"/>
              <a:t>A democracia não se concebe, se realiza “Não pode haver democracia plena sem pessoas democráticas para exercê-las”. (PARO, 2006, p.25).</a:t>
            </a:r>
          </a:p>
          <a:p>
            <a:pPr marL="0" indent="0" algn="just">
              <a:buNone/>
            </a:pPr>
            <a:endParaRPr lang="pt-BR" sz="1800" dirty="0"/>
          </a:p>
        </p:txBody>
      </p:sp>
    </p:spTree>
    <p:extLst>
      <p:ext uri="{BB962C8B-B14F-4D97-AF65-F5344CB8AC3E}">
        <p14:creationId xmlns:p14="http://schemas.microsoft.com/office/powerpoint/2010/main" val="30632110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66910" y="1214422"/>
            <a:ext cx="8390737" cy="2286016"/>
          </a:xfrm>
        </p:spPr>
        <p:txBody>
          <a:bodyPr>
            <a:normAutofit/>
          </a:bodyPr>
          <a:lstStyle/>
          <a:p>
            <a:pPr>
              <a:spcBef>
                <a:spcPts val="600"/>
              </a:spcBef>
            </a:pPr>
            <a:r>
              <a:rPr lang="pt-BR" sz="2200" dirty="0"/>
              <a:t>Julian </a:t>
            </a:r>
            <a:r>
              <a:rPr lang="pt-BR" sz="2200" dirty="0" err="1"/>
              <a:t>Germain</a:t>
            </a:r>
            <a:r>
              <a:rPr lang="pt-BR" sz="2200" dirty="0"/>
              <a:t>, artista fotográfico, londrino,  registrou as salas de aula ao redor do mundo.</a:t>
            </a:r>
          </a:p>
          <a:p>
            <a:pPr>
              <a:spcBef>
                <a:spcPts val="600"/>
              </a:spcBef>
            </a:pPr>
            <a:r>
              <a:rPr lang="pt-BR" sz="2200" dirty="0"/>
              <a:t>Percorreu 19 países e 450 escolas ao longo de 9 anos (2004- 2012)</a:t>
            </a:r>
          </a:p>
          <a:p>
            <a:pPr>
              <a:spcBef>
                <a:spcPts val="600"/>
              </a:spcBef>
            </a:pPr>
            <a:r>
              <a:rPr lang="pt-BR" sz="2200" dirty="0"/>
              <a:t>Livro: </a:t>
            </a:r>
            <a:r>
              <a:rPr lang="pt-BR" sz="2200" i="1" dirty="0" err="1"/>
              <a:t>Classroom</a:t>
            </a:r>
            <a:r>
              <a:rPr lang="pt-BR" sz="2200" i="1" dirty="0"/>
              <a:t> </a:t>
            </a:r>
            <a:r>
              <a:rPr lang="pt-BR" sz="2200" i="1" dirty="0" err="1"/>
              <a:t>Portraits</a:t>
            </a:r>
            <a:r>
              <a:rPr lang="pt-BR" sz="2200" dirty="0"/>
              <a:t>,  publicado pela </a:t>
            </a:r>
            <a:r>
              <a:rPr lang="pt-BR" sz="2200" dirty="0" err="1"/>
              <a:t>Prestel</a:t>
            </a:r>
            <a:r>
              <a:rPr lang="pt-BR" sz="2200" dirty="0"/>
              <a:t> no Reino Unido com 87 fotos tiradas em 19 países.</a:t>
            </a:r>
          </a:p>
        </p:txBody>
      </p:sp>
      <p:sp>
        <p:nvSpPr>
          <p:cNvPr id="6" name="Retângulo 5"/>
          <p:cNvSpPr/>
          <p:nvPr/>
        </p:nvSpPr>
        <p:spPr>
          <a:xfrm>
            <a:off x="5810248" y="3643314"/>
            <a:ext cx="5643602" cy="2246769"/>
          </a:xfrm>
          <a:prstGeom prst="rect">
            <a:avLst/>
          </a:prstGeom>
        </p:spPr>
        <p:txBody>
          <a:bodyPr wrap="square">
            <a:spAutoFit/>
          </a:bodyPr>
          <a:lstStyle/>
          <a:p>
            <a:r>
              <a:rPr lang="pt-BR" sz="2000" dirty="0"/>
              <a:t>Entrevista à Revista Educação(2012):</a:t>
            </a:r>
          </a:p>
          <a:p>
            <a:pPr algn="just"/>
            <a:r>
              <a:rPr lang="pt-BR" sz="2000" dirty="0"/>
              <a:t>“ a educação é essencial para um país. [...] outra coisa que eu acho muito forte é que quando olho o livro página a página, com essas centenas de crianças me olhando, a sensação que tenho é a de que, como adultos, somos todos responsáveis por elas”</a:t>
            </a:r>
          </a:p>
        </p:txBody>
      </p:sp>
      <p:sp>
        <p:nvSpPr>
          <p:cNvPr id="7" name="Retângulo 6"/>
          <p:cNvSpPr/>
          <p:nvPr/>
        </p:nvSpPr>
        <p:spPr>
          <a:xfrm>
            <a:off x="1666844" y="5907772"/>
            <a:ext cx="6715172" cy="369332"/>
          </a:xfrm>
          <a:prstGeom prst="rect">
            <a:avLst/>
          </a:prstGeom>
        </p:spPr>
        <p:txBody>
          <a:bodyPr wrap="square">
            <a:spAutoFit/>
          </a:bodyPr>
          <a:lstStyle/>
          <a:p>
            <a:r>
              <a:rPr lang="pt-BR" dirty="0">
                <a:solidFill>
                  <a:prstClr val="black">
                    <a:lumMod val="75000"/>
                    <a:lumOff val="25000"/>
                  </a:prstClr>
                </a:solidFill>
                <a:hlinkClick r:id="rId3"/>
              </a:rPr>
              <a:t>http://www.publistorm.com/as-classes-do-mundo</a:t>
            </a:r>
            <a:endParaRPr lang="pt-BR" dirty="0"/>
          </a:p>
        </p:txBody>
      </p:sp>
      <p:sp>
        <p:nvSpPr>
          <p:cNvPr id="5" name="Retângulo 4"/>
          <p:cNvSpPr/>
          <p:nvPr/>
        </p:nvSpPr>
        <p:spPr>
          <a:xfrm>
            <a:off x="2024034" y="428604"/>
            <a:ext cx="8358246" cy="523220"/>
          </a:xfrm>
          <a:prstGeom prst="rect">
            <a:avLst/>
          </a:prstGeom>
        </p:spPr>
        <p:txBody>
          <a:bodyPr wrap="square">
            <a:spAutoFit/>
          </a:bodyPr>
          <a:lstStyle/>
          <a:p>
            <a:r>
              <a:rPr lang="pt-BR" sz="2800" dirty="0"/>
              <a:t>Cabe aqui observar... um olhar atento....</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464" y="5072074"/>
            <a:ext cx="5214974" cy="1080120"/>
          </a:xfrm>
        </p:spPr>
        <p:txBody>
          <a:bodyPr>
            <a:normAutofit/>
          </a:bodyPr>
          <a:lstStyle/>
          <a:p>
            <a:r>
              <a:rPr lang="pt-BR" sz="2000" b="1" dirty="0"/>
              <a:t>Brasil. Escola Estadual Nossa Senhora</a:t>
            </a:r>
            <a:br>
              <a:rPr lang="pt-BR" sz="2000" b="1" dirty="0"/>
            </a:br>
            <a:r>
              <a:rPr lang="pt-BR" sz="2000" b="1" dirty="0"/>
              <a:t> do Belo Ramo, Belo Horizonte.</a:t>
            </a:r>
            <a:r>
              <a:rPr lang="pt-BR" sz="2000" dirty="0"/>
              <a:t/>
            </a:r>
            <a:br>
              <a:rPr lang="pt-BR" sz="2000" dirty="0"/>
            </a:br>
            <a:endParaRPr lang="pt-BR"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43" y="785794"/>
            <a:ext cx="5477415" cy="428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310314" y="1428736"/>
            <a:ext cx="5453058" cy="432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6689085" y="994455"/>
            <a:ext cx="4695516" cy="400110"/>
          </a:xfrm>
          <a:prstGeom prst="rect">
            <a:avLst/>
          </a:prstGeom>
        </p:spPr>
        <p:txBody>
          <a:bodyPr wrap="none">
            <a:spAutoFit/>
          </a:bodyPr>
          <a:lstStyle/>
          <a:p>
            <a:r>
              <a:rPr lang="en-US" sz="2000" b="1" dirty="0"/>
              <a:t>Germany, Düsseldorf, Year 7, English</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acho">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4713</TotalTime>
  <Words>1889</Words>
  <Application>Microsoft Office PowerPoint</Application>
  <PresentationFormat>Personalizar</PresentationFormat>
  <Paragraphs>190</Paragraphs>
  <Slides>28</Slides>
  <Notes>28</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Cacho</vt:lpstr>
      <vt:lpstr>Ações democráticas  nas escolas</vt:lpstr>
      <vt:lpstr>Ponto de partida</vt:lpstr>
      <vt:lpstr>Apresentação do PowerPoint</vt:lpstr>
      <vt:lpstr>Gestão escolar democrática  uma utopia ?</vt:lpstr>
      <vt:lpstr>Frente a esse quadro</vt:lpstr>
      <vt:lpstr>Democracia </vt:lpstr>
      <vt:lpstr>Na Educação</vt:lpstr>
      <vt:lpstr>Apresentação do PowerPoint</vt:lpstr>
      <vt:lpstr>Brasil. Escola Estadual Nossa Senhora  do Belo Ramo, Belo Horizonte. </vt:lpstr>
      <vt:lpstr>Apresentação do PowerPoint</vt:lpstr>
      <vt:lpstr>Apresentação do PowerPoint</vt:lpstr>
      <vt:lpstr>Apresentação do PowerPoint</vt:lpstr>
      <vt:lpstr>Contexto atual da escola</vt:lpstr>
      <vt:lpstr>Escola </vt:lpstr>
      <vt:lpstr>Apresentação do PowerPoint</vt:lpstr>
      <vt:lpstr>Fio condutor</vt:lpstr>
      <vt:lpstr>Apresentação do PowerPoint</vt:lpstr>
      <vt:lpstr>Apresentação do PowerPoint</vt:lpstr>
      <vt:lpstr>Apresentação do PowerPoint</vt:lpstr>
      <vt:lpstr>Práticas democráticas</vt:lpstr>
      <vt:lpstr>Apresentação do PowerPoint</vt:lpstr>
      <vt:lpstr>Apresentação do PowerPoint</vt:lpstr>
      <vt:lpstr>Vida escolar</vt:lpstr>
      <vt:lpstr>Apresentação do PowerPoint</vt:lpstr>
      <vt:lpstr>Apresentação do PowerPoint</vt:lpstr>
      <vt:lpstr>Apresentação do PowerPoint</vt:lpstr>
      <vt:lpstr>Referência Bibliográfica</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Solange de Lourdes Frasca Camargo</dc:creator>
  <cp:lastModifiedBy>Sinpeem</cp:lastModifiedBy>
  <cp:revision>232</cp:revision>
  <cp:lastPrinted>2014-10-28T15:30:03Z</cp:lastPrinted>
  <dcterms:created xsi:type="dcterms:W3CDTF">2014-10-17T16:49:54Z</dcterms:created>
  <dcterms:modified xsi:type="dcterms:W3CDTF">2016-06-28T15:21:29Z</dcterms:modified>
</cp:coreProperties>
</file>