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5" r:id="rId6"/>
    <p:sldId id="267" r:id="rId7"/>
    <p:sldId id="266" r:id="rId8"/>
    <p:sldId id="270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0" r:id="rId19"/>
    <p:sldId id="280" r:id="rId20"/>
    <p:sldId id="281" r:id="rId21"/>
    <p:sldId id="279" r:id="rId22"/>
    <p:sldId id="264" r:id="rId23"/>
    <p:sldId id="261" r:id="rId24"/>
    <p:sldId id="282" r:id="rId25"/>
    <p:sldId id="283" r:id="rId26"/>
    <p:sldId id="284" r:id="rId27"/>
    <p:sldId id="285" r:id="rId28"/>
    <p:sldId id="286" r:id="rId29"/>
    <p:sldId id="288" r:id="rId30"/>
    <p:sldId id="289" r:id="rId31"/>
    <p:sldId id="262" r:id="rId32"/>
    <p:sldId id="290" r:id="rId33"/>
    <p:sldId id="263" r:id="rId34"/>
    <p:sldId id="291" r:id="rId35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96" y="-1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1890741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185295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211546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21154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8040125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211546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211546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8399279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91819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91819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91819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91819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91819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91819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9181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040350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91819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1987287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1987287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743699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185295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9950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 rt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7010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pt-BR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311708" y="751275"/>
            <a:ext cx="8832292" cy="2052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 dirty="0"/>
              <a:t>A equipe gestora e o </a:t>
            </a:r>
            <a:r>
              <a:rPr lang="pt-BR" dirty="0" smtClean="0"/>
              <a:t>desafio</a:t>
            </a:r>
            <a:br>
              <a:rPr lang="pt-BR" dirty="0" smtClean="0"/>
            </a:br>
            <a:r>
              <a:rPr lang="pt-BR" dirty="0" smtClean="0"/>
              <a:t>do </a:t>
            </a:r>
            <a:r>
              <a:rPr lang="pt-BR" dirty="0"/>
              <a:t>cotidiano escolar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311701" y="3748525"/>
            <a:ext cx="6746646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pt-BR" dirty="0"/>
              <a:t>Prof. Dr. Nilson Robson Guedes Silva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-28951" y="648511"/>
            <a:ext cx="8775386" cy="10906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5613" lvl="0" indent="-9525">
              <a:spcBef>
                <a:spcPts val="0"/>
              </a:spcBef>
            </a:pPr>
            <a:r>
              <a:rPr lang="pt-BR" sz="2800" b="1" dirty="0" smtClean="0"/>
              <a:t>1ª exigência, para formação do sujeito histórico:</a:t>
            </a:r>
            <a:br>
              <a:rPr lang="pt-BR" sz="2800" b="1" dirty="0" smtClean="0"/>
            </a:br>
            <a:r>
              <a:rPr lang="pt-BR" sz="2800" b="1" dirty="0" smtClean="0"/>
              <a:t>     </a:t>
            </a:r>
            <a:r>
              <a:rPr lang="pt-BR" sz="2800" dirty="0" smtClean="0">
                <a:solidFill>
                  <a:srgbClr val="FF0000"/>
                </a:solidFill>
              </a:rPr>
              <a:t>criar condições para apropriação da cultura inteira.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750330"/>
            <a:ext cx="8739832" cy="13350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3663" indent="-4763">
              <a:buNone/>
            </a:pPr>
            <a:r>
              <a:rPr lang="pt-BR" sz="2400" dirty="0" smtClean="0"/>
              <a:t>O cidadão estudante, para se produzir enquanto sujeito histórico, </a:t>
            </a:r>
            <a:r>
              <a:rPr lang="pt-BR" sz="2400" b="1" dirty="0" smtClean="0"/>
              <a:t> tem que se apropriar de tudo que é produzido pela humanidade</a:t>
            </a:r>
            <a:r>
              <a:rPr lang="pt-BR" sz="2400" dirty="0" smtClean="0"/>
              <a:t>.</a:t>
            </a:r>
            <a:br>
              <a:rPr lang="pt-BR" sz="2400" dirty="0" smtClean="0"/>
            </a:br>
            <a:endParaRPr lang="pt-BR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Shape 69"/>
          <p:cNvSpPr txBox="1">
            <a:spLocks/>
          </p:cNvSpPr>
          <p:nvPr/>
        </p:nvSpPr>
        <p:spPr>
          <a:xfrm>
            <a:off x="176271" y="3178023"/>
            <a:ext cx="8739832" cy="680689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93663" marR="0" lvl="0" indent="-4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Valorização de Português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Matemática – avaliações externas.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Shape 69"/>
          <p:cNvSpPr txBox="1">
            <a:spLocks/>
          </p:cNvSpPr>
          <p:nvPr/>
        </p:nvSpPr>
        <p:spPr>
          <a:xfrm>
            <a:off x="249159" y="4112291"/>
            <a:ext cx="8739832" cy="680689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93663" marR="0" lvl="0" indent="-4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 de Ensino – Diretrizes.</a:t>
            </a: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-28951" y="648511"/>
            <a:ext cx="8520599" cy="6244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pt-BR" sz="2800" b="1" dirty="0" smtClean="0">
                <a:solidFill>
                  <a:srgbClr val="FF0000"/>
                </a:solidFill>
              </a:rPr>
              <a:t>Criar condições para apropriação da cultura inteira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784633"/>
            <a:ext cx="8739832" cy="101235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763" indent="-4763">
              <a:buNone/>
            </a:pPr>
            <a:r>
              <a:rPr lang="pt-BR" sz="2400" dirty="0" smtClean="0">
                <a:solidFill>
                  <a:srgbClr val="0070C0"/>
                </a:solidFill>
                <a:latin typeface="+mj-lt"/>
              </a:rPr>
              <a:t>Divergência </a:t>
            </a:r>
            <a:r>
              <a:rPr lang="pt-BR" sz="2400" dirty="0" smtClean="0">
                <a:latin typeface="+mj-lt"/>
              </a:rPr>
              <a:t>entre o que estabelece a 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CF e a LDB </a:t>
            </a:r>
            <a:r>
              <a:rPr lang="pt-BR" sz="2400" dirty="0" smtClean="0">
                <a:latin typeface="+mj-lt"/>
              </a:rPr>
              <a:t>e as 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políticas educacionais que privilegiam o domínio de algumas disciplinas.</a:t>
            </a:r>
            <a:br>
              <a:rPr lang="pt-BR" sz="2400" dirty="0" smtClean="0">
                <a:solidFill>
                  <a:srgbClr val="FF0000"/>
                </a:solidFill>
                <a:latin typeface="+mj-lt"/>
              </a:rPr>
            </a:br>
            <a:endParaRPr lang="pt-BR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Shape 69"/>
          <p:cNvSpPr txBox="1">
            <a:spLocks/>
          </p:cNvSpPr>
          <p:nvPr/>
        </p:nvSpPr>
        <p:spPr>
          <a:xfrm>
            <a:off x="222715" y="3076525"/>
            <a:ext cx="8641976" cy="1505426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r>
              <a:rPr lang="pt-BR" sz="2400" dirty="0" smtClean="0">
                <a:latin typeface="+mj-lt"/>
              </a:rPr>
              <a:t>A educação tem por </a:t>
            </a:r>
            <a:r>
              <a:rPr lang="pt-BR" sz="2400" b="1" dirty="0" smtClean="0">
                <a:latin typeface="+mj-lt"/>
              </a:rPr>
              <a:t>finalidade</a:t>
            </a:r>
            <a:r>
              <a:rPr lang="pt-BR" sz="2400" dirty="0" smtClean="0">
                <a:latin typeface="+mj-lt"/>
              </a:rPr>
              <a:t> o pleno desenvolvimento do educando, seu preparo para o exercício da cidadania e sua qualificação para o trabalho.</a:t>
            </a:r>
          </a:p>
          <a:p>
            <a:r>
              <a:rPr lang="pt-BR" sz="2400" dirty="0" smtClean="0">
                <a:latin typeface="+mj-lt"/>
              </a:rPr>
              <a:t/>
            </a:r>
            <a:br>
              <a:rPr lang="pt-BR" sz="2400" dirty="0" smtClean="0">
                <a:latin typeface="+mj-lt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49374" y="1318478"/>
            <a:ext cx="8739832" cy="351856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pt-BR" sz="2400" dirty="0" smtClean="0">
                <a:latin typeface="+mj-lt"/>
              </a:rPr>
              <a:t>Temas relacionados ao viver bem não podem constituir apenas em “temas transversais” e/ou projetos estanques/periódicos (dança, arte, música, convivência, filosofia, ética, cuidado com o corpo, política...). Devem ser temas centrais na prática diária das escolas.</a:t>
            </a:r>
          </a:p>
          <a:p>
            <a:endParaRPr lang="pt-BR" sz="2400" dirty="0" smtClean="0">
              <a:latin typeface="+mj-lt"/>
            </a:endParaRPr>
          </a:p>
          <a:p>
            <a:r>
              <a:rPr lang="pt-BR" sz="2400" dirty="0" smtClean="0">
                <a:latin typeface="+mj-lt"/>
              </a:rPr>
              <a:t>Ao oferecer tão pouco (conheci/os e inform.), a escola tradicional nem esse pouco consegue transmitir. É que </a:t>
            </a:r>
            <a:r>
              <a:rPr lang="pt-BR" sz="2400" b="1" dirty="0" smtClean="0">
                <a:latin typeface="+mj-lt"/>
              </a:rPr>
              <a:t>as informações e conhecimentos usualmente só ganham interesse por parte do educando se estiverem no contexto de toda a cultura</a:t>
            </a:r>
            <a:r>
              <a:rPr lang="pt-BR" sz="2400" dirty="0" smtClean="0">
                <a:latin typeface="+mj-lt"/>
              </a:rPr>
              <a:t>. (PARO).</a:t>
            </a:r>
            <a:br>
              <a:rPr lang="pt-BR" sz="2400" dirty="0" smtClean="0">
                <a:latin typeface="+mj-lt"/>
              </a:rPr>
            </a:br>
            <a:r>
              <a:rPr lang="pt-BR" sz="2400" dirty="0" smtClean="0">
                <a:latin typeface="+mj-lt"/>
              </a:rPr>
              <a:t/>
            </a:r>
            <a:br>
              <a:rPr lang="pt-BR" sz="2400" dirty="0" smtClean="0">
                <a:latin typeface="+mj-lt"/>
              </a:rPr>
            </a:br>
            <a:endParaRPr lang="pt-BR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Shape 68"/>
          <p:cNvSpPr txBox="1">
            <a:spLocks noGrp="1"/>
          </p:cNvSpPr>
          <p:nvPr>
            <p:ph type="title"/>
          </p:nvPr>
        </p:nvSpPr>
        <p:spPr>
          <a:xfrm>
            <a:off x="-28951" y="648511"/>
            <a:ext cx="8520599" cy="6244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pt-BR" sz="2800" b="1" dirty="0" smtClean="0">
                <a:solidFill>
                  <a:srgbClr val="FF0000"/>
                </a:solidFill>
              </a:rPr>
              <a:t>Criar condições para apropriação da cultura inteira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999781"/>
            <a:ext cx="8739832" cy="101235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pt-BR" sz="2800" b="1" u="sng" dirty="0" smtClean="0">
                <a:latin typeface="+mj-lt"/>
              </a:rPr>
              <a:t>Relação entre as duas exigências</a:t>
            </a:r>
            <a:r>
              <a:rPr lang="pt-BR" sz="2800" u="sng" dirty="0" smtClean="0">
                <a:latin typeface="+mj-lt"/>
              </a:rPr>
              <a:t/>
            </a:r>
            <a:br>
              <a:rPr lang="pt-BR" sz="2800" u="sng" dirty="0" smtClean="0">
                <a:latin typeface="+mj-lt"/>
              </a:rPr>
            </a:br>
            <a:endParaRPr lang="pt-BR" sz="2800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Shape 69"/>
          <p:cNvSpPr txBox="1">
            <a:spLocks/>
          </p:cNvSpPr>
          <p:nvPr/>
        </p:nvSpPr>
        <p:spPr>
          <a:xfrm>
            <a:off x="107574" y="3209992"/>
            <a:ext cx="8641976" cy="1362008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algn="ctr"/>
            <a:r>
              <a:rPr lang="pt-BR" sz="2400" b="1" dirty="0" smtClean="0"/>
              <a:t>Trabalhar com a cultura inteira </a:t>
            </a:r>
            <a:r>
              <a:rPr lang="pt-BR" sz="2400" b="1" dirty="0" smtClean="0">
                <a:solidFill>
                  <a:srgbClr val="FF0000"/>
                </a:solidFill>
              </a:rPr>
              <a:t>FACILITA</a:t>
            </a:r>
          </a:p>
          <a:p>
            <a:pPr algn="ctr"/>
            <a:endParaRPr lang="pt-BR" sz="2400" b="1" dirty="0" smtClean="0"/>
          </a:p>
          <a:p>
            <a:pPr algn="ctr"/>
            <a:r>
              <a:rPr lang="pt-BR" sz="2400" b="1" dirty="0" smtClean="0"/>
              <a:t>o despertar do desejo de aprender do educando.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Shape 68"/>
          <p:cNvSpPr txBox="1">
            <a:spLocks noGrp="1"/>
          </p:cNvSpPr>
          <p:nvPr>
            <p:ph type="title"/>
          </p:nvPr>
        </p:nvSpPr>
        <p:spPr>
          <a:xfrm>
            <a:off x="397565" y="648511"/>
            <a:ext cx="8094083" cy="10906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pt-BR" sz="2800" b="1" dirty="0" smtClean="0"/>
              <a:t>2ª exigência, para formação do sujeito histórico: </a:t>
            </a:r>
            <a:br>
              <a:rPr lang="pt-BR" sz="2800" b="1" dirty="0" smtClean="0"/>
            </a:br>
            <a:r>
              <a:rPr lang="pt-BR" sz="2800" b="1" dirty="0" smtClean="0"/>
              <a:t>  </a:t>
            </a:r>
            <a:r>
              <a:rPr lang="pt-BR" sz="2800" b="1" dirty="0" smtClean="0">
                <a:solidFill>
                  <a:srgbClr val="FF0000"/>
                </a:solidFill>
              </a:rPr>
              <a:t>despertar o desejo de aprender do educando.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999781"/>
            <a:ext cx="8739832" cy="131716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pt-BR" sz="2400" b="1" dirty="0" smtClean="0">
                <a:latin typeface="+mj-lt"/>
              </a:rPr>
              <a:t>Carneiro Leão – 1953</a:t>
            </a:r>
          </a:p>
          <a:p>
            <a:pPr marL="93663" indent="-4763">
              <a:buNone/>
            </a:pPr>
            <a:r>
              <a:rPr lang="pt-BR" sz="2400" dirty="0" smtClean="0">
                <a:latin typeface="+mj-lt"/>
              </a:rPr>
              <a:t>Só se aprende aquilo que se deseja aprender, aquilo que é reclamado por interesse vital.</a:t>
            </a:r>
            <a:br>
              <a:rPr lang="pt-BR" sz="2400" dirty="0" smtClean="0">
                <a:latin typeface="+mj-lt"/>
              </a:rPr>
            </a:br>
            <a:r>
              <a:rPr lang="pt-BR" sz="2400" dirty="0" smtClean="0">
                <a:latin typeface="+mj-lt"/>
              </a:rPr>
              <a:t> </a:t>
            </a:r>
            <a:br>
              <a:rPr lang="pt-BR" sz="2400" dirty="0" smtClean="0">
                <a:latin typeface="+mj-lt"/>
              </a:rPr>
            </a:br>
            <a:endParaRPr lang="pt-BR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Shape 69"/>
          <p:cNvSpPr txBox="1">
            <a:spLocks/>
          </p:cNvSpPr>
          <p:nvPr/>
        </p:nvSpPr>
        <p:spPr>
          <a:xfrm>
            <a:off x="233077" y="3478927"/>
            <a:ext cx="8641976" cy="1505426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r>
              <a:rPr lang="pt-BR" sz="2400" b="1" dirty="0" smtClean="0">
                <a:latin typeface="+mj-lt"/>
              </a:rPr>
              <a:t>Paro</a:t>
            </a:r>
          </a:p>
          <a:p>
            <a:r>
              <a:rPr lang="pt-BR" sz="2400" dirty="0" smtClean="0">
                <a:latin typeface="+mj-lt"/>
              </a:rPr>
              <a:t>O propósito fundamental da Didática deve ser o de propiciar condições para que o educando queira aprender.</a:t>
            </a:r>
          </a:p>
          <a:p>
            <a:r>
              <a:rPr lang="pt-BR" sz="2400" dirty="0" smtClean="0">
                <a:latin typeface="+mj-lt"/>
              </a:rPr>
              <a:t/>
            </a:r>
            <a:br>
              <a:rPr lang="pt-BR" sz="2400" dirty="0" smtClean="0">
                <a:latin typeface="+mj-lt"/>
              </a:rPr>
            </a:br>
            <a:r>
              <a:rPr lang="pt-BR" sz="2400" dirty="0" smtClean="0">
                <a:latin typeface="+mj-lt"/>
              </a:rPr>
              <a:t> </a:t>
            </a:r>
            <a:r>
              <a:rPr kumimoji="0" lang="pt-B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/>
            </a:r>
            <a:br>
              <a:rPr kumimoji="0" lang="pt-B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Shape 68"/>
          <p:cNvSpPr txBox="1">
            <a:spLocks noGrp="1"/>
          </p:cNvSpPr>
          <p:nvPr>
            <p:ph type="title"/>
          </p:nvPr>
        </p:nvSpPr>
        <p:spPr>
          <a:xfrm>
            <a:off x="-28951" y="648511"/>
            <a:ext cx="8520599" cy="10906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pt-BR" sz="2800" b="1" dirty="0" smtClean="0"/>
              <a:t>2ª exigência, para formação do sujeito histórico: </a:t>
            </a:r>
            <a:r>
              <a:rPr lang="pt-BR" sz="2800" b="1" dirty="0" smtClean="0">
                <a:solidFill>
                  <a:srgbClr val="FF0000"/>
                </a:solidFill>
              </a:rPr>
              <a:t>despertar o desejo de aprender do educando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32224" y="1827505"/>
            <a:ext cx="8739832" cy="101235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3663" indent="-4763">
              <a:buNone/>
            </a:pPr>
            <a:r>
              <a:rPr lang="pt-BR" sz="2400" dirty="0" smtClean="0"/>
              <a:t>Querer aprender não é algo que nasce com o indivíduo. </a:t>
            </a:r>
            <a:r>
              <a:rPr lang="pt-BR" sz="2400" dirty="0" smtClean="0">
                <a:solidFill>
                  <a:srgbClr val="FF0000"/>
                </a:solidFill>
              </a:rPr>
              <a:t>É valor cultural que 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precisa</a:t>
            </a:r>
            <a:r>
              <a:rPr lang="pt-BR" sz="2400" dirty="0" smtClean="0">
                <a:solidFill>
                  <a:srgbClr val="FF0000"/>
                </a:solidFill>
              </a:rPr>
              <a:t> ser construído.</a:t>
            </a:r>
            <a:endParaRPr lang="pt-BR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Shape 69"/>
          <p:cNvSpPr txBox="1">
            <a:spLocks/>
          </p:cNvSpPr>
          <p:nvPr/>
        </p:nvSpPr>
        <p:spPr>
          <a:xfrm>
            <a:off x="251006" y="3037716"/>
            <a:ext cx="8641976" cy="1505426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r>
              <a:rPr lang="pt-BR" sz="2400" b="1" dirty="0" smtClean="0">
                <a:latin typeface="+mj-lt"/>
              </a:rPr>
              <a:t>Como na arte médica se faz necessário conhecer o doente para prescrever o tratamento, na educação é necessário conhecer o estudante para agir pedagogicamente</a:t>
            </a:r>
            <a:r>
              <a:rPr lang="pt-BR" sz="2400" dirty="0" smtClean="0">
                <a:latin typeface="+mj-lt"/>
              </a:rPr>
              <a:t>, para atingir os propósitos que se tenham em vista. (Lourenço Filho).</a:t>
            </a:r>
          </a:p>
          <a:p>
            <a:r>
              <a:rPr lang="pt-BR" sz="2400" dirty="0" smtClean="0"/>
              <a:t/>
            </a:r>
            <a:br>
              <a:rPr lang="pt-BR" sz="2400" dirty="0" smtClean="0"/>
            </a:b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Shape 68"/>
          <p:cNvSpPr txBox="1">
            <a:spLocks noGrp="1"/>
          </p:cNvSpPr>
          <p:nvPr>
            <p:ph type="title"/>
          </p:nvPr>
        </p:nvSpPr>
        <p:spPr>
          <a:xfrm>
            <a:off x="-28951" y="648511"/>
            <a:ext cx="8520599" cy="10906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pt-BR" sz="2800" b="1" dirty="0" smtClean="0"/>
              <a:t>2ª exigência, para formação do sujeito histórico: </a:t>
            </a:r>
            <a:r>
              <a:rPr lang="pt-BR" sz="2800" b="1" dirty="0" smtClean="0">
                <a:solidFill>
                  <a:srgbClr val="FF0000"/>
                </a:solidFill>
              </a:rPr>
              <a:t>despertar o desejo de aprender do educando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658348"/>
            <a:ext cx="8739832" cy="101235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3663" indent="-4763">
              <a:buNone/>
            </a:pPr>
            <a:r>
              <a:rPr lang="pt-BR" sz="2400" dirty="0" smtClean="0">
                <a:latin typeface="+mj-lt"/>
              </a:rPr>
              <a:t>Se a escola fizer prevalecer a sua vontade e tentar transmitir o conhecimento a qualquer custo, o resultado será </a:t>
            </a:r>
            <a:r>
              <a:rPr lang="pt-BR" sz="2400" u="sng" dirty="0" smtClean="0">
                <a:latin typeface="+mj-lt"/>
              </a:rPr>
              <a:t>insatisfatório</a:t>
            </a:r>
            <a:r>
              <a:rPr lang="pt-BR" sz="2400" dirty="0" smtClean="0">
                <a:latin typeface="+mj-lt"/>
              </a:rPr>
              <a:t>.</a:t>
            </a:r>
          </a:p>
        </p:txBody>
      </p:sp>
      <p:sp>
        <p:nvSpPr>
          <p:cNvPr id="4" name="Shape 69"/>
          <p:cNvSpPr txBox="1">
            <a:spLocks/>
          </p:cNvSpPr>
          <p:nvPr/>
        </p:nvSpPr>
        <p:spPr>
          <a:xfrm>
            <a:off x="233077" y="3395520"/>
            <a:ext cx="8641976" cy="1505426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r>
              <a:rPr lang="pt-BR" sz="2400" b="1" dirty="0" smtClean="0">
                <a:latin typeface="+mj-lt"/>
              </a:rPr>
              <a:t>É impossível criar condições para a formação de um sujeito histórico, com base em imposição!</a:t>
            </a:r>
          </a:p>
          <a:p>
            <a:r>
              <a:rPr lang="pt-BR" sz="2400" dirty="0" smtClean="0">
                <a:latin typeface="+mj-lt"/>
              </a:rPr>
              <a:t>Se agirmos assim, ‘formaremos’ seres passivos, estaremos </a:t>
            </a:r>
            <a:r>
              <a:rPr lang="pt-BR" sz="2400" b="1" dirty="0" smtClean="0">
                <a:latin typeface="+mj-lt"/>
              </a:rPr>
              <a:t>desumanizando </a:t>
            </a:r>
            <a:r>
              <a:rPr lang="pt-BR" sz="2400" dirty="0" smtClean="0">
                <a:latin typeface="+mj-lt"/>
              </a:rPr>
              <a:t>o homem - </a:t>
            </a:r>
            <a:r>
              <a:rPr lang="pt-BR" sz="2400" b="1" dirty="0" smtClean="0">
                <a:latin typeface="+mj-lt"/>
              </a:rPr>
              <a:t>Paulo Freire.</a:t>
            </a:r>
            <a:endParaRPr lang="pt-BR" sz="2400" dirty="0" smtClean="0">
              <a:latin typeface="+mj-lt"/>
            </a:endParaRPr>
          </a:p>
          <a:p>
            <a:r>
              <a:rPr lang="pt-BR" sz="2400" dirty="0" smtClean="0">
                <a:latin typeface="+mj-lt"/>
              </a:rPr>
              <a:t/>
            </a:r>
            <a:br>
              <a:rPr lang="pt-BR" sz="2400" dirty="0" smtClean="0">
                <a:latin typeface="+mj-lt"/>
              </a:rPr>
            </a:br>
            <a:r>
              <a:rPr lang="pt-BR" sz="2400" dirty="0" smtClean="0">
                <a:latin typeface="+mj-lt"/>
              </a:rPr>
              <a:t> 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Shape 68"/>
          <p:cNvSpPr txBox="1">
            <a:spLocks noGrp="1"/>
          </p:cNvSpPr>
          <p:nvPr>
            <p:ph type="title"/>
          </p:nvPr>
        </p:nvSpPr>
        <p:spPr>
          <a:xfrm>
            <a:off x="-28951" y="648511"/>
            <a:ext cx="8520599" cy="10906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pt-BR" sz="2800" b="1" dirty="0" smtClean="0"/>
              <a:t>2ª exigência, para formação do sujeito histórico: </a:t>
            </a:r>
            <a:r>
              <a:rPr lang="pt-BR" sz="2800" b="1" dirty="0" smtClean="0">
                <a:solidFill>
                  <a:srgbClr val="FF0000"/>
                </a:solidFill>
              </a:rPr>
              <a:t>despertar o desejo de aprender do educando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5" name="Shape 69"/>
          <p:cNvSpPr txBox="1">
            <a:spLocks/>
          </p:cNvSpPr>
          <p:nvPr/>
        </p:nvSpPr>
        <p:spPr>
          <a:xfrm>
            <a:off x="178608" y="2698632"/>
            <a:ext cx="8739832" cy="548145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93663" marR="0" lvl="0" indent="-4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 ‘matéria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prima’ da escola interage com a ação humana.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999781"/>
            <a:ext cx="8739832" cy="16936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763" indent="-4763">
              <a:buNone/>
            </a:pPr>
            <a:r>
              <a:rPr lang="pt-BR" sz="2400" b="1" dirty="0" smtClean="0"/>
              <a:t>O estudante deve ser convencido de que somente por meio da educação ele será, de forma integral, um ser humano</a:t>
            </a:r>
            <a:r>
              <a:rPr lang="pt-BR" sz="2400" dirty="0" smtClean="0"/>
              <a:t>, e terá condições de </a:t>
            </a:r>
            <a:r>
              <a:rPr lang="pt-BR" sz="2400" b="1" dirty="0" smtClean="0"/>
              <a:t>usufruir de todos os bens culturais</a:t>
            </a:r>
            <a:r>
              <a:rPr lang="pt-BR" sz="2400" dirty="0" smtClean="0"/>
              <a:t> produzidos pela humanidade.</a:t>
            </a:r>
            <a:endParaRPr lang="pt-BR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Shape 69"/>
          <p:cNvSpPr txBox="1">
            <a:spLocks/>
          </p:cNvSpPr>
          <p:nvPr/>
        </p:nvSpPr>
        <p:spPr>
          <a:xfrm>
            <a:off x="107574" y="3909223"/>
            <a:ext cx="8641976" cy="931702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Somente por meio da educação o ser humano conseguirá viver de forma plena.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 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Shape 68"/>
          <p:cNvSpPr txBox="1">
            <a:spLocks noGrp="1"/>
          </p:cNvSpPr>
          <p:nvPr>
            <p:ph type="title"/>
          </p:nvPr>
        </p:nvSpPr>
        <p:spPr>
          <a:xfrm>
            <a:off x="-28951" y="648511"/>
            <a:ext cx="8520599" cy="10906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pt-BR" sz="2800" b="1" dirty="0" smtClean="0"/>
              <a:t>2ª exigência, para formação do sujeito histórico: </a:t>
            </a:r>
            <a:r>
              <a:rPr lang="pt-BR" sz="2800" b="1" dirty="0" smtClean="0">
                <a:solidFill>
                  <a:srgbClr val="FF0000"/>
                </a:solidFill>
              </a:rPr>
              <a:t>despertar o desejo de aprender do educando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43432" y="611063"/>
            <a:ext cx="8832299" cy="128399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000" b="1" dirty="0" smtClean="0"/>
              <a:t> 1. Finalidade da Educação/Escola para a equipe gestora.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/>
              <a:t>2</a:t>
            </a:r>
            <a:r>
              <a:rPr lang="pt-BR" sz="2800" b="1" dirty="0"/>
              <a:t>. Conceito da </a:t>
            </a:r>
            <a:r>
              <a:rPr lang="pt-BR" sz="2800" b="1" dirty="0" smtClean="0"/>
              <a:t>Administração/Gestão Educacional para a </a:t>
            </a:r>
            <a:br>
              <a:rPr lang="pt-BR" sz="2800" b="1" dirty="0" smtClean="0"/>
            </a:br>
            <a:r>
              <a:rPr lang="pt-BR" sz="2800" b="1" dirty="0" smtClean="0"/>
              <a:t>     equipe gestora</a:t>
            </a:r>
            <a:endParaRPr lang="pt-BR" sz="2800" b="1" dirty="0"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8052" y="1921563"/>
            <a:ext cx="8468139" cy="29552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pt-BR" sz="2400" dirty="0" smtClean="0"/>
              <a:t>Anísio Teixeira (1961): </a:t>
            </a:r>
            <a:r>
              <a:rPr lang="pt-BR" sz="2400" b="1" dirty="0" smtClean="0"/>
              <a:t>O administrador é o homem que dispõe dos meios e dos recursos necessários para obter alguns resultados</a:t>
            </a:r>
            <a:r>
              <a:rPr lang="pt-BR" sz="2400" dirty="0" smtClean="0"/>
              <a:t>. Resultados certos (...). Logo, determinados, propositais, estabelecidos pela ação intentada”</a:t>
            </a:r>
          </a:p>
          <a:p>
            <a:pPr marL="0" lvl="0" indent="0" algn="just">
              <a:buNone/>
            </a:pPr>
            <a:endParaRPr lang="pt-BR" sz="1000" b="1" dirty="0" smtClean="0"/>
          </a:p>
          <a:p>
            <a:r>
              <a:rPr lang="pt-BR" sz="2400" dirty="0" smtClean="0"/>
              <a:t>Nunca houve busca de administradores para as escolas.</a:t>
            </a:r>
          </a:p>
          <a:p>
            <a:pPr>
              <a:buNone/>
            </a:pPr>
            <a:endParaRPr lang="pt-BR" sz="500" dirty="0" smtClean="0"/>
          </a:p>
          <a:p>
            <a:r>
              <a:rPr lang="pt-BR" sz="2400" dirty="0" smtClean="0"/>
              <a:t>O papel do administrador se resume em manter bem o serviço de portaria do estabelecimento.</a:t>
            </a:r>
          </a:p>
          <a:p>
            <a:endParaRPr lang="pt-BR" sz="2400" b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43432" y="611063"/>
            <a:ext cx="8832299" cy="64866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800" b="1" dirty="0"/>
              <a:t>2. Conceito da </a:t>
            </a:r>
            <a:r>
              <a:rPr lang="pt-BR" sz="2800" b="1" dirty="0" smtClean="0"/>
              <a:t>Administração/Gestão Educacional</a:t>
            </a:r>
            <a:endParaRPr lang="pt-BR" sz="2800" b="1" dirty="0"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69114" y="1176769"/>
            <a:ext cx="8643581" cy="383255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pt-BR" sz="2400" u="sng" dirty="0" smtClean="0">
                <a:latin typeface="+mj-lt"/>
              </a:rPr>
              <a:t>1. Administração da Fábrica (Mecânica)</a:t>
            </a:r>
            <a:endParaRPr lang="pt-BR" sz="2400" dirty="0" smtClean="0">
              <a:latin typeface="+mj-lt"/>
            </a:endParaRPr>
          </a:p>
          <a:p>
            <a:pPr>
              <a:buNone/>
            </a:pPr>
            <a:r>
              <a:rPr lang="pt-BR" sz="2400" dirty="0" smtClean="0">
                <a:latin typeface="+mj-lt"/>
              </a:rPr>
              <a:t>Planejar - função suprema. Executar - função mínima.</a:t>
            </a:r>
          </a:p>
          <a:p>
            <a:pPr marL="7938" indent="-7938">
              <a:buNone/>
            </a:pPr>
            <a:r>
              <a:rPr lang="pt-BR" sz="2400" dirty="0" smtClean="0">
                <a:latin typeface="+mj-lt"/>
              </a:rPr>
              <a:t>O administrador é o elemento + importante.</a:t>
            </a:r>
          </a:p>
          <a:p>
            <a:pPr>
              <a:buNone/>
            </a:pPr>
            <a:endParaRPr lang="pt-BR" sz="1000" u="sng" dirty="0" smtClean="0">
              <a:latin typeface="+mj-lt"/>
            </a:endParaRPr>
          </a:p>
          <a:p>
            <a:pPr>
              <a:buNone/>
            </a:pPr>
            <a:r>
              <a:rPr lang="pt-BR" sz="2400" u="sng" dirty="0" smtClean="0">
                <a:latin typeface="+mj-lt"/>
              </a:rPr>
              <a:t>2. Administração Escolar.</a:t>
            </a:r>
          </a:p>
          <a:p>
            <a:pPr>
              <a:buNone/>
            </a:pPr>
            <a:r>
              <a:rPr lang="pt-BR" sz="2400" dirty="0" smtClean="0">
                <a:latin typeface="+mj-lt"/>
              </a:rPr>
              <a:t>O elemento mais importante é o professor.</a:t>
            </a:r>
          </a:p>
          <a:p>
            <a:pPr marL="7938" indent="-7938">
              <a:buNone/>
            </a:pPr>
            <a:r>
              <a:rPr lang="pt-BR" sz="2400" b="1" dirty="0" smtClean="0">
                <a:latin typeface="+mj-lt"/>
              </a:rPr>
              <a:t>Cabe ao administrador preparar a escola para a atuação do professor.</a:t>
            </a:r>
          </a:p>
          <a:p>
            <a:pPr marL="7938" indent="-7938">
              <a:buNone/>
            </a:pPr>
            <a:r>
              <a:rPr lang="pt-BR" sz="2400" b="1" dirty="0" smtClean="0">
                <a:solidFill>
                  <a:srgbClr val="0070C0"/>
                </a:solidFill>
                <a:latin typeface="+mj-lt"/>
              </a:rPr>
              <a:t>Administrador escolar = Administrador de hospital.</a:t>
            </a:r>
            <a:endParaRPr lang="pt-BR" sz="1000" dirty="0" smtClean="0">
              <a:solidFill>
                <a:srgbClr val="0070C0"/>
              </a:solidFill>
            </a:endParaRPr>
          </a:p>
          <a:p>
            <a:pPr marL="7938" indent="-7938" algn="ctr"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Quanto mais imperfeito for o magistério, mais preciso</a:t>
            </a:r>
          </a:p>
          <a:p>
            <a:pPr marL="7938" indent="-7938" algn="ctr"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melhorar as condições da administração.</a:t>
            </a:r>
          </a:p>
          <a:p>
            <a:pPr marL="7938" indent="-7938">
              <a:buNone/>
            </a:pPr>
            <a:endParaRPr lang="pt-BR" sz="2400" b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152676" y="481397"/>
            <a:ext cx="8739833" cy="61204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 sz="2800" b="1" dirty="0"/>
              <a:t>A equipe gestora e o desafio </a:t>
            </a:r>
            <a:r>
              <a:rPr lang="pt-BR" sz="2800" b="1" dirty="0" smtClean="0"/>
              <a:t>do cotidiano </a:t>
            </a:r>
            <a:r>
              <a:rPr lang="pt-BR" sz="2800" b="1" dirty="0"/>
              <a:t>escolar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218936" y="1138584"/>
            <a:ext cx="8520599" cy="54444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 dirty="0" smtClean="0">
                <a:latin typeface="+mj-lt"/>
              </a:rPr>
              <a:t>Equipe </a:t>
            </a:r>
            <a:r>
              <a:rPr lang="pt-BR" sz="2400" dirty="0">
                <a:latin typeface="+mj-lt"/>
              </a:rPr>
              <a:t>Gestora x Cotidiano </a:t>
            </a:r>
            <a:r>
              <a:rPr lang="pt-BR" sz="2400" dirty="0" smtClean="0">
                <a:latin typeface="+mj-lt"/>
              </a:rPr>
              <a:t>Escolar: restrição de ações.</a:t>
            </a:r>
            <a:endParaRPr sz="2400" dirty="0">
              <a:latin typeface="+mj-lt"/>
            </a:endParaRPr>
          </a:p>
          <a:p>
            <a:pPr>
              <a:spcBef>
                <a:spcPts val="0"/>
              </a:spcBef>
              <a:buNone/>
            </a:pPr>
            <a:endParaRPr sz="2400" dirty="0">
              <a:latin typeface="+mj-lt"/>
            </a:endParaRPr>
          </a:p>
        </p:txBody>
      </p:sp>
      <p:sp>
        <p:nvSpPr>
          <p:cNvPr id="4" name="Shape 57"/>
          <p:cNvSpPr txBox="1">
            <a:spLocks/>
          </p:cNvSpPr>
          <p:nvPr/>
        </p:nvSpPr>
        <p:spPr>
          <a:xfrm>
            <a:off x="238540" y="1874072"/>
            <a:ext cx="8746434" cy="683595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r>
              <a:rPr lang="pt-BR" sz="2400" dirty="0" smtClean="0">
                <a:latin typeface="+mj-lt"/>
              </a:rPr>
              <a:t>Equipe Gestora x Diretor: decisões coletivas e decisão isolada.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Shape 57"/>
          <p:cNvSpPr txBox="1">
            <a:spLocks/>
          </p:cNvSpPr>
          <p:nvPr/>
        </p:nvSpPr>
        <p:spPr>
          <a:xfrm>
            <a:off x="238816" y="2616184"/>
            <a:ext cx="8679897" cy="544443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r>
              <a:rPr lang="pt-BR" sz="2400" dirty="0" smtClean="0">
                <a:latin typeface="+mj-lt"/>
              </a:rPr>
              <a:t>Gestão Coletiva x Legislação/Normas Educacionais x Conselho Escola</a:t>
            </a:r>
            <a:endParaRPr lang="pt-BR" sz="2400" dirty="0">
              <a:latin typeface="+mj-lt"/>
            </a:endParaRPr>
          </a:p>
        </p:txBody>
      </p:sp>
      <p:sp>
        <p:nvSpPr>
          <p:cNvPr id="6" name="Shape 57"/>
          <p:cNvSpPr txBox="1">
            <a:spLocks/>
          </p:cNvSpPr>
          <p:nvPr/>
        </p:nvSpPr>
        <p:spPr>
          <a:xfrm>
            <a:off x="265320" y="3212524"/>
            <a:ext cx="8520599" cy="855898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r>
              <a:rPr lang="pt-BR" sz="2400" dirty="0" smtClean="0">
                <a:latin typeface="+mj-lt"/>
              </a:rPr>
              <a:t>Escola X Diretor </a:t>
            </a:r>
            <a:r>
              <a:rPr lang="pt-BR" sz="2400" b="1" dirty="0" smtClean="0">
                <a:latin typeface="+mj-lt"/>
              </a:rPr>
              <a:t>– </a:t>
            </a:r>
            <a:r>
              <a:rPr lang="pt-BR" sz="2400" b="1" dirty="0" err="1" smtClean="0">
                <a:latin typeface="+mj-lt"/>
              </a:rPr>
              <a:t>historica</a:t>
            </a:r>
            <a:r>
              <a:rPr lang="pt-BR" sz="2400" b="1" dirty="0" smtClean="0">
                <a:latin typeface="+mj-lt"/>
              </a:rPr>
              <a:t>/e</a:t>
            </a:r>
            <a:r>
              <a:rPr lang="pt-BR" sz="2400" dirty="0" smtClean="0">
                <a:latin typeface="+mj-lt"/>
              </a:rPr>
              <a:t>:    A escola reflete o “seu” diretor?</a:t>
            </a:r>
          </a:p>
          <a:p>
            <a:r>
              <a:rPr lang="pt-BR" sz="2400" dirty="0" smtClean="0">
                <a:latin typeface="+mj-lt"/>
              </a:rPr>
              <a:t>                                                         O diretor reflete a “sua” escola?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Shape 57"/>
          <p:cNvSpPr txBox="1">
            <a:spLocks/>
          </p:cNvSpPr>
          <p:nvPr/>
        </p:nvSpPr>
        <p:spPr>
          <a:xfrm>
            <a:off x="298452" y="4199800"/>
            <a:ext cx="8520599" cy="855898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7938" indent="-7938" algn="ctr"/>
            <a:r>
              <a:rPr lang="pt-BR" sz="2400" b="1" dirty="0" smtClean="0">
                <a:solidFill>
                  <a:srgbClr val="FF0000"/>
                </a:solidFill>
              </a:rPr>
              <a:t>A realidade escolar é fruto de nossa história e</a:t>
            </a:r>
          </a:p>
          <a:p>
            <a:pPr marL="7938" indent="-7938" algn="ctr"/>
            <a:r>
              <a:rPr lang="pt-BR" sz="2400" b="1" dirty="0" smtClean="0">
                <a:solidFill>
                  <a:srgbClr val="FF0000"/>
                </a:solidFill>
              </a:rPr>
              <a:t>reflete as políticas educacionais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  <p:bldP spid="4" grpId="0"/>
      <p:bldP spid="5" grpId="1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43432" y="624315"/>
            <a:ext cx="8832299" cy="64866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800" b="1" dirty="0"/>
              <a:t>2. Conceito da </a:t>
            </a:r>
            <a:r>
              <a:rPr lang="pt-BR" sz="2800" b="1" dirty="0" smtClean="0"/>
              <a:t>Administração/Gestão Educacional</a:t>
            </a:r>
            <a:endParaRPr lang="pt-BR" sz="2800" b="1" dirty="0"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1322" y="1455061"/>
            <a:ext cx="8658608" cy="316994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pt-BR" sz="2400" b="1" dirty="0" err="1" smtClean="0">
                <a:latin typeface="+mj-lt"/>
              </a:rPr>
              <a:t>Querino</a:t>
            </a:r>
            <a:r>
              <a:rPr lang="pt-BR" sz="2400" b="1" dirty="0" smtClean="0">
                <a:latin typeface="+mj-lt"/>
              </a:rPr>
              <a:t> Ribeiro</a:t>
            </a:r>
            <a:endParaRPr lang="pt-BR" sz="2400" dirty="0" smtClean="0">
              <a:latin typeface="+mj-lt"/>
            </a:endParaRPr>
          </a:p>
          <a:p>
            <a:pPr marL="92075" indent="0">
              <a:buNone/>
            </a:pPr>
            <a:endParaRPr lang="pt-BR" sz="1000" u="sng" dirty="0" smtClean="0">
              <a:latin typeface="+mj-lt"/>
            </a:endParaRPr>
          </a:p>
          <a:p>
            <a:pPr marL="92075" indent="0">
              <a:buNone/>
            </a:pPr>
            <a:r>
              <a:rPr lang="pt-BR" sz="2400" u="sng" dirty="0" smtClean="0">
                <a:latin typeface="+mj-lt"/>
              </a:rPr>
              <a:t>A administração escolar deve ser apresentada como um instrumento  para a realização dos objetivos da educação</a:t>
            </a:r>
            <a:r>
              <a:rPr lang="pt-BR" sz="2400" dirty="0" smtClean="0">
                <a:latin typeface="+mj-lt"/>
              </a:rPr>
              <a:t>.</a:t>
            </a:r>
          </a:p>
          <a:p>
            <a:pPr marL="92075" indent="0">
              <a:buNone/>
            </a:pPr>
            <a:endParaRPr lang="pt-BR" sz="1000" dirty="0" smtClean="0">
              <a:latin typeface="+mj-lt"/>
            </a:endParaRPr>
          </a:p>
          <a:p>
            <a:pPr marL="92075" indent="0">
              <a:buNone/>
            </a:pPr>
            <a:r>
              <a:rPr lang="pt-BR" sz="2400" dirty="0" smtClean="0">
                <a:latin typeface="+mj-lt"/>
              </a:rPr>
              <a:t>Os objetivos é que condicionam a Administração.</a:t>
            </a:r>
          </a:p>
          <a:p>
            <a:pPr marL="92075" indent="0">
              <a:buNone/>
            </a:pPr>
            <a:endParaRPr lang="pt-BR" sz="1000" dirty="0" smtClean="0">
              <a:latin typeface="+mj-lt"/>
            </a:endParaRPr>
          </a:p>
          <a:p>
            <a:pPr marL="92075" indent="0">
              <a:buNone/>
            </a:pPr>
            <a:r>
              <a:rPr lang="pt-BR" sz="2400" b="1" dirty="0" smtClean="0">
                <a:latin typeface="+mj-lt"/>
              </a:rPr>
              <a:t>Nesse sentido, a finalidade da administração não é apenas o atendimento de emergências. O principal é a busca dos objetivos.</a:t>
            </a:r>
            <a:endParaRPr lang="pt-BR" sz="2400" b="1" dirty="0">
              <a:latin typeface="+mj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43432" y="624315"/>
            <a:ext cx="8832299" cy="64866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800" b="1" dirty="0"/>
              <a:t>2. Conceito da </a:t>
            </a:r>
            <a:r>
              <a:rPr lang="pt-BR" sz="2800" b="1" dirty="0" smtClean="0"/>
              <a:t>Administração/Gestão Educacional</a:t>
            </a:r>
            <a:endParaRPr lang="pt-BR" sz="2800" b="1" dirty="0"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1322" y="1455061"/>
            <a:ext cx="9082678" cy="33989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u="sng" dirty="0" smtClean="0">
                <a:latin typeface="+mj-lt"/>
              </a:rPr>
              <a:t>Paro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u="sng" dirty="0" smtClean="0">
              <a:latin typeface="+mj-l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u="sng" dirty="0" smtClean="0">
                <a:latin typeface="+mj-lt"/>
              </a:rPr>
              <a:t>Administração é a utilização racional de recursos para a realização de fins determinados.</a:t>
            </a:r>
            <a:r>
              <a:rPr lang="pt-BR" sz="2400" dirty="0" smtClean="0">
                <a:latin typeface="+mj-lt"/>
              </a:rPr>
              <a:t> (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Planejamento</a:t>
            </a:r>
            <a:r>
              <a:rPr lang="pt-BR" sz="2400" dirty="0" smtClean="0">
                <a:latin typeface="+mj-lt"/>
              </a:rPr>
              <a:t>)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1000" u="sng" dirty="0" smtClean="0">
              <a:latin typeface="+mj-l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1000" u="sng" dirty="0" smtClean="0">
              <a:latin typeface="+mj-l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latin typeface="+mj-lt"/>
              </a:rPr>
              <a:t>Não </a:t>
            </a:r>
            <a:r>
              <a:rPr lang="pt-BR" sz="2400" b="1" dirty="0">
                <a:latin typeface="+mj-lt"/>
              </a:rPr>
              <a:t>existe separação entre o administrativo e o pedagógico na escola. Tudo é administrativo na gestão educacional, inclusive e principalmente o processo pedagógico</a:t>
            </a:r>
            <a:r>
              <a:rPr lang="pt-BR" sz="2400" b="1" dirty="0" smtClean="0">
                <a:latin typeface="+mj-lt"/>
              </a:rPr>
              <a:t>.</a:t>
            </a:r>
            <a:endParaRPr lang="pt-BR" sz="2400" b="1" dirty="0">
              <a:latin typeface="+mj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1322" y="1455061"/>
            <a:ext cx="9082678" cy="33989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 smtClean="0"/>
              <a:t>Negar </a:t>
            </a:r>
            <a:r>
              <a:rPr lang="pt-BR" sz="2400" dirty="0"/>
              <a:t>o administrativo no pedagógico implica em não atuar para que a finalidade da escola seja alcançada: construir o sujeito histórico</a:t>
            </a:r>
            <a:r>
              <a:rPr lang="pt-BR" sz="2400" dirty="0" smtClean="0"/>
              <a:t>.</a:t>
            </a: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lang="pt-BR" sz="2400" dirty="0"/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pt-BR" sz="2400" dirty="0" smtClean="0"/>
              <a:t>O </a:t>
            </a:r>
            <a:r>
              <a:rPr lang="pt-BR" sz="2400" dirty="0"/>
              <a:t>fim da escola é o pedagógico, portanto,</a:t>
            </a:r>
            <a:r>
              <a:rPr lang="pt-BR" sz="2400" b="1" dirty="0"/>
              <a:t> a administração deve, em última instância, visar o pedagógico</a:t>
            </a:r>
            <a:r>
              <a:rPr lang="pt-BR" sz="2400" b="1" dirty="0" smtClean="0"/>
              <a:t>.</a:t>
            </a:r>
            <a:endParaRPr lang="pt-BR" sz="2400" b="1" dirty="0"/>
          </a:p>
        </p:txBody>
      </p:sp>
      <p:sp>
        <p:nvSpPr>
          <p:cNvPr id="5" name="Shape 74"/>
          <p:cNvSpPr txBox="1">
            <a:spLocks noGrp="1"/>
          </p:cNvSpPr>
          <p:nvPr>
            <p:ph type="title"/>
          </p:nvPr>
        </p:nvSpPr>
        <p:spPr>
          <a:xfrm>
            <a:off x="143432" y="624315"/>
            <a:ext cx="8832299" cy="64866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800" b="1" dirty="0"/>
              <a:t>2. Conceito da </a:t>
            </a:r>
            <a:r>
              <a:rPr lang="pt-BR" sz="2800" b="1" dirty="0" smtClean="0"/>
              <a:t>Administração/Gestão Educacional</a:t>
            </a:r>
            <a:endParaRPr lang="pt-BR" sz="2800" b="1" dirty="0"/>
          </a:p>
        </p:txBody>
      </p:sp>
    </p:spTree>
    <p:extLst>
      <p:ext uri="{BB962C8B-B14F-4D97-AF65-F5344CB8AC3E}">
        <p14:creationId xmlns="" xmlns:p14="http://schemas.microsoft.com/office/powerpoint/2010/main" val="268383952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670309"/>
            <a:ext cx="8520599" cy="122475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000" b="1" dirty="0" smtClean="0"/>
              <a:t> 1. Finalidade da Escola/Educação para a equipe gestora.</a:t>
            </a:r>
            <a:br>
              <a:rPr lang="pt-BR" sz="2000" b="1" dirty="0" smtClean="0"/>
            </a:br>
            <a:r>
              <a:rPr lang="pt-BR" sz="2000" b="1" dirty="0" smtClean="0"/>
              <a:t> 2. Conceito de Administração/Gestão Educacional para a equipe gestora.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/>
              <a:t>3</a:t>
            </a:r>
            <a:r>
              <a:rPr lang="pt-BR" sz="2800" b="1" dirty="0"/>
              <a:t>. Desafio da equipe </a:t>
            </a:r>
            <a:r>
              <a:rPr lang="pt-BR" sz="2800" b="1" dirty="0" smtClean="0"/>
              <a:t>gestora.</a:t>
            </a:r>
            <a:endParaRPr lang="pt-BR" sz="2800" b="1" dirty="0"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2213111"/>
            <a:ext cx="8520599" cy="247815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938" lvl="0" indent="-7938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Se </a:t>
            </a:r>
            <a:r>
              <a:rPr lang="pt-BR" sz="2400" dirty="0">
                <a:solidFill>
                  <a:schemeClr val="dk1"/>
                </a:solidFill>
                <a:latin typeface="+mj-lt"/>
              </a:rPr>
              <a:t>a finalidade da escola é possibilitar a construção de seres humanos históricos e se a administração é a utilização racional de recursos para a realização de fins </a:t>
            </a: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determinados (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construção de seres humanos históricos)</a:t>
            </a: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,</a:t>
            </a:r>
            <a:r>
              <a:rPr lang="pt-BR" sz="2400" b="1" dirty="0" smtClean="0">
                <a:solidFill>
                  <a:schemeClr val="dk1"/>
                </a:solidFill>
                <a:latin typeface="+mj-lt"/>
              </a:rPr>
              <a:t> </a:t>
            </a:r>
            <a:r>
              <a:rPr lang="pt-BR" sz="2400" b="1" dirty="0">
                <a:solidFill>
                  <a:schemeClr val="dk1"/>
                </a:solidFill>
                <a:latin typeface="+mj-lt"/>
              </a:rPr>
              <a:t>o DESAFIO da administração escolar é propiciar as condições para que o sujeito se forme enquanto um ser humano histórico.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670309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800" b="1" dirty="0"/>
              <a:t>3. Desafio da equipe gestora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430767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938" lvl="0" indent="-7938" algn="just">
              <a:buClr>
                <a:schemeClr val="dk1"/>
              </a:buClr>
              <a:buSzPct val="91666"/>
              <a:buNone/>
            </a:pPr>
            <a:r>
              <a:rPr lang="pt-BR" sz="2400" b="1" dirty="0" smtClean="0">
                <a:latin typeface="+mj-lt"/>
              </a:rPr>
              <a:t>O que deve ser imitado da empresa é a eficiência em que ela articula meios e fins, e não os seus métodos (PARO).</a:t>
            </a:r>
          </a:p>
          <a:p>
            <a:pPr marL="7938" lvl="0" indent="-7938" algn="just">
              <a:buClr>
                <a:schemeClr val="dk1"/>
              </a:buClr>
              <a:buSzPct val="91666"/>
              <a:buNone/>
            </a:pPr>
            <a:endParaRPr lang="pt-BR" sz="2400" b="1" dirty="0" smtClean="0">
              <a:latin typeface="+mj-lt"/>
            </a:endParaRPr>
          </a:p>
          <a:p>
            <a:pPr marL="7938" lvl="0" indent="-7938" algn="just">
              <a:buClr>
                <a:schemeClr val="dk1"/>
              </a:buClr>
              <a:buSzPct val="91666"/>
              <a:buNone/>
            </a:pPr>
            <a:endParaRPr lang="pt-BR" sz="2400" b="1" dirty="0" smtClean="0">
              <a:latin typeface="+mj-lt"/>
            </a:endParaRPr>
          </a:p>
          <a:p>
            <a:pPr marL="7938" lvl="0" indent="-7938" algn="just">
              <a:buClr>
                <a:schemeClr val="dk1"/>
              </a:buClr>
              <a:buSzPct val="91666"/>
              <a:buNone/>
            </a:pPr>
            <a:r>
              <a:rPr lang="pt-BR" sz="2400" b="1" dirty="0" smtClean="0">
                <a:latin typeface="+mj-lt"/>
              </a:rPr>
              <a:t>Historicamente, a administração e as políticas educacionais não direcionam o trabalho da escola para  formação de um ser humano histórico.</a:t>
            </a:r>
            <a:endParaRPr lang="pt-BR" sz="2400" b="1" dirty="0">
              <a:solidFill>
                <a:schemeClr val="dk1"/>
              </a:solidFill>
              <a:latin typeface="+mj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604049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pt-BR" sz="2800" b="1" dirty="0"/>
              <a:t>3. Desafio da equipe </a:t>
            </a:r>
            <a:r>
              <a:rPr lang="pt-BR" sz="2800" b="1" dirty="0" smtClean="0"/>
              <a:t>gestora/diretor historicamente.</a:t>
            </a:r>
            <a:endParaRPr lang="pt-BR" sz="2800" b="1" dirty="0"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125971"/>
            <a:ext cx="8520599" cy="34195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938" indent="-7938">
              <a:buNone/>
            </a:pPr>
            <a:r>
              <a:rPr lang="pt-BR" sz="2400" b="1" i="1" dirty="0" smtClean="0">
                <a:solidFill>
                  <a:srgbClr val="FF0000"/>
                </a:solidFill>
                <a:latin typeface="+mj-lt"/>
              </a:rPr>
              <a:t>Os problemas educacionais são antigos...</a:t>
            </a:r>
          </a:p>
          <a:p>
            <a:pPr marL="7938" indent="-7938" algn="just">
              <a:buNone/>
            </a:pPr>
            <a:r>
              <a:rPr lang="pt-BR" sz="2400" dirty="0" smtClean="0">
                <a:latin typeface="+mj-lt"/>
              </a:rPr>
              <a:t>A nação não sabe ler. Há só 30% dos indivíduos residentes neste país que podem ler; destes uns 9% não lêem letra de mão. 70% jazem em profunda ignorância. (...). 70% dos cidadãos votam do mesmo modo que respiram: sem saber porque nem o quê. Votam como vão à festa da Penha – por divertimento. A constituição é para eles uma coisa inteiramente desconhecida. </a:t>
            </a:r>
            <a:r>
              <a:rPr lang="pt-BR" sz="2400" b="1" dirty="0" smtClean="0">
                <a:latin typeface="+mj-lt"/>
              </a:rPr>
              <a:t>Estão prontos para tudo: uma revolução ou um golpe de Estado.</a:t>
            </a:r>
            <a:r>
              <a:rPr lang="pt-BR" sz="2400" dirty="0" smtClean="0">
                <a:latin typeface="+mj-lt"/>
              </a:rPr>
              <a:t> (...). As instituições existem, mas por e para 30% dos cidadãos. </a:t>
            </a:r>
          </a:p>
          <a:p>
            <a:pPr marL="7938" indent="-7938" algn="just">
              <a:buNone/>
            </a:pPr>
            <a:r>
              <a:rPr lang="pt-BR" sz="2400" dirty="0" smtClean="0">
                <a:latin typeface="+mj-lt"/>
              </a:rPr>
              <a:t/>
            </a:r>
            <a:br>
              <a:rPr lang="pt-BR" sz="2400" dirty="0" smtClean="0">
                <a:latin typeface="+mj-lt"/>
              </a:rPr>
            </a:br>
            <a:endParaRPr lang="pt-BR" sz="2400" b="1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4" name="Shape 81"/>
          <p:cNvSpPr txBox="1">
            <a:spLocks/>
          </p:cNvSpPr>
          <p:nvPr/>
        </p:nvSpPr>
        <p:spPr>
          <a:xfrm>
            <a:off x="311700" y="4385962"/>
            <a:ext cx="8520599" cy="490795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7938" marR="0" lvl="0" indent="-7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(Machado de Assis, 1879 – DCNEJA).</a:t>
            </a:r>
          </a:p>
          <a:p>
            <a:pPr marL="7938" marR="0" lvl="0" indent="-79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564293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pt-BR" sz="2800" b="1" dirty="0"/>
              <a:t>3. Desafio da equipe </a:t>
            </a:r>
            <a:r>
              <a:rPr lang="pt-BR" sz="2800" b="1" dirty="0" smtClean="0"/>
              <a:t>gestora/diretor historicamente.</a:t>
            </a:r>
            <a:endParaRPr lang="pt-BR" sz="2800" b="1" dirty="0"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125971"/>
            <a:ext cx="8520599" cy="336651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938" indent="-7938" algn="just">
              <a:buNone/>
            </a:pPr>
            <a:r>
              <a:rPr lang="pt-BR" sz="2400" dirty="0" smtClean="0">
                <a:latin typeface="+mj-lt"/>
              </a:rPr>
              <a:t>A nosso ver a chave misteriosa  das desgraças que nos afligem é esta, e só esta: </a:t>
            </a:r>
            <a:r>
              <a:rPr lang="pt-BR" sz="2400" b="1" dirty="0" smtClean="0">
                <a:latin typeface="+mj-lt"/>
              </a:rPr>
              <a:t>a ignorância popular</a:t>
            </a:r>
            <a:r>
              <a:rPr lang="pt-BR" sz="2400" dirty="0" smtClean="0">
                <a:latin typeface="+mj-lt"/>
              </a:rPr>
              <a:t>, mãe da </a:t>
            </a:r>
            <a:r>
              <a:rPr lang="pt-BR" sz="2400" dirty="0" err="1" smtClean="0">
                <a:latin typeface="+mj-lt"/>
              </a:rPr>
              <a:t>servilidade</a:t>
            </a:r>
            <a:r>
              <a:rPr lang="pt-BR" sz="2400" dirty="0" smtClean="0">
                <a:latin typeface="+mj-lt"/>
              </a:rPr>
              <a:t> e da miséria. Eis a grande ameaça contra a existência constitucional e livre da nação; eis o formidável inimigo, o inimigo intestino, que se asila nas entranhas do país. Para o vencer, releva instaurarmos o grande serviço da ‘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defesa nacional contra a ignorância</a:t>
            </a:r>
            <a:r>
              <a:rPr lang="pt-BR" sz="2400" dirty="0" smtClean="0">
                <a:latin typeface="+mj-lt"/>
              </a:rPr>
              <a:t>’, serviço a cuja frente incumbe ao parlamento a missão de colocar-se, impondo intransigentemente à tibieza dos nossos governos o cumprimento do seu supremo dever para com a pátria”.</a:t>
            </a:r>
          </a:p>
          <a:p>
            <a:pPr marL="7938" indent="-7938" algn="just">
              <a:buNone/>
            </a:pPr>
            <a:r>
              <a:rPr lang="pt-BR" sz="2400" dirty="0" smtClean="0">
                <a:latin typeface="+mj-lt"/>
              </a:rPr>
              <a:t> </a:t>
            </a:r>
            <a:br>
              <a:rPr lang="pt-BR" sz="2400" dirty="0" smtClean="0">
                <a:latin typeface="+mj-lt"/>
              </a:rPr>
            </a:br>
            <a:endParaRPr lang="pt-BR" sz="2400" b="1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4" name="Shape 81"/>
          <p:cNvSpPr txBox="1">
            <a:spLocks/>
          </p:cNvSpPr>
          <p:nvPr/>
        </p:nvSpPr>
        <p:spPr>
          <a:xfrm>
            <a:off x="311700" y="4372711"/>
            <a:ext cx="8520599" cy="477542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7938" marR="0" lvl="0" indent="-79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(Rui Barbosa, 1883– DCNEJA).</a:t>
            </a:r>
          </a:p>
          <a:p>
            <a:pPr marL="7938" marR="0" lvl="0" indent="-793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524537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800" b="1" dirty="0"/>
              <a:t>3. Desafio da equipe gestora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36103"/>
            <a:ext cx="8520599" cy="259082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938" indent="-7938" algn="just">
              <a:buNone/>
            </a:pP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Quadro atual (2011)</a:t>
            </a:r>
          </a:p>
          <a:p>
            <a:pPr marL="7938" indent="-7938" algn="just">
              <a:buNone/>
            </a:pPr>
            <a:endParaRPr lang="pt-BR" sz="2400" dirty="0" smtClean="0">
              <a:latin typeface="+mj-lt"/>
            </a:endParaRPr>
          </a:p>
          <a:p>
            <a:pPr marL="7938" indent="-7938" algn="just">
              <a:buFontTx/>
              <a:buChar char="-"/>
            </a:pPr>
            <a:r>
              <a:rPr lang="pt-BR" sz="2400" dirty="0" smtClean="0">
                <a:latin typeface="+mj-lt"/>
              </a:rPr>
              <a:t> 13,9 milhões de analfabetos adultos (</a:t>
            </a:r>
            <a:r>
              <a:rPr lang="pt-BR" sz="2400" dirty="0" err="1" smtClean="0">
                <a:latin typeface="+mj-lt"/>
              </a:rPr>
              <a:t>Unesco</a:t>
            </a:r>
            <a:r>
              <a:rPr lang="pt-BR" sz="2400" dirty="0" smtClean="0">
                <a:latin typeface="+mj-lt"/>
              </a:rPr>
              <a:t>).</a:t>
            </a:r>
          </a:p>
          <a:p>
            <a:pPr marL="7938" indent="-7938" algn="just">
              <a:buFontTx/>
              <a:buChar char="-"/>
            </a:pPr>
            <a:endParaRPr lang="pt-BR" sz="2400" dirty="0" smtClean="0">
              <a:latin typeface="+mj-lt"/>
            </a:endParaRPr>
          </a:p>
          <a:p>
            <a:pPr marL="7938" indent="-7938" algn="just">
              <a:buFontTx/>
              <a:buChar char="-"/>
            </a:pPr>
            <a:r>
              <a:rPr lang="pt-BR" sz="2400" dirty="0" smtClean="0">
                <a:latin typeface="+mj-lt"/>
              </a:rPr>
              <a:t> 8% das pessoas com ensino médio completo, analfabetos funcionais (Indicador de Analfabetismo Funcional).</a:t>
            </a:r>
          </a:p>
          <a:p>
            <a:pPr marL="7938" indent="-7938" algn="just">
              <a:buNone/>
            </a:pPr>
            <a:r>
              <a:rPr lang="pt-BR" sz="2400" dirty="0" smtClean="0">
                <a:latin typeface="+mj-lt"/>
              </a:rPr>
              <a:t> </a:t>
            </a:r>
            <a:br>
              <a:rPr lang="pt-BR" sz="2400" dirty="0" smtClean="0">
                <a:latin typeface="+mj-lt"/>
              </a:rPr>
            </a:br>
            <a:endParaRPr lang="pt-BR" sz="2400" b="1" dirty="0">
              <a:solidFill>
                <a:schemeClr val="dk1"/>
              </a:solidFill>
              <a:latin typeface="+mj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524537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800" b="1" dirty="0"/>
              <a:t>3. Desafio da equipe </a:t>
            </a:r>
            <a:r>
              <a:rPr lang="pt-BR" sz="2800" b="1" dirty="0" smtClean="0"/>
              <a:t>gestora/diretor historicamente.</a:t>
            </a:r>
            <a:endParaRPr lang="pt-BR" sz="2800" b="1" dirty="0"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046458"/>
            <a:ext cx="8520599" cy="377733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938" indent="-7938">
              <a:buNone/>
            </a:pPr>
            <a:r>
              <a:rPr lang="pt-BR" sz="2400" b="1" u="sng" dirty="0" smtClean="0">
                <a:latin typeface="+mj-lt"/>
              </a:rPr>
              <a:t>INÍCIO DO SÉCULO XX</a:t>
            </a:r>
            <a:endParaRPr lang="pt-BR" sz="2400" dirty="0" smtClean="0">
              <a:latin typeface="+mj-lt"/>
            </a:endParaRPr>
          </a:p>
          <a:p>
            <a:pPr marL="7938" indent="-7938">
              <a:buNone/>
            </a:pPr>
            <a:r>
              <a:rPr lang="pt-BR" sz="2400" b="1" dirty="0" smtClean="0">
                <a:latin typeface="+mj-lt"/>
              </a:rPr>
              <a:t>Desafio: </a:t>
            </a:r>
            <a:r>
              <a:rPr lang="pt-BR" sz="2400" dirty="0" smtClean="0">
                <a:latin typeface="+mj-lt"/>
              </a:rPr>
              <a:t>Administrar o financiamento do ensino e manter a ordem e a disciplina escolar. (Decretos 8.659/1911 e 11.520/1915).</a:t>
            </a:r>
          </a:p>
          <a:p>
            <a:pPr marL="87313" indent="-7938">
              <a:buNone/>
            </a:pPr>
            <a:endParaRPr lang="pt-BR" sz="2400" dirty="0" smtClean="0">
              <a:latin typeface="+mj-lt"/>
            </a:endParaRPr>
          </a:p>
          <a:p>
            <a:pPr marL="0" indent="0">
              <a:buNone/>
            </a:pPr>
            <a:r>
              <a:rPr lang="pt-BR" sz="2400" b="1" u="sng" dirty="0" smtClean="0">
                <a:latin typeface="+mj-lt"/>
              </a:rPr>
              <a:t>DE 1930 A 1945</a:t>
            </a:r>
            <a:endParaRPr lang="pt-BR" sz="2400" dirty="0" smtClean="0">
              <a:latin typeface="+mj-lt"/>
            </a:endParaRPr>
          </a:p>
          <a:p>
            <a:pPr marL="0" indent="0">
              <a:buNone/>
            </a:pPr>
            <a:r>
              <a:rPr lang="pt-BR" sz="2400" b="1" dirty="0" smtClean="0">
                <a:latin typeface="+mj-lt"/>
              </a:rPr>
              <a:t>Desafio:</a:t>
            </a:r>
            <a:r>
              <a:rPr lang="pt-BR" sz="2400" dirty="0" smtClean="0">
                <a:latin typeface="+mj-lt"/>
              </a:rPr>
              <a:t> Zelar pela ordem educacional vigente no país. Garantir a eficiência dos serviços administrativos, especialmente os referentes à escrituração, ao arquivo, à conservação material e à ordem do aparelhamento escolar. (Lei Orgânica de 1942).</a:t>
            </a:r>
            <a:br>
              <a:rPr lang="pt-BR" sz="2400" dirty="0" smtClean="0">
                <a:latin typeface="+mj-lt"/>
              </a:rPr>
            </a:br>
            <a:endParaRPr lang="pt-BR" sz="2400" dirty="0" smtClean="0">
              <a:latin typeface="+mj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046458"/>
            <a:ext cx="8520599" cy="40970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938" indent="-7938">
              <a:buNone/>
            </a:pPr>
            <a:r>
              <a:rPr lang="pt-BR" sz="2400" b="1" dirty="0" smtClean="0">
                <a:latin typeface="+mj-lt"/>
              </a:rPr>
              <a:t>DE 1950 A 1960</a:t>
            </a:r>
            <a:endParaRPr lang="pt-BR" sz="2400" dirty="0" smtClean="0">
              <a:latin typeface="+mj-lt"/>
            </a:endParaRPr>
          </a:p>
          <a:p>
            <a:pPr marL="7938" indent="-7938">
              <a:buNone/>
            </a:pPr>
            <a:r>
              <a:rPr lang="pt-BR" sz="2400" b="1" dirty="0" smtClean="0">
                <a:latin typeface="+mj-lt"/>
              </a:rPr>
              <a:t>Desafio:</a:t>
            </a:r>
            <a:r>
              <a:rPr lang="pt-BR" sz="2400" dirty="0" smtClean="0">
                <a:latin typeface="+mj-lt"/>
              </a:rPr>
              <a:t> cumprir e fazer cumprir as normatizações.</a:t>
            </a:r>
          </a:p>
          <a:p>
            <a:pPr marL="7938" indent="-7938">
              <a:buNone/>
            </a:pPr>
            <a:r>
              <a:rPr lang="pt-BR" sz="2400" dirty="0" smtClean="0">
                <a:latin typeface="+mj-lt"/>
              </a:rPr>
              <a:t>                (Portaria MEC 154 – 25/02/1954 – Inspetoria Educacional).</a:t>
            </a:r>
          </a:p>
          <a:p>
            <a:pPr marL="7938" indent="-7938">
              <a:buNone/>
            </a:pPr>
            <a:r>
              <a:rPr lang="pt-BR" sz="1000" dirty="0" smtClean="0">
                <a:latin typeface="+mj-lt"/>
              </a:rPr>
              <a:t/>
            </a:r>
            <a:br>
              <a:rPr lang="pt-BR" sz="1000" dirty="0" smtClean="0">
                <a:latin typeface="+mj-lt"/>
              </a:rPr>
            </a:br>
            <a:r>
              <a:rPr lang="pt-BR" sz="2400" b="1" dirty="0" smtClean="0">
                <a:latin typeface="+mj-lt"/>
              </a:rPr>
              <a:t>DÉCADA DE 1980</a:t>
            </a:r>
            <a:endParaRPr lang="pt-BR" sz="2400" dirty="0" smtClean="0">
              <a:latin typeface="+mj-lt"/>
            </a:endParaRPr>
          </a:p>
          <a:p>
            <a:pPr marL="7938" indent="-7938">
              <a:buNone/>
            </a:pPr>
            <a:r>
              <a:rPr lang="pt-BR" sz="2400" b="1" dirty="0" smtClean="0">
                <a:latin typeface="+mj-lt"/>
              </a:rPr>
              <a:t>Desafio:</a:t>
            </a:r>
            <a:r>
              <a:rPr lang="pt-BR" sz="2400" dirty="0" smtClean="0">
                <a:latin typeface="+mj-lt"/>
              </a:rPr>
              <a:t> Controlar os ânimos (papel atribuído pelos sistemas). Manter a motivação da equipe, no que se refere ao processo pedagógico. (Eleição de diretores, fortalecimento colegiados, ...).</a:t>
            </a:r>
          </a:p>
          <a:p>
            <a:pPr marL="7938" indent="-7938">
              <a:buNone/>
            </a:pPr>
            <a:endParaRPr lang="pt-BR" sz="1000" dirty="0" smtClean="0">
              <a:latin typeface="+mj-lt"/>
            </a:endParaRPr>
          </a:p>
          <a:p>
            <a:pPr marL="7938" indent="-7938">
              <a:buNone/>
            </a:pPr>
            <a:r>
              <a:rPr lang="pt-BR" sz="2400" b="1" dirty="0" smtClean="0">
                <a:latin typeface="+mj-lt"/>
              </a:rPr>
              <a:t>DÉCADA 1990 EM DIANTE</a:t>
            </a:r>
            <a:endParaRPr lang="pt-BR" sz="2400" dirty="0" smtClean="0">
              <a:latin typeface="+mj-lt"/>
            </a:endParaRPr>
          </a:p>
          <a:p>
            <a:pPr marL="7938" indent="-7938">
              <a:buNone/>
            </a:pPr>
            <a:r>
              <a:rPr lang="pt-BR" sz="2400" b="1" dirty="0" smtClean="0">
                <a:latin typeface="+mj-lt"/>
              </a:rPr>
              <a:t>Desafio (início da década):</a:t>
            </a:r>
            <a:r>
              <a:rPr lang="pt-BR" sz="2400" dirty="0" smtClean="0">
                <a:latin typeface="+mj-lt"/>
              </a:rPr>
              <a:t> busca de parcerias para tornar a escola competitiva.</a:t>
            </a:r>
          </a:p>
          <a:p>
            <a:pPr marL="7938" indent="-7938">
              <a:buNone/>
            </a:pPr>
            <a:r>
              <a:rPr lang="pt-BR" sz="2400" dirty="0" smtClean="0">
                <a:latin typeface="+mj-lt"/>
              </a:rPr>
              <a:t/>
            </a:r>
            <a:br>
              <a:rPr lang="pt-BR" sz="2400" dirty="0" smtClean="0">
                <a:latin typeface="+mj-lt"/>
              </a:rPr>
            </a:br>
            <a:r>
              <a:rPr lang="pt-BR" sz="2400" dirty="0" smtClean="0">
                <a:latin typeface="+mj-lt"/>
              </a:rPr>
              <a:t> </a:t>
            </a:r>
            <a:br>
              <a:rPr lang="pt-BR" sz="2400" dirty="0" smtClean="0">
                <a:latin typeface="+mj-lt"/>
              </a:rPr>
            </a:br>
            <a:endParaRPr lang="pt-BR" sz="2400" dirty="0" smtClean="0">
              <a:latin typeface="+mj-lt"/>
            </a:endParaRPr>
          </a:p>
        </p:txBody>
      </p:sp>
      <p:sp>
        <p:nvSpPr>
          <p:cNvPr id="5" name="Shape 80"/>
          <p:cNvSpPr txBox="1">
            <a:spLocks noGrp="1"/>
          </p:cNvSpPr>
          <p:nvPr>
            <p:ph type="title"/>
          </p:nvPr>
        </p:nvSpPr>
        <p:spPr>
          <a:xfrm>
            <a:off x="311700" y="524537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pt-BR" sz="2800" b="1" dirty="0"/>
              <a:t>3. Desafio da equipe </a:t>
            </a:r>
            <a:r>
              <a:rPr lang="pt-BR" sz="2800" b="1" dirty="0" smtClean="0"/>
              <a:t>gestora/diretor historicamente.</a:t>
            </a:r>
            <a:endParaRPr lang="pt-BR" sz="2800" b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617301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 sz="2800" b="1" dirty="0"/>
              <a:t>Organização da discussão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22729" y="1258957"/>
            <a:ext cx="8509570" cy="345881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ctr"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A equipe gestora e o desafio do cotidiano escolar</a:t>
            </a:r>
            <a:endParaRPr lang="pt-BR" sz="2400" dirty="0" smtClean="0">
              <a:solidFill>
                <a:srgbClr val="FF0000"/>
              </a:solidFill>
              <a:latin typeface="+mj-lt"/>
            </a:endParaRPr>
          </a:p>
          <a:p>
            <a:pPr marL="457200" lvl="0" indent="-228600" rtl="0">
              <a:spcBef>
                <a:spcPts val="0"/>
              </a:spcBef>
              <a:buNone/>
            </a:pPr>
            <a:endParaRPr lang="pt-BR" sz="2400" dirty="0" smtClean="0">
              <a:latin typeface="+mj-lt"/>
            </a:endParaRPr>
          </a:p>
          <a:p>
            <a:pPr marL="457200" lvl="0" indent="-228600" rtl="0">
              <a:spcBef>
                <a:spcPts val="0"/>
              </a:spcBef>
              <a:buNone/>
            </a:pPr>
            <a:r>
              <a:rPr lang="pt-BR" sz="2400" dirty="0" smtClean="0">
                <a:latin typeface="+mj-lt"/>
              </a:rPr>
              <a:t>1. Finalidade </a:t>
            </a:r>
            <a:r>
              <a:rPr lang="pt-BR" sz="2400" dirty="0">
                <a:latin typeface="+mj-lt"/>
              </a:rPr>
              <a:t>da Educação </a:t>
            </a:r>
            <a:r>
              <a:rPr lang="pt-BR" sz="2400" dirty="0" smtClean="0">
                <a:latin typeface="+mj-lt"/>
              </a:rPr>
              <a:t>Básica/Instituição Escolar para a equipe gestora.</a:t>
            </a:r>
            <a:endParaRPr lang="pt-BR" sz="2400" dirty="0">
              <a:latin typeface="+mj-lt"/>
            </a:endParaRPr>
          </a:p>
          <a:p>
            <a:pPr lvl="0" rtl="0">
              <a:spcBef>
                <a:spcPts val="0"/>
              </a:spcBef>
              <a:buNone/>
            </a:pPr>
            <a:endParaRPr sz="1000" dirty="0">
              <a:latin typeface="+mj-lt"/>
            </a:endParaRPr>
          </a:p>
          <a:p>
            <a:pPr marL="228600" lvl="0" indent="0" rtl="0">
              <a:spcBef>
                <a:spcPts val="0"/>
              </a:spcBef>
              <a:buNone/>
            </a:pPr>
            <a:r>
              <a:rPr lang="pt-BR" sz="2400" dirty="0" smtClean="0">
                <a:latin typeface="+mj-lt"/>
              </a:rPr>
              <a:t>2. Conceito </a:t>
            </a:r>
            <a:r>
              <a:rPr lang="pt-BR" sz="2400" dirty="0">
                <a:latin typeface="+mj-lt"/>
              </a:rPr>
              <a:t>de Administração/Gestão </a:t>
            </a:r>
            <a:r>
              <a:rPr lang="pt-BR" sz="2400" dirty="0" smtClean="0">
                <a:latin typeface="+mj-lt"/>
              </a:rPr>
              <a:t>Educacional da equipe gestora.</a:t>
            </a:r>
          </a:p>
          <a:p>
            <a:pPr marL="228600" lvl="0" indent="0" rtl="0">
              <a:spcBef>
                <a:spcPts val="0"/>
              </a:spcBef>
              <a:buNone/>
            </a:pPr>
            <a:endParaRPr lang="pt-BR" sz="1000" dirty="0">
              <a:latin typeface="+mj-lt"/>
            </a:endParaRPr>
          </a:p>
          <a:p>
            <a:pPr marL="228600" lvl="0" indent="0">
              <a:spcBef>
                <a:spcPts val="0"/>
              </a:spcBef>
              <a:buNone/>
            </a:pPr>
            <a:r>
              <a:rPr lang="pt-BR" sz="2400" dirty="0" smtClean="0">
                <a:latin typeface="+mj-lt"/>
              </a:rPr>
              <a:t>3. Desafio </a:t>
            </a:r>
            <a:r>
              <a:rPr lang="pt-BR" sz="2400" dirty="0">
                <a:latin typeface="+mj-lt"/>
              </a:rPr>
              <a:t>da Administração (equipe gestora) para que a escola </a:t>
            </a:r>
            <a:r>
              <a:rPr lang="pt-BR" sz="2400" dirty="0" smtClean="0">
                <a:latin typeface="+mj-lt"/>
              </a:rPr>
              <a:t> </a:t>
            </a:r>
          </a:p>
          <a:p>
            <a:pPr marL="228600" lvl="0" indent="0">
              <a:spcBef>
                <a:spcPts val="0"/>
              </a:spcBef>
              <a:buNone/>
            </a:pPr>
            <a:r>
              <a:rPr lang="pt-BR" sz="2400" dirty="0" smtClean="0">
                <a:latin typeface="+mj-lt"/>
              </a:rPr>
              <a:t>    cumpra </a:t>
            </a:r>
            <a:r>
              <a:rPr lang="pt-BR" sz="2400" dirty="0">
                <a:latin typeface="+mj-lt"/>
              </a:rPr>
              <a:t>a sua finalidade (cotidiano escolar</a:t>
            </a:r>
            <a:r>
              <a:rPr lang="pt-BR" sz="2400" dirty="0" smtClean="0">
                <a:latin typeface="+mj-lt"/>
              </a:rPr>
              <a:t>).</a:t>
            </a:r>
            <a:endParaRPr lang="pt-BR" sz="2400" dirty="0">
              <a:latin typeface="+mj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046459"/>
            <a:ext cx="8520599" cy="46429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938" indent="-7938">
              <a:buNone/>
            </a:pPr>
            <a:r>
              <a:rPr lang="pt-BR" sz="2400" b="1" dirty="0" smtClean="0">
                <a:latin typeface="+mj-lt"/>
              </a:rPr>
              <a:t>DÉCADA 1990 EM DIANTE</a:t>
            </a:r>
            <a:r>
              <a:rPr lang="pt-BR" sz="2400" dirty="0" smtClean="0">
                <a:latin typeface="+mj-lt"/>
              </a:rPr>
              <a:t/>
            </a:r>
            <a:br>
              <a:rPr lang="pt-BR" sz="2400" dirty="0" smtClean="0">
                <a:latin typeface="+mj-lt"/>
              </a:rPr>
            </a:br>
            <a:endParaRPr lang="pt-BR" sz="2400" dirty="0" smtClean="0">
              <a:latin typeface="+mj-lt"/>
            </a:endParaRPr>
          </a:p>
        </p:txBody>
      </p:sp>
      <p:sp>
        <p:nvSpPr>
          <p:cNvPr id="4" name="Shape 81"/>
          <p:cNvSpPr txBox="1">
            <a:spLocks/>
          </p:cNvSpPr>
          <p:nvPr/>
        </p:nvSpPr>
        <p:spPr>
          <a:xfrm>
            <a:off x="285196" y="1590261"/>
            <a:ext cx="8520599" cy="940904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7938" marR="0" lvl="0" indent="-7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Equipe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competente para 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desempenhar o papel de dirigir projetos</a:t>
            </a:r>
          </a:p>
          <a:p>
            <a:pPr marL="7938" marR="0" lvl="0" indent="-7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(meados da década).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Shape 81"/>
          <p:cNvSpPr txBox="1">
            <a:spLocks/>
          </p:cNvSpPr>
          <p:nvPr/>
        </p:nvSpPr>
        <p:spPr>
          <a:xfrm>
            <a:off x="258692" y="2610194"/>
            <a:ext cx="8520599" cy="1352185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7938" marR="0" lvl="0" indent="-7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Defesa da autonomia da escola, sugerindo a descentralização, envolvendo a sociedade civil num processo de 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desresponsabilização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do Estado pelas questões educativas.</a:t>
            </a:r>
          </a:p>
        </p:txBody>
      </p:sp>
      <p:sp>
        <p:nvSpPr>
          <p:cNvPr id="6" name="Shape 81"/>
          <p:cNvSpPr txBox="1">
            <a:spLocks/>
          </p:cNvSpPr>
          <p:nvPr/>
        </p:nvSpPr>
        <p:spPr>
          <a:xfrm>
            <a:off x="245440" y="3988903"/>
            <a:ext cx="8520599" cy="967408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7938" marR="0" lvl="0" indent="-7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Atuação da gestão para melhorar o desempenho da escola nas avaliações externas.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Shape 80"/>
          <p:cNvSpPr txBox="1">
            <a:spLocks noGrp="1"/>
          </p:cNvSpPr>
          <p:nvPr>
            <p:ph type="title"/>
          </p:nvPr>
        </p:nvSpPr>
        <p:spPr>
          <a:xfrm>
            <a:off x="311700" y="524537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pt-BR" sz="2800" b="1" dirty="0"/>
              <a:t>3. Desafio da equipe </a:t>
            </a:r>
            <a:r>
              <a:rPr lang="pt-BR" sz="2800" b="1" dirty="0" smtClean="0"/>
              <a:t>gestora/diretor historicamente.</a:t>
            </a:r>
            <a:endParaRPr lang="pt-BR" sz="2800" b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634669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800" b="1" dirty="0"/>
              <a:t>Considerações Finais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0383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588" lvl="0" indent="-1588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pt-BR" sz="2400" b="1" dirty="0">
                <a:solidFill>
                  <a:schemeClr val="dk1"/>
                </a:solidFill>
                <a:latin typeface="+mj-lt"/>
              </a:rPr>
              <a:t>É preciso romper o histórico de opressão e desrespeito com a escola, e atuar no sentido de que tenhamos uma escola que realmente atue com a educação, em seu sentido pleno </a:t>
            </a:r>
            <a:r>
              <a:rPr lang="pt-BR" sz="2400" b="1" dirty="0" smtClean="0">
                <a:solidFill>
                  <a:schemeClr val="dk1"/>
                </a:solidFill>
                <a:latin typeface="+mj-lt"/>
              </a:rPr>
              <a:t>.</a:t>
            </a:r>
          </a:p>
          <a:p>
            <a:pPr marL="1588" lvl="0" indent="-1588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smtClean="0">
              <a:solidFill>
                <a:schemeClr val="dk1"/>
              </a:solidFill>
              <a:latin typeface="+mj-lt"/>
            </a:endParaRPr>
          </a:p>
          <a:p>
            <a:pPr marL="1588" lvl="0" indent="-1588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Nessa perspectiva (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ideal</a:t>
            </a: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), </a:t>
            </a:r>
            <a:r>
              <a:rPr lang="pt-BR" sz="2400" b="1" dirty="0" smtClean="0">
                <a:solidFill>
                  <a:schemeClr val="dk1"/>
                </a:solidFill>
                <a:latin typeface="+mj-lt"/>
              </a:rPr>
              <a:t>o cotidiano escolar deve exigir (desafiar) da equipe gestora a </a:t>
            </a:r>
            <a:r>
              <a:rPr lang="pt-BR" sz="2400" b="1" dirty="0" smtClean="0">
                <a:solidFill>
                  <a:srgbClr val="0070C0"/>
                </a:solidFill>
                <a:latin typeface="+mj-lt"/>
              </a:rPr>
              <a:t>competência para coordenar o coletivo</a:t>
            </a:r>
            <a:r>
              <a:rPr lang="pt-BR" sz="2400" b="1" dirty="0" smtClean="0">
                <a:solidFill>
                  <a:schemeClr val="dk1"/>
                </a:solidFill>
                <a:latin typeface="+mj-lt"/>
              </a:rPr>
              <a:t>, de forma que a </a:t>
            </a:r>
            <a:r>
              <a:rPr lang="pt-BR" sz="2400" b="1" dirty="0" smtClean="0">
                <a:solidFill>
                  <a:srgbClr val="0070C0"/>
                </a:solidFill>
                <a:latin typeface="+mj-lt"/>
              </a:rPr>
              <a:t>escola cumpra com sua função precípua </a:t>
            </a:r>
            <a:r>
              <a:rPr lang="pt-BR" sz="2400" b="1" dirty="0" smtClean="0">
                <a:solidFill>
                  <a:schemeClr val="dk1"/>
                </a:solidFill>
                <a:latin typeface="+mj-lt"/>
              </a:rPr>
              <a:t>- formar o ser humano histórico. </a:t>
            </a: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Para isso</a:t>
            </a:r>
            <a:r>
              <a:rPr lang="pt-BR" sz="2400" dirty="0" smtClean="0">
                <a:solidFill>
                  <a:srgbClr val="0070C0"/>
                </a:solidFill>
                <a:latin typeface="+mj-lt"/>
              </a:rPr>
              <a:t>, deverá trabalhar para além dos conhecimentos</a:t>
            </a: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 (deverá trabalhar com a cultura inteira) e </a:t>
            </a:r>
            <a:r>
              <a:rPr lang="pt-BR" sz="2400" dirty="0" smtClean="0">
                <a:solidFill>
                  <a:srgbClr val="0070C0"/>
                </a:solidFill>
                <a:latin typeface="+mj-lt"/>
              </a:rPr>
              <a:t>despertar o desejo de aprender do educando</a:t>
            </a:r>
            <a:r>
              <a:rPr lang="pt-BR" sz="24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634669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2800" b="1" dirty="0"/>
              <a:t>Considerações Finais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301481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588" lvl="0" indent="-1588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Na inexistência de condições e recursos (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real</a:t>
            </a: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), o cotidiano escolar </a:t>
            </a:r>
            <a:r>
              <a:rPr lang="pt-BR" sz="2400" b="1" dirty="0" smtClean="0">
                <a:solidFill>
                  <a:schemeClr val="dk1"/>
                </a:solidFill>
                <a:latin typeface="+mj-lt"/>
              </a:rPr>
              <a:t>tem exigido </a:t>
            </a: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da equipe gestora competência para </a:t>
            </a:r>
            <a:r>
              <a:rPr lang="pt-BR" sz="2400" dirty="0" smtClean="0">
                <a:solidFill>
                  <a:srgbClr val="0070C0"/>
                </a:solidFill>
                <a:latin typeface="+mj-lt"/>
              </a:rPr>
              <a:t>buscar meios de sobrevivência</a:t>
            </a: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, e não para sua organização e coordenação, para que os fins da educação sejam alcançados.</a:t>
            </a:r>
          </a:p>
          <a:p>
            <a:pPr marL="1588" lvl="0" indent="-1588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lang="pt-BR" sz="2400" dirty="0" smtClean="0">
              <a:solidFill>
                <a:schemeClr val="dk1"/>
              </a:solidFill>
              <a:latin typeface="+mj-lt"/>
            </a:endParaRPr>
          </a:p>
          <a:p>
            <a:pPr marL="1588" lvl="0" indent="-1588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pt-BR" sz="2400" dirty="0" smtClean="0">
                <a:solidFill>
                  <a:schemeClr val="dk1"/>
                </a:solidFill>
                <a:latin typeface="+mj-lt"/>
              </a:rPr>
              <a:t>Não é raro a equipe gestora passar todo o seu tempo na busca de recursos financeiros, para manter a unidade em funcionamento, e motivando a sua equipe, em razão das condições inadequadas.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594031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800" b="1" dirty="0"/>
              <a:t>Considerações Finais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7773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588" lvl="0" indent="-1588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pt-BR" sz="2400" b="1" dirty="0">
                <a:solidFill>
                  <a:srgbClr val="FF0000"/>
                </a:solidFill>
                <a:latin typeface="+mj-lt"/>
              </a:rPr>
              <a:t>É fundamental a organização e o fortalecimento do coletivo, para que o cotidiano escolar deixe de exigir apenas o atendimento de emergências, e demande o </a:t>
            </a: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cumprimento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da função da escola pública.</a:t>
            </a:r>
          </a:p>
          <a:p>
            <a:pPr marL="1588" lvl="0" indent="-1588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+mj-lt"/>
            </a:endParaRPr>
          </a:p>
          <a:p>
            <a:pPr marL="1588" lvl="0" indent="-1588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chemeClr val="dk1"/>
                </a:solidFill>
                <a:latin typeface="+mj-lt"/>
              </a:rPr>
              <a:t>Nesse sentido (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proposição</a:t>
            </a:r>
            <a:r>
              <a:rPr lang="pt-BR" sz="2400" b="1" dirty="0">
                <a:solidFill>
                  <a:schemeClr val="dk1"/>
                </a:solidFill>
                <a:latin typeface="+mj-lt"/>
              </a:rPr>
              <a:t>), o cotidiano escolar desafia a equipe gestora para </a:t>
            </a:r>
            <a:r>
              <a:rPr lang="pt-BR" sz="2400" b="1" dirty="0">
                <a:solidFill>
                  <a:srgbClr val="0070C0"/>
                </a:solidFill>
                <a:latin typeface="+mj-lt"/>
              </a:rPr>
              <a:t>mobilizar a comunidade para que recursos suficientes e condições adequadas sejam garantidos pelo poder público e para que o conhecimento seja ‘APENAS’ um dos aspectos da educação trabalhada</a:t>
            </a:r>
            <a:r>
              <a:rPr lang="pt-BR" sz="2400" b="1" dirty="0">
                <a:solidFill>
                  <a:schemeClr val="dk1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311700" y="1865631"/>
            <a:ext cx="8385259" cy="17309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 sz="3200" dirty="0"/>
              <a:t>Prof. Dr. Nilson Robson Guedes </a:t>
            </a:r>
            <a:r>
              <a:rPr lang="pt-BR" sz="3200" dirty="0" smtClean="0"/>
              <a:t>Silva</a:t>
            </a:r>
          </a:p>
          <a:p>
            <a:pPr algn="ctr">
              <a:spcBef>
                <a:spcPts val="0"/>
              </a:spcBef>
              <a:buNone/>
            </a:pPr>
            <a:endParaRPr lang="pt-BR" sz="3200" dirty="0" smtClean="0"/>
          </a:p>
          <a:p>
            <a:pPr algn="ctr">
              <a:spcBef>
                <a:spcPts val="0"/>
              </a:spcBef>
              <a:buNone/>
            </a:pPr>
            <a:r>
              <a:rPr lang="pt-BR" sz="3200" dirty="0" smtClean="0"/>
              <a:t>nguedes29@gmail.com</a:t>
            </a:r>
            <a:endParaRPr lang="pt-BR" sz="32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3688" y="648511"/>
            <a:ext cx="8520599" cy="11670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AutoNum type="arabicPeriod"/>
            </a:pPr>
            <a:r>
              <a:rPr lang="pt-BR" sz="2800" b="1" dirty="0" smtClean="0"/>
              <a:t> Finalidade </a:t>
            </a:r>
            <a:r>
              <a:rPr lang="pt-BR" sz="2800" b="1" dirty="0"/>
              <a:t>da </a:t>
            </a:r>
            <a:r>
              <a:rPr lang="pt-BR" sz="2800" b="1" dirty="0" smtClean="0"/>
              <a:t>educação /</a:t>
            </a:r>
            <a:r>
              <a:rPr lang="pt-BR" sz="2800" b="1" dirty="0"/>
              <a:t>instituição </a:t>
            </a:r>
            <a:r>
              <a:rPr lang="pt-BR" sz="2800" b="1" dirty="0" smtClean="0"/>
              <a:t>escolar –  </a:t>
            </a:r>
            <a:br>
              <a:rPr lang="pt-BR" sz="2800" b="1" dirty="0" smtClean="0"/>
            </a:br>
            <a:r>
              <a:rPr lang="pt-BR" sz="2800" b="1" dirty="0" smtClean="0"/>
              <a:t> concepção de educação.</a:t>
            </a:r>
            <a:endParaRPr lang="pt-BR" sz="2800" b="1" dirty="0"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2124508"/>
            <a:ext cx="8739832" cy="248724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 sz="2400" dirty="0"/>
              <a:t>1.1 </a:t>
            </a:r>
            <a:r>
              <a:rPr lang="pt-BR" sz="2400" dirty="0" smtClean="0"/>
              <a:t>Preparo para </a:t>
            </a:r>
            <a:r>
              <a:rPr lang="pt-BR" sz="2400" dirty="0"/>
              <a:t>o mercado de </a:t>
            </a:r>
            <a:r>
              <a:rPr lang="pt-BR" sz="2400" dirty="0" smtClean="0"/>
              <a:t>trabalho.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 dirty="0" smtClean="0"/>
              <a:t>     </a:t>
            </a:r>
            <a:r>
              <a:rPr lang="pt-BR" sz="2400" dirty="0" smtClean="0">
                <a:solidFill>
                  <a:srgbClr val="0070C0"/>
                </a:solidFill>
              </a:rPr>
              <a:t>Que concepção defende essa finalidade?</a:t>
            </a:r>
            <a:endParaRPr lang="pt-BR" sz="2400" dirty="0">
              <a:solidFill>
                <a:srgbClr val="0070C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lang="pt-BR" sz="1000" dirty="0" smtClean="0"/>
          </a:p>
          <a:p>
            <a:pPr lvl="0" rtl="0">
              <a:spcBef>
                <a:spcPts val="0"/>
              </a:spcBef>
              <a:buNone/>
            </a:pPr>
            <a:endParaRPr sz="1000" smtClean="0"/>
          </a:p>
          <a:p>
            <a:pPr rtl="0">
              <a:spcBef>
                <a:spcPts val="0"/>
              </a:spcBef>
              <a:buNone/>
            </a:pPr>
            <a:r>
              <a:rPr lang="pt-BR" sz="2400" dirty="0" smtClean="0"/>
              <a:t>1.2 Criar condições para a formação de sujeitos históricos, para 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 dirty="0" smtClean="0"/>
              <a:t>     que usufruam dos bens culturais.</a:t>
            </a:r>
          </a:p>
          <a:p>
            <a:pPr>
              <a:buNone/>
            </a:pPr>
            <a:r>
              <a:rPr lang="pt-BR" sz="2400" dirty="0" smtClean="0"/>
              <a:t>     </a:t>
            </a:r>
            <a:r>
              <a:rPr lang="pt-BR" sz="2400" dirty="0" smtClean="0">
                <a:solidFill>
                  <a:srgbClr val="0070C0"/>
                </a:solidFill>
              </a:rPr>
              <a:t>Que concepção defende essa finalidade?</a:t>
            </a:r>
          </a:p>
          <a:p>
            <a:pPr rtl="0">
              <a:spcBef>
                <a:spcPts val="0"/>
              </a:spcBef>
              <a:buNone/>
            </a:pPr>
            <a:endParaRPr lang="pt-BR" sz="24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205684" y="489487"/>
            <a:ext cx="8520599" cy="11670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AutoNum type="arabicPeriod"/>
            </a:pPr>
            <a:r>
              <a:rPr lang="pt-BR" sz="2800" b="1" dirty="0" smtClean="0"/>
              <a:t> Finalidade </a:t>
            </a:r>
            <a:r>
              <a:rPr lang="pt-BR" sz="2800" b="1" dirty="0"/>
              <a:t>da </a:t>
            </a:r>
            <a:r>
              <a:rPr lang="pt-BR" sz="2800" b="1" dirty="0" smtClean="0"/>
              <a:t>educação /</a:t>
            </a:r>
            <a:r>
              <a:rPr lang="pt-BR" sz="2800" b="1" dirty="0"/>
              <a:t>instituição </a:t>
            </a:r>
            <a:r>
              <a:rPr lang="pt-BR" sz="2800" b="1" dirty="0" smtClean="0"/>
              <a:t>escolar –  </a:t>
            </a:r>
            <a:br>
              <a:rPr lang="pt-BR" sz="2800" b="1" dirty="0" smtClean="0"/>
            </a:br>
            <a:r>
              <a:rPr lang="pt-BR" sz="2800" b="1" dirty="0" smtClean="0"/>
              <a:t> concepção de educação.</a:t>
            </a:r>
            <a:endParaRPr lang="pt-BR" sz="2800" b="1" dirty="0"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766704"/>
            <a:ext cx="8739832" cy="322936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 sz="2400" dirty="0" smtClean="0"/>
              <a:t>    1.1 Preparo para </a:t>
            </a:r>
            <a:r>
              <a:rPr lang="pt-BR" sz="2400" dirty="0"/>
              <a:t>o mercado de trabalho?</a:t>
            </a:r>
          </a:p>
          <a:p>
            <a:pPr rtl="0">
              <a:spcBef>
                <a:spcPts val="0"/>
              </a:spcBef>
              <a:buNone/>
            </a:pPr>
            <a:r>
              <a:rPr lang="pt-BR" sz="2400" dirty="0"/>
              <a:t> </a:t>
            </a:r>
            <a:r>
              <a:rPr lang="pt-BR" sz="2400" dirty="0" smtClean="0"/>
              <a:t>  </a:t>
            </a:r>
          </a:p>
          <a:p>
            <a:pPr marL="273050" indent="-7938" rtl="0">
              <a:spcBef>
                <a:spcPts val="0"/>
              </a:spcBef>
              <a:buNone/>
            </a:pPr>
            <a:r>
              <a:rPr lang="pt-BR" sz="2400" dirty="0" smtClean="0">
                <a:solidFill>
                  <a:srgbClr val="FF0000"/>
                </a:solidFill>
              </a:rPr>
              <a:t>Determinada concepção defende que a finalidade da educação é preparar para o mercado de trabalho</a:t>
            </a:r>
          </a:p>
          <a:p>
            <a:pPr marL="273050" indent="-7938" rtl="0">
              <a:spcBef>
                <a:spcPts val="0"/>
              </a:spcBef>
              <a:buNone/>
            </a:pPr>
            <a:r>
              <a:rPr lang="pt-BR" sz="2400" dirty="0" smtClean="0"/>
              <a:t>    </a:t>
            </a:r>
          </a:p>
          <a:p>
            <a:pPr marL="273050" indent="-7938" rtl="0">
              <a:spcBef>
                <a:spcPts val="0"/>
              </a:spcBef>
              <a:buNone/>
            </a:pPr>
            <a:r>
              <a:rPr lang="pt-BR" sz="2400" dirty="0" smtClean="0">
                <a:solidFill>
                  <a:srgbClr val="FF0000"/>
                </a:solidFill>
              </a:rPr>
              <a:t>“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Transmissão” </a:t>
            </a:r>
            <a:r>
              <a:rPr lang="pt-BR" sz="2400" dirty="0">
                <a:solidFill>
                  <a:srgbClr val="FF0000"/>
                </a:solidFill>
                <a:latin typeface="+mj-lt"/>
              </a:rPr>
              <a:t>de conhecimentos e </a:t>
            </a:r>
            <a:r>
              <a:rPr lang="pt-BR" sz="2400" dirty="0" smtClean="0">
                <a:solidFill>
                  <a:srgbClr val="FF0000"/>
                </a:solidFill>
                <a:latin typeface="+mj-lt"/>
              </a:rPr>
              <a:t>informações – Educação Bancária.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205684" y="489488"/>
            <a:ext cx="8520599" cy="63694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AutoNum type="arabicPeriod"/>
            </a:pPr>
            <a:r>
              <a:rPr lang="pt-BR" sz="2800" b="1" dirty="0" smtClean="0"/>
              <a:t>1 Preparo para o mercado de trabalho</a:t>
            </a:r>
            <a:endParaRPr lang="pt-BR" sz="2800" b="1" dirty="0"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766705"/>
            <a:ext cx="8739832" cy="299082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pt-BR" sz="2200" dirty="0" smtClean="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000" dirty="0"/>
          </a:p>
          <a:p>
            <a:pPr rtl="0">
              <a:spcBef>
                <a:spcPts val="0"/>
              </a:spcBef>
              <a:buNone/>
            </a:pP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72278" y="1164955"/>
            <a:ext cx="86801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200" dirty="0" smtClean="0"/>
          </a:p>
          <a:p>
            <a:pPr algn="just"/>
            <a:r>
              <a:rPr lang="pt-BR" sz="2200" dirty="0" smtClean="0"/>
              <a:t>A escola foi concebida (...) com o objetivo de formar para a obediência. A necessidade de preparação de mão de obra para as fábricas, que demandava educação em massa, tirou a responsabilidade da educação do domínio familiar. Além da base técnica para o desempenho na fábrica, o sistema educacional enfatizou a formação de hábitos de </a:t>
            </a:r>
            <a:r>
              <a:rPr lang="pt-BR" sz="2200" b="1" dirty="0" smtClean="0"/>
              <a:t>obediência, pontualidade e trabalho repetitivo.</a:t>
            </a:r>
            <a:r>
              <a:rPr lang="pt-BR" sz="2200" dirty="0" smtClean="0"/>
              <a:t> A </a:t>
            </a:r>
            <a:r>
              <a:rPr lang="pt-BR" sz="2200" b="1" dirty="0" smtClean="0"/>
              <a:t>disciplina [obediência] </a:t>
            </a:r>
            <a:r>
              <a:rPr lang="pt-BR" sz="2200" dirty="0" smtClean="0"/>
              <a:t>foi tratada não como um meio para o aprendizado, mas como um fim em si mesma. (ALVIN TOFLER apud BORDIGNON E GRACINDO, 2000).</a:t>
            </a:r>
          </a:p>
          <a:p>
            <a:r>
              <a:rPr lang="pt-BR" sz="2200" dirty="0" smtClean="0"/>
              <a:t/>
            </a:r>
            <a:br>
              <a:rPr lang="pt-BR" sz="2200" dirty="0" smtClean="0"/>
            </a:br>
            <a:endParaRPr lang="pt-BR" sz="22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648511"/>
            <a:ext cx="8520599" cy="11670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AutoNum type="arabicPeriod"/>
            </a:pPr>
            <a:r>
              <a:rPr lang="pt-BR" sz="2800" b="1" dirty="0" smtClean="0"/>
              <a:t> Finalidade </a:t>
            </a:r>
            <a:r>
              <a:rPr lang="pt-BR" sz="2800" b="1" dirty="0"/>
              <a:t>da </a:t>
            </a:r>
            <a:r>
              <a:rPr lang="pt-BR" sz="2800" b="1" dirty="0" smtClean="0"/>
              <a:t>educação /</a:t>
            </a:r>
            <a:r>
              <a:rPr lang="pt-BR" sz="2800" b="1" dirty="0"/>
              <a:t>instituição </a:t>
            </a:r>
            <a:r>
              <a:rPr lang="pt-BR" sz="2800" b="1" dirty="0" smtClean="0"/>
              <a:t>escolar para a equipe gestora – concepção de educação.</a:t>
            </a:r>
            <a:endParaRPr lang="pt-BR" sz="2800" b="1" dirty="0"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775791"/>
            <a:ext cx="8739832" cy="318052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 sz="2400" dirty="0" smtClean="0">
                <a:latin typeface="+mj-lt"/>
              </a:rPr>
              <a:t>1.2 Criar </a:t>
            </a:r>
            <a:r>
              <a:rPr lang="pt-BR" sz="2400" dirty="0">
                <a:latin typeface="+mj-lt"/>
              </a:rPr>
              <a:t>condições para a formação de sujeitos históricos, para </a:t>
            </a:r>
            <a:endParaRPr lang="pt-BR" sz="2400" dirty="0" smtClean="0">
              <a:latin typeface="+mj-lt"/>
            </a:endParaRPr>
          </a:p>
          <a:p>
            <a:pPr rtl="0">
              <a:spcBef>
                <a:spcPts val="0"/>
              </a:spcBef>
              <a:buNone/>
            </a:pPr>
            <a:r>
              <a:rPr lang="pt-BR" sz="2400" dirty="0" smtClean="0">
                <a:latin typeface="+mj-lt"/>
              </a:rPr>
              <a:t>     que </a:t>
            </a:r>
            <a:r>
              <a:rPr lang="pt-BR" sz="2400" dirty="0">
                <a:latin typeface="+mj-lt"/>
              </a:rPr>
              <a:t>usufruam dos bens culturais</a:t>
            </a:r>
            <a:r>
              <a:rPr lang="pt-BR" sz="2400" dirty="0" smtClean="0">
                <a:latin typeface="+mj-lt"/>
              </a:rPr>
              <a:t>?</a:t>
            </a:r>
          </a:p>
          <a:p>
            <a:pPr marL="273050" indent="-7938" rtl="0">
              <a:spcBef>
                <a:spcPts val="0"/>
              </a:spcBef>
              <a:buNone/>
            </a:pPr>
            <a:endParaRPr lang="pt-BR" sz="1000" dirty="0" smtClean="0">
              <a:solidFill>
                <a:srgbClr val="FF0000"/>
              </a:solidFill>
              <a:latin typeface="+mj-lt"/>
            </a:endParaRPr>
          </a:p>
          <a:p>
            <a:pPr marL="273050" indent="-7938" rtl="0">
              <a:spcBef>
                <a:spcPts val="0"/>
              </a:spcBef>
              <a:buNone/>
            </a:pP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Outra concepção defende como finalidade da educação a formação de sujeitos históricos</a:t>
            </a:r>
          </a:p>
          <a:p>
            <a:pPr rtl="0">
              <a:spcBef>
                <a:spcPts val="0"/>
              </a:spcBef>
              <a:buNone/>
            </a:pPr>
            <a:endParaRPr lang="pt-BR" sz="1000" dirty="0">
              <a:latin typeface="+mj-lt"/>
            </a:endParaRPr>
          </a:p>
          <a:p>
            <a:pPr rtl="0">
              <a:spcBef>
                <a:spcPts val="0"/>
              </a:spcBef>
              <a:buNone/>
            </a:pP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    </a:t>
            </a:r>
            <a:r>
              <a:rPr lang="pt-BR" sz="2200" dirty="0" smtClean="0">
                <a:solidFill>
                  <a:srgbClr val="002060"/>
                </a:solidFill>
                <a:latin typeface="+mj-lt"/>
              </a:rPr>
              <a:t> - 1ª exigência: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 criar </a:t>
            </a:r>
            <a:r>
              <a:rPr lang="pt-BR" sz="2200" dirty="0">
                <a:solidFill>
                  <a:srgbClr val="FF0000"/>
                </a:solidFill>
                <a:latin typeface="+mj-lt"/>
              </a:rPr>
              <a:t>condições para que os educandos se apropriem da 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pPr rtl="0">
              <a:spcBef>
                <a:spcPts val="0"/>
              </a:spcBef>
              <a:buNone/>
            </a:pP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                               cultura inteira</a:t>
            </a:r>
            <a:r>
              <a:rPr lang="pt-BR" sz="2200" dirty="0">
                <a:solidFill>
                  <a:srgbClr val="FF0000"/>
                </a:solidFill>
                <a:latin typeface="+mj-lt"/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endParaRPr lang="pt-BR" sz="1200" dirty="0" smtClean="0">
              <a:solidFill>
                <a:srgbClr val="FF0000"/>
              </a:solidFill>
              <a:latin typeface="+mj-lt"/>
            </a:endParaRPr>
          </a:p>
          <a:p>
            <a:pPr lvl="0">
              <a:buNone/>
            </a:pPr>
            <a:r>
              <a:rPr lang="pt-BR" sz="2200" dirty="0" smtClean="0">
                <a:solidFill>
                  <a:srgbClr val="002060"/>
                </a:solidFill>
                <a:latin typeface="+mj-lt"/>
              </a:rPr>
              <a:t>     - 2ª exigência: 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despertar </a:t>
            </a:r>
            <a:r>
              <a:rPr lang="pt-BR" sz="2200" dirty="0">
                <a:solidFill>
                  <a:srgbClr val="FF0000"/>
                </a:solidFill>
                <a:latin typeface="+mj-lt"/>
              </a:rPr>
              <a:t>o desejo de aprender do 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estudante.</a:t>
            </a:r>
            <a:endParaRPr lang="pt-BR" sz="22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648511"/>
            <a:ext cx="8520599" cy="11670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88900" lvl="0">
              <a:spcBef>
                <a:spcPts val="0"/>
              </a:spcBef>
            </a:pPr>
            <a:r>
              <a:rPr lang="pt-BR" sz="2800" b="1" dirty="0" smtClean="0"/>
              <a:t>Criar condições para a formação de sujeitos históricos, para que usufruam dos bens culturais</a:t>
            </a:r>
            <a:endParaRPr lang="pt-BR" sz="2800" b="1" dirty="0"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1802562"/>
            <a:ext cx="8739832" cy="288870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pt-BR" sz="2200" dirty="0" smtClean="0">
                <a:solidFill>
                  <a:srgbClr val="FF0000"/>
                </a:solidFill>
              </a:rPr>
              <a:t>   </a:t>
            </a:r>
          </a:p>
          <a:p>
            <a:pPr marL="4763" indent="-4763">
              <a:buNone/>
            </a:pPr>
            <a:r>
              <a:rPr lang="pt-BR" sz="2200" dirty="0" smtClean="0">
                <a:solidFill>
                  <a:srgbClr val="FF0000"/>
                </a:solidFill>
              </a:rPr>
              <a:t> </a:t>
            </a:r>
            <a:r>
              <a:rPr lang="pt-BR" sz="2200" b="1" dirty="0" smtClean="0"/>
              <a:t>A</a:t>
            </a:r>
            <a:r>
              <a:rPr lang="pt-BR" sz="2400" b="1" dirty="0" smtClean="0"/>
              <a:t> função da escola é possibilitar, criar condições para que o estudante se produza enquanto um sujeito histórico.</a:t>
            </a: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97220" y="3686189"/>
            <a:ext cx="8821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latin typeface="+mj-lt"/>
              </a:rPr>
              <a:t>O conhecimento integra um dos aspectos para formar o sujeito histórico, e é impossível transmiti-lo.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19079" y="560360"/>
            <a:ext cx="8520599" cy="100099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763" indent="-4763"/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b="1" dirty="0" smtClean="0"/>
              <a:t>A função da escola é criar condições para que o estudante se produza enquanto um sujeito histórico.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85232" y="2002805"/>
            <a:ext cx="8739832" cy="101235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ANÍSIO TEIXEIRA</a:t>
            </a:r>
          </a:p>
          <a:p>
            <a:pPr>
              <a:buNone/>
            </a:pPr>
            <a:r>
              <a:rPr lang="pt-BR" sz="2400" dirty="0" smtClean="0">
                <a:latin typeface="+mj-lt"/>
              </a:rPr>
              <a:t>Só o indivíduo educa a si próprio.</a:t>
            </a:r>
            <a:br>
              <a:rPr lang="pt-BR" sz="2400" dirty="0" smtClean="0">
                <a:latin typeface="+mj-lt"/>
              </a:rPr>
            </a:br>
            <a:endParaRPr lang="pt-BR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Shape 69"/>
          <p:cNvSpPr txBox="1">
            <a:spLocks/>
          </p:cNvSpPr>
          <p:nvPr/>
        </p:nvSpPr>
        <p:spPr>
          <a:xfrm>
            <a:off x="107574" y="3416551"/>
            <a:ext cx="8641976" cy="1236510"/>
          </a:xfrm>
          <a:prstGeom prst="rect">
            <a:avLst/>
          </a:prstGeom>
        </p:spPr>
        <p:txBody>
          <a:bodyPr vert="horz" lIns="91425" tIns="91425" rIns="91425" bIns="91425" anchor="t" anchorCtr="0">
            <a:noAutofit/>
          </a:bodyPr>
          <a:lstStyle/>
          <a:p>
            <a:pPr marL="93663" lvl="0" indent="-4763">
              <a:buClr>
                <a:schemeClr val="accent3"/>
              </a:buClr>
              <a:buSzPct val="95000"/>
            </a:pP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PAULO FREIRE</a:t>
            </a:r>
          </a:p>
          <a:p>
            <a:pPr marL="93663" lvl="0" indent="-4763">
              <a:buClr>
                <a:schemeClr val="accent3"/>
              </a:buClr>
              <a:buSzPct val="95000"/>
            </a:pPr>
            <a:r>
              <a:rPr lang="pt-BR" sz="2400" dirty="0" smtClean="0">
                <a:solidFill>
                  <a:schemeClr val="tx1"/>
                </a:solidFill>
                <a:latin typeface="+mj-lt"/>
              </a:rPr>
              <a:t>Ninguém educa ninguém, ninguém se educa a si mesmo, os homens se educam entre si, </a:t>
            </a:r>
            <a:r>
              <a:rPr lang="pt-BR" sz="2400" dirty="0" err="1" smtClean="0">
                <a:solidFill>
                  <a:schemeClr val="tx1"/>
                </a:solidFill>
                <a:latin typeface="+mj-lt"/>
              </a:rPr>
              <a:t>mediatizados</a:t>
            </a:r>
            <a:r>
              <a:rPr lang="pt-BR" sz="2400" dirty="0" smtClean="0">
                <a:solidFill>
                  <a:schemeClr val="tx1"/>
                </a:solidFill>
                <a:latin typeface="+mj-lt"/>
              </a:rPr>
              <a:t> pelo mundo.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/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324</TotalTime>
  <Words>2059</Words>
  <Application>Microsoft Office PowerPoint</Application>
  <PresentationFormat>Apresentação na tela (16:9)</PresentationFormat>
  <Paragraphs>192</Paragraphs>
  <Slides>34</Slides>
  <Notes>34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Fluxo</vt:lpstr>
      <vt:lpstr>A equipe gestora e o desafio do cotidiano escolar</vt:lpstr>
      <vt:lpstr>A equipe gestora e o desafio do cotidiano escolar</vt:lpstr>
      <vt:lpstr>Organização da discussão</vt:lpstr>
      <vt:lpstr> Finalidade da educação /instituição escolar –    concepção de educação.</vt:lpstr>
      <vt:lpstr> Finalidade da educação /instituição escolar –    concepção de educação.</vt:lpstr>
      <vt:lpstr>1 Preparo para o mercado de trabalho</vt:lpstr>
      <vt:lpstr> Finalidade da educação /instituição escolar para a equipe gestora – concepção de educação.</vt:lpstr>
      <vt:lpstr>Criar condições para a formação de sujeitos históricos, para que usufruam dos bens culturais</vt:lpstr>
      <vt:lpstr> A função da escola é criar condições para que o estudante se produza enquanto um sujeito histórico.</vt:lpstr>
      <vt:lpstr>1ª exigência, para formação do sujeito histórico:      criar condições para apropriação da cultura inteira.</vt:lpstr>
      <vt:lpstr>Criar condições para apropriação da cultura inteira</vt:lpstr>
      <vt:lpstr>Criar condições para apropriação da cultura inteira</vt:lpstr>
      <vt:lpstr>2ª exigência, para formação do sujeito histórico:    despertar o desejo de aprender do educando.</vt:lpstr>
      <vt:lpstr>2ª exigência, para formação do sujeito histórico: despertar o desejo de aprender do educando</vt:lpstr>
      <vt:lpstr>2ª exigência, para formação do sujeito histórico: despertar o desejo de aprender do educando</vt:lpstr>
      <vt:lpstr>2ª exigência, para formação do sujeito histórico: despertar o desejo de aprender do educando</vt:lpstr>
      <vt:lpstr>2ª exigência, para formação do sujeito histórico: despertar o desejo de aprender do educando</vt:lpstr>
      <vt:lpstr> 1. Finalidade da Educação/Escola para a equipe gestora. 2. Conceito da Administração/Gestão Educacional para a       equipe gestora</vt:lpstr>
      <vt:lpstr>2. Conceito da Administração/Gestão Educacional</vt:lpstr>
      <vt:lpstr>2. Conceito da Administração/Gestão Educacional</vt:lpstr>
      <vt:lpstr>2. Conceito da Administração/Gestão Educacional</vt:lpstr>
      <vt:lpstr>2. Conceito da Administração/Gestão Educacional</vt:lpstr>
      <vt:lpstr> 1. Finalidade da Escola/Educação para a equipe gestora.  2. Conceito de Administração/Gestão Educacional para a equipe gestora. 3. Desafio da equipe gestora.</vt:lpstr>
      <vt:lpstr>3. Desafio da equipe gestora</vt:lpstr>
      <vt:lpstr>3. Desafio da equipe gestora/diretor historicamente.</vt:lpstr>
      <vt:lpstr>3. Desafio da equipe gestora/diretor historicamente.</vt:lpstr>
      <vt:lpstr>3. Desafio da equipe gestora</vt:lpstr>
      <vt:lpstr>3. Desafio da equipe gestora/diretor historicamente.</vt:lpstr>
      <vt:lpstr>3. Desafio da equipe gestora/diretor historicamente.</vt:lpstr>
      <vt:lpstr>3. Desafio da equipe gestora/diretor historicamente.</vt:lpstr>
      <vt:lpstr>Considerações Finais</vt:lpstr>
      <vt:lpstr>Considerações Finais</vt:lpstr>
      <vt:lpstr>Considerações Finais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equipe gestora e o desafio do cotidiano escolar</dc:title>
  <dc:creator>Nilson</dc:creator>
  <cp:lastModifiedBy>Nilson Robson Guedes Silva</cp:lastModifiedBy>
  <cp:revision>38</cp:revision>
  <dcterms:modified xsi:type="dcterms:W3CDTF">2015-10-19T10:12:18Z</dcterms:modified>
</cp:coreProperties>
</file>